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tiff" ContentType="image/tiff"/>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24" r:id="rId1"/>
  </p:sldMasterIdLst>
  <p:notesMasterIdLst>
    <p:notesMasterId r:id="rId62"/>
  </p:notesMasterIdLst>
  <p:sldIdLst>
    <p:sldId id="256" r:id="rId2"/>
    <p:sldId id="418" r:id="rId3"/>
    <p:sldId id="671" r:id="rId4"/>
    <p:sldId id="672" r:id="rId5"/>
    <p:sldId id="729" r:id="rId6"/>
    <p:sldId id="673" r:id="rId7"/>
    <p:sldId id="674" r:id="rId8"/>
    <p:sldId id="725" r:id="rId9"/>
    <p:sldId id="675" r:id="rId10"/>
    <p:sldId id="730" r:id="rId11"/>
    <p:sldId id="676" r:id="rId12"/>
    <p:sldId id="677" r:id="rId13"/>
    <p:sldId id="678" r:id="rId14"/>
    <p:sldId id="679" r:id="rId15"/>
    <p:sldId id="680" r:id="rId16"/>
    <p:sldId id="681" r:id="rId17"/>
    <p:sldId id="682" r:id="rId18"/>
    <p:sldId id="683" r:id="rId19"/>
    <p:sldId id="684" r:id="rId20"/>
    <p:sldId id="685" r:id="rId21"/>
    <p:sldId id="686" r:id="rId22"/>
    <p:sldId id="687" r:id="rId23"/>
    <p:sldId id="688" r:id="rId24"/>
    <p:sldId id="689" r:id="rId25"/>
    <p:sldId id="690" r:id="rId26"/>
    <p:sldId id="691" r:id="rId27"/>
    <p:sldId id="692" r:id="rId28"/>
    <p:sldId id="693" r:id="rId29"/>
    <p:sldId id="694" r:id="rId30"/>
    <p:sldId id="696" r:id="rId31"/>
    <p:sldId id="697" r:id="rId32"/>
    <p:sldId id="698" r:id="rId33"/>
    <p:sldId id="699" r:id="rId34"/>
    <p:sldId id="700" r:id="rId35"/>
    <p:sldId id="701" r:id="rId36"/>
    <p:sldId id="702" r:id="rId37"/>
    <p:sldId id="703" r:id="rId38"/>
    <p:sldId id="704" r:id="rId39"/>
    <p:sldId id="705" r:id="rId40"/>
    <p:sldId id="726" r:id="rId41"/>
    <p:sldId id="727" r:id="rId42"/>
    <p:sldId id="728" r:id="rId43"/>
    <p:sldId id="709" r:id="rId44"/>
    <p:sldId id="710" r:id="rId45"/>
    <p:sldId id="711" r:id="rId46"/>
    <p:sldId id="712" r:id="rId47"/>
    <p:sldId id="731" r:id="rId48"/>
    <p:sldId id="713" r:id="rId49"/>
    <p:sldId id="714" r:id="rId50"/>
    <p:sldId id="715" r:id="rId51"/>
    <p:sldId id="716" r:id="rId52"/>
    <p:sldId id="717" r:id="rId53"/>
    <p:sldId id="718" r:id="rId54"/>
    <p:sldId id="719" r:id="rId55"/>
    <p:sldId id="720" r:id="rId56"/>
    <p:sldId id="721" r:id="rId57"/>
    <p:sldId id="722" r:id="rId58"/>
    <p:sldId id="723" r:id="rId59"/>
    <p:sldId id="653" r:id="rId60"/>
    <p:sldId id="595" r:id="rId6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D03447BB-5D67-496B-8E87-E561075AD55C}" styleName="深色样式 1 - 强调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E171933-4619-4E11-9A3F-F7608DF75F80}" styleName="中度样式 1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598"/>
    <p:restoredTop sz="87415" autoAdjust="0"/>
  </p:normalViewPr>
  <p:slideViewPr>
    <p:cSldViewPr snapToGrid="0" snapToObjects="1">
      <p:cViewPr varScale="1">
        <p:scale>
          <a:sx n="82" d="100"/>
          <a:sy n="82" d="100"/>
        </p:scale>
        <p:origin x="513" y="4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EC97E2-793E-104E-BD53-1B5C200992C6}" type="datetimeFigureOut">
              <a:rPr kumimoji="1" lang="zh-CN" altLang="en-US" smtClean="0"/>
              <a:t>2021/4/26</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A58D5A-FCC5-C042-906A-B476FED37F51}" type="slidenum">
              <a:rPr kumimoji="1" lang="zh-CN" altLang="en-US" smtClean="0"/>
              <a:t>‹#›</a:t>
            </a:fld>
            <a:endParaRPr kumimoji="1" lang="zh-CN" altLang="en-US"/>
          </a:p>
        </p:txBody>
      </p:sp>
    </p:spTree>
    <p:extLst>
      <p:ext uri="{BB962C8B-B14F-4D97-AF65-F5344CB8AC3E}">
        <p14:creationId xmlns:p14="http://schemas.microsoft.com/office/powerpoint/2010/main" val="32385678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baike.baidu.com/item/%E5%8A%B3%E4%BC%A6%E8%8C%A8%E6%9B%B2%E7%BA%BF/10162362"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baike.baidu.com/item/%E9%A9%AC%E5%85%8B%E6%96%AF%C2%B7%E5%8A%B3%E4%BC%A6%E8%8C%A8/15722402" TargetMode="External"/><Relationship Id="rId2" Type="http://schemas.openxmlformats.org/officeDocument/2006/relationships/slide" Target="../slides/slide30.xml"/><Relationship Id="rId1" Type="http://schemas.openxmlformats.org/officeDocument/2006/relationships/notesMaster" Target="../notesMasters/notesMaster1.xml"/><Relationship Id="rId6" Type="http://schemas.openxmlformats.org/officeDocument/2006/relationships/hyperlink" Target="https://baike.baidu.com/item/%E5%8A%B3%E4%BC%A6%E8%8C%A8%E6%9B%B2%E7%BA%BF/10162362" TargetMode="External"/><Relationship Id="rId5" Type="http://schemas.openxmlformats.org/officeDocument/2006/relationships/hyperlink" Target="https://baike.baidu.com/item/%E6%B4%9B%E4%BC%A6%E8%8C%A8%E6%9B%B2%E7%BA%BF/8015319" TargetMode="External"/><Relationship Id="rId4" Type="http://schemas.openxmlformats.org/officeDocument/2006/relationships/hyperlink" Target="https://baike.baidu.com/item/%E5%9F%BA%E5%B0%BC%E7%B3%BB%E6%95%B0/88365" TargetMode="Externa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baike.baidu.com/item/Spam" TargetMode="External"/><Relationship Id="rId2" Type="http://schemas.openxmlformats.org/officeDocument/2006/relationships/slide" Target="../slides/slide5.xml"/><Relationship Id="rId1" Type="http://schemas.openxmlformats.org/officeDocument/2006/relationships/notesMaster" Target="../notesMasters/notesMaster1.xml"/><Relationship Id="rId5" Type="http://schemas.openxmlformats.org/officeDocument/2006/relationships/hyperlink" Target="https://baike.baidu.com/item/%E6%96%AF%E5%B8%95%E5%A7%86%E5%8D%88%E9%A4%90%E8%82%89" TargetMode="External"/><Relationship Id="rId4" Type="http://schemas.openxmlformats.org/officeDocument/2006/relationships/hyperlink" Target="https://baike.baidu.com/item/%E8%9B%8B%E7%99%BD%E8%B4%A8/309120" TargetMode="Externa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1</a:t>
            </a:fld>
            <a:endParaRPr kumimoji="1" lang="zh-CN" altLang="en-US"/>
          </a:p>
        </p:txBody>
      </p:sp>
    </p:spTree>
    <p:extLst>
      <p:ext uri="{BB962C8B-B14F-4D97-AF65-F5344CB8AC3E}">
        <p14:creationId xmlns:p14="http://schemas.microsoft.com/office/powerpoint/2010/main" val="4198850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12</a:t>
            </a:fld>
            <a:endParaRPr kumimoji="1" lang="zh-CN" altLang="en-US"/>
          </a:p>
        </p:txBody>
      </p:sp>
    </p:spTree>
    <p:extLst>
      <p:ext uri="{BB962C8B-B14F-4D97-AF65-F5344CB8AC3E}">
        <p14:creationId xmlns:p14="http://schemas.microsoft.com/office/powerpoint/2010/main" val="19266162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13</a:t>
            </a:fld>
            <a:endParaRPr kumimoji="1" lang="zh-CN" altLang="en-US"/>
          </a:p>
        </p:txBody>
      </p:sp>
    </p:spTree>
    <p:extLst>
      <p:ext uri="{BB962C8B-B14F-4D97-AF65-F5344CB8AC3E}">
        <p14:creationId xmlns:p14="http://schemas.microsoft.com/office/powerpoint/2010/main" val="17719566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14</a:t>
            </a:fld>
            <a:endParaRPr kumimoji="1" lang="zh-CN" altLang="en-US"/>
          </a:p>
        </p:txBody>
      </p:sp>
    </p:spTree>
    <p:extLst>
      <p:ext uri="{BB962C8B-B14F-4D97-AF65-F5344CB8AC3E}">
        <p14:creationId xmlns:p14="http://schemas.microsoft.com/office/powerpoint/2010/main" val="13357317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15</a:t>
            </a:fld>
            <a:endParaRPr kumimoji="1" lang="zh-CN" altLang="en-US"/>
          </a:p>
        </p:txBody>
      </p:sp>
    </p:spTree>
    <p:extLst>
      <p:ext uri="{BB962C8B-B14F-4D97-AF65-F5344CB8AC3E}">
        <p14:creationId xmlns:p14="http://schemas.microsoft.com/office/powerpoint/2010/main" val="28287233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16</a:t>
            </a:fld>
            <a:endParaRPr kumimoji="1" lang="zh-CN" altLang="en-US"/>
          </a:p>
        </p:txBody>
      </p:sp>
    </p:spTree>
    <p:extLst>
      <p:ext uri="{BB962C8B-B14F-4D97-AF65-F5344CB8AC3E}">
        <p14:creationId xmlns:p14="http://schemas.microsoft.com/office/powerpoint/2010/main" val="6493753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17</a:t>
            </a:fld>
            <a:endParaRPr kumimoji="1" lang="zh-CN" altLang="en-US"/>
          </a:p>
        </p:txBody>
      </p:sp>
    </p:spTree>
    <p:extLst>
      <p:ext uri="{BB962C8B-B14F-4D97-AF65-F5344CB8AC3E}">
        <p14:creationId xmlns:p14="http://schemas.microsoft.com/office/powerpoint/2010/main" val="42284792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18</a:t>
            </a:fld>
            <a:endParaRPr kumimoji="1" lang="zh-CN" altLang="en-US"/>
          </a:p>
        </p:txBody>
      </p:sp>
    </p:spTree>
    <p:extLst>
      <p:ext uri="{BB962C8B-B14F-4D97-AF65-F5344CB8AC3E}">
        <p14:creationId xmlns:p14="http://schemas.microsoft.com/office/powerpoint/2010/main" val="5344861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19</a:t>
            </a:fld>
            <a:endParaRPr kumimoji="1" lang="zh-CN" altLang="en-US"/>
          </a:p>
        </p:txBody>
      </p:sp>
    </p:spTree>
    <p:extLst>
      <p:ext uri="{BB962C8B-B14F-4D97-AF65-F5344CB8AC3E}">
        <p14:creationId xmlns:p14="http://schemas.microsoft.com/office/powerpoint/2010/main" val="10782849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20</a:t>
            </a:fld>
            <a:endParaRPr kumimoji="1" lang="zh-CN" altLang="en-US"/>
          </a:p>
        </p:txBody>
      </p:sp>
    </p:spTree>
    <p:extLst>
      <p:ext uri="{BB962C8B-B14F-4D97-AF65-F5344CB8AC3E}">
        <p14:creationId xmlns:p14="http://schemas.microsoft.com/office/powerpoint/2010/main" val="27702868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21</a:t>
            </a:fld>
            <a:endParaRPr kumimoji="1" lang="zh-CN" altLang="en-US"/>
          </a:p>
        </p:txBody>
      </p:sp>
    </p:spTree>
    <p:extLst>
      <p:ext uri="{BB962C8B-B14F-4D97-AF65-F5344CB8AC3E}">
        <p14:creationId xmlns:p14="http://schemas.microsoft.com/office/powerpoint/2010/main" val="2094154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p:sp>
      <p:sp>
        <p:nvSpPr>
          <p:cNvPr id="37891" name="备注占位符 2"/>
          <p:cNvSpPr>
            <a:spLocks noGrp="1"/>
          </p:cNvSpPr>
          <p:nvPr>
            <p:ph type="body" idx="1"/>
          </p:nvPr>
        </p:nvSpPr>
        <p:spPr>
          <a:noFill/>
        </p:spPr>
        <p:txBody>
          <a:bodyPr/>
          <a:lstStyle/>
          <a:p>
            <a:endParaRPr lang="zh-CN" altLang="en-US" dirty="0"/>
          </a:p>
        </p:txBody>
      </p:sp>
      <p:sp>
        <p:nvSpPr>
          <p:cNvPr id="37892" name="灯片编号占位符 3"/>
          <p:cNvSpPr>
            <a:spLocks noGrp="1"/>
          </p:cNvSpPr>
          <p:nvPr>
            <p:ph type="sldNum" sz="quarter" idx="5"/>
          </p:nvPr>
        </p:nvSpPr>
        <p:spPr>
          <a:noFill/>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2DC1DC6-B42F-4EDB-90F2-8B5D9D0AEF88}" type="slidenum">
              <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5645341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22</a:t>
            </a:fld>
            <a:endParaRPr kumimoji="1" lang="zh-CN" altLang="en-US"/>
          </a:p>
        </p:txBody>
      </p:sp>
    </p:spTree>
    <p:extLst>
      <p:ext uri="{BB962C8B-B14F-4D97-AF65-F5344CB8AC3E}">
        <p14:creationId xmlns:p14="http://schemas.microsoft.com/office/powerpoint/2010/main" val="8871234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23</a:t>
            </a:fld>
            <a:endParaRPr kumimoji="1" lang="zh-CN" altLang="en-US"/>
          </a:p>
        </p:txBody>
      </p:sp>
    </p:spTree>
    <p:extLst>
      <p:ext uri="{BB962C8B-B14F-4D97-AF65-F5344CB8AC3E}">
        <p14:creationId xmlns:p14="http://schemas.microsoft.com/office/powerpoint/2010/main" val="8543728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24</a:t>
            </a:fld>
            <a:endParaRPr kumimoji="1" lang="zh-CN" altLang="en-US"/>
          </a:p>
        </p:txBody>
      </p:sp>
    </p:spTree>
    <p:extLst>
      <p:ext uri="{BB962C8B-B14F-4D97-AF65-F5344CB8AC3E}">
        <p14:creationId xmlns:p14="http://schemas.microsoft.com/office/powerpoint/2010/main" val="26322903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25</a:t>
            </a:fld>
            <a:endParaRPr kumimoji="1" lang="zh-CN" altLang="en-US"/>
          </a:p>
        </p:txBody>
      </p:sp>
    </p:spTree>
    <p:extLst>
      <p:ext uri="{BB962C8B-B14F-4D97-AF65-F5344CB8AC3E}">
        <p14:creationId xmlns:p14="http://schemas.microsoft.com/office/powerpoint/2010/main" val="14975797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26</a:t>
            </a:fld>
            <a:endParaRPr kumimoji="1" lang="zh-CN" altLang="en-US"/>
          </a:p>
        </p:txBody>
      </p:sp>
    </p:spTree>
    <p:extLst>
      <p:ext uri="{BB962C8B-B14F-4D97-AF65-F5344CB8AC3E}">
        <p14:creationId xmlns:p14="http://schemas.microsoft.com/office/powerpoint/2010/main" val="2407559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sz="1200" b="0" i="0" kern="1200" dirty="0">
                <a:solidFill>
                  <a:schemeClr val="tx1"/>
                </a:solidFill>
                <a:effectLst/>
                <a:latin typeface="+mn-lt"/>
                <a:ea typeface="+mn-ea"/>
                <a:cs typeface="+mn-cs"/>
              </a:rPr>
              <a:t>Gini index</a:t>
            </a:r>
            <a:r>
              <a:rPr lang="zh-CN" altLang="en-US" sz="1200" b="0" i="0" kern="1200" dirty="0">
                <a:solidFill>
                  <a:schemeClr val="tx1"/>
                </a:solidFill>
                <a:effectLst/>
                <a:latin typeface="+mn-lt"/>
                <a:ea typeface="+mn-ea"/>
                <a:cs typeface="+mn-cs"/>
              </a:rPr>
              <a:t>是指吉尼系数，英文名称</a:t>
            </a:r>
            <a:r>
              <a:rPr lang="en" altLang="zh-CN" sz="1200" b="0" i="0" kern="1200" dirty="0">
                <a:solidFill>
                  <a:schemeClr val="tx1"/>
                </a:solidFill>
                <a:effectLst/>
                <a:latin typeface="+mn-lt"/>
                <a:ea typeface="+mn-ea"/>
                <a:cs typeface="+mn-cs"/>
              </a:rPr>
              <a:t>Gini coefficient</a:t>
            </a:r>
            <a:r>
              <a:rPr lang="zh-CN" altLang="e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或译基尼系数，是</a:t>
            </a:r>
            <a:r>
              <a:rPr lang="en-US" altLang="zh-CN" sz="1200" b="0" i="0" kern="1200" dirty="0">
                <a:solidFill>
                  <a:schemeClr val="tx1"/>
                </a:solidFill>
                <a:effectLst/>
                <a:latin typeface="+mn-lt"/>
                <a:ea typeface="+mn-ea"/>
                <a:cs typeface="+mn-cs"/>
              </a:rPr>
              <a:t>20</a:t>
            </a:r>
            <a:r>
              <a:rPr lang="zh-CN" altLang="en-US" sz="1200" b="0" i="0" kern="1200" dirty="0">
                <a:solidFill>
                  <a:schemeClr val="tx1"/>
                </a:solidFill>
                <a:effectLst/>
                <a:latin typeface="+mn-lt"/>
                <a:ea typeface="+mn-ea"/>
                <a:cs typeface="+mn-cs"/>
              </a:rPr>
              <a:t>世纪初意大利学者吉尼根据</a:t>
            </a:r>
            <a:r>
              <a:rPr lang="zh-CN" altLang="en-US" sz="1200" b="0" i="0" u="none" strike="noStrike" kern="1200" dirty="0">
                <a:solidFill>
                  <a:schemeClr val="tx1"/>
                </a:solidFill>
                <a:effectLst/>
                <a:latin typeface="+mn-lt"/>
                <a:ea typeface="+mn-ea"/>
                <a:cs typeface="+mn-cs"/>
                <a:hlinkClick r:id="rId3"/>
              </a:rPr>
              <a:t>劳伦茨曲线</a:t>
            </a:r>
            <a:r>
              <a:rPr lang="zh-CN" altLang="en-US" sz="1200" b="0" i="0" kern="1200" dirty="0">
                <a:solidFill>
                  <a:schemeClr val="tx1"/>
                </a:solidFill>
                <a:effectLst/>
                <a:latin typeface="+mn-lt"/>
                <a:ea typeface="+mn-ea"/>
                <a:cs typeface="+mn-cs"/>
              </a:rPr>
              <a:t>所定义的判断收入分配公平程度的指标。是比例数值，在</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之间。吉尼指数（</a:t>
            </a:r>
            <a:r>
              <a:rPr lang="en" altLang="zh-CN" sz="1200" b="0" i="0" kern="1200" dirty="0">
                <a:solidFill>
                  <a:schemeClr val="tx1"/>
                </a:solidFill>
                <a:effectLst/>
                <a:latin typeface="+mn-lt"/>
                <a:ea typeface="+mn-ea"/>
                <a:cs typeface="+mn-cs"/>
              </a:rPr>
              <a:t>Gini index</a:t>
            </a:r>
            <a:r>
              <a:rPr lang="zh-CN" altLang="e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是指吉尼系数乘</a:t>
            </a:r>
            <a:r>
              <a:rPr lang="en-US" altLang="zh-CN" sz="1200" b="0" i="0" kern="1200" dirty="0">
                <a:solidFill>
                  <a:schemeClr val="tx1"/>
                </a:solidFill>
                <a:effectLst/>
                <a:latin typeface="+mn-lt"/>
                <a:ea typeface="+mn-ea"/>
                <a:cs typeface="+mn-cs"/>
              </a:rPr>
              <a:t>100</a:t>
            </a:r>
            <a:r>
              <a:rPr lang="zh-CN" altLang="en-US" sz="1200" b="0" i="0" kern="1200" dirty="0">
                <a:solidFill>
                  <a:schemeClr val="tx1"/>
                </a:solidFill>
                <a:effectLst/>
                <a:latin typeface="+mn-lt"/>
                <a:ea typeface="+mn-ea"/>
                <a:cs typeface="+mn-cs"/>
              </a:rPr>
              <a:t>倍作百分比表示。</a:t>
            </a:r>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27</a:t>
            </a:fld>
            <a:endParaRPr kumimoji="1" lang="zh-CN" altLang="en-US"/>
          </a:p>
        </p:txBody>
      </p:sp>
    </p:spTree>
    <p:extLst>
      <p:ext uri="{BB962C8B-B14F-4D97-AF65-F5344CB8AC3E}">
        <p14:creationId xmlns:p14="http://schemas.microsoft.com/office/powerpoint/2010/main" val="15222812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28</a:t>
            </a:fld>
            <a:endParaRPr kumimoji="1" lang="zh-CN" altLang="en-US"/>
          </a:p>
        </p:txBody>
      </p:sp>
    </p:spTree>
    <p:extLst>
      <p:ext uri="{BB962C8B-B14F-4D97-AF65-F5344CB8AC3E}">
        <p14:creationId xmlns:p14="http://schemas.microsoft.com/office/powerpoint/2010/main" val="37384316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29</a:t>
            </a:fld>
            <a:endParaRPr kumimoji="1" lang="zh-CN" altLang="en-US"/>
          </a:p>
        </p:txBody>
      </p:sp>
    </p:spTree>
    <p:extLst>
      <p:ext uri="{BB962C8B-B14F-4D97-AF65-F5344CB8AC3E}">
        <p14:creationId xmlns:p14="http://schemas.microsoft.com/office/powerpoint/2010/main" val="41539415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劳伦茨曲线是</a:t>
            </a:r>
            <a:r>
              <a:rPr lang="en-US" altLang="zh-CN" sz="1200" b="0" i="0" kern="1200" dirty="0">
                <a:solidFill>
                  <a:schemeClr val="tx1"/>
                </a:solidFill>
                <a:effectLst/>
                <a:latin typeface="+mn-lt"/>
                <a:ea typeface="+mn-ea"/>
                <a:cs typeface="+mn-cs"/>
              </a:rPr>
              <a:t>1905</a:t>
            </a:r>
            <a:r>
              <a:rPr lang="zh-CN" altLang="en-US" sz="1200" b="0" i="0" kern="1200" dirty="0">
                <a:solidFill>
                  <a:schemeClr val="tx1"/>
                </a:solidFill>
                <a:effectLst/>
                <a:latin typeface="+mn-lt"/>
                <a:ea typeface="+mn-ea"/>
                <a:cs typeface="+mn-cs"/>
              </a:rPr>
              <a:t>年由经济学家</a:t>
            </a:r>
            <a:r>
              <a:rPr lang="zh-CN" altLang="en-US" sz="1200" b="0" i="0" u="none" strike="noStrike" kern="1200" dirty="0">
                <a:solidFill>
                  <a:schemeClr val="tx1"/>
                </a:solidFill>
                <a:effectLst/>
                <a:latin typeface="+mn-lt"/>
                <a:ea typeface="+mn-ea"/>
                <a:cs typeface="+mn-cs"/>
                <a:hlinkClick r:id="rId3"/>
              </a:rPr>
              <a:t>马克斯</a:t>
            </a:r>
            <a:r>
              <a:rPr lang="en-US" altLang="zh-CN" sz="1200" b="0" i="0" u="none" strike="noStrike" kern="1200" dirty="0">
                <a:solidFill>
                  <a:schemeClr val="tx1"/>
                </a:solidFill>
                <a:effectLst/>
                <a:latin typeface="+mn-lt"/>
                <a:ea typeface="+mn-ea"/>
                <a:cs typeface="+mn-cs"/>
                <a:hlinkClick r:id="rId3"/>
              </a:rPr>
              <a:t>·</a:t>
            </a:r>
            <a:r>
              <a:rPr lang="zh-CN" altLang="en-US" sz="1200" b="0" i="0" u="none" strike="noStrike" kern="1200" dirty="0">
                <a:solidFill>
                  <a:schemeClr val="tx1"/>
                </a:solidFill>
                <a:effectLst/>
                <a:latin typeface="+mn-lt"/>
                <a:ea typeface="+mn-ea"/>
                <a:cs typeface="+mn-cs"/>
                <a:hlinkClick r:id="rId3"/>
              </a:rPr>
              <a:t>劳伦茨</a:t>
            </a:r>
            <a:r>
              <a:rPr lang="zh-CN" altLang="en-US" sz="1200" b="0" i="0" kern="1200" dirty="0">
                <a:solidFill>
                  <a:schemeClr val="tx1"/>
                </a:solidFill>
                <a:effectLst/>
                <a:latin typeface="+mn-lt"/>
                <a:ea typeface="+mn-ea"/>
                <a:cs typeface="+mn-cs"/>
              </a:rPr>
              <a:t>所提出的表示收入分配的曲线，美国经济学家阿尔伯特</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希尔曼于</a:t>
            </a:r>
            <a:r>
              <a:rPr lang="en-US" altLang="zh-CN" sz="1200" b="0" i="0" kern="1200" dirty="0">
                <a:solidFill>
                  <a:schemeClr val="tx1"/>
                </a:solidFill>
                <a:effectLst/>
                <a:latin typeface="+mn-lt"/>
                <a:ea typeface="+mn-ea"/>
                <a:cs typeface="+mn-cs"/>
              </a:rPr>
              <a:t>1943</a:t>
            </a:r>
            <a:r>
              <a:rPr lang="zh-CN" altLang="en-US" sz="1200" b="0" i="0" kern="1200" dirty="0">
                <a:solidFill>
                  <a:schemeClr val="tx1"/>
                </a:solidFill>
                <a:effectLst/>
                <a:latin typeface="+mn-lt"/>
                <a:ea typeface="+mn-ea"/>
                <a:cs typeface="+mn-cs"/>
              </a:rPr>
              <a:t>年在此基础上定义了</a:t>
            </a:r>
            <a:r>
              <a:rPr lang="zh-CN" altLang="en-US" sz="1200" b="0" i="0" u="none" strike="noStrike" kern="1200" dirty="0">
                <a:solidFill>
                  <a:schemeClr val="tx1"/>
                </a:solidFill>
                <a:effectLst/>
                <a:latin typeface="+mn-lt"/>
                <a:ea typeface="+mn-ea"/>
                <a:cs typeface="+mn-cs"/>
                <a:hlinkClick r:id="rId4"/>
              </a:rPr>
              <a:t>基尼系数</a:t>
            </a:r>
            <a:r>
              <a:rPr lang="zh-CN" altLang="en-US" sz="1200" b="0" i="0" kern="1200" dirty="0">
                <a:solidFill>
                  <a:schemeClr val="tx1"/>
                </a:solidFill>
                <a:effectLst/>
                <a:latin typeface="+mn-lt"/>
                <a:ea typeface="+mn-ea"/>
                <a:cs typeface="+mn-cs"/>
              </a:rPr>
              <a:t>。</a:t>
            </a:r>
          </a:p>
          <a:p>
            <a:r>
              <a:rPr lang="zh-CN" altLang="en-US" sz="1200" b="0" i="0" kern="1200" dirty="0">
                <a:solidFill>
                  <a:schemeClr val="tx1"/>
                </a:solidFill>
                <a:effectLst/>
                <a:latin typeface="+mn-lt"/>
                <a:ea typeface="+mn-ea"/>
                <a:cs typeface="+mn-cs"/>
              </a:rPr>
              <a:t>劳伦茨曲线讲的是市场总发货值的百分比与市场中由小到大厂商的累积百分比之间的关系。</a:t>
            </a:r>
            <a:r>
              <a:rPr lang="zh-CN" altLang="en-US" sz="1200" b="0" i="0" u="none" strike="noStrike" kern="1200" dirty="0">
                <a:solidFill>
                  <a:schemeClr val="tx1"/>
                </a:solidFill>
                <a:effectLst/>
                <a:latin typeface="+mn-lt"/>
                <a:ea typeface="+mn-ea"/>
                <a:cs typeface="+mn-cs"/>
                <a:hlinkClick r:id="rId5"/>
              </a:rPr>
              <a:t>洛伦茨曲线</a:t>
            </a:r>
            <a:r>
              <a:rPr lang="zh-CN" altLang="en-US" sz="1200" b="0" i="0" kern="1200" dirty="0">
                <a:solidFill>
                  <a:schemeClr val="tx1"/>
                </a:solidFill>
                <a:effectLst/>
                <a:latin typeface="+mn-lt"/>
                <a:ea typeface="+mn-ea"/>
                <a:cs typeface="+mn-cs"/>
              </a:rPr>
              <a:t>的弧度越小</a:t>
            </a:r>
            <a:r>
              <a:rPr lang="en-US" altLang="zh-CN" sz="1200" b="0" i="0"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hlinkClick r:id="rId4"/>
              </a:rPr>
              <a:t>基尼系数</a:t>
            </a:r>
            <a:r>
              <a:rPr lang="zh-CN" altLang="en-US" sz="1200" b="0" i="0" kern="1200" dirty="0">
                <a:solidFill>
                  <a:schemeClr val="tx1"/>
                </a:solidFill>
                <a:effectLst/>
                <a:latin typeface="+mn-lt"/>
                <a:ea typeface="+mn-ea"/>
                <a:cs typeface="+mn-cs"/>
              </a:rPr>
              <a:t>也越小。</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endParaRPr lang="zh-CN" altLang="en-US" sz="1200" b="0" i="0" kern="1200" dirty="0">
              <a:solidFill>
                <a:schemeClr val="tx1"/>
              </a:solidFill>
              <a:effectLst/>
              <a:latin typeface="+mn-lt"/>
              <a:ea typeface="+mn-ea"/>
              <a:cs typeface="+mn-cs"/>
            </a:endParaRPr>
          </a:p>
          <a:p>
            <a:r>
              <a:rPr lang="en" altLang="zh-CN" sz="1200" b="0" i="0" kern="1200" dirty="0">
                <a:solidFill>
                  <a:schemeClr val="tx1"/>
                </a:solidFill>
                <a:effectLst/>
                <a:latin typeface="+mn-lt"/>
                <a:ea typeface="+mn-ea"/>
                <a:cs typeface="+mn-cs"/>
              </a:rPr>
              <a:t>Gini index</a:t>
            </a:r>
            <a:r>
              <a:rPr lang="zh-CN" altLang="en-US" sz="1200" b="0" i="0" kern="1200" dirty="0">
                <a:solidFill>
                  <a:schemeClr val="tx1"/>
                </a:solidFill>
                <a:effectLst/>
                <a:latin typeface="+mn-lt"/>
                <a:ea typeface="+mn-ea"/>
                <a:cs typeface="+mn-cs"/>
              </a:rPr>
              <a:t>是指吉尼系数，英文名称</a:t>
            </a:r>
            <a:r>
              <a:rPr lang="en" altLang="zh-CN" sz="1200" b="0" i="0" kern="1200" dirty="0">
                <a:solidFill>
                  <a:schemeClr val="tx1"/>
                </a:solidFill>
                <a:effectLst/>
                <a:latin typeface="+mn-lt"/>
                <a:ea typeface="+mn-ea"/>
                <a:cs typeface="+mn-cs"/>
              </a:rPr>
              <a:t>Gini coefficient</a:t>
            </a:r>
            <a:r>
              <a:rPr lang="zh-CN" altLang="e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或译基尼系数，是</a:t>
            </a:r>
            <a:r>
              <a:rPr lang="en-US" altLang="zh-CN" sz="1200" b="0" i="0" kern="1200" dirty="0">
                <a:solidFill>
                  <a:schemeClr val="tx1"/>
                </a:solidFill>
                <a:effectLst/>
                <a:latin typeface="+mn-lt"/>
                <a:ea typeface="+mn-ea"/>
                <a:cs typeface="+mn-cs"/>
              </a:rPr>
              <a:t>20</a:t>
            </a:r>
            <a:r>
              <a:rPr lang="zh-CN" altLang="en-US" sz="1200" b="0" i="0" kern="1200" dirty="0">
                <a:solidFill>
                  <a:schemeClr val="tx1"/>
                </a:solidFill>
                <a:effectLst/>
                <a:latin typeface="+mn-lt"/>
                <a:ea typeface="+mn-ea"/>
                <a:cs typeface="+mn-cs"/>
              </a:rPr>
              <a:t>世纪初意大利学者吉尼根据</a:t>
            </a:r>
            <a:r>
              <a:rPr lang="zh-CN" altLang="en-US" sz="1200" b="0" i="0" u="none" strike="noStrike" kern="1200" dirty="0">
                <a:solidFill>
                  <a:schemeClr val="tx1"/>
                </a:solidFill>
                <a:effectLst/>
                <a:latin typeface="+mn-lt"/>
                <a:ea typeface="+mn-ea"/>
                <a:cs typeface="+mn-cs"/>
                <a:hlinkClick r:id="rId6"/>
              </a:rPr>
              <a:t>劳伦茨曲线</a:t>
            </a:r>
            <a:r>
              <a:rPr lang="zh-CN" altLang="en-US" sz="1200" b="0" i="0" kern="1200" dirty="0">
                <a:solidFill>
                  <a:schemeClr val="tx1"/>
                </a:solidFill>
                <a:effectLst/>
                <a:latin typeface="+mn-lt"/>
                <a:ea typeface="+mn-ea"/>
                <a:cs typeface="+mn-cs"/>
              </a:rPr>
              <a:t>所定义的判断收入分配公平程度的指标。是比例数值，在</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之间。吉尼指数（</a:t>
            </a:r>
            <a:r>
              <a:rPr lang="en" altLang="zh-CN" sz="1200" b="0" i="0" kern="1200" dirty="0">
                <a:solidFill>
                  <a:schemeClr val="tx1"/>
                </a:solidFill>
                <a:effectLst/>
                <a:latin typeface="+mn-lt"/>
                <a:ea typeface="+mn-ea"/>
                <a:cs typeface="+mn-cs"/>
              </a:rPr>
              <a:t>Gini index</a:t>
            </a:r>
            <a:r>
              <a:rPr lang="zh-CN" altLang="e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是指吉尼系数乘</a:t>
            </a:r>
            <a:r>
              <a:rPr lang="en-US" altLang="zh-CN" sz="1200" b="0" i="0" kern="1200" dirty="0">
                <a:solidFill>
                  <a:schemeClr val="tx1"/>
                </a:solidFill>
                <a:effectLst/>
                <a:latin typeface="+mn-lt"/>
                <a:ea typeface="+mn-ea"/>
                <a:cs typeface="+mn-cs"/>
              </a:rPr>
              <a:t>100</a:t>
            </a:r>
            <a:r>
              <a:rPr lang="zh-CN" altLang="en-US" sz="1200" b="0" i="0" kern="1200" dirty="0">
                <a:solidFill>
                  <a:schemeClr val="tx1"/>
                </a:solidFill>
                <a:effectLst/>
                <a:latin typeface="+mn-lt"/>
                <a:ea typeface="+mn-ea"/>
                <a:cs typeface="+mn-cs"/>
              </a:rPr>
              <a:t>倍作百分比表示。</a:t>
            </a:r>
            <a:endParaRPr lang="en-US" altLang="zh-CN" sz="1200" b="0" i="0" kern="1200" dirty="0">
              <a:solidFill>
                <a:schemeClr val="tx1"/>
              </a:solidFill>
              <a:effectLst/>
              <a:latin typeface="+mn-lt"/>
              <a:ea typeface="+mn-ea"/>
              <a:cs typeface="+mn-cs"/>
            </a:endParaRPr>
          </a:p>
          <a:p>
            <a:endParaRPr kumimoji="1"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a:t>
            </a:r>
          </a:p>
          <a:p>
            <a:endParaRPr kumimoji="1" lang="zh-CN" altLang="en-US" dirty="0"/>
          </a:p>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30</a:t>
            </a:fld>
            <a:endParaRPr kumimoji="1" lang="zh-CN" altLang="en-US"/>
          </a:p>
        </p:txBody>
      </p:sp>
    </p:spTree>
    <p:extLst>
      <p:ext uri="{BB962C8B-B14F-4D97-AF65-F5344CB8AC3E}">
        <p14:creationId xmlns:p14="http://schemas.microsoft.com/office/powerpoint/2010/main" val="13674368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计算各节点的基尼</a:t>
            </a:r>
            <a:r>
              <a:rPr kumimoji="1" lang="zh-CN" altLang="en-US" sz="1200" dirty="0"/>
              <a:t>系</a:t>
            </a:r>
            <a:r>
              <a:rPr lang="zh-CN" altLang="en-US" dirty="0"/>
              <a:t>数</a:t>
            </a:r>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31</a:t>
            </a:fld>
            <a:endParaRPr kumimoji="1" lang="zh-CN" altLang="en-US"/>
          </a:p>
        </p:txBody>
      </p:sp>
    </p:spTree>
    <p:extLst>
      <p:ext uri="{BB962C8B-B14F-4D97-AF65-F5344CB8AC3E}">
        <p14:creationId xmlns:p14="http://schemas.microsoft.com/office/powerpoint/2010/main" val="14941958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4</a:t>
            </a:fld>
            <a:endParaRPr kumimoji="1" lang="zh-CN" altLang="en-US"/>
          </a:p>
        </p:txBody>
      </p:sp>
    </p:spTree>
    <p:extLst>
      <p:ext uri="{BB962C8B-B14F-4D97-AF65-F5344CB8AC3E}">
        <p14:creationId xmlns:p14="http://schemas.microsoft.com/office/powerpoint/2010/main" val="13497995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32</a:t>
            </a:fld>
            <a:endParaRPr kumimoji="1" lang="zh-CN" altLang="en-US"/>
          </a:p>
        </p:txBody>
      </p:sp>
    </p:spTree>
    <p:extLst>
      <p:ext uri="{BB962C8B-B14F-4D97-AF65-F5344CB8AC3E}">
        <p14:creationId xmlns:p14="http://schemas.microsoft.com/office/powerpoint/2010/main" val="27341703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33</a:t>
            </a:fld>
            <a:endParaRPr kumimoji="1" lang="zh-CN" altLang="en-US"/>
          </a:p>
        </p:txBody>
      </p:sp>
    </p:spTree>
    <p:extLst>
      <p:ext uri="{BB962C8B-B14F-4D97-AF65-F5344CB8AC3E}">
        <p14:creationId xmlns:p14="http://schemas.microsoft.com/office/powerpoint/2010/main" val="32513796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34</a:t>
            </a:fld>
            <a:endParaRPr kumimoji="1" lang="zh-CN" altLang="en-US"/>
          </a:p>
        </p:txBody>
      </p:sp>
    </p:spTree>
    <p:extLst>
      <p:ext uri="{BB962C8B-B14F-4D97-AF65-F5344CB8AC3E}">
        <p14:creationId xmlns:p14="http://schemas.microsoft.com/office/powerpoint/2010/main" val="37092986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35</a:t>
            </a:fld>
            <a:endParaRPr kumimoji="1" lang="zh-CN" altLang="en-US"/>
          </a:p>
        </p:txBody>
      </p:sp>
    </p:spTree>
    <p:extLst>
      <p:ext uri="{BB962C8B-B14F-4D97-AF65-F5344CB8AC3E}">
        <p14:creationId xmlns:p14="http://schemas.microsoft.com/office/powerpoint/2010/main" val="2047596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36</a:t>
            </a:fld>
            <a:endParaRPr kumimoji="1" lang="zh-CN" altLang="en-US"/>
          </a:p>
        </p:txBody>
      </p:sp>
    </p:spTree>
    <p:extLst>
      <p:ext uri="{BB962C8B-B14F-4D97-AF65-F5344CB8AC3E}">
        <p14:creationId xmlns:p14="http://schemas.microsoft.com/office/powerpoint/2010/main" val="34341270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37</a:t>
            </a:fld>
            <a:endParaRPr kumimoji="1" lang="zh-CN" altLang="en-US"/>
          </a:p>
        </p:txBody>
      </p:sp>
    </p:spTree>
    <p:extLst>
      <p:ext uri="{BB962C8B-B14F-4D97-AF65-F5344CB8AC3E}">
        <p14:creationId xmlns:p14="http://schemas.microsoft.com/office/powerpoint/2010/main" val="30000602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38</a:t>
            </a:fld>
            <a:endParaRPr kumimoji="1" lang="zh-CN" altLang="en-US"/>
          </a:p>
        </p:txBody>
      </p:sp>
    </p:spTree>
    <p:extLst>
      <p:ext uri="{BB962C8B-B14F-4D97-AF65-F5344CB8AC3E}">
        <p14:creationId xmlns:p14="http://schemas.microsoft.com/office/powerpoint/2010/main" val="40670986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39</a:t>
            </a:fld>
            <a:endParaRPr kumimoji="1" lang="zh-CN" altLang="en-US"/>
          </a:p>
        </p:txBody>
      </p:sp>
    </p:spTree>
    <p:extLst>
      <p:ext uri="{BB962C8B-B14F-4D97-AF65-F5344CB8AC3E}">
        <p14:creationId xmlns:p14="http://schemas.microsoft.com/office/powerpoint/2010/main" val="39998016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40</a:t>
            </a:fld>
            <a:endParaRPr kumimoji="1" lang="zh-CN" altLang="en-US"/>
          </a:p>
        </p:txBody>
      </p:sp>
    </p:spTree>
    <p:extLst>
      <p:ext uri="{BB962C8B-B14F-4D97-AF65-F5344CB8AC3E}">
        <p14:creationId xmlns:p14="http://schemas.microsoft.com/office/powerpoint/2010/main" val="2449460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41</a:t>
            </a:fld>
            <a:endParaRPr kumimoji="1" lang="zh-CN" altLang="en-US"/>
          </a:p>
        </p:txBody>
      </p:sp>
    </p:spTree>
    <p:extLst>
      <p:ext uri="{BB962C8B-B14F-4D97-AF65-F5344CB8AC3E}">
        <p14:creationId xmlns:p14="http://schemas.microsoft.com/office/powerpoint/2010/main" val="19906203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斯帕姆 </a:t>
            </a:r>
            <a:r>
              <a:rPr lang="en" altLang="zh-CN" sz="1200" b="0" i="0" u="none" strike="noStrike" kern="1200" dirty="0">
                <a:solidFill>
                  <a:schemeClr val="tx1"/>
                </a:solidFill>
                <a:effectLst/>
                <a:latin typeface="+mn-lt"/>
                <a:ea typeface="+mn-ea"/>
                <a:cs typeface="+mn-cs"/>
                <a:hlinkClick r:id="rId3"/>
              </a:rPr>
              <a:t>Spam</a:t>
            </a:r>
            <a:endParaRPr lang="en" altLang="zh-CN" sz="1200" b="0" i="0" kern="1200" dirty="0">
              <a:solidFill>
                <a:schemeClr val="tx1"/>
              </a:solidFill>
              <a:effectLst/>
              <a:latin typeface="+mn-lt"/>
              <a:ea typeface="+mn-ea"/>
              <a:cs typeface="+mn-cs"/>
            </a:endParaRPr>
          </a:p>
          <a:p>
            <a:r>
              <a:rPr lang="en" altLang="zh-CN" sz="1200" b="0" i="0" kern="1200" dirty="0">
                <a:solidFill>
                  <a:schemeClr val="tx1"/>
                </a:solidFill>
                <a:effectLst/>
                <a:latin typeface="+mn-lt"/>
                <a:ea typeface="+mn-ea"/>
                <a:cs typeface="+mn-cs"/>
              </a:rPr>
              <a:t>1937</a:t>
            </a:r>
            <a:r>
              <a:rPr lang="zh-CN" altLang="en-US" sz="1200" b="0" i="0" kern="1200" dirty="0">
                <a:solidFill>
                  <a:schemeClr val="tx1"/>
                </a:solidFill>
                <a:effectLst/>
                <a:latin typeface="+mn-lt"/>
                <a:ea typeface="+mn-ea"/>
                <a:cs typeface="+mn-cs"/>
              </a:rPr>
              <a:t>年，美国的霍梅尔食品公司首次生产了“罐头午餐肉”，在第二次世界大战期间，斯帕姆罐头午餐肉成了二战盟军食品中的</a:t>
            </a:r>
            <a:r>
              <a:rPr lang="zh-CN" altLang="en-US" sz="1200" b="0" i="0" u="none" strike="noStrike" kern="1200" dirty="0">
                <a:solidFill>
                  <a:schemeClr val="tx1"/>
                </a:solidFill>
                <a:effectLst/>
                <a:latin typeface="+mn-lt"/>
                <a:ea typeface="+mn-ea"/>
                <a:cs typeface="+mn-cs"/>
                <a:hlinkClick r:id="rId4"/>
              </a:rPr>
              <a:t>蛋白质</a:t>
            </a:r>
            <a:r>
              <a:rPr lang="zh-CN" altLang="en-US" sz="1200" b="0" i="0" kern="1200" dirty="0">
                <a:solidFill>
                  <a:schemeClr val="tx1"/>
                </a:solidFill>
                <a:effectLst/>
                <a:latin typeface="+mn-lt"/>
                <a:ea typeface="+mn-ea"/>
                <a:cs typeface="+mn-cs"/>
              </a:rPr>
              <a:t>主要来源。通过租借法案，美国向苏联援助的物资中就有这种罐装肉，被称为“罗斯福午餐肉”，赫鲁晓夫当年甚至称“没有罐装午餐肉，我们的军人将无粮可吃”。</a:t>
            </a:r>
          </a:p>
          <a:p>
            <a:r>
              <a:rPr lang="zh-CN" altLang="en-US" sz="1200" b="0" i="0" kern="1200" dirty="0">
                <a:solidFill>
                  <a:schemeClr val="tx1"/>
                </a:solidFill>
                <a:effectLst/>
                <a:latin typeface="+mn-lt"/>
                <a:ea typeface="+mn-ea"/>
                <a:cs typeface="+mn-cs"/>
              </a:rPr>
              <a:t>二战时，美军还称此肉为“神秘肉”，大家都恨透了这种肉，简直吃恶心了。</a:t>
            </a:r>
          </a:p>
          <a:p>
            <a:r>
              <a:rPr lang="zh-CN" altLang="en-US" sz="1200" b="0" i="0" kern="1200" dirty="0">
                <a:solidFill>
                  <a:schemeClr val="tx1"/>
                </a:solidFill>
                <a:effectLst/>
                <a:latin typeface="+mn-lt"/>
                <a:ea typeface="+mn-ea"/>
                <a:cs typeface="+mn-cs"/>
              </a:rPr>
              <a:t>随着美军在世界各地的驻军，这种罐头肉广泛传播到夏威夷、关岛、马里亚那群岛、韩国、英国、冲绳、希腊、中国等地。</a:t>
            </a:r>
          </a:p>
          <a:p>
            <a:r>
              <a:rPr lang="zh-CN" altLang="en-US" sz="1200" b="0" i="0" kern="1200" dirty="0">
                <a:solidFill>
                  <a:schemeClr val="tx1"/>
                </a:solidFill>
                <a:effectLst/>
                <a:latin typeface="+mn-lt"/>
                <a:ea typeface="+mn-ea"/>
                <a:cs typeface="+mn-cs"/>
              </a:rPr>
              <a:t>在二战英国的资源紧缺期间，大多数物资都需要凭票供应，而斯帕姆罐头肉成为为数不多的不需要凭票的肉制品。几年后，英国人一提到这种肉就犯恶心，</a:t>
            </a:r>
            <a:r>
              <a:rPr lang="en-US" altLang="zh-CN" sz="1200" b="0" i="0" kern="1200" dirty="0">
                <a:solidFill>
                  <a:schemeClr val="tx1"/>
                </a:solidFill>
                <a:effectLst/>
                <a:latin typeface="+mn-lt"/>
                <a:ea typeface="+mn-ea"/>
                <a:cs typeface="+mn-cs"/>
              </a:rPr>
              <a:t>1970</a:t>
            </a:r>
            <a:r>
              <a:rPr lang="zh-CN" altLang="en-US" sz="1200" b="0" i="0" kern="1200" dirty="0">
                <a:solidFill>
                  <a:schemeClr val="tx1"/>
                </a:solidFill>
                <a:effectLst/>
                <a:latin typeface="+mn-lt"/>
                <a:ea typeface="+mn-ea"/>
                <a:cs typeface="+mn-cs"/>
              </a:rPr>
              <a:t>年，英国一家剧团出台了一部三分半钟的轻喜剧，讲述馒头夫人和馒头先生到一家餐馆就餐，点来点去，所有的菜都或多或少与</a:t>
            </a:r>
            <a:r>
              <a:rPr lang="zh-CN" altLang="en-US" sz="1200" b="0" i="0" u="none" strike="noStrike" kern="1200" dirty="0">
                <a:solidFill>
                  <a:schemeClr val="tx1"/>
                </a:solidFill>
                <a:effectLst/>
                <a:latin typeface="+mn-lt"/>
                <a:ea typeface="+mn-ea"/>
                <a:cs typeface="+mn-cs"/>
                <a:hlinkClick r:id="rId5"/>
              </a:rPr>
              <a:t>斯帕姆午餐肉</a:t>
            </a:r>
            <a:r>
              <a:rPr lang="zh-CN" altLang="en-US" sz="1200" b="0" i="0" kern="1200" dirty="0">
                <a:solidFill>
                  <a:schemeClr val="tx1"/>
                </a:solidFill>
                <a:effectLst/>
                <a:latin typeface="+mn-lt"/>
                <a:ea typeface="+mn-ea"/>
                <a:cs typeface="+mn-cs"/>
              </a:rPr>
              <a:t>有关，该剧最后在几个维京人高唱“斯帕姆，可爱的斯帕姆，美妙的斯帕姆”中高潮谢幕。</a:t>
            </a:r>
          </a:p>
          <a:p>
            <a:r>
              <a:rPr lang="zh-CN" altLang="en-US" sz="1200" b="0" i="0" kern="1200" dirty="0">
                <a:solidFill>
                  <a:schemeClr val="tx1"/>
                </a:solidFill>
                <a:effectLst/>
                <a:latin typeface="+mn-lt"/>
                <a:ea typeface="+mn-ea"/>
                <a:cs typeface="+mn-cs"/>
              </a:rPr>
              <a:t>这个剧情也因此被引申来借指泛滥成灾的垃圾帖子、垃圾邮件、垃圾广告之类。</a:t>
            </a:r>
          </a:p>
          <a:p>
            <a:endParaRPr kumimoji="1" lang="zh-CN" altLang="en-US" dirty="0"/>
          </a:p>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5</a:t>
            </a:fld>
            <a:endParaRPr kumimoji="1" lang="zh-CN" altLang="en-US"/>
          </a:p>
        </p:txBody>
      </p:sp>
    </p:spTree>
    <p:extLst>
      <p:ext uri="{BB962C8B-B14F-4D97-AF65-F5344CB8AC3E}">
        <p14:creationId xmlns:p14="http://schemas.microsoft.com/office/powerpoint/2010/main" val="13896601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42</a:t>
            </a:fld>
            <a:endParaRPr kumimoji="1" lang="zh-CN" altLang="en-US"/>
          </a:p>
        </p:txBody>
      </p:sp>
    </p:spTree>
    <p:extLst>
      <p:ext uri="{BB962C8B-B14F-4D97-AF65-F5344CB8AC3E}">
        <p14:creationId xmlns:p14="http://schemas.microsoft.com/office/powerpoint/2010/main" val="29662637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43</a:t>
            </a:fld>
            <a:endParaRPr kumimoji="1" lang="zh-CN" altLang="en-US"/>
          </a:p>
        </p:txBody>
      </p:sp>
    </p:spTree>
    <p:extLst>
      <p:ext uri="{BB962C8B-B14F-4D97-AF65-F5344CB8AC3E}">
        <p14:creationId xmlns:p14="http://schemas.microsoft.com/office/powerpoint/2010/main" val="415263162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44</a:t>
            </a:fld>
            <a:endParaRPr kumimoji="1" lang="zh-CN" altLang="en-US"/>
          </a:p>
        </p:txBody>
      </p:sp>
    </p:spTree>
    <p:extLst>
      <p:ext uri="{BB962C8B-B14F-4D97-AF65-F5344CB8AC3E}">
        <p14:creationId xmlns:p14="http://schemas.microsoft.com/office/powerpoint/2010/main" val="324792971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45</a:t>
            </a:fld>
            <a:endParaRPr kumimoji="1" lang="zh-CN" altLang="en-US"/>
          </a:p>
        </p:txBody>
      </p:sp>
    </p:spTree>
    <p:extLst>
      <p:ext uri="{BB962C8B-B14F-4D97-AF65-F5344CB8AC3E}">
        <p14:creationId xmlns:p14="http://schemas.microsoft.com/office/powerpoint/2010/main" val="31602508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46</a:t>
            </a:fld>
            <a:endParaRPr kumimoji="1" lang="zh-CN" altLang="en-US"/>
          </a:p>
        </p:txBody>
      </p:sp>
    </p:spTree>
    <p:extLst>
      <p:ext uri="{BB962C8B-B14F-4D97-AF65-F5344CB8AC3E}">
        <p14:creationId xmlns:p14="http://schemas.microsoft.com/office/powerpoint/2010/main" val="377894259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47</a:t>
            </a:fld>
            <a:endParaRPr kumimoji="1" lang="zh-CN" altLang="en-US"/>
          </a:p>
        </p:txBody>
      </p:sp>
    </p:spTree>
    <p:extLst>
      <p:ext uri="{BB962C8B-B14F-4D97-AF65-F5344CB8AC3E}">
        <p14:creationId xmlns:p14="http://schemas.microsoft.com/office/powerpoint/2010/main" val="232073013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48</a:t>
            </a:fld>
            <a:endParaRPr kumimoji="1" lang="zh-CN" altLang="en-US"/>
          </a:p>
        </p:txBody>
      </p:sp>
    </p:spTree>
    <p:extLst>
      <p:ext uri="{BB962C8B-B14F-4D97-AF65-F5344CB8AC3E}">
        <p14:creationId xmlns:p14="http://schemas.microsoft.com/office/powerpoint/2010/main" val="282983472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49</a:t>
            </a:fld>
            <a:endParaRPr kumimoji="1" lang="zh-CN" altLang="en-US"/>
          </a:p>
        </p:txBody>
      </p:sp>
    </p:spTree>
    <p:extLst>
      <p:ext uri="{BB962C8B-B14F-4D97-AF65-F5344CB8AC3E}">
        <p14:creationId xmlns:p14="http://schemas.microsoft.com/office/powerpoint/2010/main" val="425537254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50</a:t>
            </a:fld>
            <a:endParaRPr kumimoji="1" lang="zh-CN" altLang="en-US"/>
          </a:p>
        </p:txBody>
      </p:sp>
    </p:spTree>
    <p:extLst>
      <p:ext uri="{BB962C8B-B14F-4D97-AF65-F5344CB8AC3E}">
        <p14:creationId xmlns:p14="http://schemas.microsoft.com/office/powerpoint/2010/main" val="116573870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51</a:t>
            </a:fld>
            <a:endParaRPr kumimoji="1" lang="zh-CN" altLang="en-US"/>
          </a:p>
        </p:txBody>
      </p:sp>
    </p:spTree>
    <p:extLst>
      <p:ext uri="{BB962C8B-B14F-4D97-AF65-F5344CB8AC3E}">
        <p14:creationId xmlns:p14="http://schemas.microsoft.com/office/powerpoint/2010/main" val="39907098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6</a:t>
            </a:fld>
            <a:endParaRPr kumimoji="1" lang="zh-CN" altLang="en-US"/>
          </a:p>
        </p:txBody>
      </p:sp>
    </p:spTree>
    <p:extLst>
      <p:ext uri="{BB962C8B-B14F-4D97-AF65-F5344CB8AC3E}">
        <p14:creationId xmlns:p14="http://schemas.microsoft.com/office/powerpoint/2010/main" val="244487129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52</a:t>
            </a:fld>
            <a:endParaRPr kumimoji="1" lang="zh-CN" altLang="en-US"/>
          </a:p>
        </p:txBody>
      </p:sp>
    </p:spTree>
    <p:extLst>
      <p:ext uri="{BB962C8B-B14F-4D97-AF65-F5344CB8AC3E}">
        <p14:creationId xmlns:p14="http://schemas.microsoft.com/office/powerpoint/2010/main" val="292973789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53</a:t>
            </a:fld>
            <a:endParaRPr kumimoji="1" lang="zh-CN" altLang="en-US"/>
          </a:p>
        </p:txBody>
      </p:sp>
    </p:spTree>
    <p:extLst>
      <p:ext uri="{BB962C8B-B14F-4D97-AF65-F5344CB8AC3E}">
        <p14:creationId xmlns:p14="http://schemas.microsoft.com/office/powerpoint/2010/main" val="245824119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54</a:t>
            </a:fld>
            <a:endParaRPr kumimoji="1" lang="zh-CN" altLang="en-US"/>
          </a:p>
        </p:txBody>
      </p:sp>
    </p:spTree>
    <p:extLst>
      <p:ext uri="{BB962C8B-B14F-4D97-AF65-F5344CB8AC3E}">
        <p14:creationId xmlns:p14="http://schemas.microsoft.com/office/powerpoint/2010/main" val="93113725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55</a:t>
            </a:fld>
            <a:endParaRPr kumimoji="1" lang="zh-CN" altLang="en-US"/>
          </a:p>
        </p:txBody>
      </p:sp>
    </p:spTree>
    <p:extLst>
      <p:ext uri="{BB962C8B-B14F-4D97-AF65-F5344CB8AC3E}">
        <p14:creationId xmlns:p14="http://schemas.microsoft.com/office/powerpoint/2010/main" val="195061869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56</a:t>
            </a:fld>
            <a:endParaRPr kumimoji="1" lang="zh-CN" altLang="en-US"/>
          </a:p>
        </p:txBody>
      </p:sp>
    </p:spTree>
    <p:extLst>
      <p:ext uri="{BB962C8B-B14F-4D97-AF65-F5344CB8AC3E}">
        <p14:creationId xmlns:p14="http://schemas.microsoft.com/office/powerpoint/2010/main" val="384707399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57</a:t>
            </a:fld>
            <a:endParaRPr kumimoji="1" lang="zh-CN" altLang="en-US"/>
          </a:p>
        </p:txBody>
      </p:sp>
    </p:spTree>
    <p:extLst>
      <p:ext uri="{BB962C8B-B14F-4D97-AF65-F5344CB8AC3E}">
        <p14:creationId xmlns:p14="http://schemas.microsoft.com/office/powerpoint/2010/main" val="401176485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58</a:t>
            </a:fld>
            <a:endParaRPr kumimoji="1" lang="zh-CN" altLang="en-US"/>
          </a:p>
        </p:txBody>
      </p:sp>
    </p:spTree>
    <p:extLst>
      <p:ext uri="{BB962C8B-B14F-4D97-AF65-F5344CB8AC3E}">
        <p14:creationId xmlns:p14="http://schemas.microsoft.com/office/powerpoint/2010/main" val="287916034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59</a:t>
            </a:fld>
            <a:endParaRPr kumimoji="1" lang="zh-CN" altLang="en-US"/>
          </a:p>
        </p:txBody>
      </p:sp>
    </p:spTree>
    <p:extLst>
      <p:ext uri="{BB962C8B-B14F-4D97-AF65-F5344CB8AC3E}">
        <p14:creationId xmlns:p14="http://schemas.microsoft.com/office/powerpoint/2010/main" val="41127417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7</a:t>
            </a:fld>
            <a:endParaRPr kumimoji="1" lang="zh-CN" altLang="en-US"/>
          </a:p>
        </p:txBody>
      </p:sp>
    </p:spTree>
    <p:extLst>
      <p:ext uri="{BB962C8B-B14F-4D97-AF65-F5344CB8AC3E}">
        <p14:creationId xmlns:p14="http://schemas.microsoft.com/office/powerpoint/2010/main" val="31376753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从一组无次序、无规则的元组中推理出决策树表示形式的分类规则。它采用自顶向下的递归方式，在决策树的内部结点进行属性值的比较，并根据不同的属性值从 该结点向下分支，叶结点是要学习划分的类。从根到叶结点的一条路径就对应着一条合取规则，整个决策树就对应着一组析取表达式规则。</a:t>
            </a:r>
            <a:r>
              <a:rPr lang="en-US" altLang="zh-CN" sz="1200" b="0" i="0" kern="1200" dirty="0">
                <a:solidFill>
                  <a:schemeClr val="tx1"/>
                </a:solidFill>
                <a:effectLst/>
                <a:latin typeface="+mn-lt"/>
                <a:ea typeface="+mn-ea"/>
                <a:cs typeface="+mn-cs"/>
              </a:rPr>
              <a:t>1986</a:t>
            </a:r>
            <a:r>
              <a:rPr lang="zh-CN" altLang="en-US" sz="1200" b="0" i="0" kern="1200" dirty="0">
                <a:solidFill>
                  <a:schemeClr val="tx1"/>
                </a:solidFill>
                <a:effectLst/>
                <a:latin typeface="+mn-lt"/>
                <a:ea typeface="+mn-ea"/>
                <a:cs typeface="+mn-cs"/>
              </a:rPr>
              <a:t>年 </a:t>
            </a:r>
            <a:r>
              <a:rPr lang="en" altLang="zh-CN" sz="1200" b="0" i="0" kern="1200" dirty="0">
                <a:solidFill>
                  <a:schemeClr val="tx1"/>
                </a:solidFill>
                <a:effectLst/>
                <a:latin typeface="+mn-lt"/>
                <a:ea typeface="+mn-ea"/>
                <a:cs typeface="+mn-cs"/>
              </a:rPr>
              <a:t>Quinlan</a:t>
            </a:r>
            <a:r>
              <a:rPr lang="zh-CN" altLang="en-US" sz="1200" b="0" i="0" kern="1200" dirty="0">
                <a:solidFill>
                  <a:schemeClr val="tx1"/>
                </a:solidFill>
                <a:effectLst/>
                <a:latin typeface="+mn-lt"/>
                <a:ea typeface="+mn-ea"/>
                <a:cs typeface="+mn-cs"/>
              </a:rPr>
              <a:t>提出了著名的</a:t>
            </a:r>
            <a:r>
              <a:rPr lang="en" altLang="zh-CN" sz="1200" b="0" i="0" kern="1200" dirty="0">
                <a:solidFill>
                  <a:schemeClr val="tx1"/>
                </a:solidFill>
                <a:effectLst/>
                <a:latin typeface="+mn-lt"/>
                <a:ea typeface="+mn-ea"/>
                <a:cs typeface="+mn-cs"/>
              </a:rPr>
              <a:t>ID3</a:t>
            </a:r>
            <a:r>
              <a:rPr lang="zh-CN" altLang="en-US" sz="1200" b="0" i="0" kern="1200" dirty="0">
                <a:solidFill>
                  <a:schemeClr val="tx1"/>
                </a:solidFill>
                <a:effectLst/>
                <a:latin typeface="+mn-lt"/>
                <a:ea typeface="+mn-ea"/>
                <a:cs typeface="+mn-cs"/>
              </a:rPr>
              <a:t>算法。在</a:t>
            </a:r>
            <a:r>
              <a:rPr lang="en" altLang="zh-CN" sz="1200" b="0" i="0" kern="1200" dirty="0">
                <a:solidFill>
                  <a:schemeClr val="tx1"/>
                </a:solidFill>
                <a:effectLst/>
                <a:latin typeface="+mn-lt"/>
                <a:ea typeface="+mn-ea"/>
                <a:cs typeface="+mn-cs"/>
              </a:rPr>
              <a:t>ID3</a:t>
            </a:r>
            <a:r>
              <a:rPr lang="zh-CN" altLang="en-US" sz="1200" b="0" i="0" kern="1200" dirty="0">
                <a:solidFill>
                  <a:schemeClr val="tx1"/>
                </a:solidFill>
                <a:effectLst/>
                <a:latin typeface="+mn-lt"/>
                <a:ea typeface="+mn-ea"/>
                <a:cs typeface="+mn-cs"/>
              </a:rPr>
              <a:t>算法的基础上，</a:t>
            </a:r>
            <a:r>
              <a:rPr lang="en-US" altLang="zh-CN" sz="1200" b="0" i="0" kern="1200" dirty="0">
                <a:solidFill>
                  <a:schemeClr val="tx1"/>
                </a:solidFill>
                <a:effectLst/>
                <a:latin typeface="+mn-lt"/>
                <a:ea typeface="+mn-ea"/>
                <a:cs typeface="+mn-cs"/>
              </a:rPr>
              <a:t>1993</a:t>
            </a:r>
            <a:r>
              <a:rPr lang="zh-CN" altLang="en-US" sz="1200" b="0" i="0" kern="1200" dirty="0">
                <a:solidFill>
                  <a:schemeClr val="tx1"/>
                </a:solidFill>
                <a:effectLst/>
                <a:latin typeface="+mn-lt"/>
                <a:ea typeface="+mn-ea"/>
                <a:cs typeface="+mn-cs"/>
              </a:rPr>
              <a:t>年</a:t>
            </a:r>
            <a:r>
              <a:rPr lang="en" altLang="zh-CN" sz="1200" b="0" i="0" kern="1200" dirty="0">
                <a:solidFill>
                  <a:schemeClr val="tx1"/>
                </a:solidFill>
                <a:effectLst/>
                <a:latin typeface="+mn-lt"/>
                <a:ea typeface="+mn-ea"/>
                <a:cs typeface="+mn-cs"/>
              </a:rPr>
              <a:t>Quinlan</a:t>
            </a:r>
            <a:r>
              <a:rPr lang="zh-CN" altLang="en-US" sz="1200" b="0" i="0" kern="1200" dirty="0">
                <a:solidFill>
                  <a:schemeClr val="tx1"/>
                </a:solidFill>
                <a:effectLst/>
                <a:latin typeface="+mn-lt"/>
                <a:ea typeface="+mn-ea"/>
                <a:cs typeface="+mn-cs"/>
              </a:rPr>
              <a:t>又提出了</a:t>
            </a:r>
            <a:r>
              <a:rPr lang="en" altLang="zh-CN" sz="1200" b="0" i="0" kern="1200" dirty="0">
                <a:solidFill>
                  <a:schemeClr val="tx1"/>
                </a:solidFill>
                <a:effectLst/>
                <a:latin typeface="+mn-lt"/>
                <a:ea typeface="+mn-ea"/>
                <a:cs typeface="+mn-cs"/>
              </a:rPr>
              <a:t>C4.5</a:t>
            </a:r>
            <a:r>
              <a:rPr lang="zh-CN" altLang="en-US" sz="1200" b="0" i="0" kern="1200" dirty="0">
                <a:solidFill>
                  <a:schemeClr val="tx1"/>
                </a:solidFill>
                <a:effectLst/>
                <a:latin typeface="+mn-lt"/>
                <a:ea typeface="+mn-ea"/>
                <a:cs typeface="+mn-cs"/>
              </a:rPr>
              <a:t>算法。为了适应处理大规模数据集的需要，后来又 提出了若干改进的算法，其中</a:t>
            </a:r>
            <a:r>
              <a:rPr lang="en" altLang="zh-CN" sz="1200" b="0" i="0" kern="1200" dirty="0">
                <a:solidFill>
                  <a:schemeClr val="tx1"/>
                </a:solidFill>
                <a:effectLst/>
                <a:latin typeface="+mn-lt"/>
                <a:ea typeface="+mn-ea"/>
                <a:cs typeface="+mn-cs"/>
              </a:rPr>
              <a:t>SLIQ(super-vised learning in quest)</a:t>
            </a:r>
            <a:r>
              <a:rPr lang="zh-CN" altLang="en-US" sz="1200" b="0" i="0" kern="1200" dirty="0">
                <a:solidFill>
                  <a:schemeClr val="tx1"/>
                </a:solidFill>
                <a:effectLst/>
                <a:latin typeface="+mn-lt"/>
                <a:ea typeface="+mn-ea"/>
                <a:cs typeface="+mn-cs"/>
              </a:rPr>
              <a:t>和</a:t>
            </a:r>
            <a:r>
              <a:rPr lang="en" altLang="zh-CN" sz="1200" b="0" i="0" kern="1200" dirty="0">
                <a:solidFill>
                  <a:schemeClr val="tx1"/>
                </a:solidFill>
                <a:effectLst/>
                <a:latin typeface="+mn-lt"/>
                <a:ea typeface="+mn-ea"/>
                <a:cs typeface="+mn-cs"/>
              </a:rPr>
              <a:t>SPRINT (scalable parallelizableinduction of decision trees)</a:t>
            </a:r>
            <a:r>
              <a:rPr lang="zh-CN" altLang="en-US" sz="1200" b="0" i="0" kern="1200" dirty="0">
                <a:solidFill>
                  <a:schemeClr val="tx1"/>
                </a:solidFill>
                <a:effectLst/>
                <a:latin typeface="+mn-lt"/>
                <a:ea typeface="+mn-ea"/>
                <a:cs typeface="+mn-cs"/>
              </a:rPr>
              <a:t>是比较有代表性的两个算法。</a:t>
            </a:r>
            <a:endParaRPr kumimoji="1"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9</a:t>
            </a:fld>
            <a:endParaRPr kumimoji="1" lang="zh-CN" altLang="en-US"/>
          </a:p>
        </p:txBody>
      </p:sp>
    </p:spTree>
    <p:extLst>
      <p:ext uri="{BB962C8B-B14F-4D97-AF65-F5344CB8AC3E}">
        <p14:creationId xmlns:p14="http://schemas.microsoft.com/office/powerpoint/2010/main" val="36183787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从一组无次序、无规则的元组中推理出决策树表示形式的分类规则。它采用自顶向下的递归方式，在决策树的内部结点进行属性值的比较，并根据不同的属性值从 该结点向下分支，叶结点是要学习划分的类。从根到叶结点的一条路径就对应着一条合取规则，整个决策树就对应着一组析取表达式规则。</a:t>
            </a:r>
            <a:r>
              <a:rPr lang="en-US" altLang="zh-CN" sz="1200" b="0" i="0" kern="1200" dirty="0">
                <a:solidFill>
                  <a:schemeClr val="tx1"/>
                </a:solidFill>
                <a:effectLst/>
                <a:latin typeface="+mn-lt"/>
                <a:ea typeface="+mn-ea"/>
                <a:cs typeface="+mn-cs"/>
              </a:rPr>
              <a:t>1986</a:t>
            </a:r>
            <a:r>
              <a:rPr lang="zh-CN" altLang="en-US" sz="1200" b="0" i="0" kern="1200" dirty="0">
                <a:solidFill>
                  <a:schemeClr val="tx1"/>
                </a:solidFill>
                <a:effectLst/>
                <a:latin typeface="+mn-lt"/>
                <a:ea typeface="+mn-ea"/>
                <a:cs typeface="+mn-cs"/>
              </a:rPr>
              <a:t>年 </a:t>
            </a:r>
            <a:r>
              <a:rPr lang="en" altLang="zh-CN" sz="1200" b="0" i="0" kern="1200" dirty="0">
                <a:solidFill>
                  <a:schemeClr val="tx1"/>
                </a:solidFill>
                <a:effectLst/>
                <a:latin typeface="+mn-lt"/>
                <a:ea typeface="+mn-ea"/>
                <a:cs typeface="+mn-cs"/>
              </a:rPr>
              <a:t>Quinlan</a:t>
            </a:r>
            <a:r>
              <a:rPr lang="zh-CN" altLang="en-US" sz="1200" b="0" i="0" kern="1200" dirty="0">
                <a:solidFill>
                  <a:schemeClr val="tx1"/>
                </a:solidFill>
                <a:effectLst/>
                <a:latin typeface="+mn-lt"/>
                <a:ea typeface="+mn-ea"/>
                <a:cs typeface="+mn-cs"/>
              </a:rPr>
              <a:t>提出了著名的</a:t>
            </a:r>
            <a:r>
              <a:rPr lang="en" altLang="zh-CN" sz="1200" b="0" i="0" kern="1200" dirty="0">
                <a:solidFill>
                  <a:schemeClr val="tx1"/>
                </a:solidFill>
                <a:effectLst/>
                <a:latin typeface="+mn-lt"/>
                <a:ea typeface="+mn-ea"/>
                <a:cs typeface="+mn-cs"/>
              </a:rPr>
              <a:t>ID3</a:t>
            </a:r>
            <a:r>
              <a:rPr lang="zh-CN" altLang="en-US" sz="1200" b="0" i="0" kern="1200" dirty="0">
                <a:solidFill>
                  <a:schemeClr val="tx1"/>
                </a:solidFill>
                <a:effectLst/>
                <a:latin typeface="+mn-lt"/>
                <a:ea typeface="+mn-ea"/>
                <a:cs typeface="+mn-cs"/>
              </a:rPr>
              <a:t>算法。在</a:t>
            </a:r>
            <a:r>
              <a:rPr lang="en" altLang="zh-CN" sz="1200" b="0" i="0" kern="1200" dirty="0">
                <a:solidFill>
                  <a:schemeClr val="tx1"/>
                </a:solidFill>
                <a:effectLst/>
                <a:latin typeface="+mn-lt"/>
                <a:ea typeface="+mn-ea"/>
                <a:cs typeface="+mn-cs"/>
              </a:rPr>
              <a:t>ID3</a:t>
            </a:r>
            <a:r>
              <a:rPr lang="zh-CN" altLang="en-US" sz="1200" b="0" i="0" kern="1200" dirty="0">
                <a:solidFill>
                  <a:schemeClr val="tx1"/>
                </a:solidFill>
                <a:effectLst/>
                <a:latin typeface="+mn-lt"/>
                <a:ea typeface="+mn-ea"/>
                <a:cs typeface="+mn-cs"/>
              </a:rPr>
              <a:t>算法的基础上，</a:t>
            </a:r>
            <a:r>
              <a:rPr lang="en-US" altLang="zh-CN" sz="1200" b="0" i="0" kern="1200" dirty="0">
                <a:solidFill>
                  <a:schemeClr val="tx1"/>
                </a:solidFill>
                <a:effectLst/>
                <a:latin typeface="+mn-lt"/>
                <a:ea typeface="+mn-ea"/>
                <a:cs typeface="+mn-cs"/>
              </a:rPr>
              <a:t>1993</a:t>
            </a:r>
            <a:r>
              <a:rPr lang="zh-CN" altLang="en-US" sz="1200" b="0" i="0" kern="1200" dirty="0">
                <a:solidFill>
                  <a:schemeClr val="tx1"/>
                </a:solidFill>
                <a:effectLst/>
                <a:latin typeface="+mn-lt"/>
                <a:ea typeface="+mn-ea"/>
                <a:cs typeface="+mn-cs"/>
              </a:rPr>
              <a:t>年</a:t>
            </a:r>
            <a:r>
              <a:rPr lang="en" altLang="zh-CN" sz="1200" b="0" i="0" kern="1200" dirty="0">
                <a:solidFill>
                  <a:schemeClr val="tx1"/>
                </a:solidFill>
                <a:effectLst/>
                <a:latin typeface="+mn-lt"/>
                <a:ea typeface="+mn-ea"/>
                <a:cs typeface="+mn-cs"/>
              </a:rPr>
              <a:t>Quinlan</a:t>
            </a:r>
            <a:r>
              <a:rPr lang="zh-CN" altLang="en-US" sz="1200" b="0" i="0" kern="1200" dirty="0">
                <a:solidFill>
                  <a:schemeClr val="tx1"/>
                </a:solidFill>
                <a:effectLst/>
                <a:latin typeface="+mn-lt"/>
                <a:ea typeface="+mn-ea"/>
                <a:cs typeface="+mn-cs"/>
              </a:rPr>
              <a:t>又提出了</a:t>
            </a:r>
            <a:r>
              <a:rPr lang="en" altLang="zh-CN" sz="1200" b="0" i="0" kern="1200" dirty="0">
                <a:solidFill>
                  <a:schemeClr val="tx1"/>
                </a:solidFill>
                <a:effectLst/>
                <a:latin typeface="+mn-lt"/>
                <a:ea typeface="+mn-ea"/>
                <a:cs typeface="+mn-cs"/>
              </a:rPr>
              <a:t>C4.5</a:t>
            </a:r>
            <a:r>
              <a:rPr lang="zh-CN" altLang="en-US" sz="1200" b="0" i="0" kern="1200" dirty="0">
                <a:solidFill>
                  <a:schemeClr val="tx1"/>
                </a:solidFill>
                <a:effectLst/>
                <a:latin typeface="+mn-lt"/>
                <a:ea typeface="+mn-ea"/>
                <a:cs typeface="+mn-cs"/>
              </a:rPr>
              <a:t>算法。为了适应处理大规模数据集的需要，后来又 提出了若干改进的算法，其中</a:t>
            </a:r>
            <a:r>
              <a:rPr lang="en" altLang="zh-CN" sz="1200" b="0" i="0" kern="1200" dirty="0">
                <a:solidFill>
                  <a:schemeClr val="tx1"/>
                </a:solidFill>
                <a:effectLst/>
                <a:latin typeface="+mn-lt"/>
                <a:ea typeface="+mn-ea"/>
                <a:cs typeface="+mn-cs"/>
              </a:rPr>
              <a:t>SLIQ(super-vised learning in quest)</a:t>
            </a:r>
            <a:r>
              <a:rPr lang="zh-CN" altLang="en-US" sz="1200" b="0" i="0" kern="1200" dirty="0">
                <a:solidFill>
                  <a:schemeClr val="tx1"/>
                </a:solidFill>
                <a:effectLst/>
                <a:latin typeface="+mn-lt"/>
                <a:ea typeface="+mn-ea"/>
                <a:cs typeface="+mn-cs"/>
              </a:rPr>
              <a:t>和</a:t>
            </a:r>
            <a:r>
              <a:rPr lang="en" altLang="zh-CN" sz="1200" b="0" i="0" kern="1200" dirty="0">
                <a:solidFill>
                  <a:schemeClr val="tx1"/>
                </a:solidFill>
                <a:effectLst/>
                <a:latin typeface="+mn-lt"/>
                <a:ea typeface="+mn-ea"/>
                <a:cs typeface="+mn-cs"/>
              </a:rPr>
              <a:t>SPRINT (scalable parallelizableinduction of decision trees)</a:t>
            </a:r>
            <a:r>
              <a:rPr lang="zh-CN" altLang="en-US" sz="1200" b="0" i="0" kern="1200" dirty="0">
                <a:solidFill>
                  <a:schemeClr val="tx1"/>
                </a:solidFill>
                <a:effectLst/>
                <a:latin typeface="+mn-lt"/>
                <a:ea typeface="+mn-ea"/>
                <a:cs typeface="+mn-cs"/>
              </a:rPr>
              <a:t>是比较有代表性的两个算法。</a:t>
            </a:r>
            <a:endParaRPr kumimoji="1"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10</a:t>
            </a:fld>
            <a:endParaRPr kumimoji="1" lang="zh-CN" altLang="en-US"/>
          </a:p>
        </p:txBody>
      </p:sp>
    </p:spTree>
    <p:extLst>
      <p:ext uri="{BB962C8B-B14F-4D97-AF65-F5344CB8AC3E}">
        <p14:creationId xmlns:p14="http://schemas.microsoft.com/office/powerpoint/2010/main" val="22859880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11</a:t>
            </a:fld>
            <a:endParaRPr kumimoji="1" lang="zh-CN" altLang="en-US"/>
          </a:p>
        </p:txBody>
      </p:sp>
    </p:spTree>
    <p:extLst>
      <p:ext uri="{BB962C8B-B14F-4D97-AF65-F5344CB8AC3E}">
        <p14:creationId xmlns:p14="http://schemas.microsoft.com/office/powerpoint/2010/main" val="8802645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42CCCC-BE59-5C4C-833E-046F0E2C4562}"/>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B7B424F4-C914-FE4D-8B02-A2D184A53C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F9AB0A39-B39B-D648-BCC9-8936676EFAD1}"/>
              </a:ext>
            </a:extLst>
          </p:cNvPr>
          <p:cNvSpPr>
            <a:spLocks noGrp="1"/>
          </p:cNvSpPr>
          <p:nvPr>
            <p:ph type="dt" sz="half" idx="10"/>
          </p:nvPr>
        </p:nvSpPr>
        <p:spPr/>
        <p:txBody>
          <a:bodyPr/>
          <a:lstStyle/>
          <a:p>
            <a:fld id="{ED291B17-9318-49DB-B28B-6E5994AE9581}" type="datetime1">
              <a:rPr lang="en-US" smtClean="0"/>
              <a:t>4/26/2021</a:t>
            </a:fld>
            <a:endParaRPr lang="en-US" dirty="0"/>
          </a:p>
        </p:txBody>
      </p:sp>
      <p:sp>
        <p:nvSpPr>
          <p:cNvPr id="5" name="页脚占位符 4">
            <a:extLst>
              <a:ext uri="{FF2B5EF4-FFF2-40B4-BE49-F238E27FC236}">
                <a16:creationId xmlns:a16="http://schemas.microsoft.com/office/drawing/2014/main" id="{4F626167-1281-904A-B5F8-E8AFA8E1A8E2}"/>
              </a:ext>
            </a:extLst>
          </p:cNvPr>
          <p:cNvSpPr>
            <a:spLocks noGrp="1"/>
          </p:cNvSpPr>
          <p:nvPr>
            <p:ph type="ftr" sz="quarter" idx="11"/>
          </p:nvPr>
        </p:nvSpPr>
        <p:spPr/>
        <p:txBody>
          <a:bodyPr/>
          <a:lstStyle/>
          <a:p>
            <a:endParaRPr lang="en-US" dirty="0"/>
          </a:p>
        </p:txBody>
      </p:sp>
      <p:sp>
        <p:nvSpPr>
          <p:cNvPr id="6" name="灯片编号占位符 5">
            <a:extLst>
              <a:ext uri="{FF2B5EF4-FFF2-40B4-BE49-F238E27FC236}">
                <a16:creationId xmlns:a16="http://schemas.microsoft.com/office/drawing/2014/main" id="{CFCE3C6B-6504-A348-93BD-E5CAB82A890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48706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3360AD-F9E1-594F-ABCA-677C7ED79681}"/>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EA523A9C-0205-6B41-B5AC-F0CD319CD76D}"/>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76359EC5-836A-FA47-A252-E90BABB4F7F8}"/>
              </a:ext>
            </a:extLst>
          </p:cNvPr>
          <p:cNvSpPr>
            <a:spLocks noGrp="1"/>
          </p:cNvSpPr>
          <p:nvPr>
            <p:ph type="dt" sz="half" idx="10"/>
          </p:nvPr>
        </p:nvSpPr>
        <p:spPr/>
        <p:txBody>
          <a:bodyPr/>
          <a:lstStyle/>
          <a:p>
            <a:fld id="{ED291B17-9318-49DB-B28B-6E5994AE9581}" type="datetime1">
              <a:rPr lang="en-US" smtClean="0"/>
              <a:t>4/26/2021</a:t>
            </a:fld>
            <a:endParaRPr lang="en-US" dirty="0"/>
          </a:p>
        </p:txBody>
      </p:sp>
      <p:sp>
        <p:nvSpPr>
          <p:cNvPr id="5" name="页脚占位符 4">
            <a:extLst>
              <a:ext uri="{FF2B5EF4-FFF2-40B4-BE49-F238E27FC236}">
                <a16:creationId xmlns:a16="http://schemas.microsoft.com/office/drawing/2014/main" id="{3B02CFFA-6F41-6245-9227-49149251D5E7}"/>
              </a:ext>
            </a:extLst>
          </p:cNvPr>
          <p:cNvSpPr>
            <a:spLocks noGrp="1"/>
          </p:cNvSpPr>
          <p:nvPr>
            <p:ph type="ftr" sz="quarter" idx="11"/>
          </p:nvPr>
        </p:nvSpPr>
        <p:spPr/>
        <p:txBody>
          <a:bodyPr/>
          <a:lstStyle/>
          <a:p>
            <a:endParaRPr lang="en-US" dirty="0"/>
          </a:p>
        </p:txBody>
      </p:sp>
      <p:sp>
        <p:nvSpPr>
          <p:cNvPr id="6" name="灯片编号占位符 5">
            <a:extLst>
              <a:ext uri="{FF2B5EF4-FFF2-40B4-BE49-F238E27FC236}">
                <a16:creationId xmlns:a16="http://schemas.microsoft.com/office/drawing/2014/main" id="{65320A8B-C159-1443-BD92-DD179993AA34}"/>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5385203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5AC4747-21D9-8549-8CA2-672706854CFD}"/>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D1BB56D9-8B5A-E749-BEE8-F6641BA4566D}"/>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FCB4D49C-B2CF-D44A-82B0-EF25B98157B5}"/>
              </a:ext>
            </a:extLst>
          </p:cNvPr>
          <p:cNvSpPr>
            <a:spLocks noGrp="1"/>
          </p:cNvSpPr>
          <p:nvPr>
            <p:ph type="dt" sz="half" idx="10"/>
          </p:nvPr>
        </p:nvSpPr>
        <p:spPr/>
        <p:txBody>
          <a:bodyPr/>
          <a:lstStyle/>
          <a:p>
            <a:fld id="{ED291B17-9318-49DB-B28B-6E5994AE9581}" type="datetime1">
              <a:rPr lang="en-US" smtClean="0"/>
              <a:t>4/26/2021</a:t>
            </a:fld>
            <a:endParaRPr lang="en-US" dirty="0"/>
          </a:p>
        </p:txBody>
      </p:sp>
      <p:sp>
        <p:nvSpPr>
          <p:cNvPr id="5" name="页脚占位符 4">
            <a:extLst>
              <a:ext uri="{FF2B5EF4-FFF2-40B4-BE49-F238E27FC236}">
                <a16:creationId xmlns:a16="http://schemas.microsoft.com/office/drawing/2014/main" id="{A7414E66-CF8D-3B4B-B86D-E1857605AC66}"/>
              </a:ext>
            </a:extLst>
          </p:cNvPr>
          <p:cNvSpPr>
            <a:spLocks noGrp="1"/>
          </p:cNvSpPr>
          <p:nvPr>
            <p:ph type="ftr" sz="quarter" idx="11"/>
          </p:nvPr>
        </p:nvSpPr>
        <p:spPr/>
        <p:txBody>
          <a:bodyPr/>
          <a:lstStyle/>
          <a:p>
            <a:endParaRPr lang="en-US" dirty="0"/>
          </a:p>
        </p:txBody>
      </p:sp>
      <p:sp>
        <p:nvSpPr>
          <p:cNvPr id="6" name="灯片编号占位符 5">
            <a:extLst>
              <a:ext uri="{FF2B5EF4-FFF2-40B4-BE49-F238E27FC236}">
                <a16:creationId xmlns:a16="http://schemas.microsoft.com/office/drawing/2014/main" id="{FE295016-9536-8D49-81F6-BE3C9222E2F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716420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0" y="152400"/>
            <a:ext cx="11040533" cy="533400"/>
          </a:xfrm>
        </p:spPr>
        <p:txBody>
          <a:bodyPr/>
          <a:lstStyle/>
          <a:p>
            <a:r>
              <a:rPr lang="en-US"/>
              <a:t>Click to edit Master title style</a:t>
            </a:r>
          </a:p>
        </p:txBody>
      </p:sp>
      <p:sp>
        <p:nvSpPr>
          <p:cNvPr id="3" name="Text Placeholder 2"/>
          <p:cNvSpPr>
            <a:spLocks noGrp="1"/>
          </p:cNvSpPr>
          <p:nvPr>
            <p:ph type="body" sz="half" idx="1"/>
          </p:nvPr>
        </p:nvSpPr>
        <p:spPr>
          <a:xfrm>
            <a:off x="548217" y="1143000"/>
            <a:ext cx="5444067"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484" y="1143000"/>
            <a:ext cx="5444067"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16628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693EF4-AF5B-FA42-ADD6-D5D2D815D84D}"/>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B55F20C1-D156-B146-8AF5-C20F8CAA6E46}"/>
              </a:ext>
            </a:extLst>
          </p:cNvPr>
          <p:cNvSpPr>
            <a:spLocks noGrp="1"/>
          </p:cNvSpPr>
          <p:nvPr>
            <p:ph idx="1"/>
          </p:nvPr>
        </p:nvSpPr>
        <p:spPr/>
        <p:txBody>
          <a:body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4" name="日期占位符 3">
            <a:extLst>
              <a:ext uri="{FF2B5EF4-FFF2-40B4-BE49-F238E27FC236}">
                <a16:creationId xmlns:a16="http://schemas.microsoft.com/office/drawing/2014/main" id="{3979BC7B-183E-364D-8055-4F36B6A14772}"/>
              </a:ext>
            </a:extLst>
          </p:cNvPr>
          <p:cNvSpPr>
            <a:spLocks noGrp="1"/>
          </p:cNvSpPr>
          <p:nvPr>
            <p:ph type="dt" sz="half" idx="10"/>
          </p:nvPr>
        </p:nvSpPr>
        <p:spPr/>
        <p:txBody>
          <a:bodyPr/>
          <a:lstStyle/>
          <a:p>
            <a:fld id="{ED291B17-9318-49DB-B28B-6E5994AE9581}" type="datetime1">
              <a:rPr lang="en-US" smtClean="0"/>
              <a:t>4/26/2021</a:t>
            </a:fld>
            <a:endParaRPr lang="en-US" dirty="0"/>
          </a:p>
        </p:txBody>
      </p:sp>
      <p:sp>
        <p:nvSpPr>
          <p:cNvPr id="5" name="页脚占位符 4">
            <a:extLst>
              <a:ext uri="{FF2B5EF4-FFF2-40B4-BE49-F238E27FC236}">
                <a16:creationId xmlns:a16="http://schemas.microsoft.com/office/drawing/2014/main" id="{5A1E1768-2443-634E-A746-78A60C3AFB64}"/>
              </a:ext>
            </a:extLst>
          </p:cNvPr>
          <p:cNvSpPr>
            <a:spLocks noGrp="1"/>
          </p:cNvSpPr>
          <p:nvPr>
            <p:ph type="ftr" sz="quarter" idx="11"/>
          </p:nvPr>
        </p:nvSpPr>
        <p:spPr/>
        <p:txBody>
          <a:bodyPr/>
          <a:lstStyle/>
          <a:p>
            <a:endParaRPr lang="en-US" dirty="0"/>
          </a:p>
        </p:txBody>
      </p:sp>
      <p:sp>
        <p:nvSpPr>
          <p:cNvPr id="6" name="灯片编号占位符 5">
            <a:extLst>
              <a:ext uri="{FF2B5EF4-FFF2-40B4-BE49-F238E27FC236}">
                <a16:creationId xmlns:a16="http://schemas.microsoft.com/office/drawing/2014/main" id="{E73272DB-B9EA-A747-AF81-F5BB2F35F719}"/>
              </a:ext>
            </a:extLst>
          </p:cNvPr>
          <p:cNvSpPr>
            <a:spLocks noGrp="1"/>
          </p:cNvSpPr>
          <p:nvPr>
            <p:ph type="sldNum" sz="quarter" idx="12"/>
          </p:nvPr>
        </p:nvSpPr>
        <p:spPr/>
        <p:txBody>
          <a:bodyPr/>
          <a:lstStyle>
            <a:lvl1pPr>
              <a:defRPr sz="1800">
                <a:solidFill>
                  <a:schemeClr val="tx1"/>
                </a:solidFill>
                <a:latin typeface="Microsoft YaHei" panose="020B0503020204020204" pitchFamily="34" charset="-122"/>
                <a:ea typeface="Microsoft YaHei" panose="020B0503020204020204" pitchFamily="34" charset="-122"/>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31371164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BA5978-5260-994C-AF16-A637FF4CA96D}"/>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950D8102-1C61-1940-BEAC-E0856A8F71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1F5428BF-128F-B641-95FF-147647338A6F}"/>
              </a:ext>
            </a:extLst>
          </p:cNvPr>
          <p:cNvSpPr>
            <a:spLocks noGrp="1"/>
          </p:cNvSpPr>
          <p:nvPr>
            <p:ph type="dt" sz="half" idx="10"/>
          </p:nvPr>
        </p:nvSpPr>
        <p:spPr/>
        <p:txBody>
          <a:bodyPr/>
          <a:lstStyle/>
          <a:p>
            <a:fld id="{ED291B17-9318-49DB-B28B-6E5994AE9581}" type="datetime1">
              <a:rPr lang="en-US" smtClean="0"/>
              <a:t>4/26/2021</a:t>
            </a:fld>
            <a:endParaRPr lang="en-US" dirty="0"/>
          </a:p>
        </p:txBody>
      </p:sp>
      <p:sp>
        <p:nvSpPr>
          <p:cNvPr id="5" name="页脚占位符 4">
            <a:extLst>
              <a:ext uri="{FF2B5EF4-FFF2-40B4-BE49-F238E27FC236}">
                <a16:creationId xmlns:a16="http://schemas.microsoft.com/office/drawing/2014/main" id="{889555BD-764C-D64B-8596-BCBBB7FB331C}"/>
              </a:ext>
            </a:extLst>
          </p:cNvPr>
          <p:cNvSpPr>
            <a:spLocks noGrp="1"/>
          </p:cNvSpPr>
          <p:nvPr>
            <p:ph type="ftr" sz="quarter" idx="11"/>
          </p:nvPr>
        </p:nvSpPr>
        <p:spPr/>
        <p:txBody>
          <a:bodyPr/>
          <a:lstStyle/>
          <a:p>
            <a:endParaRPr lang="en-US" dirty="0"/>
          </a:p>
        </p:txBody>
      </p:sp>
      <p:sp>
        <p:nvSpPr>
          <p:cNvPr id="6" name="灯片编号占位符 5">
            <a:extLst>
              <a:ext uri="{FF2B5EF4-FFF2-40B4-BE49-F238E27FC236}">
                <a16:creationId xmlns:a16="http://schemas.microsoft.com/office/drawing/2014/main" id="{4BDC3BF8-E29C-8A43-80BC-47531EBC010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3794418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BE43CA-CA84-E144-BBD3-873DD7BD0C76}"/>
              </a:ext>
            </a:extLst>
          </p:cNvPr>
          <p:cNvSpPr>
            <a:spLocks noGrp="1"/>
          </p:cNvSpPr>
          <p:nvPr>
            <p:ph type="title"/>
          </p:nvPr>
        </p:nvSpPr>
        <p:spPr/>
        <p:txBody>
          <a:bodyPr/>
          <a:lstStyle/>
          <a:p>
            <a:r>
              <a:rPr kumimoji="1" lang="zh-CN" altLang="en-US" dirty="0"/>
              <a:t>单击此处编辑母版标题样式</a:t>
            </a:r>
          </a:p>
        </p:txBody>
      </p:sp>
      <p:sp>
        <p:nvSpPr>
          <p:cNvPr id="3" name="内容占位符 2">
            <a:extLst>
              <a:ext uri="{FF2B5EF4-FFF2-40B4-BE49-F238E27FC236}">
                <a16:creationId xmlns:a16="http://schemas.microsoft.com/office/drawing/2014/main" id="{2B3AC2C6-1350-2745-B550-A99A61AF28CE}"/>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0DC6A0FF-CF4A-9947-9C00-7B6674C50D97}"/>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D059922F-453F-F746-9815-6F9E49BBC12D}"/>
              </a:ext>
            </a:extLst>
          </p:cNvPr>
          <p:cNvSpPr>
            <a:spLocks noGrp="1"/>
          </p:cNvSpPr>
          <p:nvPr>
            <p:ph type="dt" sz="half" idx="10"/>
          </p:nvPr>
        </p:nvSpPr>
        <p:spPr/>
        <p:txBody>
          <a:bodyPr/>
          <a:lstStyle/>
          <a:p>
            <a:fld id="{ED291B17-9318-49DB-B28B-6E5994AE9581}" type="datetime1">
              <a:rPr lang="en-US" smtClean="0"/>
              <a:t>4/26/2021</a:t>
            </a:fld>
            <a:endParaRPr lang="en-US" dirty="0"/>
          </a:p>
        </p:txBody>
      </p:sp>
      <p:sp>
        <p:nvSpPr>
          <p:cNvPr id="6" name="页脚占位符 5">
            <a:extLst>
              <a:ext uri="{FF2B5EF4-FFF2-40B4-BE49-F238E27FC236}">
                <a16:creationId xmlns:a16="http://schemas.microsoft.com/office/drawing/2014/main" id="{80D573BD-2D89-E64C-8F36-4361153DD733}"/>
              </a:ext>
            </a:extLst>
          </p:cNvPr>
          <p:cNvSpPr>
            <a:spLocks noGrp="1"/>
          </p:cNvSpPr>
          <p:nvPr>
            <p:ph type="ftr" sz="quarter" idx="11"/>
          </p:nvPr>
        </p:nvSpPr>
        <p:spPr/>
        <p:txBody>
          <a:bodyPr/>
          <a:lstStyle/>
          <a:p>
            <a:endParaRPr lang="en-US" dirty="0"/>
          </a:p>
        </p:txBody>
      </p:sp>
      <p:sp>
        <p:nvSpPr>
          <p:cNvPr id="7" name="灯片编号占位符 6">
            <a:extLst>
              <a:ext uri="{FF2B5EF4-FFF2-40B4-BE49-F238E27FC236}">
                <a16:creationId xmlns:a16="http://schemas.microsoft.com/office/drawing/2014/main" id="{3331B1BB-27AF-2B4D-9674-90B271EAD57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7893004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61C881-ED2A-7D45-8132-73BEE3A4DE31}"/>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EDEA7CF6-A43F-F244-B535-85AA61A7A9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5E29F6C2-E488-9A4C-95E3-3C2E24BB9E2A}"/>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5A013F7D-D79B-904F-AA62-CFA6F522B4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CF909A27-2B09-7B48-B387-5F6ECA309FD3}"/>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144A7E6D-5462-FC4B-A1E5-EC8748A3D674}"/>
              </a:ext>
            </a:extLst>
          </p:cNvPr>
          <p:cNvSpPr>
            <a:spLocks noGrp="1"/>
          </p:cNvSpPr>
          <p:nvPr>
            <p:ph type="dt" sz="half" idx="10"/>
          </p:nvPr>
        </p:nvSpPr>
        <p:spPr/>
        <p:txBody>
          <a:bodyPr/>
          <a:lstStyle/>
          <a:p>
            <a:fld id="{ED291B17-9318-49DB-B28B-6E5994AE9581}" type="datetime1">
              <a:rPr lang="en-US" smtClean="0"/>
              <a:t>4/26/2021</a:t>
            </a:fld>
            <a:endParaRPr lang="en-US" dirty="0"/>
          </a:p>
        </p:txBody>
      </p:sp>
      <p:sp>
        <p:nvSpPr>
          <p:cNvPr id="8" name="页脚占位符 7">
            <a:extLst>
              <a:ext uri="{FF2B5EF4-FFF2-40B4-BE49-F238E27FC236}">
                <a16:creationId xmlns:a16="http://schemas.microsoft.com/office/drawing/2014/main" id="{4BA01E61-2F3B-F34F-A639-DE21C3C973FE}"/>
              </a:ext>
            </a:extLst>
          </p:cNvPr>
          <p:cNvSpPr>
            <a:spLocks noGrp="1"/>
          </p:cNvSpPr>
          <p:nvPr>
            <p:ph type="ftr" sz="quarter" idx="11"/>
          </p:nvPr>
        </p:nvSpPr>
        <p:spPr/>
        <p:txBody>
          <a:bodyPr/>
          <a:lstStyle/>
          <a:p>
            <a:endParaRPr lang="en-US" dirty="0"/>
          </a:p>
        </p:txBody>
      </p:sp>
      <p:sp>
        <p:nvSpPr>
          <p:cNvPr id="9" name="灯片编号占位符 8">
            <a:extLst>
              <a:ext uri="{FF2B5EF4-FFF2-40B4-BE49-F238E27FC236}">
                <a16:creationId xmlns:a16="http://schemas.microsoft.com/office/drawing/2014/main" id="{FBB90524-D461-D44B-B432-308AC4F6261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167470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58C3C8-1896-4248-9AF3-F6D8249F3A17}"/>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121202BF-8C52-1C40-9A96-C1D926D56DAF}"/>
              </a:ext>
            </a:extLst>
          </p:cNvPr>
          <p:cNvSpPr>
            <a:spLocks noGrp="1"/>
          </p:cNvSpPr>
          <p:nvPr>
            <p:ph type="dt" sz="half" idx="10"/>
          </p:nvPr>
        </p:nvSpPr>
        <p:spPr/>
        <p:txBody>
          <a:bodyPr/>
          <a:lstStyle/>
          <a:p>
            <a:fld id="{ED291B17-9318-49DB-B28B-6E5994AE9581}" type="datetime1">
              <a:rPr lang="en-US" smtClean="0"/>
              <a:t>4/26/2021</a:t>
            </a:fld>
            <a:endParaRPr lang="en-US" dirty="0"/>
          </a:p>
        </p:txBody>
      </p:sp>
      <p:sp>
        <p:nvSpPr>
          <p:cNvPr id="4" name="页脚占位符 3">
            <a:extLst>
              <a:ext uri="{FF2B5EF4-FFF2-40B4-BE49-F238E27FC236}">
                <a16:creationId xmlns:a16="http://schemas.microsoft.com/office/drawing/2014/main" id="{E26C334A-1B75-D140-9A87-19957E12B384}"/>
              </a:ext>
            </a:extLst>
          </p:cNvPr>
          <p:cNvSpPr>
            <a:spLocks noGrp="1"/>
          </p:cNvSpPr>
          <p:nvPr>
            <p:ph type="ftr" sz="quarter" idx="11"/>
          </p:nvPr>
        </p:nvSpPr>
        <p:spPr/>
        <p:txBody>
          <a:bodyPr/>
          <a:lstStyle/>
          <a:p>
            <a:endParaRPr lang="en-US" dirty="0"/>
          </a:p>
        </p:txBody>
      </p:sp>
      <p:sp>
        <p:nvSpPr>
          <p:cNvPr id="5" name="灯片编号占位符 4">
            <a:extLst>
              <a:ext uri="{FF2B5EF4-FFF2-40B4-BE49-F238E27FC236}">
                <a16:creationId xmlns:a16="http://schemas.microsoft.com/office/drawing/2014/main" id="{B410E126-2E22-304F-BFED-C697828BEC2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744055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7D7F22D-D38B-8A41-BFD7-A95C705B44F1}"/>
              </a:ext>
            </a:extLst>
          </p:cNvPr>
          <p:cNvSpPr>
            <a:spLocks noGrp="1"/>
          </p:cNvSpPr>
          <p:nvPr>
            <p:ph type="dt" sz="half" idx="10"/>
          </p:nvPr>
        </p:nvSpPr>
        <p:spPr/>
        <p:txBody>
          <a:bodyPr/>
          <a:lstStyle/>
          <a:p>
            <a:fld id="{ED291B17-9318-49DB-B28B-6E5994AE9581}" type="datetime1">
              <a:rPr lang="en-US" smtClean="0"/>
              <a:t>4/26/2021</a:t>
            </a:fld>
            <a:endParaRPr lang="en-US" dirty="0"/>
          </a:p>
        </p:txBody>
      </p:sp>
      <p:sp>
        <p:nvSpPr>
          <p:cNvPr id="3" name="页脚占位符 2">
            <a:extLst>
              <a:ext uri="{FF2B5EF4-FFF2-40B4-BE49-F238E27FC236}">
                <a16:creationId xmlns:a16="http://schemas.microsoft.com/office/drawing/2014/main" id="{106823E9-5817-0D44-95E1-2357CDD0AC12}"/>
              </a:ext>
            </a:extLst>
          </p:cNvPr>
          <p:cNvSpPr>
            <a:spLocks noGrp="1"/>
          </p:cNvSpPr>
          <p:nvPr>
            <p:ph type="ftr" sz="quarter" idx="11"/>
          </p:nvPr>
        </p:nvSpPr>
        <p:spPr/>
        <p:txBody>
          <a:bodyPr/>
          <a:lstStyle/>
          <a:p>
            <a:endParaRPr lang="en-US" dirty="0"/>
          </a:p>
        </p:txBody>
      </p:sp>
      <p:sp>
        <p:nvSpPr>
          <p:cNvPr id="4" name="灯片编号占位符 3">
            <a:extLst>
              <a:ext uri="{FF2B5EF4-FFF2-40B4-BE49-F238E27FC236}">
                <a16:creationId xmlns:a16="http://schemas.microsoft.com/office/drawing/2014/main" id="{0DA094F8-367D-E64E-8AF0-F666CF33AC7A}"/>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6577978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5AAE3E-049C-4E47-A030-E0FF43D968C6}"/>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7F2693DE-91DB-D34D-AC02-C77CB249A6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815CD1E4-B80A-7C48-87C2-857C2B620E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06D40406-F916-8C49-A76F-2C92FAAB3C72}"/>
              </a:ext>
            </a:extLst>
          </p:cNvPr>
          <p:cNvSpPr>
            <a:spLocks noGrp="1"/>
          </p:cNvSpPr>
          <p:nvPr>
            <p:ph type="dt" sz="half" idx="10"/>
          </p:nvPr>
        </p:nvSpPr>
        <p:spPr/>
        <p:txBody>
          <a:bodyPr/>
          <a:lstStyle/>
          <a:p>
            <a:fld id="{ED291B17-9318-49DB-B28B-6E5994AE9581}" type="datetime1">
              <a:rPr lang="en-US" smtClean="0"/>
              <a:t>4/26/2021</a:t>
            </a:fld>
            <a:endParaRPr lang="en-US" dirty="0"/>
          </a:p>
        </p:txBody>
      </p:sp>
      <p:sp>
        <p:nvSpPr>
          <p:cNvPr id="6" name="页脚占位符 5">
            <a:extLst>
              <a:ext uri="{FF2B5EF4-FFF2-40B4-BE49-F238E27FC236}">
                <a16:creationId xmlns:a16="http://schemas.microsoft.com/office/drawing/2014/main" id="{05485688-3259-9343-980F-7BDB1ADE5B17}"/>
              </a:ext>
            </a:extLst>
          </p:cNvPr>
          <p:cNvSpPr>
            <a:spLocks noGrp="1"/>
          </p:cNvSpPr>
          <p:nvPr>
            <p:ph type="ftr" sz="quarter" idx="11"/>
          </p:nvPr>
        </p:nvSpPr>
        <p:spPr/>
        <p:txBody>
          <a:bodyPr/>
          <a:lstStyle/>
          <a:p>
            <a:endParaRPr lang="en-US" dirty="0"/>
          </a:p>
        </p:txBody>
      </p:sp>
      <p:sp>
        <p:nvSpPr>
          <p:cNvPr id="7" name="灯片编号占位符 6">
            <a:extLst>
              <a:ext uri="{FF2B5EF4-FFF2-40B4-BE49-F238E27FC236}">
                <a16:creationId xmlns:a16="http://schemas.microsoft.com/office/drawing/2014/main" id="{B987C5A6-462B-CB4B-80BB-82235895F41B}"/>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4535571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8884F4-A261-6A4C-AA03-6F6586C7B00E}"/>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961AFCA2-47EB-E440-9581-3E52E175F7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3F12A139-64D4-F144-A1D9-57D7A4AA17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D5122433-1DFC-1C41-B5A3-298A4195F2E5}"/>
              </a:ext>
            </a:extLst>
          </p:cNvPr>
          <p:cNvSpPr>
            <a:spLocks noGrp="1"/>
          </p:cNvSpPr>
          <p:nvPr>
            <p:ph type="dt" sz="half" idx="10"/>
          </p:nvPr>
        </p:nvSpPr>
        <p:spPr/>
        <p:txBody>
          <a:bodyPr/>
          <a:lstStyle/>
          <a:p>
            <a:fld id="{ED291B17-9318-49DB-B28B-6E5994AE9581}" type="datetime1">
              <a:rPr lang="en-US" smtClean="0"/>
              <a:t>4/26/2021</a:t>
            </a:fld>
            <a:endParaRPr lang="en-US" dirty="0"/>
          </a:p>
        </p:txBody>
      </p:sp>
      <p:sp>
        <p:nvSpPr>
          <p:cNvPr id="6" name="页脚占位符 5">
            <a:extLst>
              <a:ext uri="{FF2B5EF4-FFF2-40B4-BE49-F238E27FC236}">
                <a16:creationId xmlns:a16="http://schemas.microsoft.com/office/drawing/2014/main" id="{FC633C6A-1DC5-064E-B19E-51A6D2CCF83E}"/>
              </a:ext>
            </a:extLst>
          </p:cNvPr>
          <p:cNvSpPr>
            <a:spLocks noGrp="1"/>
          </p:cNvSpPr>
          <p:nvPr>
            <p:ph type="ftr" sz="quarter" idx="11"/>
          </p:nvPr>
        </p:nvSpPr>
        <p:spPr/>
        <p:txBody>
          <a:bodyPr/>
          <a:lstStyle/>
          <a:p>
            <a:endParaRPr lang="en-US" dirty="0"/>
          </a:p>
        </p:txBody>
      </p:sp>
      <p:sp>
        <p:nvSpPr>
          <p:cNvPr id="7" name="灯片编号占位符 6">
            <a:extLst>
              <a:ext uri="{FF2B5EF4-FFF2-40B4-BE49-F238E27FC236}">
                <a16:creationId xmlns:a16="http://schemas.microsoft.com/office/drawing/2014/main" id="{2F32D9EA-8592-A740-BFBC-6E73DB204DFD}"/>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6095203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7FA617D-97A3-2C44-BB8F-FC8B387241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dirty="0"/>
              <a:t>单击此处编辑母版标题样式</a:t>
            </a:r>
          </a:p>
        </p:txBody>
      </p:sp>
      <p:sp>
        <p:nvSpPr>
          <p:cNvPr id="3" name="文本占位符 2">
            <a:extLst>
              <a:ext uri="{FF2B5EF4-FFF2-40B4-BE49-F238E27FC236}">
                <a16:creationId xmlns:a16="http://schemas.microsoft.com/office/drawing/2014/main" id="{ACBF833E-B9BC-D544-B29A-E416720F3E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4" name="日期占位符 3">
            <a:extLst>
              <a:ext uri="{FF2B5EF4-FFF2-40B4-BE49-F238E27FC236}">
                <a16:creationId xmlns:a16="http://schemas.microsoft.com/office/drawing/2014/main" id="{C168E619-A86D-E644-98C2-1E04B87DAC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291B17-9318-49DB-B28B-6E5994AE9581}" type="datetime1">
              <a:rPr lang="en-US" smtClean="0"/>
              <a:t>4/26/2021</a:t>
            </a:fld>
            <a:endParaRPr lang="en-US" dirty="0"/>
          </a:p>
        </p:txBody>
      </p:sp>
      <p:sp>
        <p:nvSpPr>
          <p:cNvPr id="5" name="页脚占位符 4">
            <a:extLst>
              <a:ext uri="{FF2B5EF4-FFF2-40B4-BE49-F238E27FC236}">
                <a16:creationId xmlns:a16="http://schemas.microsoft.com/office/drawing/2014/main" id="{3908E233-4DDB-834D-ADE9-7F5375FB0B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灯片编号占位符 5">
            <a:extLst>
              <a:ext uri="{FF2B5EF4-FFF2-40B4-BE49-F238E27FC236}">
                <a16:creationId xmlns:a16="http://schemas.microsoft.com/office/drawing/2014/main" id="{F1815E39-4D81-8F41-9D21-AC6ED3803D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2000" b="1">
                <a:solidFill>
                  <a:schemeClr val="tx1"/>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199631335"/>
      </p:ext>
    </p:extLst>
  </p:cSld>
  <p:clrMap bg1="lt1" tx1="dk1" bg2="lt2" tx2="dk2" accent1="accent1" accent2="accent2" accent3="accent3" accent4="accent4" accent5="accent5" accent6="accent6" hlink="hlink" folHlink="folHlink"/>
  <p:sldLayoutIdLst>
    <p:sldLayoutId id="2147484425" r:id="rId1"/>
    <p:sldLayoutId id="2147484426" r:id="rId2"/>
    <p:sldLayoutId id="2147484427" r:id="rId3"/>
    <p:sldLayoutId id="2147484428" r:id="rId4"/>
    <p:sldLayoutId id="2147484429" r:id="rId5"/>
    <p:sldLayoutId id="2147484430" r:id="rId6"/>
    <p:sldLayoutId id="2147484431" r:id="rId7"/>
    <p:sldLayoutId id="2147484432" r:id="rId8"/>
    <p:sldLayoutId id="2147484433" r:id="rId9"/>
    <p:sldLayoutId id="2147484434" r:id="rId10"/>
    <p:sldLayoutId id="2147484435" r:id="rId11"/>
    <p:sldLayoutId id="2147484436"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icrosoft YaHei" panose="020B0503020204020204" pitchFamily="34" charset="-122"/>
          <a:ea typeface="Microsoft YaHei" panose="020B0503020204020204" pitchFamily="34" charset="-122"/>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12.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12.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12.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12.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notesSlide" Target="../notesSlides/notesSlide19.xml"/><Relationship Id="rId1" Type="http://schemas.openxmlformats.org/officeDocument/2006/relationships/slideLayout" Target="../slideLayouts/slideLayout12.xml"/><Relationship Id="rId6" Type="http://schemas.openxmlformats.org/officeDocument/2006/relationships/image" Target="../media/image15.emf"/><Relationship Id="rId5" Type="http://schemas.openxmlformats.org/officeDocument/2006/relationships/oleObject" Target="../embeddings/oleObject3.bin"/><Relationship Id="rId4" Type="http://schemas.openxmlformats.org/officeDocument/2006/relationships/image" Target="../media/image14.emf"/></Relationships>
</file>

<file path=ppt/slides/_rels/slide22.xml.rels><?xml version="1.0" encoding="UTF-8" standalone="yes"?>
<Relationships xmlns="http://schemas.openxmlformats.org/package/2006/relationships"><Relationship Id="rId8" Type="http://schemas.openxmlformats.org/officeDocument/2006/relationships/image" Target="../media/image19.e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notesSlide" Target="../notesSlides/notesSlide20.xml"/><Relationship Id="rId1" Type="http://schemas.openxmlformats.org/officeDocument/2006/relationships/slideLayout" Target="../slideLayouts/slideLayout12.xml"/><Relationship Id="rId6" Type="http://schemas.openxmlformats.org/officeDocument/2006/relationships/image" Target="../media/image18.emf"/><Relationship Id="rId5" Type="http://schemas.openxmlformats.org/officeDocument/2006/relationships/oleObject" Target="../embeddings/oleObject6.bin"/><Relationship Id="rId4" Type="http://schemas.openxmlformats.org/officeDocument/2006/relationships/image" Target="../media/image17.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image" Target="../media/image20.e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23.xml"/><Relationship Id="rId1" Type="http://schemas.openxmlformats.org/officeDocument/2006/relationships/slideLayout" Target="../slideLayouts/slideLayout12.xml"/><Relationship Id="rId6" Type="http://schemas.openxmlformats.org/officeDocument/2006/relationships/oleObject" Target="../embeddings/oleObject10.bin"/><Relationship Id="rId5" Type="http://schemas.openxmlformats.org/officeDocument/2006/relationships/image" Target="../media/image22.png"/><Relationship Id="rId4" Type="http://schemas.openxmlformats.org/officeDocument/2006/relationships/image" Target="../media/image21.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notesSlide" Target="../notesSlides/notesSlide24.xml"/><Relationship Id="rId1" Type="http://schemas.openxmlformats.org/officeDocument/2006/relationships/slideLayout" Target="../slideLayouts/slideLayout12.xml"/><Relationship Id="rId6" Type="http://schemas.openxmlformats.org/officeDocument/2006/relationships/image" Target="../media/image24.emf"/><Relationship Id="rId5" Type="http://schemas.openxmlformats.org/officeDocument/2006/relationships/oleObject" Target="../embeddings/oleObject12.bin"/><Relationship Id="rId4" Type="http://schemas.openxmlformats.org/officeDocument/2006/relationships/image" Target="../media/image23.emf"/></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12.xml"/><Relationship Id="rId6" Type="http://schemas.openxmlformats.org/officeDocument/2006/relationships/image" Target="../media/image21.png"/><Relationship Id="rId5" Type="http://schemas.openxmlformats.org/officeDocument/2006/relationships/image" Target="../media/image200.png"/><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8" Type="http://schemas.openxmlformats.org/officeDocument/2006/relationships/image" Target="../media/image27.emf"/><Relationship Id="rId3" Type="http://schemas.openxmlformats.org/officeDocument/2006/relationships/oleObject" Target="../embeddings/oleObject13.bin"/><Relationship Id="rId7" Type="http://schemas.openxmlformats.org/officeDocument/2006/relationships/oleObject" Target="../embeddings/oleObject15.bin"/><Relationship Id="rId12" Type="http://schemas.openxmlformats.org/officeDocument/2006/relationships/image" Target="../media/image29.emf"/><Relationship Id="rId2" Type="http://schemas.openxmlformats.org/officeDocument/2006/relationships/notesSlide" Target="../notesSlides/notesSlide27.xml"/><Relationship Id="rId1" Type="http://schemas.openxmlformats.org/officeDocument/2006/relationships/slideLayout" Target="../slideLayouts/slideLayout12.xml"/><Relationship Id="rId6" Type="http://schemas.openxmlformats.org/officeDocument/2006/relationships/image" Target="../media/image26.emf"/><Relationship Id="rId11" Type="http://schemas.openxmlformats.org/officeDocument/2006/relationships/oleObject" Target="../embeddings/oleObject17.bin"/><Relationship Id="rId5" Type="http://schemas.openxmlformats.org/officeDocument/2006/relationships/oleObject" Target="../embeddings/oleObject14.bin"/><Relationship Id="rId10" Type="http://schemas.openxmlformats.org/officeDocument/2006/relationships/image" Target="../media/image28.emf"/><Relationship Id="rId4" Type="http://schemas.openxmlformats.org/officeDocument/2006/relationships/image" Target="../media/image25.emf"/><Relationship Id="rId9" Type="http://schemas.openxmlformats.org/officeDocument/2006/relationships/oleObject" Target="../embeddings/oleObject16.bin"/></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10.svg"/></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12.xml"/><Relationship Id="rId5" Type="http://schemas.openxmlformats.org/officeDocument/2006/relationships/image" Target="../media/image30.tiff"/><Relationship Id="rId4" Type="http://schemas.openxmlformats.org/officeDocument/2006/relationships/image" Target="../media/image32.png"/></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19.bin"/><Relationship Id="rId13" Type="http://schemas.openxmlformats.org/officeDocument/2006/relationships/image" Target="../media/image34.wmf"/><Relationship Id="rId7" Type="http://schemas.openxmlformats.org/officeDocument/2006/relationships/image" Target="../media/image31.wmf"/><Relationship Id="rId12" Type="http://schemas.openxmlformats.org/officeDocument/2006/relationships/oleObject" Target="../embeddings/oleObject21.bin"/><Relationship Id="rId2" Type="http://schemas.openxmlformats.org/officeDocument/2006/relationships/notesSlide" Target="../notesSlides/notesSlide29.xml"/><Relationship Id="rId1" Type="http://schemas.openxmlformats.org/officeDocument/2006/relationships/slideLayout" Target="../slideLayouts/slideLayout12.xml"/><Relationship Id="rId6" Type="http://schemas.openxmlformats.org/officeDocument/2006/relationships/oleObject" Target="../embeddings/oleObject18.bin"/><Relationship Id="rId11" Type="http://schemas.openxmlformats.org/officeDocument/2006/relationships/image" Target="../media/image33.wmf"/><Relationship Id="rId5" Type="http://schemas.openxmlformats.org/officeDocument/2006/relationships/image" Target="../media/image38.png"/><Relationship Id="rId10" Type="http://schemas.openxmlformats.org/officeDocument/2006/relationships/oleObject" Target="../embeddings/oleObject20.bin"/><Relationship Id="rId4" Type="http://schemas.openxmlformats.org/officeDocument/2006/relationships/image" Target="../media/image37.png"/><Relationship Id="rId9" Type="http://schemas.openxmlformats.org/officeDocument/2006/relationships/image" Target="../media/image32.wmf"/></Relationships>
</file>

<file path=ppt/slides/_rels/slide32.xml.rels><?xml version="1.0" encoding="UTF-8" standalone="yes"?>
<Relationships xmlns="http://schemas.openxmlformats.org/package/2006/relationships"><Relationship Id="rId8" Type="http://schemas.openxmlformats.org/officeDocument/2006/relationships/image" Target="../media/image36.wmf"/><Relationship Id="rId7" Type="http://schemas.openxmlformats.org/officeDocument/2006/relationships/oleObject" Target="../embeddings/oleObject23.bin"/><Relationship Id="rId2" Type="http://schemas.openxmlformats.org/officeDocument/2006/relationships/notesSlide" Target="../notesSlides/notesSlide30.xml"/><Relationship Id="rId1" Type="http://schemas.openxmlformats.org/officeDocument/2006/relationships/slideLayout" Target="../slideLayouts/slideLayout12.xml"/><Relationship Id="rId6" Type="http://schemas.openxmlformats.org/officeDocument/2006/relationships/image" Target="../media/image35.wmf"/><Relationship Id="rId11" Type="http://schemas.openxmlformats.org/officeDocument/2006/relationships/image" Target="../media/image38.png"/><Relationship Id="rId5" Type="http://schemas.openxmlformats.org/officeDocument/2006/relationships/oleObject" Target="../embeddings/oleObject22.bin"/><Relationship Id="rId10" Type="http://schemas.openxmlformats.org/officeDocument/2006/relationships/image" Target="../media/image37.wmf"/><Relationship Id="rId4" Type="http://schemas.openxmlformats.org/officeDocument/2006/relationships/image" Target="../media/image42.png"/><Relationship Id="rId9" Type="http://schemas.openxmlformats.org/officeDocument/2006/relationships/oleObject" Target="../embeddings/oleObject24.bin"/></Relationships>
</file>

<file path=ppt/slides/_rels/slide3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1.xml"/><Relationship Id="rId1" Type="http://schemas.openxmlformats.org/officeDocument/2006/relationships/slideLayout" Target="../slideLayouts/slideLayout12.xml"/><Relationship Id="rId4" Type="http://schemas.openxmlformats.org/officeDocument/2006/relationships/image" Target="../media/image44.png"/></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notesSlide" Target="../notesSlides/notesSlide32.xml"/><Relationship Id="rId1" Type="http://schemas.openxmlformats.org/officeDocument/2006/relationships/slideLayout" Target="../slideLayouts/slideLayout12.xml"/><Relationship Id="rId6" Type="http://schemas.openxmlformats.org/officeDocument/2006/relationships/image" Target="../media/image39.wmf"/><Relationship Id="rId5" Type="http://schemas.openxmlformats.org/officeDocument/2006/relationships/oleObject" Target="../embeddings/oleObject26.bin"/><Relationship Id="rId4" Type="http://schemas.openxmlformats.org/officeDocument/2006/relationships/image" Target="../media/image38.emf"/></Relationships>
</file>

<file path=ppt/slides/_rels/slide35.xml.rels><?xml version="1.0" encoding="UTF-8" standalone="yes"?>
<Relationships xmlns="http://schemas.openxmlformats.org/package/2006/relationships"><Relationship Id="rId8" Type="http://schemas.openxmlformats.org/officeDocument/2006/relationships/image" Target="../media/image42.emf"/><Relationship Id="rId3" Type="http://schemas.openxmlformats.org/officeDocument/2006/relationships/oleObject" Target="../embeddings/oleObject27.bin"/><Relationship Id="rId7" Type="http://schemas.openxmlformats.org/officeDocument/2006/relationships/oleObject" Target="../embeddings/oleObject29.bin"/><Relationship Id="rId2" Type="http://schemas.openxmlformats.org/officeDocument/2006/relationships/notesSlide" Target="../notesSlides/notesSlide33.xml"/><Relationship Id="rId1" Type="http://schemas.openxmlformats.org/officeDocument/2006/relationships/slideLayout" Target="../slideLayouts/slideLayout12.xml"/><Relationship Id="rId6" Type="http://schemas.openxmlformats.org/officeDocument/2006/relationships/image" Target="../media/image41.emf"/><Relationship Id="rId5" Type="http://schemas.openxmlformats.org/officeDocument/2006/relationships/oleObject" Target="../embeddings/oleObject28.bin"/><Relationship Id="rId4" Type="http://schemas.openxmlformats.org/officeDocument/2006/relationships/image" Target="../media/image40.emf"/></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notesSlide" Target="../notesSlides/notesSlide36.xml"/><Relationship Id="rId1" Type="http://schemas.openxmlformats.org/officeDocument/2006/relationships/slideLayout" Target="../slideLayouts/slideLayout12.xml"/><Relationship Id="rId4" Type="http://schemas.openxmlformats.org/officeDocument/2006/relationships/image" Target="../media/image43.e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notesSlide" Target="../notesSlides/notesSlide37.xml"/><Relationship Id="rId1" Type="http://schemas.openxmlformats.org/officeDocument/2006/relationships/slideLayout" Target="../slideLayouts/slideLayout12.xml"/><Relationship Id="rId4" Type="http://schemas.openxmlformats.org/officeDocument/2006/relationships/image" Target="../media/image44.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notesSlide" Target="../notesSlides/notesSlide38.xml"/><Relationship Id="rId1" Type="http://schemas.openxmlformats.org/officeDocument/2006/relationships/slideLayout" Target="../slideLayouts/slideLayout12.xml"/><Relationship Id="rId4" Type="http://schemas.openxmlformats.org/officeDocument/2006/relationships/image" Target="../media/image45.e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notesSlide" Target="../notesSlides/notesSlide39.xml"/><Relationship Id="rId1" Type="http://schemas.openxmlformats.org/officeDocument/2006/relationships/slideLayout" Target="../slideLayouts/slideLayout12.xml"/><Relationship Id="rId4" Type="http://schemas.openxmlformats.org/officeDocument/2006/relationships/image" Target="../media/image46.e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notesSlide" Target="../notesSlides/notesSlide40.xml"/><Relationship Id="rId1" Type="http://schemas.openxmlformats.org/officeDocument/2006/relationships/slideLayout" Target="../slideLayouts/slideLayout12.xml"/><Relationship Id="rId4" Type="http://schemas.openxmlformats.org/officeDocument/2006/relationships/image" Target="../media/image47.emf"/></Relationships>
</file>

<file path=ppt/slides/_rels/slide4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1.xml"/><Relationship Id="rId1" Type="http://schemas.openxmlformats.org/officeDocument/2006/relationships/slideLayout" Target="../slideLayouts/slideLayout12.xml"/><Relationship Id="rId4" Type="http://schemas.openxmlformats.org/officeDocument/2006/relationships/image" Target="../media/image55.png"/></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36.bin"/><Relationship Id="rId7" Type="http://schemas.openxmlformats.org/officeDocument/2006/relationships/image" Target="../media/image35.wmf"/><Relationship Id="rId2" Type="http://schemas.openxmlformats.org/officeDocument/2006/relationships/notesSlide" Target="../notesSlides/notesSlide42.xml"/><Relationship Id="rId1" Type="http://schemas.openxmlformats.org/officeDocument/2006/relationships/slideLayout" Target="../slideLayouts/slideLayout12.xml"/><Relationship Id="rId6" Type="http://schemas.openxmlformats.org/officeDocument/2006/relationships/oleObject" Target="../embeddings/oleObject35.bin"/><Relationship Id="rId11" Type="http://schemas.openxmlformats.org/officeDocument/2006/relationships/image" Target="../media/image37.wmf"/><Relationship Id="rId5" Type="http://schemas.openxmlformats.org/officeDocument/2006/relationships/image" Target="../media/image55.png"/><Relationship Id="rId10" Type="http://schemas.openxmlformats.org/officeDocument/2006/relationships/oleObject" Target="../embeddings/oleObject37.bin"/><Relationship Id="rId4" Type="http://schemas.openxmlformats.org/officeDocument/2006/relationships/image" Target="../media/image49.png"/><Relationship Id="rId9" Type="http://schemas.openxmlformats.org/officeDocument/2006/relationships/image" Target="../media/image36.wmf"/></Relationships>
</file>

<file path=ppt/slides/_rels/slide4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3.xml"/><Relationship Id="rId1" Type="http://schemas.openxmlformats.org/officeDocument/2006/relationships/slideLayout" Target="../slideLayouts/slideLayout12.xml"/><Relationship Id="rId4" Type="http://schemas.openxmlformats.org/officeDocument/2006/relationships/image" Target="../media/image51.png"/></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notesSlide" Target="../notesSlides/notesSlide44.xml"/><Relationship Id="rId1" Type="http://schemas.openxmlformats.org/officeDocument/2006/relationships/slideLayout" Target="../slideLayouts/slideLayout12.xml"/><Relationship Id="rId4" Type="http://schemas.openxmlformats.org/officeDocument/2006/relationships/image" Target="../media/image21.emf"/></Relationships>
</file>

<file path=ppt/slides/_rels/slide47.xml.rels><?xml version="1.0" encoding="UTF-8" standalone="yes"?>
<Relationships xmlns="http://schemas.openxmlformats.org/package/2006/relationships"><Relationship Id="rId8" Type="http://schemas.openxmlformats.org/officeDocument/2006/relationships/image" Target="../media/image42.emf"/><Relationship Id="rId3" Type="http://schemas.openxmlformats.org/officeDocument/2006/relationships/oleObject" Target="../embeddings/oleObject27.bin"/><Relationship Id="rId7" Type="http://schemas.openxmlformats.org/officeDocument/2006/relationships/oleObject" Target="../embeddings/oleObject29.bin"/><Relationship Id="rId2" Type="http://schemas.openxmlformats.org/officeDocument/2006/relationships/notesSlide" Target="../notesSlides/notesSlide45.xml"/><Relationship Id="rId1" Type="http://schemas.openxmlformats.org/officeDocument/2006/relationships/slideLayout" Target="../slideLayouts/slideLayout12.xml"/><Relationship Id="rId6" Type="http://schemas.openxmlformats.org/officeDocument/2006/relationships/image" Target="../media/image41.emf"/><Relationship Id="rId5" Type="http://schemas.openxmlformats.org/officeDocument/2006/relationships/oleObject" Target="../embeddings/oleObject28.bin"/><Relationship Id="rId4" Type="http://schemas.openxmlformats.org/officeDocument/2006/relationships/image" Target="../media/image40.emf"/></Relationships>
</file>

<file path=ppt/slides/_rels/slide4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6.xml"/><Relationship Id="rId1" Type="http://schemas.openxmlformats.org/officeDocument/2006/relationships/slideLayout" Target="../slideLayouts/slideLayout12.xml"/><Relationship Id="rId4" Type="http://schemas.openxmlformats.org/officeDocument/2006/relationships/image" Target="../media/image53.png"/></Relationships>
</file>

<file path=ppt/slides/_rels/slide49.xml.rels><?xml version="1.0" encoding="UTF-8" standalone="yes"?>
<Relationships xmlns="http://schemas.openxmlformats.org/package/2006/relationships"><Relationship Id="rId8" Type="http://schemas.openxmlformats.org/officeDocument/2006/relationships/image" Target="../media/image49.emf"/><Relationship Id="rId7" Type="http://schemas.openxmlformats.org/officeDocument/2006/relationships/oleObject" Target="../embeddings/oleObject40.bin"/><Relationship Id="rId2" Type="http://schemas.openxmlformats.org/officeDocument/2006/relationships/notesSlide" Target="../notesSlides/notesSlide47.xml"/><Relationship Id="rId1" Type="http://schemas.openxmlformats.org/officeDocument/2006/relationships/slideLayout" Target="../slideLayouts/slideLayout12.xml"/><Relationship Id="rId6" Type="http://schemas.openxmlformats.org/officeDocument/2006/relationships/image" Target="../media/image48.emf"/><Relationship Id="rId5" Type="http://schemas.openxmlformats.org/officeDocument/2006/relationships/oleObject" Target="../embeddings/oleObject39.bin"/><Relationship Id="rId10" Type="http://schemas.openxmlformats.org/officeDocument/2006/relationships/image" Target="../media/image50.emf"/><Relationship Id="rId4" Type="http://schemas.openxmlformats.org/officeDocument/2006/relationships/image" Target="../media/image53.png"/><Relationship Id="rId9" Type="http://schemas.openxmlformats.org/officeDocument/2006/relationships/oleObject" Target="../embeddings/oleObject41.bin"/></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8.xml"/><Relationship Id="rId1" Type="http://schemas.openxmlformats.org/officeDocument/2006/relationships/slideLayout" Target="../slideLayouts/slideLayout12.xml"/><Relationship Id="rId4" Type="http://schemas.openxmlformats.org/officeDocument/2006/relationships/image" Target="../media/image60.png"/></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43.bin"/><Relationship Id="rId7" Type="http://schemas.openxmlformats.org/officeDocument/2006/relationships/image" Target="../media/image35.wmf"/><Relationship Id="rId2" Type="http://schemas.openxmlformats.org/officeDocument/2006/relationships/notesSlide" Target="../notesSlides/notesSlide49.xml"/><Relationship Id="rId1" Type="http://schemas.openxmlformats.org/officeDocument/2006/relationships/slideLayout" Target="../slideLayouts/slideLayout12.xml"/><Relationship Id="rId6" Type="http://schemas.openxmlformats.org/officeDocument/2006/relationships/oleObject" Target="../embeddings/oleObject42.bin"/><Relationship Id="rId11" Type="http://schemas.openxmlformats.org/officeDocument/2006/relationships/image" Target="../media/image37.wmf"/><Relationship Id="rId5" Type="http://schemas.openxmlformats.org/officeDocument/2006/relationships/image" Target="../media/image550.png"/><Relationship Id="rId10" Type="http://schemas.openxmlformats.org/officeDocument/2006/relationships/oleObject" Target="../embeddings/oleObject44.bin"/><Relationship Id="rId4" Type="http://schemas.openxmlformats.org/officeDocument/2006/relationships/image" Target="../media/image56.png"/><Relationship Id="rId9" Type="http://schemas.openxmlformats.org/officeDocument/2006/relationships/image" Target="../media/image36.wmf"/></Relationships>
</file>

<file path=ppt/slides/_rels/slide5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notesSlide" Target="../notesSlides/notesSlide51.xml"/><Relationship Id="rId1" Type="http://schemas.openxmlformats.org/officeDocument/2006/relationships/slideLayout" Target="../slideLayouts/slideLayout12.xml"/><Relationship Id="rId6" Type="http://schemas.openxmlformats.org/officeDocument/2006/relationships/image" Target="../media/image59.emf"/><Relationship Id="rId5" Type="http://schemas.openxmlformats.org/officeDocument/2006/relationships/oleObject" Target="../embeddings/oleObject46.bin"/><Relationship Id="rId4" Type="http://schemas.openxmlformats.org/officeDocument/2006/relationships/image" Target="../media/image58.wmf"/></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notesSlide" Target="../notesSlides/notesSlide52.xml"/><Relationship Id="rId1" Type="http://schemas.openxmlformats.org/officeDocument/2006/relationships/slideLayout" Target="../slideLayouts/slideLayout12.xml"/><Relationship Id="rId6" Type="http://schemas.openxmlformats.org/officeDocument/2006/relationships/image" Target="../media/image59.emf"/><Relationship Id="rId5" Type="http://schemas.openxmlformats.org/officeDocument/2006/relationships/oleObject" Target="../embeddings/oleObject46.bin"/><Relationship Id="rId4" Type="http://schemas.openxmlformats.org/officeDocument/2006/relationships/image" Target="../media/image58.wmf"/></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55.xml"/><Relationship Id="rId1" Type="http://schemas.openxmlformats.org/officeDocument/2006/relationships/slideLayout" Target="../slideLayouts/slideLayout12.xml"/><Relationship Id="rId5" Type="http://schemas.openxmlformats.org/officeDocument/2006/relationships/image" Target="../media/image63.png"/><Relationship Id="rId4" Type="http://schemas.openxmlformats.org/officeDocument/2006/relationships/image" Target="../media/image62.png"/></Relationships>
</file>

<file path=ppt/slides/_rels/slide58.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5F79D1E-CB84-4AD2-940E-3D7AF272ECD2}"/>
              </a:ext>
            </a:extLst>
          </p:cNvPr>
          <p:cNvPicPr>
            <a:picLocks noChangeAspect="1"/>
          </p:cNvPicPr>
          <p:nvPr/>
        </p:nvPicPr>
        <p:blipFill rotWithShape="1">
          <a:blip r:embed="rId3"/>
          <a:srcRect l="23298" t="8829" b="263"/>
          <a:stretch/>
        </p:blipFill>
        <p:spPr>
          <a:xfrm>
            <a:off x="20" y="10"/>
            <a:ext cx="8668492" cy="6857990"/>
          </a:xfrm>
          <a:prstGeom prst="rect">
            <a:avLst/>
          </a:prstGeom>
        </p:spPr>
      </p:pic>
      <p:sp>
        <p:nvSpPr>
          <p:cNvPr id="11" name="Rectangle 10">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标题 1">
            <a:extLst>
              <a:ext uri="{FF2B5EF4-FFF2-40B4-BE49-F238E27FC236}">
                <a16:creationId xmlns:a16="http://schemas.microsoft.com/office/drawing/2014/main" id="{C4675159-CFB7-6542-95CF-25E614D44EE8}"/>
              </a:ext>
            </a:extLst>
          </p:cNvPr>
          <p:cNvSpPr>
            <a:spLocks noGrp="1"/>
          </p:cNvSpPr>
          <p:nvPr>
            <p:ph type="ctrTitle"/>
          </p:nvPr>
        </p:nvSpPr>
        <p:spPr>
          <a:xfrm>
            <a:off x="7848600" y="1122363"/>
            <a:ext cx="4023360" cy="2270061"/>
          </a:xfrm>
        </p:spPr>
        <p:txBody>
          <a:bodyPr anchor="b">
            <a:normAutofit/>
          </a:bodyPr>
          <a:lstStyle/>
          <a:p>
            <a:pPr algn="l"/>
            <a:r>
              <a:rPr kumimoji="1" lang="zh-CN" altLang="en-US" sz="4800" dirty="0">
                <a:latin typeface="Microsoft YaHei" panose="020B0503020204020204" pitchFamily="34" charset="-122"/>
                <a:ea typeface="Microsoft YaHei" panose="020B0503020204020204" pitchFamily="34" charset="-122"/>
              </a:rPr>
              <a:t>数据挖掘</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文本框 2">
            <a:extLst>
              <a:ext uri="{FF2B5EF4-FFF2-40B4-BE49-F238E27FC236}">
                <a16:creationId xmlns:a16="http://schemas.microsoft.com/office/drawing/2014/main" id="{B2ECF13D-5730-7A40-BA0C-A3CFE647811A}"/>
              </a:ext>
            </a:extLst>
          </p:cNvPr>
          <p:cNvSpPr txBox="1"/>
          <p:nvPr/>
        </p:nvSpPr>
        <p:spPr>
          <a:xfrm>
            <a:off x="8059479" y="4019107"/>
            <a:ext cx="2955851" cy="2031325"/>
          </a:xfrm>
          <a:prstGeom prst="rect">
            <a:avLst/>
          </a:prstGeom>
          <a:noFill/>
        </p:spPr>
        <p:txBody>
          <a:bodyPr wrap="square" rtlCol="0">
            <a:spAutoFit/>
          </a:bodyPr>
          <a:lstStyle/>
          <a:p>
            <a:r>
              <a:rPr kumimoji="1" lang="en-US" altLang="zh-CN" dirty="0">
                <a:latin typeface="Microsoft YaHei" panose="020B0503020204020204" pitchFamily="34" charset="-122"/>
                <a:ea typeface="Microsoft YaHei" panose="020B0503020204020204" pitchFamily="34" charset="-122"/>
              </a:rPr>
              <a:t>2021</a:t>
            </a:r>
            <a:r>
              <a:rPr kumimoji="1" lang="zh-CN" altLang="en-US" dirty="0">
                <a:latin typeface="Microsoft YaHei" panose="020B0503020204020204" pitchFamily="34" charset="-122"/>
                <a:ea typeface="Microsoft YaHei" panose="020B0503020204020204" pitchFamily="34" charset="-122"/>
              </a:rPr>
              <a:t>年春季学期</a:t>
            </a:r>
            <a:endParaRPr kumimoji="1" lang="en-US" altLang="zh-CN" dirty="0">
              <a:latin typeface="Microsoft YaHei" panose="020B0503020204020204" pitchFamily="34" charset="-122"/>
              <a:ea typeface="Microsoft YaHei" panose="020B0503020204020204" pitchFamily="34" charset="-122"/>
            </a:endParaRPr>
          </a:p>
          <a:p>
            <a:endParaRPr kumimoji="1" lang="en-US" altLang="zh-CN" dirty="0">
              <a:latin typeface="Microsoft YaHei" panose="020B0503020204020204" pitchFamily="34" charset="-122"/>
              <a:ea typeface="Microsoft YaHei" panose="020B0503020204020204" pitchFamily="34" charset="-122"/>
            </a:endParaRPr>
          </a:p>
          <a:p>
            <a:endParaRPr kumimoji="1" lang="en-US" altLang="zh-CN" dirty="0">
              <a:latin typeface="Microsoft YaHei" panose="020B0503020204020204" pitchFamily="34" charset="-122"/>
              <a:ea typeface="Microsoft YaHei" panose="020B0503020204020204" pitchFamily="34" charset="-122"/>
            </a:endParaRPr>
          </a:p>
          <a:p>
            <a:r>
              <a:rPr kumimoji="1" lang="zh-CN" altLang="en-US" dirty="0">
                <a:latin typeface="Microsoft YaHei" panose="020B0503020204020204" pitchFamily="34" charset="-122"/>
                <a:ea typeface="Microsoft YaHei" panose="020B0503020204020204" pitchFamily="34" charset="-122"/>
              </a:rPr>
              <a:t>上海大学</a:t>
            </a:r>
            <a:endParaRPr kumimoji="1" lang="en-US" altLang="zh-CN" dirty="0">
              <a:latin typeface="Microsoft YaHei" panose="020B0503020204020204" pitchFamily="34" charset="-122"/>
              <a:ea typeface="Microsoft YaHei" panose="020B0503020204020204" pitchFamily="34" charset="-122"/>
            </a:endParaRPr>
          </a:p>
          <a:p>
            <a:r>
              <a:rPr kumimoji="1" lang="zh-CN" altLang="en-US" dirty="0">
                <a:latin typeface="Microsoft YaHei" panose="020B0503020204020204" pitchFamily="34" charset="-122"/>
                <a:ea typeface="Microsoft YaHei" panose="020B0503020204020204" pitchFamily="34" charset="-122"/>
              </a:rPr>
              <a:t>计算机工程与科学学院</a:t>
            </a:r>
            <a:endParaRPr kumimoji="1" lang="en-US" altLang="zh-CN" dirty="0">
              <a:latin typeface="Microsoft YaHei" panose="020B0503020204020204" pitchFamily="34" charset="-122"/>
              <a:ea typeface="Microsoft YaHei" panose="020B0503020204020204" pitchFamily="34" charset="-122"/>
            </a:endParaRPr>
          </a:p>
          <a:p>
            <a:endParaRPr kumimoji="1" lang="en-US" altLang="zh-CN" dirty="0">
              <a:latin typeface="Microsoft YaHei" panose="020B0503020204020204" pitchFamily="34" charset="-122"/>
              <a:ea typeface="Microsoft YaHei" panose="020B0503020204020204" pitchFamily="34" charset="-122"/>
            </a:endParaRPr>
          </a:p>
          <a:p>
            <a:r>
              <a:rPr kumimoji="1" lang="zh-CN" altLang="en-US" dirty="0">
                <a:latin typeface="Microsoft YaHei" panose="020B0503020204020204" pitchFamily="34" charset="-122"/>
                <a:ea typeface="Microsoft YaHei" panose="020B0503020204020204" pitchFamily="34" charset="-122"/>
              </a:rPr>
              <a:t>王昊 段圣宇</a:t>
            </a:r>
            <a:endParaRPr kumimoji="1" lang="en-US" altLang="zh-CN"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423667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260002"/>
            <a:ext cx="11040533" cy="533400"/>
          </a:xfrm>
        </p:spPr>
        <p:txBody>
          <a:bodyPr>
            <a:normAutofit fontScale="90000"/>
          </a:bodyPr>
          <a:lstStyle/>
          <a:p>
            <a:r>
              <a:rPr kumimoji="1" lang="zh-CN" altLang="en-US" dirty="0"/>
              <a:t>决策树分类器：示例</a:t>
            </a:r>
          </a:p>
        </p:txBody>
      </p:sp>
      <p:sp>
        <p:nvSpPr>
          <p:cNvPr id="6" name="Text Box 32">
            <a:extLst>
              <a:ext uri="{FF2B5EF4-FFF2-40B4-BE49-F238E27FC236}">
                <a16:creationId xmlns:a16="http://schemas.microsoft.com/office/drawing/2014/main" id="{929AE4F7-D268-4369-B82D-2092132BE36D}"/>
              </a:ext>
            </a:extLst>
          </p:cNvPr>
          <p:cNvSpPr txBox="1">
            <a:spLocks noChangeArrowheads="1"/>
          </p:cNvSpPr>
          <p:nvPr/>
        </p:nvSpPr>
        <p:spPr bwMode="auto">
          <a:xfrm>
            <a:off x="7326890" y="1228795"/>
            <a:ext cx="367904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zh-CN" altLang="en-US" sz="1800" i="1" dirty="0">
                <a:solidFill>
                  <a:srgbClr val="FF0000"/>
                </a:solidFill>
              </a:rPr>
              <a:t>根结点和内部结点：属性测试条件</a:t>
            </a:r>
            <a:r>
              <a:rPr lang="en-US" altLang="en-US" sz="1800" i="1" dirty="0">
                <a:solidFill>
                  <a:srgbClr val="FF0000"/>
                </a:solidFill>
              </a:rPr>
              <a:t>Splitting Attributes</a:t>
            </a:r>
          </a:p>
        </p:txBody>
      </p:sp>
      <p:sp>
        <p:nvSpPr>
          <p:cNvPr id="7" name="Line 33">
            <a:extLst>
              <a:ext uri="{FF2B5EF4-FFF2-40B4-BE49-F238E27FC236}">
                <a16:creationId xmlns:a16="http://schemas.microsoft.com/office/drawing/2014/main" id="{EFFDB698-688C-4E16-9CDE-D318D9A7CF88}"/>
              </a:ext>
            </a:extLst>
          </p:cNvPr>
          <p:cNvSpPr>
            <a:spLocks noChangeShapeType="1"/>
          </p:cNvSpPr>
          <p:nvPr/>
        </p:nvSpPr>
        <p:spPr bwMode="auto">
          <a:xfrm flipH="1">
            <a:off x="8525257" y="1975410"/>
            <a:ext cx="536575" cy="534987"/>
          </a:xfrm>
          <a:prstGeom prst="line">
            <a:avLst/>
          </a:prstGeom>
          <a:noFill/>
          <a:ln w="158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 name="AutoShape 34">
            <a:extLst>
              <a:ext uri="{FF2B5EF4-FFF2-40B4-BE49-F238E27FC236}">
                <a16:creationId xmlns:a16="http://schemas.microsoft.com/office/drawing/2014/main" id="{ED0C38FA-0A96-4429-9032-2F1D775BDCBE}"/>
              </a:ext>
            </a:extLst>
          </p:cNvPr>
          <p:cNvSpPr>
            <a:spLocks noChangeArrowheads="1"/>
          </p:cNvSpPr>
          <p:nvPr/>
        </p:nvSpPr>
        <p:spPr bwMode="auto">
          <a:xfrm>
            <a:off x="6004909" y="3831147"/>
            <a:ext cx="873919" cy="552734"/>
          </a:xfrm>
          <a:prstGeom prst="rightArrow">
            <a:avLst>
              <a:gd name="adj1" fmla="val 50000"/>
              <a:gd name="adj2" fmla="val 77838"/>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9" name="Line 35">
            <a:extLst>
              <a:ext uri="{FF2B5EF4-FFF2-40B4-BE49-F238E27FC236}">
                <a16:creationId xmlns:a16="http://schemas.microsoft.com/office/drawing/2014/main" id="{8F2CD7B7-7081-4775-BC9F-BC1A8D6B5139}"/>
              </a:ext>
            </a:extLst>
          </p:cNvPr>
          <p:cNvSpPr>
            <a:spLocks noChangeShapeType="1"/>
          </p:cNvSpPr>
          <p:nvPr/>
        </p:nvSpPr>
        <p:spPr bwMode="auto">
          <a:xfrm>
            <a:off x="9138031" y="1975410"/>
            <a:ext cx="76200" cy="1144587"/>
          </a:xfrm>
          <a:prstGeom prst="line">
            <a:avLst/>
          </a:prstGeom>
          <a:noFill/>
          <a:ln w="158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 name="Text Box 36">
            <a:extLst>
              <a:ext uri="{FF2B5EF4-FFF2-40B4-BE49-F238E27FC236}">
                <a16:creationId xmlns:a16="http://schemas.microsoft.com/office/drawing/2014/main" id="{DC0CB48D-D90E-48B6-86A9-4809ED1AA6EA}"/>
              </a:ext>
            </a:extLst>
          </p:cNvPr>
          <p:cNvSpPr txBox="1">
            <a:spLocks noChangeArrowheads="1"/>
          </p:cNvSpPr>
          <p:nvPr/>
        </p:nvSpPr>
        <p:spPr bwMode="auto">
          <a:xfrm>
            <a:off x="2409114" y="5999721"/>
            <a:ext cx="2514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80000"/>
              </a:lnSpc>
              <a:spcBef>
                <a:spcPct val="20000"/>
              </a:spcBef>
              <a:spcAft>
                <a:spcPct val="0"/>
              </a:spcAft>
              <a:buClr>
                <a:schemeClr val="accent2"/>
              </a:buClr>
              <a:buFont typeface="Monotype Sorts" pitchFamily="-84" charset="2"/>
              <a:buNone/>
            </a:pPr>
            <a:r>
              <a:rPr lang="zh-CN" altLang="en-US" sz="2000" dirty="0">
                <a:solidFill>
                  <a:schemeClr val="tx2"/>
                </a:solidFill>
              </a:rPr>
              <a:t>训练集</a:t>
            </a:r>
            <a:endParaRPr lang="en-US" altLang="en-US" sz="2000" dirty="0">
              <a:solidFill>
                <a:schemeClr val="bg2"/>
              </a:solidFill>
            </a:endParaRPr>
          </a:p>
        </p:txBody>
      </p:sp>
      <p:sp>
        <p:nvSpPr>
          <p:cNvPr id="11" name="Text Box 37">
            <a:extLst>
              <a:ext uri="{FF2B5EF4-FFF2-40B4-BE49-F238E27FC236}">
                <a16:creationId xmlns:a16="http://schemas.microsoft.com/office/drawing/2014/main" id="{6E607093-C2CA-4F93-86DF-C417F6421C0C}"/>
              </a:ext>
            </a:extLst>
          </p:cNvPr>
          <p:cNvSpPr txBox="1">
            <a:spLocks noChangeArrowheads="1"/>
          </p:cNvSpPr>
          <p:nvPr/>
        </p:nvSpPr>
        <p:spPr bwMode="auto">
          <a:xfrm>
            <a:off x="6756591" y="6013987"/>
            <a:ext cx="3124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80000"/>
              </a:lnSpc>
              <a:spcBef>
                <a:spcPct val="20000"/>
              </a:spcBef>
              <a:spcAft>
                <a:spcPct val="0"/>
              </a:spcAft>
              <a:buClr>
                <a:schemeClr val="accent2"/>
              </a:buClr>
              <a:buFont typeface="Monotype Sorts" pitchFamily="-84" charset="2"/>
              <a:buNone/>
            </a:pPr>
            <a:r>
              <a:rPr lang="zh-CN" altLang="en-US" sz="2000" dirty="0">
                <a:solidFill>
                  <a:schemeClr val="tx2"/>
                </a:solidFill>
              </a:rPr>
              <a:t>模型</a:t>
            </a:r>
            <a:r>
              <a:rPr lang="en-US" altLang="en-US" sz="2000" dirty="0">
                <a:solidFill>
                  <a:schemeClr val="tx2"/>
                </a:solidFill>
              </a:rPr>
              <a:t>:  </a:t>
            </a:r>
            <a:r>
              <a:rPr lang="zh-CN" altLang="en-US" sz="2000" dirty="0">
                <a:solidFill>
                  <a:schemeClr val="tx2"/>
                </a:solidFill>
              </a:rPr>
              <a:t>决策树</a:t>
            </a:r>
            <a:endParaRPr lang="en-US" altLang="en-US" sz="2000" dirty="0">
              <a:solidFill>
                <a:schemeClr val="bg2"/>
              </a:solidFill>
            </a:endParaRPr>
          </a:p>
        </p:txBody>
      </p:sp>
      <p:grpSp>
        <p:nvGrpSpPr>
          <p:cNvPr id="12" name="组合 11">
            <a:extLst>
              <a:ext uri="{FF2B5EF4-FFF2-40B4-BE49-F238E27FC236}">
                <a16:creationId xmlns:a16="http://schemas.microsoft.com/office/drawing/2014/main" id="{38C95A55-9951-4EC5-8DB2-0E7624963C3D}"/>
              </a:ext>
            </a:extLst>
          </p:cNvPr>
          <p:cNvGrpSpPr/>
          <p:nvPr/>
        </p:nvGrpSpPr>
        <p:grpSpPr>
          <a:xfrm>
            <a:off x="6512116" y="2274095"/>
            <a:ext cx="4267200" cy="3298825"/>
            <a:chOff x="6224638" y="1730375"/>
            <a:chExt cx="4267200" cy="3298825"/>
          </a:xfrm>
        </p:grpSpPr>
        <p:sp>
          <p:nvSpPr>
            <p:cNvPr id="13" name="Line 4">
              <a:extLst>
                <a:ext uri="{FF2B5EF4-FFF2-40B4-BE49-F238E27FC236}">
                  <a16:creationId xmlns:a16="http://schemas.microsoft.com/office/drawing/2014/main" id="{CC664077-1458-46B6-A8D7-296FDBBD9636}"/>
                </a:ext>
              </a:extLst>
            </p:cNvPr>
            <p:cNvSpPr>
              <a:spLocks noChangeShapeType="1"/>
            </p:cNvSpPr>
            <p:nvPr/>
          </p:nvSpPr>
          <p:spPr bwMode="auto">
            <a:xfrm>
              <a:off x="8437612" y="3919537"/>
              <a:ext cx="266700" cy="64611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 name="Line 5">
              <a:extLst>
                <a:ext uri="{FF2B5EF4-FFF2-40B4-BE49-F238E27FC236}">
                  <a16:creationId xmlns:a16="http://schemas.microsoft.com/office/drawing/2014/main" id="{BB78A6B3-5326-423E-B23B-6560DC307832}"/>
                </a:ext>
              </a:extLst>
            </p:cNvPr>
            <p:cNvSpPr>
              <a:spLocks noChangeShapeType="1"/>
            </p:cNvSpPr>
            <p:nvPr/>
          </p:nvSpPr>
          <p:spPr bwMode="auto">
            <a:xfrm flipH="1">
              <a:off x="7197775" y="3919537"/>
              <a:ext cx="355600" cy="64611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 name="Line 6">
              <a:extLst>
                <a:ext uri="{FF2B5EF4-FFF2-40B4-BE49-F238E27FC236}">
                  <a16:creationId xmlns:a16="http://schemas.microsoft.com/office/drawing/2014/main" id="{4808ED33-DA2B-47F4-9399-9FCE68F41F22}"/>
                </a:ext>
              </a:extLst>
            </p:cNvPr>
            <p:cNvSpPr>
              <a:spLocks noChangeShapeType="1"/>
            </p:cNvSpPr>
            <p:nvPr/>
          </p:nvSpPr>
          <p:spPr bwMode="auto">
            <a:xfrm flipH="1">
              <a:off x="7905800" y="2944813"/>
              <a:ext cx="442912" cy="649287"/>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 name="Line 7">
              <a:extLst>
                <a:ext uri="{FF2B5EF4-FFF2-40B4-BE49-F238E27FC236}">
                  <a16:creationId xmlns:a16="http://schemas.microsoft.com/office/drawing/2014/main" id="{60B6FD7E-526F-4AF5-AB56-B58FA611AEEA}"/>
                </a:ext>
              </a:extLst>
            </p:cNvPr>
            <p:cNvSpPr>
              <a:spLocks noChangeShapeType="1"/>
            </p:cNvSpPr>
            <p:nvPr/>
          </p:nvSpPr>
          <p:spPr bwMode="auto">
            <a:xfrm>
              <a:off x="9234538" y="2944813"/>
              <a:ext cx="531813" cy="649287"/>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 name="Line 8">
              <a:extLst>
                <a:ext uri="{FF2B5EF4-FFF2-40B4-BE49-F238E27FC236}">
                  <a16:creationId xmlns:a16="http://schemas.microsoft.com/office/drawing/2014/main" id="{A72CF3CB-0667-46AC-A9F9-624BE62AB50A}"/>
                </a:ext>
              </a:extLst>
            </p:cNvPr>
            <p:cNvSpPr>
              <a:spLocks noChangeShapeType="1"/>
            </p:cNvSpPr>
            <p:nvPr/>
          </p:nvSpPr>
          <p:spPr bwMode="auto">
            <a:xfrm>
              <a:off x="8083600" y="2054225"/>
              <a:ext cx="620712" cy="568325"/>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 name="Line 9">
              <a:extLst>
                <a:ext uri="{FF2B5EF4-FFF2-40B4-BE49-F238E27FC236}">
                  <a16:creationId xmlns:a16="http://schemas.microsoft.com/office/drawing/2014/main" id="{16D246F2-61C1-4A87-BB3C-9CB22227FA6B}"/>
                </a:ext>
              </a:extLst>
            </p:cNvPr>
            <p:cNvSpPr>
              <a:spLocks noChangeShapeType="1"/>
            </p:cNvSpPr>
            <p:nvPr/>
          </p:nvSpPr>
          <p:spPr bwMode="auto">
            <a:xfrm flipH="1">
              <a:off x="6578651" y="2054225"/>
              <a:ext cx="619125" cy="568325"/>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 name="Text Box 10">
              <a:extLst>
                <a:ext uri="{FF2B5EF4-FFF2-40B4-BE49-F238E27FC236}">
                  <a16:creationId xmlns:a16="http://schemas.microsoft.com/office/drawing/2014/main" id="{CE3AD0C6-009C-45CA-A58F-F907D21055C1}"/>
                </a:ext>
              </a:extLst>
            </p:cNvPr>
            <p:cNvSpPr txBox="1">
              <a:spLocks noChangeArrowheads="1"/>
            </p:cNvSpPr>
            <p:nvPr/>
          </p:nvSpPr>
          <p:spPr bwMode="auto">
            <a:xfrm>
              <a:off x="7145388" y="1730375"/>
              <a:ext cx="1027113" cy="59372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dirty="0">
                  <a:solidFill>
                    <a:schemeClr val="bg1"/>
                  </a:solidFill>
                </a:rPr>
                <a:t>Home Owner</a:t>
              </a:r>
            </a:p>
          </p:txBody>
        </p:sp>
        <p:sp>
          <p:nvSpPr>
            <p:cNvPr id="21" name="Text Box 11">
              <a:extLst>
                <a:ext uri="{FF2B5EF4-FFF2-40B4-BE49-F238E27FC236}">
                  <a16:creationId xmlns:a16="http://schemas.microsoft.com/office/drawing/2014/main" id="{4A358250-ABD7-40F4-99DC-8DD622D5949F}"/>
                </a:ext>
              </a:extLst>
            </p:cNvPr>
            <p:cNvSpPr txBox="1">
              <a:spLocks noChangeArrowheads="1"/>
            </p:cNvSpPr>
            <p:nvPr/>
          </p:nvSpPr>
          <p:spPr bwMode="auto">
            <a:xfrm>
              <a:off x="8259813" y="2622550"/>
              <a:ext cx="1025525" cy="34766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dirty="0" err="1">
                  <a:solidFill>
                    <a:schemeClr val="bg1"/>
                  </a:solidFill>
                </a:rPr>
                <a:t>MarSt</a:t>
              </a:r>
              <a:endParaRPr lang="en-US" altLang="en-US" sz="1600" dirty="0">
                <a:solidFill>
                  <a:schemeClr val="bg1"/>
                </a:solidFill>
              </a:endParaRPr>
            </a:p>
          </p:txBody>
        </p:sp>
        <p:sp>
          <p:nvSpPr>
            <p:cNvPr id="22" name="Text Box 12">
              <a:extLst>
                <a:ext uri="{FF2B5EF4-FFF2-40B4-BE49-F238E27FC236}">
                  <a16:creationId xmlns:a16="http://schemas.microsoft.com/office/drawing/2014/main" id="{F72D56E4-5753-41BE-8EE9-DD1C860D75F8}"/>
                </a:ext>
              </a:extLst>
            </p:cNvPr>
            <p:cNvSpPr txBox="1">
              <a:spLocks noChangeArrowheads="1"/>
            </p:cNvSpPr>
            <p:nvPr/>
          </p:nvSpPr>
          <p:spPr bwMode="auto">
            <a:xfrm>
              <a:off x="7464476" y="3594099"/>
              <a:ext cx="1062037" cy="34925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chemeClr val="bg1"/>
                  </a:solidFill>
                </a:rPr>
                <a:t>Income</a:t>
              </a:r>
            </a:p>
          </p:txBody>
        </p:sp>
        <p:sp>
          <p:nvSpPr>
            <p:cNvPr id="23" name="AutoShape 13">
              <a:extLst>
                <a:ext uri="{FF2B5EF4-FFF2-40B4-BE49-F238E27FC236}">
                  <a16:creationId xmlns:a16="http://schemas.microsoft.com/office/drawing/2014/main" id="{A2C4119E-E2B8-421A-988A-85EC417221F4}"/>
                </a:ext>
              </a:extLst>
            </p:cNvPr>
            <p:cNvSpPr>
              <a:spLocks noChangeArrowheads="1"/>
            </p:cNvSpPr>
            <p:nvPr/>
          </p:nvSpPr>
          <p:spPr bwMode="auto">
            <a:xfrm>
              <a:off x="8480476" y="4562475"/>
              <a:ext cx="688975" cy="449263"/>
            </a:xfrm>
            <a:prstGeom prst="roundRect">
              <a:avLst>
                <a:gd name="adj" fmla="val 16769"/>
              </a:avLst>
            </a:prstGeom>
            <a:ln/>
          </p:spPr>
          <p:style>
            <a:lnRef idx="2">
              <a:schemeClr val="accent5">
                <a:shade val="50000"/>
              </a:schemeClr>
            </a:lnRef>
            <a:fillRef idx="1">
              <a:schemeClr val="accent5"/>
            </a:fillRef>
            <a:effectRef idx="0">
              <a:schemeClr val="accent5"/>
            </a:effectRef>
            <a:fontRef idx="minor">
              <a:schemeClr val="lt1"/>
            </a:fontRef>
          </p:style>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24" name="Text Box 14">
              <a:extLst>
                <a:ext uri="{FF2B5EF4-FFF2-40B4-BE49-F238E27FC236}">
                  <a16:creationId xmlns:a16="http://schemas.microsoft.com/office/drawing/2014/main" id="{E93F8905-FAE1-463C-9C71-AAB376669F73}"/>
                </a:ext>
              </a:extLst>
            </p:cNvPr>
            <p:cNvSpPr txBox="1">
              <a:spLocks noChangeArrowheads="1"/>
            </p:cNvSpPr>
            <p:nvPr/>
          </p:nvSpPr>
          <p:spPr bwMode="auto">
            <a:xfrm>
              <a:off x="8397926" y="4562474"/>
              <a:ext cx="7508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chemeClr val="bg1"/>
                  </a:solidFill>
                </a:rPr>
                <a:t>YES</a:t>
              </a:r>
            </a:p>
          </p:txBody>
        </p:sp>
        <p:sp>
          <p:nvSpPr>
            <p:cNvPr id="25" name="AutoShape 15">
              <a:extLst>
                <a:ext uri="{FF2B5EF4-FFF2-40B4-BE49-F238E27FC236}">
                  <a16:creationId xmlns:a16="http://schemas.microsoft.com/office/drawing/2014/main" id="{AB4785A4-3F6B-4CFA-90D6-FAE11E255356}"/>
                </a:ext>
              </a:extLst>
            </p:cNvPr>
            <p:cNvSpPr>
              <a:spLocks noChangeArrowheads="1"/>
            </p:cNvSpPr>
            <p:nvPr/>
          </p:nvSpPr>
          <p:spPr bwMode="auto">
            <a:xfrm>
              <a:off x="6843762" y="4583113"/>
              <a:ext cx="717550" cy="446087"/>
            </a:xfrm>
            <a:prstGeom prst="roundRect">
              <a:avLst>
                <a:gd name="adj" fmla="val 16667"/>
              </a:avLst>
            </a:prstGeom>
            <a:ln/>
          </p:spPr>
          <p:style>
            <a:lnRef idx="2">
              <a:schemeClr val="accent5">
                <a:shade val="50000"/>
              </a:schemeClr>
            </a:lnRef>
            <a:fillRef idx="1">
              <a:schemeClr val="accent5"/>
            </a:fillRef>
            <a:effectRef idx="0">
              <a:schemeClr val="accent5"/>
            </a:effectRef>
            <a:fontRef idx="minor">
              <a:schemeClr val="lt1"/>
            </a:fontRef>
          </p:style>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26" name="Text Box 16">
              <a:extLst>
                <a:ext uri="{FF2B5EF4-FFF2-40B4-BE49-F238E27FC236}">
                  <a16:creationId xmlns:a16="http://schemas.microsoft.com/office/drawing/2014/main" id="{745A8881-C530-4DE1-8259-F0AC636E0C72}"/>
                </a:ext>
              </a:extLst>
            </p:cNvPr>
            <p:cNvSpPr txBox="1">
              <a:spLocks noChangeArrowheads="1"/>
            </p:cNvSpPr>
            <p:nvPr/>
          </p:nvSpPr>
          <p:spPr bwMode="auto">
            <a:xfrm>
              <a:off x="6973937" y="4565649"/>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chemeClr val="bg1"/>
                  </a:solidFill>
                </a:rPr>
                <a:t>NO</a:t>
              </a:r>
            </a:p>
          </p:txBody>
        </p:sp>
        <p:sp>
          <p:nvSpPr>
            <p:cNvPr id="27" name="AutoShape 17">
              <a:extLst>
                <a:ext uri="{FF2B5EF4-FFF2-40B4-BE49-F238E27FC236}">
                  <a16:creationId xmlns:a16="http://schemas.microsoft.com/office/drawing/2014/main" id="{10C6582D-47F1-4B20-AB6F-298D261873F3}"/>
                </a:ext>
              </a:extLst>
            </p:cNvPr>
            <p:cNvSpPr>
              <a:spLocks noChangeArrowheads="1"/>
            </p:cNvSpPr>
            <p:nvPr/>
          </p:nvSpPr>
          <p:spPr bwMode="auto">
            <a:xfrm>
              <a:off x="6224638" y="2640013"/>
              <a:ext cx="752475" cy="427037"/>
            </a:xfrm>
            <a:prstGeom prst="roundRect">
              <a:avLst>
                <a:gd name="adj" fmla="val 16667"/>
              </a:avLst>
            </a:prstGeom>
            <a:ln/>
          </p:spPr>
          <p:style>
            <a:lnRef idx="2">
              <a:schemeClr val="accent5">
                <a:shade val="50000"/>
              </a:schemeClr>
            </a:lnRef>
            <a:fillRef idx="1">
              <a:schemeClr val="accent5"/>
            </a:fillRef>
            <a:effectRef idx="0">
              <a:schemeClr val="accent5"/>
            </a:effectRef>
            <a:fontRef idx="minor">
              <a:schemeClr val="lt1"/>
            </a:fontRef>
          </p:style>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28" name="Text Box 18">
              <a:extLst>
                <a:ext uri="{FF2B5EF4-FFF2-40B4-BE49-F238E27FC236}">
                  <a16:creationId xmlns:a16="http://schemas.microsoft.com/office/drawing/2014/main" id="{BC709A02-53CC-4A4E-8EBE-FF2CDAD6DD10}"/>
                </a:ext>
              </a:extLst>
            </p:cNvPr>
            <p:cNvSpPr txBox="1">
              <a:spLocks noChangeArrowheads="1"/>
            </p:cNvSpPr>
            <p:nvPr/>
          </p:nvSpPr>
          <p:spPr bwMode="auto">
            <a:xfrm>
              <a:off x="6353225" y="2622549"/>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dirty="0">
                  <a:solidFill>
                    <a:schemeClr val="bg1"/>
                  </a:solidFill>
                </a:rPr>
                <a:t>NO</a:t>
              </a:r>
            </a:p>
          </p:txBody>
        </p:sp>
        <p:sp>
          <p:nvSpPr>
            <p:cNvPr id="29" name="AutoShape 19">
              <a:extLst>
                <a:ext uri="{FF2B5EF4-FFF2-40B4-BE49-F238E27FC236}">
                  <a16:creationId xmlns:a16="http://schemas.microsoft.com/office/drawing/2014/main" id="{99959FDE-A214-49F9-BE54-9B44F8FE0096}"/>
                </a:ext>
              </a:extLst>
            </p:cNvPr>
            <p:cNvSpPr>
              <a:spLocks noChangeArrowheads="1"/>
            </p:cNvSpPr>
            <p:nvPr/>
          </p:nvSpPr>
          <p:spPr bwMode="auto">
            <a:xfrm>
              <a:off x="9399638" y="3627438"/>
              <a:ext cx="752475" cy="466725"/>
            </a:xfrm>
            <a:prstGeom prst="roundRect">
              <a:avLst>
                <a:gd name="adj" fmla="val 16667"/>
              </a:avLst>
            </a:prstGeom>
            <a:ln/>
          </p:spPr>
          <p:style>
            <a:lnRef idx="2">
              <a:schemeClr val="accent5">
                <a:shade val="50000"/>
              </a:schemeClr>
            </a:lnRef>
            <a:fillRef idx="1">
              <a:schemeClr val="accent5"/>
            </a:fillRef>
            <a:effectRef idx="0">
              <a:schemeClr val="accent5"/>
            </a:effectRef>
            <a:fontRef idx="minor">
              <a:schemeClr val="lt1"/>
            </a:fontRef>
          </p:style>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30" name="Text Box 20">
              <a:extLst>
                <a:ext uri="{FF2B5EF4-FFF2-40B4-BE49-F238E27FC236}">
                  <a16:creationId xmlns:a16="http://schemas.microsoft.com/office/drawing/2014/main" id="{C1DCFB54-ACC5-456A-989C-1F83D089BAE0}"/>
                </a:ext>
              </a:extLst>
            </p:cNvPr>
            <p:cNvSpPr txBox="1">
              <a:spLocks noChangeArrowheads="1"/>
            </p:cNvSpPr>
            <p:nvPr/>
          </p:nvSpPr>
          <p:spPr bwMode="auto">
            <a:xfrm>
              <a:off x="9507587" y="3627437"/>
              <a:ext cx="4905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chemeClr val="bg1"/>
                  </a:solidFill>
                </a:rPr>
                <a:t>NO</a:t>
              </a:r>
            </a:p>
          </p:txBody>
        </p:sp>
        <p:sp>
          <p:nvSpPr>
            <p:cNvPr id="31" name="Text Box 21">
              <a:extLst>
                <a:ext uri="{FF2B5EF4-FFF2-40B4-BE49-F238E27FC236}">
                  <a16:creationId xmlns:a16="http://schemas.microsoft.com/office/drawing/2014/main" id="{1BD9C1D8-7BE7-4DB6-A9F1-7A1701E51B69}"/>
                </a:ext>
              </a:extLst>
            </p:cNvPr>
            <p:cNvSpPr txBox="1">
              <a:spLocks noChangeArrowheads="1"/>
            </p:cNvSpPr>
            <p:nvPr/>
          </p:nvSpPr>
          <p:spPr bwMode="auto">
            <a:xfrm>
              <a:off x="6399262" y="2054224"/>
              <a:ext cx="53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a:t>Yes</a:t>
              </a:r>
              <a:endParaRPr lang="en-US" altLang="en-US" sz="1600">
                <a:solidFill>
                  <a:schemeClr val="bg2"/>
                </a:solidFill>
              </a:endParaRPr>
            </a:p>
          </p:txBody>
        </p:sp>
        <p:sp>
          <p:nvSpPr>
            <p:cNvPr id="32" name="Text Box 22">
              <a:extLst>
                <a:ext uri="{FF2B5EF4-FFF2-40B4-BE49-F238E27FC236}">
                  <a16:creationId xmlns:a16="http://schemas.microsoft.com/office/drawing/2014/main" id="{6D61F622-1292-4798-8F9A-4B081C645C30}"/>
                </a:ext>
              </a:extLst>
            </p:cNvPr>
            <p:cNvSpPr txBox="1">
              <a:spLocks noChangeArrowheads="1"/>
            </p:cNvSpPr>
            <p:nvPr/>
          </p:nvSpPr>
          <p:spPr bwMode="auto">
            <a:xfrm>
              <a:off x="8436025" y="2054224"/>
              <a:ext cx="4429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a:t>No</a:t>
              </a:r>
              <a:endParaRPr lang="en-US" altLang="en-US" sz="1600">
                <a:solidFill>
                  <a:schemeClr val="bg2"/>
                </a:solidFill>
              </a:endParaRPr>
            </a:p>
          </p:txBody>
        </p:sp>
        <p:sp>
          <p:nvSpPr>
            <p:cNvPr id="33" name="Text Box 23">
              <a:extLst>
                <a:ext uri="{FF2B5EF4-FFF2-40B4-BE49-F238E27FC236}">
                  <a16:creationId xmlns:a16="http://schemas.microsoft.com/office/drawing/2014/main" id="{CDFAA2B9-3840-4ECB-95A7-C4D33590ED5C}"/>
                </a:ext>
              </a:extLst>
            </p:cNvPr>
            <p:cNvSpPr txBox="1">
              <a:spLocks noChangeArrowheads="1"/>
            </p:cNvSpPr>
            <p:nvPr/>
          </p:nvSpPr>
          <p:spPr bwMode="auto">
            <a:xfrm>
              <a:off x="9561563" y="2992437"/>
              <a:ext cx="930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dirty="0"/>
                <a:t>Married</a:t>
              </a:r>
              <a:r>
                <a:rPr lang="en-US" altLang="en-US" sz="1600" dirty="0">
                  <a:solidFill>
                    <a:schemeClr val="bg2"/>
                  </a:solidFill>
                </a:rPr>
                <a:t> </a:t>
              </a:r>
            </a:p>
          </p:txBody>
        </p:sp>
        <p:sp>
          <p:nvSpPr>
            <p:cNvPr id="34" name="Text Box 24">
              <a:extLst>
                <a:ext uri="{FF2B5EF4-FFF2-40B4-BE49-F238E27FC236}">
                  <a16:creationId xmlns:a16="http://schemas.microsoft.com/office/drawing/2014/main" id="{CD98143D-E99F-4D94-8693-D7499EF9E1C1}"/>
                </a:ext>
              </a:extLst>
            </p:cNvPr>
            <p:cNvSpPr txBox="1">
              <a:spLocks noChangeArrowheads="1"/>
            </p:cNvSpPr>
            <p:nvPr/>
          </p:nvSpPr>
          <p:spPr bwMode="auto">
            <a:xfrm>
              <a:off x="7200951" y="3027362"/>
              <a:ext cx="16605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a:t>Single, Divorced</a:t>
              </a:r>
              <a:endParaRPr lang="en-US" altLang="en-US" sz="1600">
                <a:solidFill>
                  <a:schemeClr val="bg2"/>
                </a:solidFill>
              </a:endParaRPr>
            </a:p>
          </p:txBody>
        </p:sp>
        <p:sp>
          <p:nvSpPr>
            <p:cNvPr id="35" name="Text Box 25">
              <a:extLst>
                <a:ext uri="{FF2B5EF4-FFF2-40B4-BE49-F238E27FC236}">
                  <a16:creationId xmlns:a16="http://schemas.microsoft.com/office/drawing/2014/main" id="{32F640B6-096F-40C1-B260-C03B1C253289}"/>
                </a:ext>
              </a:extLst>
            </p:cNvPr>
            <p:cNvSpPr txBox="1">
              <a:spLocks noChangeArrowheads="1"/>
            </p:cNvSpPr>
            <p:nvPr/>
          </p:nvSpPr>
          <p:spPr bwMode="auto">
            <a:xfrm>
              <a:off x="6694538" y="3998912"/>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a:t>&lt; 80K</a:t>
              </a:r>
              <a:endParaRPr lang="en-US" altLang="en-US" sz="1600">
                <a:solidFill>
                  <a:schemeClr val="bg2"/>
                </a:solidFill>
              </a:endParaRPr>
            </a:p>
          </p:txBody>
        </p:sp>
        <p:sp>
          <p:nvSpPr>
            <p:cNvPr id="36" name="Text Box 26">
              <a:extLst>
                <a:ext uri="{FF2B5EF4-FFF2-40B4-BE49-F238E27FC236}">
                  <a16:creationId xmlns:a16="http://schemas.microsoft.com/office/drawing/2014/main" id="{EEBFE5EF-51D6-4AA8-80A9-886D48343FB0}"/>
                </a:ext>
              </a:extLst>
            </p:cNvPr>
            <p:cNvSpPr txBox="1">
              <a:spLocks noChangeArrowheads="1"/>
            </p:cNvSpPr>
            <p:nvPr/>
          </p:nvSpPr>
          <p:spPr bwMode="auto">
            <a:xfrm>
              <a:off x="8640813" y="3998912"/>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a:t>&gt; 80K</a:t>
              </a:r>
              <a:endParaRPr lang="en-US" altLang="en-US" sz="1600">
                <a:solidFill>
                  <a:schemeClr val="bg2"/>
                </a:solidFill>
              </a:endParaRPr>
            </a:p>
          </p:txBody>
        </p:sp>
      </p:grpSp>
      <p:sp>
        <p:nvSpPr>
          <p:cNvPr id="37" name="Text Box 4">
            <a:extLst>
              <a:ext uri="{FF2B5EF4-FFF2-40B4-BE49-F238E27FC236}">
                <a16:creationId xmlns:a16="http://schemas.microsoft.com/office/drawing/2014/main" id="{EFE51D4B-6340-4BA9-81C2-BA37464C04DD}"/>
              </a:ext>
            </a:extLst>
          </p:cNvPr>
          <p:cNvSpPr txBox="1">
            <a:spLocks noChangeArrowheads="1"/>
          </p:cNvSpPr>
          <p:nvPr/>
        </p:nvSpPr>
        <p:spPr bwMode="auto">
          <a:xfrm rot="19183191">
            <a:off x="2555016" y="1136444"/>
            <a:ext cx="117532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006600"/>
                </a:solidFill>
              </a:rPr>
              <a:t>categorical</a:t>
            </a:r>
            <a:endParaRPr lang="en-US" altLang="en-US" sz="1600">
              <a:solidFill>
                <a:schemeClr val="bg2"/>
              </a:solidFill>
            </a:endParaRPr>
          </a:p>
        </p:txBody>
      </p:sp>
      <p:sp>
        <p:nvSpPr>
          <p:cNvPr id="38" name="Text Box 5">
            <a:extLst>
              <a:ext uri="{FF2B5EF4-FFF2-40B4-BE49-F238E27FC236}">
                <a16:creationId xmlns:a16="http://schemas.microsoft.com/office/drawing/2014/main" id="{18CA0BBC-D71D-4042-A067-004FB50DF89A}"/>
              </a:ext>
            </a:extLst>
          </p:cNvPr>
          <p:cNvSpPr txBox="1">
            <a:spLocks noChangeArrowheads="1"/>
          </p:cNvSpPr>
          <p:nvPr/>
        </p:nvSpPr>
        <p:spPr bwMode="auto">
          <a:xfrm rot="19183191">
            <a:off x="3402862" y="1136444"/>
            <a:ext cx="117532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dirty="0">
                <a:solidFill>
                  <a:srgbClr val="006600"/>
                </a:solidFill>
              </a:rPr>
              <a:t>categorical</a:t>
            </a:r>
            <a:endParaRPr lang="en-US" altLang="en-US" sz="1600" dirty="0">
              <a:solidFill>
                <a:schemeClr val="bg2"/>
              </a:solidFill>
            </a:endParaRPr>
          </a:p>
        </p:txBody>
      </p:sp>
      <p:sp>
        <p:nvSpPr>
          <p:cNvPr id="39" name="Text Box 6">
            <a:extLst>
              <a:ext uri="{FF2B5EF4-FFF2-40B4-BE49-F238E27FC236}">
                <a16:creationId xmlns:a16="http://schemas.microsoft.com/office/drawing/2014/main" id="{99E13938-F7F4-44C9-9C6C-9C8FC7A54223}"/>
              </a:ext>
            </a:extLst>
          </p:cNvPr>
          <p:cNvSpPr txBox="1">
            <a:spLocks noChangeArrowheads="1"/>
          </p:cNvSpPr>
          <p:nvPr/>
        </p:nvSpPr>
        <p:spPr bwMode="auto">
          <a:xfrm rot="19183191">
            <a:off x="4355553" y="1136444"/>
            <a:ext cx="117532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dirty="0">
                <a:solidFill>
                  <a:srgbClr val="006600"/>
                </a:solidFill>
              </a:rPr>
              <a:t>continuous</a:t>
            </a:r>
            <a:endParaRPr lang="en-US" altLang="en-US" sz="1600" dirty="0">
              <a:solidFill>
                <a:schemeClr val="bg2"/>
              </a:solidFill>
            </a:endParaRPr>
          </a:p>
        </p:txBody>
      </p:sp>
      <p:sp>
        <p:nvSpPr>
          <p:cNvPr id="40" name="Text Box 7">
            <a:extLst>
              <a:ext uri="{FF2B5EF4-FFF2-40B4-BE49-F238E27FC236}">
                <a16:creationId xmlns:a16="http://schemas.microsoft.com/office/drawing/2014/main" id="{ADDC24B8-D28A-4440-AA60-5B1E4B577C89}"/>
              </a:ext>
            </a:extLst>
          </p:cNvPr>
          <p:cNvSpPr txBox="1">
            <a:spLocks noChangeArrowheads="1"/>
          </p:cNvSpPr>
          <p:nvPr/>
        </p:nvSpPr>
        <p:spPr bwMode="auto">
          <a:xfrm rot="19183191">
            <a:off x="5237221" y="1288844"/>
            <a:ext cx="65114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dirty="0">
                <a:solidFill>
                  <a:srgbClr val="006600"/>
                </a:solidFill>
              </a:rPr>
              <a:t>class</a:t>
            </a:r>
            <a:endParaRPr lang="en-US" altLang="en-US" sz="1600" dirty="0">
              <a:solidFill>
                <a:schemeClr val="bg2"/>
              </a:solidFill>
            </a:endParaRPr>
          </a:p>
        </p:txBody>
      </p:sp>
      <p:graphicFrame>
        <p:nvGraphicFramePr>
          <p:cNvPr id="41" name="表格 40">
            <a:extLst>
              <a:ext uri="{FF2B5EF4-FFF2-40B4-BE49-F238E27FC236}">
                <a16:creationId xmlns:a16="http://schemas.microsoft.com/office/drawing/2014/main" id="{A7E5703D-C3EF-4585-BB77-5378B62AB959}"/>
              </a:ext>
            </a:extLst>
          </p:cNvPr>
          <p:cNvGraphicFramePr>
            <a:graphicFrameLocks noGrp="1"/>
          </p:cNvGraphicFramePr>
          <p:nvPr/>
        </p:nvGraphicFramePr>
        <p:xfrm>
          <a:off x="1069199" y="1726746"/>
          <a:ext cx="4909514" cy="3986135"/>
        </p:xfrm>
        <a:graphic>
          <a:graphicData uri="http://schemas.openxmlformats.org/drawingml/2006/table">
            <a:tbl>
              <a:tblPr firstRow="1" bandRow="1">
                <a:tableStyleId>{5C22544A-7EE6-4342-B048-85BDC9FD1C3A}</a:tableStyleId>
              </a:tblPr>
              <a:tblGrid>
                <a:gridCol w="981903">
                  <a:extLst>
                    <a:ext uri="{9D8B030D-6E8A-4147-A177-3AD203B41FA5}">
                      <a16:colId xmlns:a16="http://schemas.microsoft.com/office/drawing/2014/main" val="506421920"/>
                    </a:ext>
                  </a:extLst>
                </a:gridCol>
                <a:gridCol w="830994">
                  <a:extLst>
                    <a:ext uri="{9D8B030D-6E8A-4147-A177-3AD203B41FA5}">
                      <a16:colId xmlns:a16="http://schemas.microsoft.com/office/drawing/2014/main" val="1142944378"/>
                    </a:ext>
                  </a:extLst>
                </a:gridCol>
                <a:gridCol w="1132812">
                  <a:extLst>
                    <a:ext uri="{9D8B030D-6E8A-4147-A177-3AD203B41FA5}">
                      <a16:colId xmlns:a16="http://schemas.microsoft.com/office/drawing/2014/main" val="2494521130"/>
                    </a:ext>
                  </a:extLst>
                </a:gridCol>
                <a:gridCol w="879295">
                  <a:extLst>
                    <a:ext uri="{9D8B030D-6E8A-4147-A177-3AD203B41FA5}">
                      <a16:colId xmlns:a16="http://schemas.microsoft.com/office/drawing/2014/main" val="1583232182"/>
                    </a:ext>
                  </a:extLst>
                </a:gridCol>
                <a:gridCol w="1084510">
                  <a:extLst>
                    <a:ext uri="{9D8B030D-6E8A-4147-A177-3AD203B41FA5}">
                      <a16:colId xmlns:a16="http://schemas.microsoft.com/office/drawing/2014/main" val="1420380635"/>
                    </a:ext>
                  </a:extLst>
                </a:gridCol>
              </a:tblGrid>
              <a:tr h="752693">
                <a:tc>
                  <a:txBody>
                    <a:bodyPr/>
                    <a:lstStyle/>
                    <a:p>
                      <a:pPr indent="-34290" algn="ctr">
                        <a:spcAft>
                          <a:spcPts val="0"/>
                        </a:spcAft>
                      </a:pPr>
                      <a:r>
                        <a:rPr lang="en-US" sz="1600" b="0" i="0" dirty="0">
                          <a:solidFill>
                            <a:srgbClr val="FFFFFF"/>
                          </a:solidFill>
                          <a:effectLst/>
                          <a:latin typeface="Microsoft YaHei" panose="020B0503020204020204" pitchFamily="34" charset="-122"/>
                          <a:ea typeface="Microsoft YaHei" panose="020B0503020204020204" pitchFamily="34" charset="-122"/>
                          <a:cs typeface="Times New Roman" panose="02020603050405020304" pitchFamily="18" charset="0"/>
                        </a:rPr>
                        <a:t>ID</a:t>
                      </a:r>
                      <a:endParaRPr lang="zh-CN" sz="800" b="0" i="0" dirty="0">
                        <a:effectLst/>
                        <a:latin typeface="Microsoft YaHei" panose="020B0503020204020204" pitchFamily="34" charset="-122"/>
                        <a:ea typeface="Microsoft YaHei" panose="020B0503020204020204" pitchFamily="34" charset="-122"/>
                      </a:endParaRPr>
                    </a:p>
                  </a:txBody>
                  <a:tcPr marL="68580" marR="68580" marT="0" marB="0" anchor="ctr">
                    <a:solidFill>
                      <a:srgbClr val="7030A0"/>
                    </a:solidFill>
                  </a:tcPr>
                </a:tc>
                <a:tc>
                  <a:txBody>
                    <a:bodyPr/>
                    <a:lstStyle/>
                    <a:p>
                      <a:pPr indent="-34290" algn="ctr">
                        <a:spcAft>
                          <a:spcPts val="0"/>
                        </a:spcAft>
                      </a:pPr>
                      <a:r>
                        <a:rPr lang="en-US" sz="1600" b="0" i="0" dirty="0">
                          <a:solidFill>
                            <a:srgbClr val="FFFFFF"/>
                          </a:solidFill>
                          <a:effectLst/>
                          <a:latin typeface="Microsoft YaHei" panose="020B0503020204020204" pitchFamily="34" charset="-122"/>
                          <a:ea typeface="Microsoft YaHei" panose="020B0503020204020204" pitchFamily="34" charset="-122"/>
                          <a:cs typeface="Times New Roman" panose="02020603050405020304" pitchFamily="18" charset="0"/>
                        </a:rPr>
                        <a:t>Home Owner</a:t>
                      </a:r>
                      <a:endParaRPr lang="zh-CN" sz="800" b="0" i="0" dirty="0">
                        <a:effectLst/>
                        <a:latin typeface="Microsoft YaHei" panose="020B0503020204020204" pitchFamily="34" charset="-122"/>
                        <a:ea typeface="Microsoft YaHei" panose="020B0503020204020204" pitchFamily="34" charset="-122"/>
                      </a:endParaRPr>
                    </a:p>
                  </a:txBody>
                  <a:tcPr marL="68580" marR="68580" marT="0" marB="0" anchor="ctr">
                    <a:solidFill>
                      <a:srgbClr val="7030A0"/>
                    </a:solidFill>
                  </a:tcPr>
                </a:tc>
                <a:tc>
                  <a:txBody>
                    <a:bodyPr/>
                    <a:lstStyle/>
                    <a:p>
                      <a:pPr algn="ctr">
                        <a:spcAft>
                          <a:spcPts val="0"/>
                        </a:spcAft>
                      </a:pPr>
                      <a:r>
                        <a:rPr lang="en-US" sz="1600" b="0" i="0" dirty="0">
                          <a:solidFill>
                            <a:srgbClr val="FFFFFF"/>
                          </a:solidFill>
                          <a:effectLst/>
                          <a:latin typeface="Microsoft YaHei" panose="020B0503020204020204" pitchFamily="34" charset="-122"/>
                          <a:ea typeface="Microsoft YaHei" panose="020B0503020204020204" pitchFamily="34" charset="-122"/>
                          <a:cs typeface="Times New Roman" panose="02020603050405020304" pitchFamily="18" charset="0"/>
                        </a:rPr>
                        <a:t>Marital</a:t>
                      </a:r>
                      <a:endParaRPr lang="zh-CN" sz="800" b="0" i="0" dirty="0">
                        <a:effectLst/>
                        <a:latin typeface="Microsoft YaHei" panose="020B0503020204020204" pitchFamily="34" charset="-122"/>
                        <a:ea typeface="Microsoft YaHei" panose="020B0503020204020204" pitchFamily="34" charset="-122"/>
                      </a:endParaRPr>
                    </a:p>
                    <a:p>
                      <a:pPr algn="ctr">
                        <a:spcAft>
                          <a:spcPts val="0"/>
                        </a:spcAft>
                      </a:pPr>
                      <a:r>
                        <a:rPr lang="en-US" sz="1600" b="0" i="0" dirty="0">
                          <a:solidFill>
                            <a:srgbClr val="FFFFFF"/>
                          </a:solidFill>
                          <a:effectLst/>
                          <a:latin typeface="Microsoft YaHei" panose="020B0503020204020204" pitchFamily="34" charset="-122"/>
                          <a:ea typeface="Microsoft YaHei" panose="020B0503020204020204" pitchFamily="34" charset="-122"/>
                          <a:cs typeface="Times New Roman" panose="02020603050405020304" pitchFamily="18" charset="0"/>
                        </a:rPr>
                        <a:t>Status</a:t>
                      </a:r>
                      <a:endParaRPr lang="zh-CN" sz="800" b="0" i="0" dirty="0">
                        <a:effectLst/>
                        <a:latin typeface="Microsoft YaHei" panose="020B0503020204020204" pitchFamily="34" charset="-122"/>
                        <a:ea typeface="Microsoft YaHei" panose="020B0503020204020204" pitchFamily="34" charset="-122"/>
                      </a:endParaRPr>
                    </a:p>
                  </a:txBody>
                  <a:tcPr marL="68580" marR="68580" marT="0" marB="0" anchor="ctr">
                    <a:solidFill>
                      <a:srgbClr val="7030A0"/>
                    </a:solidFill>
                  </a:tcPr>
                </a:tc>
                <a:tc>
                  <a:txBody>
                    <a:bodyPr/>
                    <a:lstStyle/>
                    <a:p>
                      <a:pPr algn="ctr">
                        <a:spcAft>
                          <a:spcPts val="0"/>
                        </a:spcAft>
                      </a:pPr>
                      <a:r>
                        <a:rPr lang="en-US" sz="1600" b="0" i="0" dirty="0">
                          <a:solidFill>
                            <a:srgbClr val="FFFFFF"/>
                          </a:solidFill>
                          <a:effectLst/>
                          <a:latin typeface="Microsoft YaHei" panose="020B0503020204020204" pitchFamily="34" charset="-122"/>
                          <a:ea typeface="Microsoft YaHei" panose="020B0503020204020204" pitchFamily="34" charset="-122"/>
                          <a:cs typeface="Times New Roman" panose="02020603050405020304" pitchFamily="18" charset="0"/>
                        </a:rPr>
                        <a:t>Annual</a:t>
                      </a:r>
                      <a:endParaRPr lang="zh-CN" sz="800" b="0" i="0" dirty="0">
                        <a:effectLst/>
                        <a:latin typeface="Microsoft YaHei" panose="020B0503020204020204" pitchFamily="34" charset="-122"/>
                        <a:ea typeface="Microsoft YaHei" panose="020B0503020204020204" pitchFamily="34" charset="-122"/>
                      </a:endParaRPr>
                    </a:p>
                    <a:p>
                      <a:pPr algn="ctr">
                        <a:spcAft>
                          <a:spcPts val="0"/>
                        </a:spcAft>
                      </a:pPr>
                      <a:r>
                        <a:rPr lang="en-US" sz="1600" b="0" i="0" dirty="0">
                          <a:solidFill>
                            <a:srgbClr val="FFFFFF"/>
                          </a:solidFill>
                          <a:effectLst/>
                          <a:latin typeface="Microsoft YaHei" panose="020B0503020204020204" pitchFamily="34" charset="-122"/>
                          <a:ea typeface="Microsoft YaHei" panose="020B0503020204020204" pitchFamily="34" charset="-122"/>
                          <a:cs typeface="Times New Roman" panose="02020603050405020304" pitchFamily="18" charset="0"/>
                        </a:rPr>
                        <a:t>Income</a:t>
                      </a:r>
                      <a:endParaRPr lang="zh-CN" sz="800" b="0" i="0" dirty="0">
                        <a:effectLst/>
                        <a:latin typeface="Microsoft YaHei" panose="020B0503020204020204" pitchFamily="34" charset="-122"/>
                        <a:ea typeface="Microsoft YaHei" panose="020B0503020204020204" pitchFamily="34" charset="-122"/>
                      </a:endParaRPr>
                    </a:p>
                  </a:txBody>
                  <a:tcPr marL="68580" marR="68580" marT="0" marB="0" anchor="ctr">
                    <a:solidFill>
                      <a:srgbClr val="7030A0"/>
                    </a:solidFill>
                  </a:tcPr>
                </a:tc>
                <a:tc>
                  <a:txBody>
                    <a:bodyPr/>
                    <a:lstStyle/>
                    <a:p>
                      <a:pPr algn="ctr">
                        <a:spcAft>
                          <a:spcPts val="0"/>
                        </a:spcAft>
                      </a:pPr>
                      <a:r>
                        <a:rPr lang="en-US" sz="1600" b="0" i="0" dirty="0">
                          <a:solidFill>
                            <a:srgbClr val="FFFFFF"/>
                          </a:solidFill>
                          <a:effectLst/>
                          <a:latin typeface="Microsoft YaHei" panose="020B0503020204020204" pitchFamily="34" charset="-122"/>
                          <a:ea typeface="Microsoft YaHei" panose="020B0503020204020204" pitchFamily="34" charset="-122"/>
                          <a:cs typeface="Times New Roman" panose="02020603050405020304" pitchFamily="18" charset="0"/>
                        </a:rPr>
                        <a:t>Defaulted Borrower</a:t>
                      </a:r>
                      <a:endParaRPr lang="zh-CN" sz="800" b="0" i="0" dirty="0">
                        <a:effectLst/>
                        <a:latin typeface="Microsoft YaHei" panose="020B0503020204020204" pitchFamily="34" charset="-122"/>
                        <a:ea typeface="Microsoft YaHei" panose="020B0503020204020204" pitchFamily="34" charset="-122"/>
                      </a:endParaRPr>
                    </a:p>
                  </a:txBody>
                  <a:tcPr marL="68580" marR="68580" marT="0" marB="0" anchor="ctr">
                    <a:solidFill>
                      <a:srgbClr val="7030A0"/>
                    </a:solidFill>
                  </a:tcPr>
                </a:tc>
                <a:extLst>
                  <a:ext uri="{0D108BD9-81ED-4DB2-BD59-A6C34878D82A}">
                    <a16:rowId xmlns:a16="http://schemas.microsoft.com/office/drawing/2014/main" val="271560199"/>
                  </a:ext>
                </a:extLst>
              </a:tr>
              <a:tr h="228680">
                <a:tc>
                  <a:txBody>
                    <a:bodyPr/>
                    <a:lstStyle/>
                    <a:p>
                      <a:pPr>
                        <a:spcAft>
                          <a:spcPts val="0"/>
                        </a:spcAft>
                      </a:pPr>
                      <a:r>
                        <a:rPr lang="en-US" sz="1600" b="0" i="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rPr>
                        <a:t>1</a:t>
                      </a:r>
                      <a:endParaRPr lang="zh-CN" sz="800" b="0" i="0">
                        <a:effectLst/>
                        <a:latin typeface="Microsoft YaHei" panose="020B0503020204020204" pitchFamily="34" charset="-122"/>
                        <a:ea typeface="Microsoft YaHei" panose="020B0503020204020204" pitchFamily="34" charset="-122"/>
                      </a:endParaRPr>
                    </a:p>
                  </a:txBody>
                  <a:tcPr marL="68580" marR="68580" marT="0" marB="0" anchor="ctr"/>
                </a:tc>
                <a:tc>
                  <a:txBody>
                    <a:bodyPr/>
                    <a:lstStyle/>
                    <a:p>
                      <a:pPr>
                        <a:spcAft>
                          <a:spcPts val="0"/>
                        </a:spcAft>
                      </a:pPr>
                      <a:r>
                        <a:rPr lang="en-US" sz="1600" b="0" i="0" dirty="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rPr>
                        <a:t>Yes</a:t>
                      </a:r>
                      <a:endParaRPr lang="zh-CN" sz="800" b="0" i="0" dirty="0">
                        <a:effectLst/>
                        <a:latin typeface="Microsoft YaHei" panose="020B0503020204020204" pitchFamily="34" charset="-122"/>
                        <a:ea typeface="Microsoft YaHei" panose="020B0503020204020204" pitchFamily="34" charset="-122"/>
                      </a:endParaRPr>
                    </a:p>
                  </a:txBody>
                  <a:tcPr marL="68580" marR="68580" marT="0" marB="0" anchor="ctr"/>
                </a:tc>
                <a:tc>
                  <a:txBody>
                    <a:bodyPr/>
                    <a:lstStyle/>
                    <a:p>
                      <a:pPr>
                        <a:spcAft>
                          <a:spcPts val="0"/>
                        </a:spcAft>
                      </a:pPr>
                      <a:r>
                        <a:rPr lang="en-US" sz="1600" b="0" i="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rPr>
                        <a:t>Single</a:t>
                      </a:r>
                      <a:endParaRPr lang="zh-CN" sz="800" b="0" i="0">
                        <a:effectLst/>
                        <a:latin typeface="Microsoft YaHei" panose="020B0503020204020204" pitchFamily="34" charset="-122"/>
                        <a:ea typeface="Microsoft YaHei" panose="020B0503020204020204" pitchFamily="34" charset="-122"/>
                      </a:endParaRPr>
                    </a:p>
                  </a:txBody>
                  <a:tcPr marL="68580" marR="68580" marT="0" marB="0" anchor="ctr"/>
                </a:tc>
                <a:tc>
                  <a:txBody>
                    <a:bodyPr/>
                    <a:lstStyle/>
                    <a:p>
                      <a:pPr>
                        <a:spcAft>
                          <a:spcPts val="0"/>
                        </a:spcAft>
                      </a:pPr>
                      <a:r>
                        <a:rPr lang="en-US" sz="1600" b="0" i="0" dirty="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rPr>
                        <a:t>125K</a:t>
                      </a:r>
                      <a:endParaRPr lang="zh-CN" sz="800" b="0" i="0" dirty="0">
                        <a:effectLst/>
                        <a:latin typeface="Microsoft YaHei" panose="020B0503020204020204" pitchFamily="34" charset="-122"/>
                        <a:ea typeface="Microsoft YaHei" panose="020B0503020204020204" pitchFamily="34" charset="-122"/>
                      </a:endParaRPr>
                    </a:p>
                  </a:txBody>
                  <a:tcPr marL="68580" marR="68580" marT="0" marB="0" anchor="ctr"/>
                </a:tc>
                <a:tc>
                  <a:txBody>
                    <a:bodyPr/>
                    <a:lstStyle/>
                    <a:p>
                      <a:pPr>
                        <a:spcAft>
                          <a:spcPts val="0"/>
                        </a:spcAft>
                      </a:pPr>
                      <a:r>
                        <a:rPr lang="en-US" sz="1600" b="0" i="0">
                          <a:solidFill>
                            <a:srgbClr val="FF0000"/>
                          </a:solidFill>
                          <a:effectLst/>
                          <a:latin typeface="Microsoft YaHei" panose="020B0503020204020204" pitchFamily="34" charset="-122"/>
                          <a:ea typeface="Microsoft YaHei" panose="020B0503020204020204" pitchFamily="34" charset="-122"/>
                          <a:cs typeface="Times New Roman" panose="02020603050405020304" pitchFamily="18" charset="0"/>
                        </a:rPr>
                        <a:t>No</a:t>
                      </a:r>
                      <a:endParaRPr lang="zh-CN" sz="800" b="0" i="0">
                        <a:solidFill>
                          <a:srgbClr val="FF0000"/>
                        </a:solidFill>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20707097"/>
                  </a:ext>
                </a:extLst>
              </a:tr>
              <a:tr h="376347">
                <a:tc>
                  <a:txBody>
                    <a:bodyPr/>
                    <a:lstStyle/>
                    <a:p>
                      <a:pPr>
                        <a:spcAft>
                          <a:spcPts val="0"/>
                        </a:spcAft>
                      </a:pPr>
                      <a:r>
                        <a:rPr lang="en-US" sz="1600" b="0" i="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rPr>
                        <a:t>2</a:t>
                      </a:r>
                      <a:endParaRPr lang="zh-CN" sz="800" b="0" i="0">
                        <a:effectLst/>
                        <a:latin typeface="Microsoft YaHei" panose="020B0503020204020204" pitchFamily="34" charset="-122"/>
                        <a:ea typeface="Microsoft YaHei" panose="020B0503020204020204" pitchFamily="34" charset="-122"/>
                      </a:endParaRPr>
                    </a:p>
                  </a:txBody>
                  <a:tcPr marL="68580" marR="68580" marT="0" marB="0" anchor="ctr"/>
                </a:tc>
                <a:tc>
                  <a:txBody>
                    <a:bodyPr/>
                    <a:lstStyle/>
                    <a:p>
                      <a:pPr>
                        <a:spcAft>
                          <a:spcPts val="0"/>
                        </a:spcAft>
                      </a:pPr>
                      <a:r>
                        <a:rPr lang="en-US" sz="1600" b="0" i="0" dirty="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rPr>
                        <a:t>No</a:t>
                      </a:r>
                      <a:endParaRPr lang="zh-CN" sz="800" b="0" i="0" dirty="0">
                        <a:effectLst/>
                        <a:latin typeface="Microsoft YaHei" panose="020B0503020204020204" pitchFamily="34" charset="-122"/>
                        <a:ea typeface="Microsoft YaHei" panose="020B0503020204020204" pitchFamily="34" charset="-122"/>
                      </a:endParaRPr>
                    </a:p>
                  </a:txBody>
                  <a:tcPr marL="68580" marR="68580" marT="0" marB="0" anchor="ctr"/>
                </a:tc>
                <a:tc>
                  <a:txBody>
                    <a:bodyPr/>
                    <a:lstStyle/>
                    <a:p>
                      <a:pPr>
                        <a:spcAft>
                          <a:spcPts val="0"/>
                        </a:spcAft>
                      </a:pPr>
                      <a:r>
                        <a:rPr lang="en-US" sz="1600" b="0" i="0" kern="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rPr>
                        <a:t>Married</a:t>
                      </a:r>
                      <a:endParaRPr lang="zh-CN" sz="800" b="0" i="0" kern="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tc>
                  <a:txBody>
                    <a:bodyPr/>
                    <a:lstStyle/>
                    <a:p>
                      <a:pPr>
                        <a:spcAft>
                          <a:spcPts val="0"/>
                        </a:spcAft>
                      </a:pPr>
                      <a:r>
                        <a:rPr lang="en-US" sz="1600" b="0" i="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rPr>
                        <a:t>100K</a:t>
                      </a:r>
                      <a:endParaRPr lang="zh-CN" sz="800" b="0" i="0">
                        <a:effectLst/>
                        <a:latin typeface="Microsoft YaHei" panose="020B0503020204020204" pitchFamily="34" charset="-122"/>
                        <a:ea typeface="Microsoft YaHei" panose="020B0503020204020204" pitchFamily="34" charset="-122"/>
                      </a:endParaRPr>
                    </a:p>
                  </a:txBody>
                  <a:tcPr marL="68580" marR="68580" marT="0" marB="0" anchor="ctr"/>
                </a:tc>
                <a:tc>
                  <a:txBody>
                    <a:bodyPr/>
                    <a:lstStyle/>
                    <a:p>
                      <a:pPr>
                        <a:spcAft>
                          <a:spcPts val="0"/>
                        </a:spcAft>
                      </a:pPr>
                      <a:r>
                        <a:rPr lang="en-US" sz="1600" b="0" i="0">
                          <a:solidFill>
                            <a:srgbClr val="FF0000"/>
                          </a:solidFill>
                          <a:effectLst/>
                          <a:latin typeface="Microsoft YaHei" panose="020B0503020204020204" pitchFamily="34" charset="-122"/>
                          <a:ea typeface="Microsoft YaHei" panose="020B0503020204020204" pitchFamily="34" charset="-122"/>
                          <a:cs typeface="Times New Roman" panose="02020603050405020304" pitchFamily="18" charset="0"/>
                        </a:rPr>
                        <a:t>No</a:t>
                      </a:r>
                      <a:endParaRPr lang="zh-CN" sz="800" b="0" i="0">
                        <a:effectLst/>
                        <a:latin typeface="Microsoft YaHei" panose="020B0503020204020204" pitchFamily="34" charset="-122"/>
                        <a:ea typeface="Microsoft YaHei" panose="020B0503020204020204" pitchFamily="34" charset="-122"/>
                      </a:endParaRPr>
                    </a:p>
                  </a:txBody>
                  <a:tcPr marL="68580" marR="68580" marT="0" marB="0" anchor="ctr"/>
                </a:tc>
                <a:extLst>
                  <a:ext uri="{0D108BD9-81ED-4DB2-BD59-A6C34878D82A}">
                    <a16:rowId xmlns:a16="http://schemas.microsoft.com/office/drawing/2014/main" val="1441523012"/>
                  </a:ext>
                </a:extLst>
              </a:tr>
              <a:tr h="228680">
                <a:tc>
                  <a:txBody>
                    <a:bodyPr/>
                    <a:lstStyle/>
                    <a:p>
                      <a:pPr>
                        <a:spcAft>
                          <a:spcPts val="0"/>
                        </a:spcAft>
                      </a:pPr>
                      <a:r>
                        <a:rPr lang="en-US" sz="1600" b="0" i="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rPr>
                        <a:t>3</a:t>
                      </a:r>
                      <a:endParaRPr lang="zh-CN" sz="800" b="0" i="0">
                        <a:effectLst/>
                        <a:latin typeface="Microsoft YaHei" panose="020B0503020204020204" pitchFamily="34" charset="-122"/>
                        <a:ea typeface="Microsoft YaHei" panose="020B0503020204020204" pitchFamily="34" charset="-122"/>
                      </a:endParaRPr>
                    </a:p>
                  </a:txBody>
                  <a:tcPr marL="68580" marR="68580" marT="0" marB="0" anchor="ctr"/>
                </a:tc>
                <a:tc>
                  <a:txBody>
                    <a:bodyPr/>
                    <a:lstStyle/>
                    <a:p>
                      <a:pPr>
                        <a:spcAft>
                          <a:spcPts val="0"/>
                        </a:spcAft>
                      </a:pPr>
                      <a:r>
                        <a:rPr lang="en-US" sz="1600" b="0" i="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rPr>
                        <a:t>No</a:t>
                      </a:r>
                      <a:endParaRPr lang="zh-CN" sz="800" b="0" i="0">
                        <a:effectLst/>
                        <a:latin typeface="Microsoft YaHei" panose="020B0503020204020204" pitchFamily="34" charset="-122"/>
                        <a:ea typeface="Microsoft YaHei" panose="020B0503020204020204" pitchFamily="34" charset="-122"/>
                      </a:endParaRPr>
                    </a:p>
                  </a:txBody>
                  <a:tcPr marL="68580" marR="68580" marT="0" marB="0" anchor="ctr"/>
                </a:tc>
                <a:tc>
                  <a:txBody>
                    <a:bodyPr/>
                    <a:lstStyle/>
                    <a:p>
                      <a:pPr>
                        <a:spcAft>
                          <a:spcPts val="0"/>
                        </a:spcAft>
                      </a:pPr>
                      <a:r>
                        <a:rPr lang="en-US" sz="1600" b="0" i="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rPr>
                        <a:t>Single</a:t>
                      </a:r>
                      <a:endParaRPr lang="zh-CN" sz="800" b="0" i="0">
                        <a:effectLst/>
                        <a:latin typeface="Microsoft YaHei" panose="020B0503020204020204" pitchFamily="34" charset="-122"/>
                        <a:ea typeface="Microsoft YaHei" panose="020B0503020204020204" pitchFamily="34" charset="-122"/>
                      </a:endParaRPr>
                    </a:p>
                  </a:txBody>
                  <a:tcPr marL="68580" marR="68580" marT="0" marB="0" anchor="ctr"/>
                </a:tc>
                <a:tc>
                  <a:txBody>
                    <a:bodyPr/>
                    <a:lstStyle/>
                    <a:p>
                      <a:pPr>
                        <a:spcAft>
                          <a:spcPts val="0"/>
                        </a:spcAft>
                      </a:pPr>
                      <a:r>
                        <a:rPr lang="en-US" sz="1600" b="0" i="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rPr>
                        <a:t>70K</a:t>
                      </a:r>
                      <a:endParaRPr lang="zh-CN" sz="800" b="0" i="0">
                        <a:effectLst/>
                        <a:latin typeface="Microsoft YaHei" panose="020B0503020204020204" pitchFamily="34" charset="-122"/>
                        <a:ea typeface="Microsoft YaHei" panose="020B0503020204020204" pitchFamily="34" charset="-122"/>
                      </a:endParaRPr>
                    </a:p>
                  </a:txBody>
                  <a:tcPr marL="68580" marR="68580" marT="0" marB="0" anchor="ctr"/>
                </a:tc>
                <a:tc>
                  <a:txBody>
                    <a:bodyPr/>
                    <a:lstStyle/>
                    <a:p>
                      <a:pPr>
                        <a:spcAft>
                          <a:spcPts val="0"/>
                        </a:spcAft>
                      </a:pPr>
                      <a:r>
                        <a:rPr lang="en-US" sz="1600" b="0" i="0">
                          <a:solidFill>
                            <a:srgbClr val="FF0000"/>
                          </a:solidFill>
                          <a:effectLst/>
                          <a:latin typeface="Microsoft YaHei" panose="020B0503020204020204" pitchFamily="34" charset="-122"/>
                          <a:ea typeface="Microsoft YaHei" panose="020B0503020204020204" pitchFamily="34" charset="-122"/>
                          <a:cs typeface="Times New Roman" panose="02020603050405020304" pitchFamily="18" charset="0"/>
                        </a:rPr>
                        <a:t>No</a:t>
                      </a:r>
                      <a:endParaRPr lang="zh-CN" sz="800" b="0" i="0">
                        <a:effectLst/>
                        <a:latin typeface="Microsoft YaHei" panose="020B0503020204020204" pitchFamily="34" charset="-122"/>
                        <a:ea typeface="Microsoft YaHei" panose="020B0503020204020204" pitchFamily="34" charset="-122"/>
                      </a:endParaRPr>
                    </a:p>
                  </a:txBody>
                  <a:tcPr marL="68580" marR="68580" marT="0" marB="0" anchor="ctr"/>
                </a:tc>
                <a:extLst>
                  <a:ext uri="{0D108BD9-81ED-4DB2-BD59-A6C34878D82A}">
                    <a16:rowId xmlns:a16="http://schemas.microsoft.com/office/drawing/2014/main" val="2647545301"/>
                  </a:ext>
                </a:extLst>
              </a:tr>
              <a:tr h="376347">
                <a:tc>
                  <a:txBody>
                    <a:bodyPr/>
                    <a:lstStyle/>
                    <a:p>
                      <a:pPr>
                        <a:spcAft>
                          <a:spcPts val="0"/>
                        </a:spcAft>
                      </a:pPr>
                      <a:r>
                        <a:rPr lang="en-US" sz="1600" b="0" i="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rPr>
                        <a:t>4</a:t>
                      </a:r>
                      <a:endParaRPr lang="zh-CN" sz="800" b="0" i="0">
                        <a:effectLst/>
                        <a:latin typeface="Microsoft YaHei" panose="020B0503020204020204" pitchFamily="34" charset="-122"/>
                        <a:ea typeface="Microsoft YaHei" panose="020B0503020204020204" pitchFamily="34" charset="-122"/>
                      </a:endParaRPr>
                    </a:p>
                  </a:txBody>
                  <a:tcPr marL="68580" marR="68580" marT="0" marB="0" anchor="ctr"/>
                </a:tc>
                <a:tc>
                  <a:txBody>
                    <a:bodyPr/>
                    <a:lstStyle/>
                    <a:p>
                      <a:pPr>
                        <a:spcAft>
                          <a:spcPts val="0"/>
                        </a:spcAft>
                      </a:pPr>
                      <a:r>
                        <a:rPr lang="en-US" sz="1600" b="0" i="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rPr>
                        <a:t>Yes</a:t>
                      </a:r>
                      <a:endParaRPr lang="zh-CN" sz="800" b="0" i="0">
                        <a:effectLst/>
                        <a:latin typeface="Microsoft YaHei" panose="020B0503020204020204" pitchFamily="34" charset="-122"/>
                        <a:ea typeface="Microsoft YaHei" panose="020B0503020204020204" pitchFamily="34" charset="-122"/>
                      </a:endParaRPr>
                    </a:p>
                  </a:txBody>
                  <a:tcPr marL="68580" marR="68580" marT="0" marB="0" anchor="ctr"/>
                </a:tc>
                <a:tc>
                  <a:txBody>
                    <a:bodyPr/>
                    <a:lstStyle/>
                    <a:p>
                      <a:pPr>
                        <a:spcAft>
                          <a:spcPts val="0"/>
                        </a:spcAft>
                      </a:pPr>
                      <a:r>
                        <a:rPr lang="en-US" sz="1600" b="0" i="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rPr>
                        <a:t>Married</a:t>
                      </a:r>
                      <a:endParaRPr lang="zh-CN" sz="800" b="0" i="0">
                        <a:effectLst/>
                        <a:latin typeface="Microsoft YaHei" panose="020B0503020204020204" pitchFamily="34" charset="-122"/>
                        <a:ea typeface="Microsoft YaHei" panose="020B0503020204020204" pitchFamily="34" charset="-122"/>
                      </a:endParaRPr>
                    </a:p>
                  </a:txBody>
                  <a:tcPr marL="68580" marR="68580" marT="0" marB="0" anchor="ctr"/>
                </a:tc>
                <a:tc>
                  <a:txBody>
                    <a:bodyPr/>
                    <a:lstStyle/>
                    <a:p>
                      <a:pPr>
                        <a:spcAft>
                          <a:spcPts val="0"/>
                        </a:spcAft>
                      </a:pPr>
                      <a:r>
                        <a:rPr lang="en-US" sz="1600" b="0" i="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rPr>
                        <a:t>120K</a:t>
                      </a:r>
                      <a:endParaRPr lang="zh-CN" sz="800" b="0" i="0">
                        <a:effectLst/>
                        <a:latin typeface="Microsoft YaHei" panose="020B0503020204020204" pitchFamily="34" charset="-122"/>
                        <a:ea typeface="Microsoft YaHei" panose="020B0503020204020204" pitchFamily="34" charset="-122"/>
                      </a:endParaRPr>
                    </a:p>
                  </a:txBody>
                  <a:tcPr marL="68580" marR="68580" marT="0" marB="0" anchor="ctr"/>
                </a:tc>
                <a:tc>
                  <a:txBody>
                    <a:bodyPr/>
                    <a:lstStyle/>
                    <a:p>
                      <a:pPr>
                        <a:spcAft>
                          <a:spcPts val="0"/>
                        </a:spcAft>
                      </a:pPr>
                      <a:r>
                        <a:rPr lang="en-US" sz="1600" b="0" i="0">
                          <a:solidFill>
                            <a:srgbClr val="FF0000"/>
                          </a:solidFill>
                          <a:effectLst/>
                          <a:latin typeface="Microsoft YaHei" panose="020B0503020204020204" pitchFamily="34" charset="-122"/>
                          <a:ea typeface="Microsoft YaHei" panose="020B0503020204020204" pitchFamily="34" charset="-122"/>
                          <a:cs typeface="Times New Roman" panose="02020603050405020304" pitchFamily="18" charset="0"/>
                        </a:rPr>
                        <a:t>No</a:t>
                      </a:r>
                      <a:endParaRPr lang="zh-CN" sz="800" b="0" i="0">
                        <a:effectLst/>
                        <a:latin typeface="Microsoft YaHei" panose="020B0503020204020204" pitchFamily="34" charset="-122"/>
                        <a:ea typeface="Microsoft YaHei" panose="020B0503020204020204" pitchFamily="34" charset="-122"/>
                      </a:endParaRPr>
                    </a:p>
                  </a:txBody>
                  <a:tcPr marL="68580" marR="68580" marT="0" marB="0" anchor="ctr"/>
                </a:tc>
                <a:extLst>
                  <a:ext uri="{0D108BD9-81ED-4DB2-BD59-A6C34878D82A}">
                    <a16:rowId xmlns:a16="http://schemas.microsoft.com/office/drawing/2014/main" val="3345605880"/>
                  </a:ext>
                </a:extLst>
              </a:tr>
              <a:tr h="376347">
                <a:tc>
                  <a:txBody>
                    <a:bodyPr/>
                    <a:lstStyle/>
                    <a:p>
                      <a:pPr>
                        <a:spcAft>
                          <a:spcPts val="0"/>
                        </a:spcAft>
                      </a:pPr>
                      <a:r>
                        <a:rPr lang="en-US" sz="1600" b="0" i="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rPr>
                        <a:t>5</a:t>
                      </a:r>
                      <a:endParaRPr lang="zh-CN" sz="800" b="0" i="0">
                        <a:effectLst/>
                        <a:latin typeface="Microsoft YaHei" panose="020B0503020204020204" pitchFamily="34" charset="-122"/>
                        <a:ea typeface="Microsoft YaHei" panose="020B0503020204020204" pitchFamily="34" charset="-122"/>
                      </a:endParaRPr>
                    </a:p>
                  </a:txBody>
                  <a:tcPr marL="68580" marR="68580" marT="0" marB="0" anchor="ctr"/>
                </a:tc>
                <a:tc>
                  <a:txBody>
                    <a:bodyPr/>
                    <a:lstStyle/>
                    <a:p>
                      <a:pPr>
                        <a:spcAft>
                          <a:spcPts val="0"/>
                        </a:spcAft>
                      </a:pPr>
                      <a:r>
                        <a:rPr lang="en-US" sz="1600" b="0" i="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rPr>
                        <a:t>No</a:t>
                      </a:r>
                      <a:endParaRPr lang="zh-CN" sz="800" b="0" i="0">
                        <a:effectLst/>
                        <a:latin typeface="Microsoft YaHei" panose="020B0503020204020204" pitchFamily="34" charset="-122"/>
                        <a:ea typeface="Microsoft YaHei" panose="020B0503020204020204" pitchFamily="34" charset="-122"/>
                      </a:endParaRPr>
                    </a:p>
                  </a:txBody>
                  <a:tcPr marL="68580" marR="68580" marT="0" marB="0" anchor="ctr"/>
                </a:tc>
                <a:tc>
                  <a:txBody>
                    <a:bodyPr/>
                    <a:lstStyle/>
                    <a:p>
                      <a:pPr>
                        <a:spcAft>
                          <a:spcPts val="0"/>
                        </a:spcAft>
                      </a:pPr>
                      <a:r>
                        <a:rPr lang="en-US" sz="1600" b="0" i="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rPr>
                        <a:t>Divorced</a:t>
                      </a:r>
                      <a:endParaRPr lang="zh-CN" sz="800" b="0" i="0">
                        <a:effectLst/>
                        <a:latin typeface="Microsoft YaHei" panose="020B0503020204020204" pitchFamily="34" charset="-122"/>
                        <a:ea typeface="Microsoft YaHei" panose="020B0503020204020204" pitchFamily="34" charset="-122"/>
                      </a:endParaRPr>
                    </a:p>
                  </a:txBody>
                  <a:tcPr marL="68580" marR="68580" marT="0" marB="0" anchor="ctr"/>
                </a:tc>
                <a:tc>
                  <a:txBody>
                    <a:bodyPr/>
                    <a:lstStyle/>
                    <a:p>
                      <a:pPr>
                        <a:spcAft>
                          <a:spcPts val="0"/>
                        </a:spcAft>
                      </a:pPr>
                      <a:r>
                        <a:rPr lang="en-US" sz="1600" b="0" i="0" dirty="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rPr>
                        <a:t>95K</a:t>
                      </a:r>
                      <a:endParaRPr lang="zh-CN" sz="800" b="0" i="0" dirty="0">
                        <a:effectLst/>
                        <a:latin typeface="Microsoft YaHei" panose="020B0503020204020204" pitchFamily="34" charset="-122"/>
                        <a:ea typeface="Microsoft YaHei" panose="020B0503020204020204" pitchFamily="34" charset="-122"/>
                      </a:endParaRPr>
                    </a:p>
                  </a:txBody>
                  <a:tcPr marL="68580" marR="68580" marT="0" marB="0" anchor="ctr"/>
                </a:tc>
                <a:tc>
                  <a:txBody>
                    <a:bodyPr/>
                    <a:lstStyle/>
                    <a:p>
                      <a:pPr>
                        <a:spcAft>
                          <a:spcPts val="0"/>
                        </a:spcAft>
                      </a:pPr>
                      <a:r>
                        <a:rPr lang="en-US" sz="1600" b="0" i="0">
                          <a:solidFill>
                            <a:srgbClr val="FF0000"/>
                          </a:solidFill>
                          <a:effectLst/>
                          <a:latin typeface="Microsoft YaHei" panose="020B0503020204020204" pitchFamily="34" charset="-122"/>
                          <a:ea typeface="Microsoft YaHei" panose="020B0503020204020204" pitchFamily="34" charset="-122"/>
                          <a:cs typeface="Times New Roman" panose="02020603050405020304" pitchFamily="18" charset="0"/>
                        </a:rPr>
                        <a:t>Yes</a:t>
                      </a:r>
                      <a:endParaRPr lang="zh-CN" sz="800" b="0" i="0">
                        <a:effectLst/>
                        <a:latin typeface="Microsoft YaHei" panose="020B0503020204020204" pitchFamily="34" charset="-122"/>
                        <a:ea typeface="Microsoft YaHei" panose="020B0503020204020204" pitchFamily="34" charset="-122"/>
                      </a:endParaRPr>
                    </a:p>
                  </a:txBody>
                  <a:tcPr marL="68580" marR="68580" marT="0" marB="0" anchor="ctr"/>
                </a:tc>
                <a:extLst>
                  <a:ext uri="{0D108BD9-81ED-4DB2-BD59-A6C34878D82A}">
                    <a16:rowId xmlns:a16="http://schemas.microsoft.com/office/drawing/2014/main" val="4165960354"/>
                  </a:ext>
                </a:extLst>
              </a:tr>
              <a:tr h="376347">
                <a:tc>
                  <a:txBody>
                    <a:bodyPr/>
                    <a:lstStyle/>
                    <a:p>
                      <a:pPr>
                        <a:spcAft>
                          <a:spcPts val="0"/>
                        </a:spcAft>
                      </a:pPr>
                      <a:r>
                        <a:rPr lang="en-US" sz="1600" b="0" i="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rPr>
                        <a:t>6</a:t>
                      </a:r>
                      <a:endParaRPr lang="zh-CN" sz="800" b="0" i="0">
                        <a:effectLst/>
                        <a:latin typeface="Microsoft YaHei" panose="020B0503020204020204" pitchFamily="34" charset="-122"/>
                        <a:ea typeface="Microsoft YaHei" panose="020B0503020204020204" pitchFamily="34" charset="-122"/>
                      </a:endParaRPr>
                    </a:p>
                  </a:txBody>
                  <a:tcPr marL="68580" marR="68580" marT="0" marB="0" anchor="ctr"/>
                </a:tc>
                <a:tc>
                  <a:txBody>
                    <a:bodyPr/>
                    <a:lstStyle/>
                    <a:p>
                      <a:pPr>
                        <a:spcAft>
                          <a:spcPts val="0"/>
                        </a:spcAft>
                      </a:pPr>
                      <a:r>
                        <a:rPr lang="en-US" sz="1600" b="0" i="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rPr>
                        <a:t>No</a:t>
                      </a:r>
                      <a:endParaRPr lang="zh-CN" sz="800" b="0" i="0">
                        <a:effectLst/>
                        <a:latin typeface="Microsoft YaHei" panose="020B0503020204020204" pitchFamily="34" charset="-122"/>
                        <a:ea typeface="Microsoft YaHei" panose="020B0503020204020204" pitchFamily="34" charset="-122"/>
                      </a:endParaRPr>
                    </a:p>
                  </a:txBody>
                  <a:tcPr marL="68580" marR="68580" marT="0" marB="0" anchor="ctr"/>
                </a:tc>
                <a:tc>
                  <a:txBody>
                    <a:bodyPr/>
                    <a:lstStyle/>
                    <a:p>
                      <a:pPr>
                        <a:spcAft>
                          <a:spcPts val="0"/>
                        </a:spcAft>
                      </a:pPr>
                      <a:r>
                        <a:rPr lang="en-US" sz="1600" b="0" i="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rPr>
                        <a:t>Married</a:t>
                      </a:r>
                      <a:endParaRPr lang="zh-CN" sz="800" b="0" i="0">
                        <a:effectLst/>
                        <a:latin typeface="Microsoft YaHei" panose="020B0503020204020204" pitchFamily="34" charset="-122"/>
                        <a:ea typeface="Microsoft YaHei" panose="020B0503020204020204" pitchFamily="34" charset="-122"/>
                      </a:endParaRPr>
                    </a:p>
                  </a:txBody>
                  <a:tcPr marL="68580" marR="68580" marT="0" marB="0" anchor="ctr"/>
                </a:tc>
                <a:tc>
                  <a:txBody>
                    <a:bodyPr/>
                    <a:lstStyle/>
                    <a:p>
                      <a:pPr>
                        <a:spcAft>
                          <a:spcPts val="0"/>
                        </a:spcAft>
                      </a:pPr>
                      <a:r>
                        <a:rPr lang="en-US" sz="1600" b="0" i="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rPr>
                        <a:t>60K</a:t>
                      </a:r>
                      <a:endParaRPr lang="zh-CN" sz="800" b="0" i="0">
                        <a:effectLst/>
                        <a:latin typeface="Microsoft YaHei" panose="020B0503020204020204" pitchFamily="34" charset="-122"/>
                        <a:ea typeface="Microsoft YaHei" panose="020B0503020204020204" pitchFamily="34" charset="-122"/>
                      </a:endParaRPr>
                    </a:p>
                  </a:txBody>
                  <a:tcPr marL="68580" marR="68580" marT="0" marB="0" anchor="ctr"/>
                </a:tc>
                <a:tc>
                  <a:txBody>
                    <a:bodyPr/>
                    <a:lstStyle/>
                    <a:p>
                      <a:pPr>
                        <a:spcAft>
                          <a:spcPts val="0"/>
                        </a:spcAft>
                      </a:pPr>
                      <a:r>
                        <a:rPr lang="en-US" sz="1600" b="0" i="0">
                          <a:solidFill>
                            <a:srgbClr val="FF0000"/>
                          </a:solidFill>
                          <a:effectLst/>
                          <a:latin typeface="Microsoft YaHei" panose="020B0503020204020204" pitchFamily="34" charset="-122"/>
                          <a:ea typeface="Microsoft YaHei" panose="020B0503020204020204" pitchFamily="34" charset="-122"/>
                          <a:cs typeface="Times New Roman" panose="02020603050405020304" pitchFamily="18" charset="0"/>
                        </a:rPr>
                        <a:t>No</a:t>
                      </a:r>
                      <a:endParaRPr lang="zh-CN" sz="800" b="0" i="0">
                        <a:effectLst/>
                        <a:latin typeface="Microsoft YaHei" panose="020B0503020204020204" pitchFamily="34" charset="-122"/>
                        <a:ea typeface="Microsoft YaHei" panose="020B0503020204020204" pitchFamily="34" charset="-122"/>
                      </a:endParaRPr>
                    </a:p>
                  </a:txBody>
                  <a:tcPr marL="68580" marR="68580" marT="0" marB="0" anchor="ctr"/>
                </a:tc>
                <a:extLst>
                  <a:ext uri="{0D108BD9-81ED-4DB2-BD59-A6C34878D82A}">
                    <a16:rowId xmlns:a16="http://schemas.microsoft.com/office/drawing/2014/main" val="2921913199"/>
                  </a:ext>
                </a:extLst>
              </a:tr>
              <a:tr h="376347">
                <a:tc>
                  <a:txBody>
                    <a:bodyPr/>
                    <a:lstStyle/>
                    <a:p>
                      <a:pPr>
                        <a:spcAft>
                          <a:spcPts val="0"/>
                        </a:spcAft>
                      </a:pPr>
                      <a:r>
                        <a:rPr lang="en-US" sz="1600" b="0" i="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rPr>
                        <a:t>7</a:t>
                      </a:r>
                      <a:endParaRPr lang="zh-CN" sz="800" b="0" i="0">
                        <a:effectLst/>
                        <a:latin typeface="Microsoft YaHei" panose="020B0503020204020204" pitchFamily="34" charset="-122"/>
                        <a:ea typeface="Microsoft YaHei" panose="020B0503020204020204" pitchFamily="34" charset="-122"/>
                      </a:endParaRPr>
                    </a:p>
                  </a:txBody>
                  <a:tcPr marL="68580" marR="68580" marT="0" marB="0" anchor="ctr"/>
                </a:tc>
                <a:tc>
                  <a:txBody>
                    <a:bodyPr/>
                    <a:lstStyle/>
                    <a:p>
                      <a:pPr>
                        <a:spcAft>
                          <a:spcPts val="0"/>
                        </a:spcAft>
                      </a:pPr>
                      <a:r>
                        <a:rPr lang="en-US" sz="1600" b="0" i="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rPr>
                        <a:t>Yes</a:t>
                      </a:r>
                      <a:endParaRPr lang="zh-CN" sz="800" b="0" i="0">
                        <a:effectLst/>
                        <a:latin typeface="Microsoft YaHei" panose="020B0503020204020204" pitchFamily="34" charset="-122"/>
                        <a:ea typeface="Microsoft YaHei" panose="020B0503020204020204" pitchFamily="34" charset="-122"/>
                      </a:endParaRPr>
                    </a:p>
                  </a:txBody>
                  <a:tcPr marL="68580" marR="68580" marT="0" marB="0" anchor="ctr"/>
                </a:tc>
                <a:tc>
                  <a:txBody>
                    <a:bodyPr/>
                    <a:lstStyle/>
                    <a:p>
                      <a:pPr>
                        <a:spcAft>
                          <a:spcPts val="0"/>
                        </a:spcAft>
                      </a:pPr>
                      <a:r>
                        <a:rPr lang="en-US" sz="1600" b="0" i="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rPr>
                        <a:t>Divorced</a:t>
                      </a:r>
                      <a:endParaRPr lang="zh-CN" sz="800" b="0" i="0">
                        <a:effectLst/>
                        <a:latin typeface="Microsoft YaHei" panose="020B0503020204020204" pitchFamily="34" charset="-122"/>
                        <a:ea typeface="Microsoft YaHei" panose="020B0503020204020204" pitchFamily="34" charset="-122"/>
                      </a:endParaRPr>
                    </a:p>
                  </a:txBody>
                  <a:tcPr marL="68580" marR="68580" marT="0" marB="0" anchor="ctr"/>
                </a:tc>
                <a:tc>
                  <a:txBody>
                    <a:bodyPr/>
                    <a:lstStyle/>
                    <a:p>
                      <a:pPr>
                        <a:spcAft>
                          <a:spcPts val="0"/>
                        </a:spcAft>
                      </a:pPr>
                      <a:r>
                        <a:rPr lang="en-US" sz="1600" b="0" i="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rPr>
                        <a:t>220K</a:t>
                      </a:r>
                      <a:endParaRPr lang="zh-CN" sz="800" b="0" i="0">
                        <a:effectLst/>
                        <a:latin typeface="Microsoft YaHei" panose="020B0503020204020204" pitchFamily="34" charset="-122"/>
                        <a:ea typeface="Microsoft YaHei" panose="020B0503020204020204" pitchFamily="34" charset="-122"/>
                      </a:endParaRPr>
                    </a:p>
                  </a:txBody>
                  <a:tcPr marL="68580" marR="68580" marT="0" marB="0" anchor="ctr"/>
                </a:tc>
                <a:tc>
                  <a:txBody>
                    <a:bodyPr/>
                    <a:lstStyle/>
                    <a:p>
                      <a:pPr>
                        <a:spcAft>
                          <a:spcPts val="0"/>
                        </a:spcAft>
                      </a:pPr>
                      <a:r>
                        <a:rPr lang="en-US" sz="1600" b="0" i="0" dirty="0">
                          <a:solidFill>
                            <a:srgbClr val="FF0000"/>
                          </a:solidFill>
                          <a:effectLst/>
                          <a:latin typeface="Microsoft YaHei" panose="020B0503020204020204" pitchFamily="34" charset="-122"/>
                          <a:ea typeface="Microsoft YaHei" panose="020B0503020204020204" pitchFamily="34" charset="-122"/>
                          <a:cs typeface="Times New Roman" panose="02020603050405020304" pitchFamily="18" charset="0"/>
                        </a:rPr>
                        <a:t>No</a:t>
                      </a:r>
                      <a:endParaRPr lang="zh-CN" sz="800" b="0" i="0" dirty="0">
                        <a:effectLst/>
                        <a:latin typeface="Microsoft YaHei" panose="020B0503020204020204" pitchFamily="34" charset="-122"/>
                        <a:ea typeface="Microsoft YaHei" panose="020B0503020204020204" pitchFamily="34" charset="-122"/>
                      </a:endParaRPr>
                    </a:p>
                  </a:txBody>
                  <a:tcPr marL="68580" marR="68580" marT="0" marB="0" anchor="ctr"/>
                </a:tc>
                <a:extLst>
                  <a:ext uri="{0D108BD9-81ED-4DB2-BD59-A6C34878D82A}">
                    <a16:rowId xmlns:a16="http://schemas.microsoft.com/office/drawing/2014/main" val="2104938223"/>
                  </a:ext>
                </a:extLst>
              </a:tr>
              <a:tr h="228680">
                <a:tc>
                  <a:txBody>
                    <a:bodyPr/>
                    <a:lstStyle/>
                    <a:p>
                      <a:pPr>
                        <a:spcAft>
                          <a:spcPts val="0"/>
                        </a:spcAft>
                      </a:pPr>
                      <a:r>
                        <a:rPr lang="en-US" sz="1600" b="0" i="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rPr>
                        <a:t>8</a:t>
                      </a:r>
                      <a:endParaRPr lang="zh-CN" sz="800" b="0" i="0">
                        <a:effectLst/>
                        <a:latin typeface="Microsoft YaHei" panose="020B0503020204020204" pitchFamily="34" charset="-122"/>
                        <a:ea typeface="Microsoft YaHei" panose="020B0503020204020204" pitchFamily="34" charset="-122"/>
                      </a:endParaRPr>
                    </a:p>
                  </a:txBody>
                  <a:tcPr marL="68580" marR="68580" marT="0" marB="0" anchor="ctr"/>
                </a:tc>
                <a:tc>
                  <a:txBody>
                    <a:bodyPr/>
                    <a:lstStyle/>
                    <a:p>
                      <a:pPr>
                        <a:spcAft>
                          <a:spcPts val="0"/>
                        </a:spcAft>
                      </a:pPr>
                      <a:r>
                        <a:rPr lang="en-US" sz="1600" b="0" i="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rPr>
                        <a:t>No</a:t>
                      </a:r>
                      <a:endParaRPr lang="zh-CN" sz="800" b="0" i="0">
                        <a:effectLst/>
                        <a:latin typeface="Microsoft YaHei" panose="020B0503020204020204" pitchFamily="34" charset="-122"/>
                        <a:ea typeface="Microsoft YaHei" panose="020B0503020204020204" pitchFamily="34" charset="-122"/>
                      </a:endParaRPr>
                    </a:p>
                  </a:txBody>
                  <a:tcPr marL="68580" marR="68580" marT="0" marB="0" anchor="ctr"/>
                </a:tc>
                <a:tc>
                  <a:txBody>
                    <a:bodyPr/>
                    <a:lstStyle/>
                    <a:p>
                      <a:pPr>
                        <a:spcAft>
                          <a:spcPts val="0"/>
                        </a:spcAft>
                      </a:pPr>
                      <a:r>
                        <a:rPr lang="en-US" sz="1600" b="0" i="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rPr>
                        <a:t>Single</a:t>
                      </a:r>
                      <a:endParaRPr lang="zh-CN" sz="800" b="0" i="0">
                        <a:effectLst/>
                        <a:latin typeface="Microsoft YaHei" panose="020B0503020204020204" pitchFamily="34" charset="-122"/>
                        <a:ea typeface="Microsoft YaHei" panose="020B0503020204020204" pitchFamily="34" charset="-122"/>
                      </a:endParaRPr>
                    </a:p>
                  </a:txBody>
                  <a:tcPr marL="68580" marR="68580" marT="0" marB="0" anchor="ctr"/>
                </a:tc>
                <a:tc>
                  <a:txBody>
                    <a:bodyPr/>
                    <a:lstStyle/>
                    <a:p>
                      <a:pPr>
                        <a:spcAft>
                          <a:spcPts val="0"/>
                        </a:spcAft>
                      </a:pPr>
                      <a:r>
                        <a:rPr lang="en-US" sz="1600" b="0" i="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rPr>
                        <a:t>85K</a:t>
                      </a:r>
                      <a:endParaRPr lang="zh-CN" sz="800" b="0" i="0">
                        <a:effectLst/>
                        <a:latin typeface="Microsoft YaHei" panose="020B0503020204020204" pitchFamily="34" charset="-122"/>
                        <a:ea typeface="Microsoft YaHei" panose="020B0503020204020204" pitchFamily="34" charset="-122"/>
                      </a:endParaRPr>
                    </a:p>
                  </a:txBody>
                  <a:tcPr marL="68580" marR="68580" marT="0" marB="0" anchor="ctr"/>
                </a:tc>
                <a:tc>
                  <a:txBody>
                    <a:bodyPr/>
                    <a:lstStyle/>
                    <a:p>
                      <a:pPr>
                        <a:spcAft>
                          <a:spcPts val="0"/>
                        </a:spcAft>
                      </a:pPr>
                      <a:r>
                        <a:rPr lang="en-US" sz="1600" b="0" i="0" dirty="0">
                          <a:solidFill>
                            <a:srgbClr val="FF0000"/>
                          </a:solidFill>
                          <a:effectLst/>
                          <a:latin typeface="Microsoft YaHei" panose="020B0503020204020204" pitchFamily="34" charset="-122"/>
                          <a:ea typeface="Microsoft YaHei" panose="020B0503020204020204" pitchFamily="34" charset="-122"/>
                          <a:cs typeface="Times New Roman" panose="02020603050405020304" pitchFamily="18" charset="0"/>
                        </a:rPr>
                        <a:t>Yes</a:t>
                      </a:r>
                      <a:endParaRPr lang="zh-CN" sz="800" b="0" i="0" dirty="0">
                        <a:effectLst/>
                        <a:latin typeface="Microsoft YaHei" panose="020B0503020204020204" pitchFamily="34" charset="-122"/>
                        <a:ea typeface="Microsoft YaHei" panose="020B0503020204020204" pitchFamily="34" charset="-122"/>
                      </a:endParaRPr>
                    </a:p>
                  </a:txBody>
                  <a:tcPr marL="68580" marR="68580" marT="0" marB="0" anchor="ctr"/>
                </a:tc>
                <a:extLst>
                  <a:ext uri="{0D108BD9-81ED-4DB2-BD59-A6C34878D82A}">
                    <a16:rowId xmlns:a16="http://schemas.microsoft.com/office/drawing/2014/main" val="1740582767"/>
                  </a:ext>
                </a:extLst>
              </a:tr>
              <a:tr h="376347">
                <a:tc>
                  <a:txBody>
                    <a:bodyPr/>
                    <a:lstStyle/>
                    <a:p>
                      <a:pPr>
                        <a:spcAft>
                          <a:spcPts val="0"/>
                        </a:spcAft>
                      </a:pPr>
                      <a:r>
                        <a:rPr lang="en-US" sz="1600" b="0" i="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rPr>
                        <a:t>9</a:t>
                      </a:r>
                      <a:endParaRPr lang="zh-CN" sz="800" b="0" i="0">
                        <a:effectLst/>
                        <a:latin typeface="Microsoft YaHei" panose="020B0503020204020204" pitchFamily="34" charset="-122"/>
                        <a:ea typeface="Microsoft YaHei" panose="020B0503020204020204" pitchFamily="34" charset="-122"/>
                      </a:endParaRPr>
                    </a:p>
                  </a:txBody>
                  <a:tcPr marL="68580" marR="68580" marT="0" marB="0" anchor="ctr"/>
                </a:tc>
                <a:tc>
                  <a:txBody>
                    <a:bodyPr/>
                    <a:lstStyle/>
                    <a:p>
                      <a:pPr>
                        <a:spcAft>
                          <a:spcPts val="0"/>
                        </a:spcAft>
                      </a:pPr>
                      <a:r>
                        <a:rPr lang="en-US" sz="1600" b="0" i="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rPr>
                        <a:t>No</a:t>
                      </a:r>
                      <a:endParaRPr lang="zh-CN" sz="800" b="0" i="0">
                        <a:effectLst/>
                        <a:latin typeface="Microsoft YaHei" panose="020B0503020204020204" pitchFamily="34" charset="-122"/>
                        <a:ea typeface="Microsoft YaHei" panose="020B0503020204020204" pitchFamily="34" charset="-122"/>
                      </a:endParaRPr>
                    </a:p>
                  </a:txBody>
                  <a:tcPr marL="68580" marR="68580" marT="0" marB="0" anchor="ctr"/>
                </a:tc>
                <a:tc>
                  <a:txBody>
                    <a:bodyPr/>
                    <a:lstStyle/>
                    <a:p>
                      <a:pPr>
                        <a:spcAft>
                          <a:spcPts val="0"/>
                        </a:spcAft>
                      </a:pPr>
                      <a:r>
                        <a:rPr lang="en-US" sz="1600" b="0" i="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rPr>
                        <a:t>Married</a:t>
                      </a:r>
                      <a:endParaRPr lang="zh-CN" sz="800" b="0" i="0">
                        <a:effectLst/>
                        <a:latin typeface="Microsoft YaHei" panose="020B0503020204020204" pitchFamily="34" charset="-122"/>
                        <a:ea typeface="Microsoft YaHei" panose="020B0503020204020204" pitchFamily="34" charset="-122"/>
                      </a:endParaRPr>
                    </a:p>
                  </a:txBody>
                  <a:tcPr marL="68580" marR="68580" marT="0" marB="0" anchor="ctr"/>
                </a:tc>
                <a:tc>
                  <a:txBody>
                    <a:bodyPr/>
                    <a:lstStyle/>
                    <a:p>
                      <a:pPr>
                        <a:spcAft>
                          <a:spcPts val="0"/>
                        </a:spcAft>
                      </a:pPr>
                      <a:r>
                        <a:rPr lang="en-US" sz="1600" b="0" i="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rPr>
                        <a:t>75K</a:t>
                      </a:r>
                      <a:endParaRPr lang="zh-CN" sz="800" b="0" i="0">
                        <a:effectLst/>
                        <a:latin typeface="Microsoft YaHei" panose="020B0503020204020204" pitchFamily="34" charset="-122"/>
                        <a:ea typeface="Microsoft YaHei" panose="020B0503020204020204" pitchFamily="34" charset="-122"/>
                      </a:endParaRPr>
                    </a:p>
                  </a:txBody>
                  <a:tcPr marL="68580" marR="68580" marT="0" marB="0" anchor="ctr"/>
                </a:tc>
                <a:tc>
                  <a:txBody>
                    <a:bodyPr/>
                    <a:lstStyle/>
                    <a:p>
                      <a:pPr>
                        <a:spcAft>
                          <a:spcPts val="0"/>
                        </a:spcAft>
                      </a:pPr>
                      <a:r>
                        <a:rPr lang="en-US" sz="1600" b="0" i="0" dirty="0">
                          <a:solidFill>
                            <a:srgbClr val="FF0000"/>
                          </a:solidFill>
                          <a:effectLst/>
                          <a:latin typeface="Microsoft YaHei" panose="020B0503020204020204" pitchFamily="34" charset="-122"/>
                          <a:ea typeface="Microsoft YaHei" panose="020B0503020204020204" pitchFamily="34" charset="-122"/>
                          <a:cs typeface="Times New Roman" panose="02020603050405020304" pitchFamily="18" charset="0"/>
                        </a:rPr>
                        <a:t>No</a:t>
                      </a:r>
                      <a:endParaRPr lang="zh-CN" sz="800" b="0" i="0" dirty="0">
                        <a:effectLst/>
                        <a:latin typeface="Microsoft YaHei" panose="020B0503020204020204" pitchFamily="34" charset="-122"/>
                        <a:ea typeface="Microsoft YaHei" panose="020B0503020204020204" pitchFamily="34" charset="-122"/>
                      </a:endParaRPr>
                    </a:p>
                  </a:txBody>
                  <a:tcPr marL="68580" marR="68580" marT="0" marB="0" anchor="ctr"/>
                </a:tc>
                <a:extLst>
                  <a:ext uri="{0D108BD9-81ED-4DB2-BD59-A6C34878D82A}">
                    <a16:rowId xmlns:a16="http://schemas.microsoft.com/office/drawing/2014/main" val="85601007"/>
                  </a:ext>
                </a:extLst>
              </a:tr>
              <a:tr h="228680">
                <a:tc>
                  <a:txBody>
                    <a:bodyPr/>
                    <a:lstStyle/>
                    <a:p>
                      <a:pPr>
                        <a:spcAft>
                          <a:spcPts val="0"/>
                        </a:spcAft>
                      </a:pPr>
                      <a:r>
                        <a:rPr lang="en-US" sz="1600" b="0" i="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rPr>
                        <a:t>10</a:t>
                      </a:r>
                      <a:endParaRPr lang="zh-CN" sz="800" b="0" i="0">
                        <a:effectLst/>
                        <a:latin typeface="Microsoft YaHei" panose="020B0503020204020204" pitchFamily="34" charset="-122"/>
                        <a:ea typeface="Microsoft YaHei" panose="020B0503020204020204" pitchFamily="34" charset="-122"/>
                      </a:endParaRPr>
                    </a:p>
                  </a:txBody>
                  <a:tcPr marL="68580" marR="68580" marT="0" marB="0" anchor="ctr"/>
                </a:tc>
                <a:tc>
                  <a:txBody>
                    <a:bodyPr/>
                    <a:lstStyle/>
                    <a:p>
                      <a:pPr>
                        <a:spcAft>
                          <a:spcPts val="0"/>
                        </a:spcAft>
                      </a:pPr>
                      <a:r>
                        <a:rPr lang="en-US" sz="1600" b="0" i="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rPr>
                        <a:t>No</a:t>
                      </a:r>
                      <a:endParaRPr lang="zh-CN" sz="800" b="0" i="0">
                        <a:effectLst/>
                        <a:latin typeface="Microsoft YaHei" panose="020B0503020204020204" pitchFamily="34" charset="-122"/>
                        <a:ea typeface="Microsoft YaHei" panose="020B0503020204020204" pitchFamily="34" charset="-122"/>
                      </a:endParaRPr>
                    </a:p>
                  </a:txBody>
                  <a:tcPr marL="68580" marR="68580" marT="0" marB="0" anchor="ctr"/>
                </a:tc>
                <a:tc>
                  <a:txBody>
                    <a:bodyPr/>
                    <a:lstStyle/>
                    <a:p>
                      <a:pPr>
                        <a:spcAft>
                          <a:spcPts val="0"/>
                        </a:spcAft>
                      </a:pPr>
                      <a:r>
                        <a:rPr lang="en-US" sz="1600" b="0" i="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rPr>
                        <a:t>Single</a:t>
                      </a:r>
                      <a:endParaRPr lang="zh-CN" sz="800" b="0" i="0">
                        <a:effectLst/>
                        <a:latin typeface="Microsoft YaHei" panose="020B0503020204020204" pitchFamily="34" charset="-122"/>
                        <a:ea typeface="Microsoft YaHei" panose="020B0503020204020204" pitchFamily="34" charset="-122"/>
                      </a:endParaRPr>
                    </a:p>
                  </a:txBody>
                  <a:tcPr marL="68580" marR="68580" marT="0" marB="0" anchor="ctr"/>
                </a:tc>
                <a:tc>
                  <a:txBody>
                    <a:bodyPr/>
                    <a:lstStyle/>
                    <a:p>
                      <a:pPr>
                        <a:spcAft>
                          <a:spcPts val="0"/>
                        </a:spcAft>
                      </a:pPr>
                      <a:r>
                        <a:rPr lang="en-US" sz="1600" b="0" i="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rPr>
                        <a:t>90K</a:t>
                      </a:r>
                      <a:endParaRPr lang="zh-CN" sz="800" b="0" i="0">
                        <a:effectLst/>
                        <a:latin typeface="Microsoft YaHei" panose="020B0503020204020204" pitchFamily="34" charset="-122"/>
                        <a:ea typeface="Microsoft YaHei" panose="020B0503020204020204" pitchFamily="34" charset="-122"/>
                      </a:endParaRPr>
                    </a:p>
                  </a:txBody>
                  <a:tcPr marL="68580" marR="68580" marT="0" marB="0" anchor="ctr"/>
                </a:tc>
                <a:tc>
                  <a:txBody>
                    <a:bodyPr/>
                    <a:lstStyle/>
                    <a:p>
                      <a:pPr>
                        <a:spcAft>
                          <a:spcPts val="0"/>
                        </a:spcAft>
                      </a:pPr>
                      <a:r>
                        <a:rPr lang="en-US" sz="1600" b="0" i="0" dirty="0">
                          <a:solidFill>
                            <a:srgbClr val="FF0000"/>
                          </a:solidFill>
                          <a:effectLst/>
                          <a:latin typeface="Microsoft YaHei" panose="020B0503020204020204" pitchFamily="34" charset="-122"/>
                          <a:ea typeface="Microsoft YaHei" panose="020B0503020204020204" pitchFamily="34" charset="-122"/>
                          <a:cs typeface="Times New Roman" panose="02020603050405020304" pitchFamily="18" charset="0"/>
                        </a:rPr>
                        <a:t>Yes</a:t>
                      </a:r>
                      <a:endParaRPr lang="zh-CN" sz="800" b="0" i="0" dirty="0">
                        <a:effectLst/>
                        <a:latin typeface="Microsoft YaHei" panose="020B0503020204020204" pitchFamily="34" charset="-122"/>
                        <a:ea typeface="Microsoft YaHei" panose="020B0503020204020204" pitchFamily="34" charset="-122"/>
                      </a:endParaRPr>
                    </a:p>
                  </a:txBody>
                  <a:tcPr marL="68580" marR="68580" marT="0" marB="0" anchor="ctr"/>
                </a:tc>
                <a:extLst>
                  <a:ext uri="{0D108BD9-81ED-4DB2-BD59-A6C34878D82A}">
                    <a16:rowId xmlns:a16="http://schemas.microsoft.com/office/drawing/2014/main" val="4102554490"/>
                  </a:ext>
                </a:extLst>
              </a:tr>
            </a:tbl>
          </a:graphicData>
        </a:graphic>
      </p:graphicFrame>
      <p:sp>
        <p:nvSpPr>
          <p:cNvPr id="42" name="Slide Number Placeholder 6">
            <a:extLst>
              <a:ext uri="{FF2B5EF4-FFF2-40B4-BE49-F238E27FC236}">
                <a16:creationId xmlns:a16="http://schemas.microsoft.com/office/drawing/2014/main" id="{7400E875-4AC4-F14E-9E11-32F95236160E}"/>
              </a:ext>
            </a:extLst>
          </p:cNvPr>
          <p:cNvSpPr txBox="1">
            <a:spLocks/>
          </p:cNvSpPr>
          <p:nvPr/>
        </p:nvSpPr>
        <p:spPr bwMode="auto">
          <a:xfrm>
            <a:off x="10438408" y="6356350"/>
            <a:ext cx="1206437"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defPPr>
              <a:defRPr lang="zh-CN"/>
            </a:defPPr>
            <a:lvl1pPr marL="0" algn="l" defTabSz="914400" rtl="0" eaLnBrk="1" latinLnBrk="0" hangingPunct="1">
              <a:spcBef>
                <a:spcPct val="10000"/>
              </a:spcBef>
              <a:spcAft>
                <a:spcPts val="400"/>
              </a:spcAft>
              <a:buClr>
                <a:srgbClr val="0C7B9C"/>
              </a:buClr>
              <a:buSzPct val="75000"/>
              <a:buFont typeface="Monotype Sorts" pitchFamily="2" charset="2"/>
              <a:buChar char="l"/>
              <a:defRPr sz="2800" kern="1200">
                <a:solidFill>
                  <a:schemeClr val="tx1"/>
                </a:solidFill>
                <a:latin typeface="Arial" panose="020B0604020202020204" pitchFamily="34" charset="0"/>
                <a:ea typeface="+mn-ea"/>
                <a:cs typeface="+mn-cs"/>
              </a:defRPr>
            </a:lvl1pPr>
            <a:lvl2pPr marL="742950" indent="-285750" algn="l" defTabSz="914400" rtl="0" eaLnBrk="1" latinLnBrk="0" hangingPunct="1">
              <a:spcBef>
                <a:spcPct val="10000"/>
              </a:spcBef>
              <a:spcAft>
                <a:spcPts val="400"/>
              </a:spcAft>
              <a:buClr>
                <a:srgbClr val="0C7B9C"/>
              </a:buClr>
              <a:buSzPct val="100000"/>
              <a:buFont typeface="Arial" panose="020B0604020202020204" pitchFamily="34" charset="0"/>
              <a:buChar char="–"/>
              <a:defRPr sz="2800" kern="1200">
                <a:solidFill>
                  <a:schemeClr val="tx1"/>
                </a:solidFill>
                <a:latin typeface="Arial" panose="020B0604020202020204" pitchFamily="34" charset="0"/>
                <a:ea typeface="+mn-ea"/>
                <a:cs typeface="+mn-cs"/>
              </a:defRPr>
            </a:lvl2pPr>
            <a:lvl3pPr marL="1143000" indent="-228600" algn="l" defTabSz="914400" rtl="0" eaLnBrk="1" latinLnBrk="0" hangingPunct="1">
              <a:spcBef>
                <a:spcPct val="10000"/>
              </a:spcBef>
              <a:spcAft>
                <a:spcPts val="400"/>
              </a:spcAft>
              <a:buClr>
                <a:srgbClr val="0C7B9C"/>
              </a:buClr>
              <a:buSzPct val="70000"/>
              <a:buFont typeface="Wingdings" pitchFamily="2" charset="2"/>
              <a:buChar char="u"/>
              <a:defRPr sz="2400" kern="1200">
                <a:solidFill>
                  <a:schemeClr val="tx1"/>
                </a:solidFill>
                <a:latin typeface="Arial" panose="020B0604020202020204" pitchFamily="34" charset="0"/>
                <a:ea typeface="+mn-ea"/>
                <a:cs typeface="+mn-cs"/>
              </a:defRPr>
            </a:lvl3pPr>
            <a:lvl4pPr marL="1600200" indent="-228600" algn="l" defTabSz="914400" rtl="0" eaLnBrk="1" latinLnBrk="0" hangingPunct="1">
              <a:spcBef>
                <a:spcPct val="20000"/>
              </a:spcBef>
              <a:buSzPct val="100000"/>
              <a:buChar char="–"/>
              <a:defRPr sz="2000" kern="1200">
                <a:solidFill>
                  <a:schemeClr val="tx1"/>
                </a:solidFill>
                <a:latin typeface="Times New Roman" panose="02020603050405020304" pitchFamily="18" charset="0"/>
                <a:ea typeface="+mn-ea"/>
                <a:cs typeface="+mn-cs"/>
              </a:defRPr>
            </a:lvl4pPr>
            <a:lvl5pPr marL="2057400" indent="-228600" algn="l" defTabSz="914400" rtl="0" eaLnBrk="1" latinLnBrk="0" hangingPunct="1">
              <a:spcBef>
                <a:spcPct val="20000"/>
              </a:spcBef>
              <a:buSzPct val="100000"/>
              <a:buChar char="•"/>
              <a:defRPr sz="2000"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9pPr>
          </a:lstStyle>
          <a:p>
            <a:pPr>
              <a:lnSpc>
                <a:spcPct val="90000"/>
              </a:lnSpc>
              <a:spcBef>
                <a:spcPct val="0"/>
              </a:spcBef>
              <a:spcAft>
                <a:spcPts val="600"/>
              </a:spcAft>
              <a:buClrTx/>
              <a:buSzTx/>
              <a:buFontTx/>
              <a:buNone/>
            </a:pPr>
            <a:fld id="{B3C95AA5-9D5C-5241-9970-E26C58C44F9A}" type="slidenum">
              <a:rPr lang="en-US" altLang="en-US" sz="1800" smtClean="0">
                <a:latin typeface="Microsoft YaHei" panose="020B0503020204020204" pitchFamily="34" charset="-122"/>
              </a:rPr>
              <a:pPr>
                <a:lnSpc>
                  <a:spcPct val="90000"/>
                </a:lnSpc>
                <a:spcBef>
                  <a:spcPct val="0"/>
                </a:spcBef>
                <a:spcAft>
                  <a:spcPts val="600"/>
                </a:spcAft>
                <a:buClrTx/>
                <a:buSzTx/>
                <a:buFontTx/>
                <a:buNone/>
              </a:pPr>
              <a:t>10</a:t>
            </a:fld>
            <a:endParaRPr lang="en-US" altLang="en-US" sz="1800" dirty="0">
              <a:latin typeface="Microsoft YaHei" panose="020B0503020204020204" pitchFamily="34" charset="-122"/>
            </a:endParaRPr>
          </a:p>
        </p:txBody>
      </p:sp>
      <p:sp>
        <p:nvSpPr>
          <p:cNvPr id="43" name="Text Box 32">
            <a:extLst>
              <a:ext uri="{FF2B5EF4-FFF2-40B4-BE49-F238E27FC236}">
                <a16:creationId xmlns:a16="http://schemas.microsoft.com/office/drawing/2014/main" id="{1321E819-13E1-4876-B7A6-F87612D4DCF7}"/>
              </a:ext>
            </a:extLst>
          </p:cNvPr>
          <p:cNvSpPr txBox="1">
            <a:spLocks noChangeArrowheads="1"/>
          </p:cNvSpPr>
          <p:nvPr/>
        </p:nvSpPr>
        <p:spPr bwMode="auto">
          <a:xfrm>
            <a:off x="9593301" y="5002129"/>
            <a:ext cx="259869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zh-CN" altLang="en-US" sz="1800" i="1" dirty="0">
                <a:solidFill>
                  <a:srgbClr val="FF0000"/>
                </a:solidFill>
              </a:rPr>
              <a:t>叶结点：类别标签</a:t>
            </a:r>
            <a:endParaRPr lang="en-US" altLang="en-US" sz="1800" i="1" dirty="0">
              <a:solidFill>
                <a:srgbClr val="FF0000"/>
              </a:solidFill>
            </a:endParaRPr>
          </a:p>
        </p:txBody>
      </p:sp>
      <p:sp>
        <p:nvSpPr>
          <p:cNvPr id="44" name="Line 35">
            <a:extLst>
              <a:ext uri="{FF2B5EF4-FFF2-40B4-BE49-F238E27FC236}">
                <a16:creationId xmlns:a16="http://schemas.microsoft.com/office/drawing/2014/main" id="{86438F9C-93AF-477B-97D3-F86F9A2E7AFF}"/>
              </a:ext>
            </a:extLst>
          </p:cNvPr>
          <p:cNvSpPr>
            <a:spLocks noChangeShapeType="1"/>
          </p:cNvSpPr>
          <p:nvPr/>
        </p:nvSpPr>
        <p:spPr bwMode="auto">
          <a:xfrm flipH="1">
            <a:off x="9522015" y="5126833"/>
            <a:ext cx="404813" cy="210878"/>
          </a:xfrm>
          <a:prstGeom prst="line">
            <a:avLst/>
          </a:prstGeom>
          <a:noFill/>
          <a:ln w="158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 name="Line 35">
            <a:extLst>
              <a:ext uri="{FF2B5EF4-FFF2-40B4-BE49-F238E27FC236}">
                <a16:creationId xmlns:a16="http://schemas.microsoft.com/office/drawing/2014/main" id="{CCF6DD73-FE09-4F1B-9166-9782AD94FA7D}"/>
              </a:ext>
            </a:extLst>
          </p:cNvPr>
          <p:cNvSpPr>
            <a:spLocks noChangeShapeType="1"/>
          </p:cNvSpPr>
          <p:nvPr/>
        </p:nvSpPr>
        <p:spPr bwMode="auto">
          <a:xfrm flipV="1">
            <a:off x="9926828" y="4671221"/>
            <a:ext cx="127000" cy="466726"/>
          </a:xfrm>
          <a:prstGeom prst="line">
            <a:avLst/>
          </a:prstGeom>
          <a:noFill/>
          <a:ln w="158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1391503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260002"/>
            <a:ext cx="11040533" cy="533400"/>
          </a:xfrm>
        </p:spPr>
        <p:txBody>
          <a:bodyPr>
            <a:normAutofit fontScale="90000"/>
          </a:bodyPr>
          <a:lstStyle/>
          <a:p>
            <a:r>
              <a:rPr kumimoji="1" lang="zh-CN" altLang="en-US" dirty="0"/>
              <a:t>决策树分类器：示例</a:t>
            </a:r>
          </a:p>
        </p:txBody>
      </p:sp>
      <p:sp>
        <p:nvSpPr>
          <p:cNvPr id="42" name="Text Box 37">
            <a:extLst>
              <a:ext uri="{FF2B5EF4-FFF2-40B4-BE49-F238E27FC236}">
                <a16:creationId xmlns:a16="http://schemas.microsoft.com/office/drawing/2014/main" id="{8B044440-F96C-4B6F-962E-F041ABC0EA5E}"/>
              </a:ext>
            </a:extLst>
          </p:cNvPr>
          <p:cNvSpPr txBox="1">
            <a:spLocks noChangeArrowheads="1"/>
          </p:cNvSpPr>
          <p:nvPr/>
        </p:nvSpPr>
        <p:spPr bwMode="auto">
          <a:xfrm>
            <a:off x="3481254" y="6090279"/>
            <a:ext cx="63600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zh-CN" altLang="en-US" sz="2000" dirty="0">
                <a:solidFill>
                  <a:srgbClr val="CC3300"/>
                </a:solidFill>
                <a:latin typeface="微软雅黑" panose="020B0503020204020204" pitchFamily="34" charset="-122"/>
                <a:ea typeface="微软雅黑" panose="020B0503020204020204" pitchFamily="34" charset="-122"/>
              </a:rPr>
              <a:t>对同一个训练集可能建立不同的决策树模型</a:t>
            </a:r>
            <a:r>
              <a:rPr lang="en-US" altLang="en-US" sz="2000" dirty="0">
                <a:solidFill>
                  <a:srgbClr val="CC3300"/>
                </a:solidFill>
                <a:latin typeface="微软雅黑" panose="020B0503020204020204" pitchFamily="34" charset="-122"/>
                <a:ea typeface="微软雅黑" panose="020B0503020204020204" pitchFamily="34" charset="-122"/>
              </a:rPr>
              <a:t>!</a:t>
            </a:r>
          </a:p>
        </p:txBody>
      </p:sp>
      <p:sp>
        <p:nvSpPr>
          <p:cNvPr id="43" name="Text Box 37">
            <a:extLst>
              <a:ext uri="{FF2B5EF4-FFF2-40B4-BE49-F238E27FC236}">
                <a16:creationId xmlns:a16="http://schemas.microsoft.com/office/drawing/2014/main" id="{1DD55650-4AC9-495B-B47A-64876CF20474}"/>
              </a:ext>
            </a:extLst>
          </p:cNvPr>
          <p:cNvSpPr txBox="1">
            <a:spLocks noChangeArrowheads="1"/>
          </p:cNvSpPr>
          <p:nvPr/>
        </p:nvSpPr>
        <p:spPr bwMode="auto">
          <a:xfrm>
            <a:off x="7374267" y="5102144"/>
            <a:ext cx="3124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80000"/>
              </a:lnSpc>
              <a:spcBef>
                <a:spcPct val="20000"/>
              </a:spcBef>
              <a:spcAft>
                <a:spcPct val="0"/>
              </a:spcAft>
              <a:buClr>
                <a:schemeClr val="accent2"/>
              </a:buClr>
              <a:buFont typeface="Monotype Sorts" pitchFamily="-84" charset="2"/>
              <a:buNone/>
            </a:pPr>
            <a:r>
              <a:rPr lang="zh-CN" altLang="en-US" sz="2000" dirty="0">
                <a:solidFill>
                  <a:schemeClr val="tx2"/>
                </a:solidFill>
              </a:rPr>
              <a:t>决策树</a:t>
            </a:r>
            <a:r>
              <a:rPr lang="en-US" altLang="zh-CN" sz="2000" dirty="0">
                <a:solidFill>
                  <a:schemeClr val="tx2"/>
                </a:solidFill>
              </a:rPr>
              <a:t>2</a:t>
            </a:r>
            <a:endParaRPr lang="en-US" altLang="en-US" sz="2000" dirty="0">
              <a:solidFill>
                <a:schemeClr val="bg2"/>
              </a:solidFill>
            </a:endParaRPr>
          </a:p>
        </p:txBody>
      </p:sp>
      <p:sp>
        <p:nvSpPr>
          <p:cNvPr id="44" name="矩形 43">
            <a:extLst>
              <a:ext uri="{FF2B5EF4-FFF2-40B4-BE49-F238E27FC236}">
                <a16:creationId xmlns:a16="http://schemas.microsoft.com/office/drawing/2014/main" id="{E9E9EF3E-9A39-4810-A062-8DEB9C3D9365}"/>
              </a:ext>
            </a:extLst>
          </p:cNvPr>
          <p:cNvSpPr/>
          <p:nvPr/>
        </p:nvSpPr>
        <p:spPr>
          <a:xfrm>
            <a:off x="5665839" y="3137971"/>
            <a:ext cx="918841" cy="369332"/>
          </a:xfrm>
          <a:prstGeom prst="rect">
            <a:avLst/>
          </a:prstGeom>
        </p:spPr>
        <p:txBody>
          <a:bodyPr wrap="square">
            <a:spAutoFit/>
          </a:bodyPr>
          <a:lstStyle/>
          <a:p>
            <a:pPr algn="ctr">
              <a:spcBef>
                <a:spcPct val="20000"/>
              </a:spcBef>
              <a:spcAft>
                <a:spcPct val="0"/>
              </a:spcAft>
              <a:buClr>
                <a:schemeClr val="accent2"/>
              </a:buClr>
              <a:buFont typeface="Monotype Sorts" pitchFamily="-84" charset="2"/>
              <a:buNone/>
            </a:pPr>
            <a:endParaRPr lang="en-US" altLang="en-US" dirty="0">
              <a:solidFill>
                <a:schemeClr val="bg1"/>
              </a:solidFill>
            </a:endParaRPr>
          </a:p>
        </p:txBody>
      </p:sp>
      <p:sp>
        <p:nvSpPr>
          <p:cNvPr id="45" name="Line 8">
            <a:extLst>
              <a:ext uri="{FF2B5EF4-FFF2-40B4-BE49-F238E27FC236}">
                <a16:creationId xmlns:a16="http://schemas.microsoft.com/office/drawing/2014/main" id="{E01F2844-BD7F-4471-B7A1-750E4AD7AAA4}"/>
              </a:ext>
            </a:extLst>
          </p:cNvPr>
          <p:cNvSpPr>
            <a:spLocks noChangeShapeType="1"/>
          </p:cNvSpPr>
          <p:nvPr/>
        </p:nvSpPr>
        <p:spPr bwMode="auto">
          <a:xfrm>
            <a:off x="9868230" y="3446722"/>
            <a:ext cx="242887" cy="52705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6" name="Line 9">
            <a:extLst>
              <a:ext uri="{FF2B5EF4-FFF2-40B4-BE49-F238E27FC236}">
                <a16:creationId xmlns:a16="http://schemas.microsoft.com/office/drawing/2014/main" id="{34BC8FC5-42AE-4138-871A-4D390A7E0D3B}"/>
              </a:ext>
            </a:extLst>
          </p:cNvPr>
          <p:cNvSpPr>
            <a:spLocks noChangeShapeType="1"/>
          </p:cNvSpPr>
          <p:nvPr/>
        </p:nvSpPr>
        <p:spPr bwMode="auto">
          <a:xfrm flipH="1">
            <a:off x="8737930" y="3446722"/>
            <a:ext cx="323850" cy="52705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7" name="Line 10">
            <a:extLst>
              <a:ext uri="{FF2B5EF4-FFF2-40B4-BE49-F238E27FC236}">
                <a16:creationId xmlns:a16="http://schemas.microsoft.com/office/drawing/2014/main" id="{41543E26-ED6A-43A7-8251-D40E1ED2FB2A}"/>
              </a:ext>
            </a:extLst>
          </p:cNvPr>
          <p:cNvSpPr>
            <a:spLocks noChangeShapeType="1"/>
          </p:cNvSpPr>
          <p:nvPr/>
        </p:nvSpPr>
        <p:spPr bwMode="auto">
          <a:xfrm flipH="1">
            <a:off x="7744155" y="2683134"/>
            <a:ext cx="403225" cy="528638"/>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8" name="Line 11">
            <a:extLst>
              <a:ext uri="{FF2B5EF4-FFF2-40B4-BE49-F238E27FC236}">
                <a16:creationId xmlns:a16="http://schemas.microsoft.com/office/drawing/2014/main" id="{BBE2C88A-F6BC-43CC-B51A-989B39882C5F}"/>
              </a:ext>
            </a:extLst>
          </p:cNvPr>
          <p:cNvSpPr>
            <a:spLocks noChangeShapeType="1"/>
          </p:cNvSpPr>
          <p:nvPr/>
        </p:nvSpPr>
        <p:spPr bwMode="auto">
          <a:xfrm>
            <a:off x="8955417" y="2683134"/>
            <a:ext cx="484188" cy="528638"/>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9" name="Line 12">
            <a:extLst>
              <a:ext uri="{FF2B5EF4-FFF2-40B4-BE49-F238E27FC236}">
                <a16:creationId xmlns:a16="http://schemas.microsoft.com/office/drawing/2014/main" id="{CE6A482D-1CC6-47F0-9961-1B15DF019201}"/>
              </a:ext>
            </a:extLst>
          </p:cNvPr>
          <p:cNvSpPr>
            <a:spLocks noChangeShapeType="1"/>
          </p:cNvSpPr>
          <p:nvPr/>
        </p:nvSpPr>
        <p:spPr bwMode="auto">
          <a:xfrm>
            <a:off x="7906080" y="1956059"/>
            <a:ext cx="565150" cy="46355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0" name="Line 13">
            <a:extLst>
              <a:ext uri="{FF2B5EF4-FFF2-40B4-BE49-F238E27FC236}">
                <a16:creationId xmlns:a16="http://schemas.microsoft.com/office/drawing/2014/main" id="{1D4888FA-BEF4-469D-A8A9-42B53E0B6521}"/>
              </a:ext>
            </a:extLst>
          </p:cNvPr>
          <p:cNvSpPr>
            <a:spLocks noChangeShapeType="1"/>
          </p:cNvSpPr>
          <p:nvPr/>
        </p:nvSpPr>
        <p:spPr bwMode="auto">
          <a:xfrm flipH="1">
            <a:off x="6532892" y="1956059"/>
            <a:ext cx="565150" cy="46355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1" name="Text Box 14">
            <a:extLst>
              <a:ext uri="{FF2B5EF4-FFF2-40B4-BE49-F238E27FC236}">
                <a16:creationId xmlns:a16="http://schemas.microsoft.com/office/drawing/2014/main" id="{449AFB05-3E84-470A-968F-AC9BD016FE58}"/>
              </a:ext>
            </a:extLst>
          </p:cNvPr>
          <p:cNvSpPr txBox="1">
            <a:spLocks noChangeArrowheads="1"/>
          </p:cNvSpPr>
          <p:nvPr/>
        </p:nvSpPr>
        <p:spPr bwMode="auto">
          <a:xfrm>
            <a:off x="7050417" y="1692534"/>
            <a:ext cx="936625" cy="34925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dirty="0" err="1">
                <a:solidFill>
                  <a:schemeClr val="bg1"/>
                </a:solidFill>
              </a:rPr>
              <a:t>MarSt</a:t>
            </a:r>
            <a:endParaRPr lang="en-US" altLang="en-US" sz="1600" b="0" dirty="0">
              <a:solidFill>
                <a:schemeClr val="bg1"/>
              </a:solidFill>
            </a:endParaRPr>
          </a:p>
        </p:txBody>
      </p:sp>
      <p:sp>
        <p:nvSpPr>
          <p:cNvPr id="52" name="Text Box 15">
            <a:extLst>
              <a:ext uri="{FF2B5EF4-FFF2-40B4-BE49-F238E27FC236}">
                <a16:creationId xmlns:a16="http://schemas.microsoft.com/office/drawing/2014/main" id="{A1222298-6F12-4EC7-8555-13F9CE2DB33A}"/>
              </a:ext>
            </a:extLst>
          </p:cNvPr>
          <p:cNvSpPr txBox="1">
            <a:spLocks noChangeArrowheads="1"/>
          </p:cNvSpPr>
          <p:nvPr/>
        </p:nvSpPr>
        <p:spPr bwMode="auto">
          <a:xfrm>
            <a:off x="8066417" y="2419609"/>
            <a:ext cx="935038" cy="59372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dirty="0">
                <a:solidFill>
                  <a:schemeClr val="bg1"/>
                </a:solidFill>
              </a:rPr>
              <a:t>Home Owner</a:t>
            </a:r>
            <a:endParaRPr lang="en-US" altLang="en-US" sz="1600" b="0" dirty="0">
              <a:solidFill>
                <a:schemeClr val="bg1"/>
              </a:solidFill>
            </a:endParaRPr>
          </a:p>
        </p:txBody>
      </p:sp>
      <p:sp>
        <p:nvSpPr>
          <p:cNvPr id="53" name="Text Box 16">
            <a:extLst>
              <a:ext uri="{FF2B5EF4-FFF2-40B4-BE49-F238E27FC236}">
                <a16:creationId xmlns:a16="http://schemas.microsoft.com/office/drawing/2014/main" id="{764CFB4F-BBD8-4204-8A99-F197881F9BB4}"/>
              </a:ext>
            </a:extLst>
          </p:cNvPr>
          <p:cNvSpPr txBox="1">
            <a:spLocks noChangeArrowheads="1"/>
          </p:cNvSpPr>
          <p:nvPr/>
        </p:nvSpPr>
        <p:spPr bwMode="auto">
          <a:xfrm>
            <a:off x="8980817" y="3181609"/>
            <a:ext cx="968375" cy="34925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chemeClr val="bg1"/>
                </a:solidFill>
              </a:rPr>
              <a:t>Income</a:t>
            </a:r>
            <a:endParaRPr lang="en-US" altLang="en-US" sz="1600" b="0">
              <a:solidFill>
                <a:schemeClr val="bg1"/>
              </a:solidFill>
            </a:endParaRPr>
          </a:p>
        </p:txBody>
      </p:sp>
      <p:sp>
        <p:nvSpPr>
          <p:cNvPr id="54" name="AutoShape 17">
            <a:extLst>
              <a:ext uri="{FF2B5EF4-FFF2-40B4-BE49-F238E27FC236}">
                <a16:creationId xmlns:a16="http://schemas.microsoft.com/office/drawing/2014/main" id="{678B17BA-6E1F-417E-9192-84A350A5C5E7}"/>
              </a:ext>
            </a:extLst>
          </p:cNvPr>
          <p:cNvSpPr>
            <a:spLocks noChangeArrowheads="1"/>
          </p:cNvSpPr>
          <p:nvPr/>
        </p:nvSpPr>
        <p:spPr bwMode="auto">
          <a:xfrm>
            <a:off x="9907917" y="3970597"/>
            <a:ext cx="627063" cy="366712"/>
          </a:xfrm>
          <a:prstGeom prst="roundRect">
            <a:avLst>
              <a:gd name="adj" fmla="val 16769"/>
            </a:avLst>
          </a:prstGeom>
          <a:ln/>
        </p:spPr>
        <p:style>
          <a:lnRef idx="2">
            <a:schemeClr val="accent1">
              <a:shade val="50000"/>
            </a:schemeClr>
          </a:lnRef>
          <a:fillRef idx="1">
            <a:schemeClr val="accent1"/>
          </a:fillRef>
          <a:effectRef idx="0">
            <a:schemeClr val="accent1"/>
          </a:effectRef>
          <a:fontRef idx="minor">
            <a:schemeClr val="lt1"/>
          </a:fontRef>
        </p:style>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55" name="Text Box 18">
            <a:extLst>
              <a:ext uri="{FF2B5EF4-FFF2-40B4-BE49-F238E27FC236}">
                <a16:creationId xmlns:a16="http://schemas.microsoft.com/office/drawing/2014/main" id="{8B584FB2-BF5A-43C3-B486-E566EFBC8204}"/>
              </a:ext>
            </a:extLst>
          </p:cNvPr>
          <p:cNvSpPr txBox="1">
            <a:spLocks noChangeArrowheads="1"/>
          </p:cNvSpPr>
          <p:nvPr/>
        </p:nvSpPr>
        <p:spPr bwMode="auto">
          <a:xfrm>
            <a:off x="9831717" y="3970597"/>
            <a:ext cx="685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chemeClr val="bg1"/>
                </a:solidFill>
              </a:rPr>
              <a:t>YES</a:t>
            </a:r>
            <a:endParaRPr lang="en-US" altLang="en-US" sz="1600" b="0">
              <a:solidFill>
                <a:schemeClr val="bg1"/>
              </a:solidFill>
            </a:endParaRPr>
          </a:p>
        </p:txBody>
      </p:sp>
      <p:sp>
        <p:nvSpPr>
          <p:cNvPr id="56" name="AutoShape 19">
            <a:extLst>
              <a:ext uri="{FF2B5EF4-FFF2-40B4-BE49-F238E27FC236}">
                <a16:creationId xmlns:a16="http://schemas.microsoft.com/office/drawing/2014/main" id="{3237DC83-574D-4AE1-A9F4-F8B3E325D48E}"/>
              </a:ext>
            </a:extLst>
          </p:cNvPr>
          <p:cNvSpPr>
            <a:spLocks noChangeArrowheads="1"/>
          </p:cNvSpPr>
          <p:nvPr/>
        </p:nvSpPr>
        <p:spPr bwMode="auto">
          <a:xfrm>
            <a:off x="8415667" y="3988059"/>
            <a:ext cx="654050" cy="363538"/>
          </a:xfrm>
          <a:prstGeom prst="roundRect">
            <a:avLst>
              <a:gd name="adj" fmla="val 16667"/>
            </a:avLst>
          </a:prstGeom>
          <a:ln/>
        </p:spPr>
        <p:style>
          <a:lnRef idx="2">
            <a:schemeClr val="accent1">
              <a:shade val="50000"/>
            </a:schemeClr>
          </a:lnRef>
          <a:fillRef idx="1">
            <a:schemeClr val="accent1"/>
          </a:fillRef>
          <a:effectRef idx="0">
            <a:schemeClr val="accent1"/>
          </a:effectRef>
          <a:fontRef idx="minor">
            <a:schemeClr val="lt1"/>
          </a:fontRef>
        </p:style>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57" name="Text Box 20">
            <a:extLst>
              <a:ext uri="{FF2B5EF4-FFF2-40B4-BE49-F238E27FC236}">
                <a16:creationId xmlns:a16="http://schemas.microsoft.com/office/drawing/2014/main" id="{D98C37D4-0FAA-4964-80A8-421BE06B639B}"/>
              </a:ext>
            </a:extLst>
          </p:cNvPr>
          <p:cNvSpPr txBox="1">
            <a:spLocks noChangeArrowheads="1"/>
          </p:cNvSpPr>
          <p:nvPr/>
        </p:nvSpPr>
        <p:spPr bwMode="auto">
          <a:xfrm>
            <a:off x="8512505" y="3973772"/>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chemeClr val="bg1"/>
                </a:solidFill>
              </a:rPr>
              <a:t>NO</a:t>
            </a:r>
            <a:endParaRPr lang="en-US" altLang="en-US" sz="1600" b="0">
              <a:solidFill>
                <a:schemeClr val="bg1"/>
              </a:solidFill>
            </a:endParaRPr>
          </a:p>
        </p:txBody>
      </p:sp>
      <p:sp>
        <p:nvSpPr>
          <p:cNvPr id="58" name="AutoShape 21">
            <a:extLst>
              <a:ext uri="{FF2B5EF4-FFF2-40B4-BE49-F238E27FC236}">
                <a16:creationId xmlns:a16="http://schemas.microsoft.com/office/drawing/2014/main" id="{BF9016ED-244A-411E-BA78-6EB4BD3D5691}"/>
              </a:ext>
            </a:extLst>
          </p:cNvPr>
          <p:cNvSpPr>
            <a:spLocks noChangeArrowheads="1"/>
          </p:cNvSpPr>
          <p:nvPr/>
        </p:nvSpPr>
        <p:spPr bwMode="auto">
          <a:xfrm>
            <a:off x="6210630" y="2433897"/>
            <a:ext cx="685800" cy="347662"/>
          </a:xfrm>
          <a:prstGeom prst="roundRect">
            <a:avLst>
              <a:gd name="adj" fmla="val 16667"/>
            </a:avLst>
          </a:prstGeom>
          <a:ln/>
        </p:spPr>
        <p:style>
          <a:lnRef idx="2">
            <a:schemeClr val="accent1">
              <a:shade val="50000"/>
            </a:schemeClr>
          </a:lnRef>
          <a:fillRef idx="1">
            <a:schemeClr val="accent1"/>
          </a:fillRef>
          <a:effectRef idx="0">
            <a:schemeClr val="accent1"/>
          </a:effectRef>
          <a:fontRef idx="minor">
            <a:schemeClr val="lt1"/>
          </a:fontRef>
        </p:style>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59" name="Text Box 22">
            <a:extLst>
              <a:ext uri="{FF2B5EF4-FFF2-40B4-BE49-F238E27FC236}">
                <a16:creationId xmlns:a16="http://schemas.microsoft.com/office/drawing/2014/main" id="{2DAC98F7-1CB6-461E-AC1E-B3D6092C247A}"/>
              </a:ext>
            </a:extLst>
          </p:cNvPr>
          <p:cNvSpPr txBox="1">
            <a:spLocks noChangeArrowheads="1"/>
          </p:cNvSpPr>
          <p:nvPr/>
        </p:nvSpPr>
        <p:spPr bwMode="auto">
          <a:xfrm>
            <a:off x="6305880" y="2419609"/>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dirty="0">
                <a:solidFill>
                  <a:schemeClr val="bg1"/>
                </a:solidFill>
              </a:rPr>
              <a:t>NO</a:t>
            </a:r>
            <a:endParaRPr lang="en-US" altLang="en-US" sz="1600" b="0" dirty="0">
              <a:solidFill>
                <a:schemeClr val="bg1"/>
              </a:solidFill>
            </a:endParaRPr>
          </a:p>
        </p:txBody>
      </p:sp>
      <p:sp>
        <p:nvSpPr>
          <p:cNvPr id="60" name="AutoShape 23">
            <a:extLst>
              <a:ext uri="{FF2B5EF4-FFF2-40B4-BE49-F238E27FC236}">
                <a16:creationId xmlns:a16="http://schemas.microsoft.com/office/drawing/2014/main" id="{3A4F53CC-C537-4BD4-A6D3-4A7FFDF47C03}"/>
              </a:ext>
            </a:extLst>
          </p:cNvPr>
          <p:cNvSpPr>
            <a:spLocks noChangeArrowheads="1"/>
          </p:cNvSpPr>
          <p:nvPr/>
        </p:nvSpPr>
        <p:spPr bwMode="auto">
          <a:xfrm>
            <a:off x="7456817" y="3181609"/>
            <a:ext cx="685800" cy="381000"/>
          </a:xfrm>
          <a:prstGeom prst="roundRect">
            <a:avLst>
              <a:gd name="adj" fmla="val 16667"/>
            </a:avLst>
          </a:prstGeom>
          <a:ln/>
        </p:spPr>
        <p:style>
          <a:lnRef idx="2">
            <a:schemeClr val="accent1">
              <a:shade val="50000"/>
            </a:schemeClr>
          </a:lnRef>
          <a:fillRef idx="1">
            <a:schemeClr val="accent1"/>
          </a:fillRef>
          <a:effectRef idx="0">
            <a:schemeClr val="accent1"/>
          </a:effectRef>
          <a:fontRef idx="minor">
            <a:schemeClr val="lt1"/>
          </a:fontRef>
        </p:style>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61" name="Text Box 24">
            <a:extLst>
              <a:ext uri="{FF2B5EF4-FFF2-40B4-BE49-F238E27FC236}">
                <a16:creationId xmlns:a16="http://schemas.microsoft.com/office/drawing/2014/main" id="{9199C9FC-9A93-4BA3-8523-026DC5C289A9}"/>
              </a:ext>
            </a:extLst>
          </p:cNvPr>
          <p:cNvSpPr txBox="1">
            <a:spLocks noChangeArrowheads="1"/>
          </p:cNvSpPr>
          <p:nvPr/>
        </p:nvSpPr>
        <p:spPr bwMode="auto">
          <a:xfrm>
            <a:off x="7533017" y="3181609"/>
            <a:ext cx="488950" cy="336550"/>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dirty="0">
                <a:solidFill>
                  <a:schemeClr val="bg1"/>
                </a:solidFill>
              </a:rPr>
              <a:t>NO</a:t>
            </a:r>
            <a:endParaRPr lang="en-US" altLang="en-US" sz="1600" b="0" dirty="0">
              <a:solidFill>
                <a:schemeClr val="bg1"/>
              </a:solidFill>
            </a:endParaRPr>
          </a:p>
        </p:txBody>
      </p:sp>
      <p:sp>
        <p:nvSpPr>
          <p:cNvPr id="62" name="Text Box 25">
            <a:extLst>
              <a:ext uri="{FF2B5EF4-FFF2-40B4-BE49-F238E27FC236}">
                <a16:creationId xmlns:a16="http://schemas.microsoft.com/office/drawing/2014/main" id="{484E2CFA-7E62-42F9-8CA9-DE40E27F1FC7}"/>
              </a:ext>
            </a:extLst>
          </p:cNvPr>
          <p:cNvSpPr txBox="1">
            <a:spLocks noChangeArrowheads="1"/>
          </p:cNvSpPr>
          <p:nvPr/>
        </p:nvSpPr>
        <p:spPr bwMode="auto">
          <a:xfrm>
            <a:off x="7380617" y="2724409"/>
            <a:ext cx="53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Yes</a:t>
            </a:r>
            <a:endParaRPr lang="en-US" altLang="en-US" sz="1600" b="0">
              <a:solidFill>
                <a:schemeClr val="bg2"/>
              </a:solidFill>
            </a:endParaRPr>
          </a:p>
        </p:txBody>
      </p:sp>
      <p:sp>
        <p:nvSpPr>
          <p:cNvPr id="63" name="Text Box 26">
            <a:extLst>
              <a:ext uri="{FF2B5EF4-FFF2-40B4-BE49-F238E27FC236}">
                <a16:creationId xmlns:a16="http://schemas.microsoft.com/office/drawing/2014/main" id="{8A9FC085-8A58-4663-8182-92C73A97BD8B}"/>
              </a:ext>
            </a:extLst>
          </p:cNvPr>
          <p:cNvSpPr txBox="1">
            <a:spLocks noChangeArrowheads="1"/>
          </p:cNvSpPr>
          <p:nvPr/>
        </p:nvSpPr>
        <p:spPr bwMode="auto">
          <a:xfrm>
            <a:off x="9133217" y="2648209"/>
            <a:ext cx="4429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No</a:t>
            </a:r>
            <a:endParaRPr lang="en-US" altLang="en-US" sz="1600" b="0">
              <a:solidFill>
                <a:schemeClr val="bg2"/>
              </a:solidFill>
            </a:endParaRPr>
          </a:p>
        </p:txBody>
      </p:sp>
      <p:sp>
        <p:nvSpPr>
          <p:cNvPr id="64" name="Text Box 27">
            <a:extLst>
              <a:ext uri="{FF2B5EF4-FFF2-40B4-BE49-F238E27FC236}">
                <a16:creationId xmlns:a16="http://schemas.microsoft.com/office/drawing/2014/main" id="{05BF9E97-40E1-403D-94EC-A7B664A37564}"/>
              </a:ext>
            </a:extLst>
          </p:cNvPr>
          <p:cNvSpPr txBox="1">
            <a:spLocks noChangeArrowheads="1"/>
          </p:cNvSpPr>
          <p:nvPr/>
        </p:nvSpPr>
        <p:spPr bwMode="auto">
          <a:xfrm>
            <a:off x="6009017" y="1886209"/>
            <a:ext cx="930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Married</a:t>
            </a:r>
            <a:r>
              <a:rPr lang="en-US" altLang="en-US" sz="1600" b="0">
                <a:solidFill>
                  <a:schemeClr val="bg2"/>
                </a:solidFill>
              </a:rPr>
              <a:t> </a:t>
            </a:r>
          </a:p>
        </p:txBody>
      </p:sp>
      <p:sp>
        <p:nvSpPr>
          <p:cNvPr id="65" name="Text Box 28">
            <a:extLst>
              <a:ext uri="{FF2B5EF4-FFF2-40B4-BE49-F238E27FC236}">
                <a16:creationId xmlns:a16="http://schemas.microsoft.com/office/drawing/2014/main" id="{B5C13824-4BB2-4DCE-9845-68DEE3C66696}"/>
              </a:ext>
            </a:extLst>
          </p:cNvPr>
          <p:cNvSpPr txBox="1">
            <a:spLocks noChangeArrowheads="1"/>
          </p:cNvSpPr>
          <p:nvPr/>
        </p:nvSpPr>
        <p:spPr bwMode="auto">
          <a:xfrm>
            <a:off x="7609217" y="1657609"/>
            <a:ext cx="13985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Single, Divorced</a:t>
            </a:r>
            <a:endParaRPr lang="en-US" altLang="en-US" sz="1600" b="0">
              <a:solidFill>
                <a:schemeClr val="bg2"/>
              </a:solidFill>
            </a:endParaRPr>
          </a:p>
        </p:txBody>
      </p:sp>
      <p:sp>
        <p:nvSpPr>
          <p:cNvPr id="66" name="Text Box 29">
            <a:extLst>
              <a:ext uri="{FF2B5EF4-FFF2-40B4-BE49-F238E27FC236}">
                <a16:creationId xmlns:a16="http://schemas.microsoft.com/office/drawing/2014/main" id="{00D05566-A1A3-4ED7-9021-ABAC8B625523}"/>
              </a:ext>
            </a:extLst>
          </p:cNvPr>
          <p:cNvSpPr txBox="1">
            <a:spLocks noChangeArrowheads="1"/>
          </p:cNvSpPr>
          <p:nvPr/>
        </p:nvSpPr>
        <p:spPr bwMode="auto">
          <a:xfrm>
            <a:off x="8215642" y="3511809"/>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&lt; 80K</a:t>
            </a:r>
            <a:endParaRPr lang="en-US" altLang="en-US" sz="1600" b="0">
              <a:solidFill>
                <a:schemeClr val="bg2"/>
              </a:solidFill>
            </a:endParaRPr>
          </a:p>
        </p:txBody>
      </p:sp>
      <p:sp>
        <p:nvSpPr>
          <p:cNvPr id="67" name="Text Box 30">
            <a:extLst>
              <a:ext uri="{FF2B5EF4-FFF2-40B4-BE49-F238E27FC236}">
                <a16:creationId xmlns:a16="http://schemas.microsoft.com/office/drawing/2014/main" id="{25EFFFF2-9CC4-4BB6-946E-380CD1CEF1F1}"/>
              </a:ext>
            </a:extLst>
          </p:cNvPr>
          <p:cNvSpPr txBox="1">
            <a:spLocks noChangeArrowheads="1"/>
          </p:cNvSpPr>
          <p:nvPr/>
        </p:nvSpPr>
        <p:spPr bwMode="auto">
          <a:xfrm>
            <a:off x="9990467" y="3511809"/>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&gt; 80K</a:t>
            </a:r>
            <a:endParaRPr lang="en-US" altLang="en-US" sz="1600" b="0">
              <a:solidFill>
                <a:schemeClr val="bg2"/>
              </a:solidFill>
            </a:endParaRPr>
          </a:p>
        </p:txBody>
      </p:sp>
      <p:sp>
        <p:nvSpPr>
          <p:cNvPr id="68" name="Text Box 37">
            <a:extLst>
              <a:ext uri="{FF2B5EF4-FFF2-40B4-BE49-F238E27FC236}">
                <a16:creationId xmlns:a16="http://schemas.microsoft.com/office/drawing/2014/main" id="{E6CD68D2-9C4F-4285-802A-A1CFD976909A}"/>
              </a:ext>
            </a:extLst>
          </p:cNvPr>
          <p:cNvSpPr txBox="1">
            <a:spLocks noChangeArrowheads="1"/>
          </p:cNvSpPr>
          <p:nvPr/>
        </p:nvSpPr>
        <p:spPr bwMode="auto">
          <a:xfrm>
            <a:off x="1639887" y="5177765"/>
            <a:ext cx="3124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80000"/>
              </a:lnSpc>
              <a:spcBef>
                <a:spcPct val="20000"/>
              </a:spcBef>
              <a:spcAft>
                <a:spcPct val="0"/>
              </a:spcAft>
              <a:buClr>
                <a:schemeClr val="accent2"/>
              </a:buClr>
              <a:buFont typeface="Monotype Sorts" pitchFamily="-84" charset="2"/>
              <a:buNone/>
            </a:pPr>
            <a:r>
              <a:rPr lang="zh-CN" altLang="en-US" sz="2000" dirty="0">
                <a:solidFill>
                  <a:schemeClr val="tx2"/>
                </a:solidFill>
              </a:rPr>
              <a:t>决策树</a:t>
            </a:r>
            <a:r>
              <a:rPr lang="en-US" altLang="zh-CN" sz="2000" dirty="0">
                <a:solidFill>
                  <a:schemeClr val="tx2"/>
                </a:solidFill>
              </a:rPr>
              <a:t>1</a:t>
            </a:r>
            <a:endParaRPr lang="en-US" altLang="en-US" sz="2000" dirty="0">
              <a:solidFill>
                <a:schemeClr val="bg2"/>
              </a:solidFill>
            </a:endParaRPr>
          </a:p>
        </p:txBody>
      </p:sp>
      <p:grpSp>
        <p:nvGrpSpPr>
          <p:cNvPr id="69" name="组合 68">
            <a:extLst>
              <a:ext uri="{FF2B5EF4-FFF2-40B4-BE49-F238E27FC236}">
                <a16:creationId xmlns:a16="http://schemas.microsoft.com/office/drawing/2014/main" id="{5D590C3C-F850-4256-912D-00B960D8B08B}"/>
              </a:ext>
            </a:extLst>
          </p:cNvPr>
          <p:cNvGrpSpPr/>
          <p:nvPr/>
        </p:nvGrpSpPr>
        <p:grpSpPr>
          <a:xfrm>
            <a:off x="1235869" y="1579822"/>
            <a:ext cx="4267200" cy="3298825"/>
            <a:chOff x="6224638" y="1730375"/>
            <a:chExt cx="4267200" cy="3298825"/>
          </a:xfrm>
        </p:grpSpPr>
        <p:sp>
          <p:nvSpPr>
            <p:cNvPr id="70" name="Line 4">
              <a:extLst>
                <a:ext uri="{FF2B5EF4-FFF2-40B4-BE49-F238E27FC236}">
                  <a16:creationId xmlns:a16="http://schemas.microsoft.com/office/drawing/2014/main" id="{4D1342A0-005A-4005-AEC0-E34D9E5B4E48}"/>
                </a:ext>
              </a:extLst>
            </p:cNvPr>
            <p:cNvSpPr>
              <a:spLocks noChangeShapeType="1"/>
            </p:cNvSpPr>
            <p:nvPr/>
          </p:nvSpPr>
          <p:spPr bwMode="auto">
            <a:xfrm>
              <a:off x="8437612" y="3919537"/>
              <a:ext cx="266700" cy="64611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1" name="Line 5">
              <a:extLst>
                <a:ext uri="{FF2B5EF4-FFF2-40B4-BE49-F238E27FC236}">
                  <a16:creationId xmlns:a16="http://schemas.microsoft.com/office/drawing/2014/main" id="{16F3CD69-A13E-4A5B-B74D-1DB644DB3041}"/>
                </a:ext>
              </a:extLst>
            </p:cNvPr>
            <p:cNvSpPr>
              <a:spLocks noChangeShapeType="1"/>
            </p:cNvSpPr>
            <p:nvPr/>
          </p:nvSpPr>
          <p:spPr bwMode="auto">
            <a:xfrm flipH="1">
              <a:off x="7197775" y="3919537"/>
              <a:ext cx="355600" cy="64611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2" name="Line 6">
              <a:extLst>
                <a:ext uri="{FF2B5EF4-FFF2-40B4-BE49-F238E27FC236}">
                  <a16:creationId xmlns:a16="http://schemas.microsoft.com/office/drawing/2014/main" id="{C9B3E6B4-4354-4092-A8DC-61A3DE908605}"/>
                </a:ext>
              </a:extLst>
            </p:cNvPr>
            <p:cNvSpPr>
              <a:spLocks noChangeShapeType="1"/>
            </p:cNvSpPr>
            <p:nvPr/>
          </p:nvSpPr>
          <p:spPr bwMode="auto">
            <a:xfrm flipH="1">
              <a:off x="7905800" y="2944813"/>
              <a:ext cx="442912" cy="649287"/>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3" name="Line 7">
              <a:extLst>
                <a:ext uri="{FF2B5EF4-FFF2-40B4-BE49-F238E27FC236}">
                  <a16:creationId xmlns:a16="http://schemas.microsoft.com/office/drawing/2014/main" id="{10A2F78F-283E-40A5-A131-7E732813FA2B}"/>
                </a:ext>
              </a:extLst>
            </p:cNvPr>
            <p:cNvSpPr>
              <a:spLocks noChangeShapeType="1"/>
            </p:cNvSpPr>
            <p:nvPr/>
          </p:nvSpPr>
          <p:spPr bwMode="auto">
            <a:xfrm>
              <a:off x="9234538" y="2944813"/>
              <a:ext cx="531813" cy="649287"/>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4" name="Line 8">
              <a:extLst>
                <a:ext uri="{FF2B5EF4-FFF2-40B4-BE49-F238E27FC236}">
                  <a16:creationId xmlns:a16="http://schemas.microsoft.com/office/drawing/2014/main" id="{AC844269-BE03-4754-B454-02B6746DC5CB}"/>
                </a:ext>
              </a:extLst>
            </p:cNvPr>
            <p:cNvSpPr>
              <a:spLocks noChangeShapeType="1"/>
            </p:cNvSpPr>
            <p:nvPr/>
          </p:nvSpPr>
          <p:spPr bwMode="auto">
            <a:xfrm>
              <a:off x="8083600" y="2054225"/>
              <a:ext cx="620712" cy="568325"/>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5" name="Line 9">
              <a:extLst>
                <a:ext uri="{FF2B5EF4-FFF2-40B4-BE49-F238E27FC236}">
                  <a16:creationId xmlns:a16="http://schemas.microsoft.com/office/drawing/2014/main" id="{53B2FA94-4C9B-4864-8D8C-88D9209DD889}"/>
                </a:ext>
              </a:extLst>
            </p:cNvPr>
            <p:cNvSpPr>
              <a:spLocks noChangeShapeType="1"/>
            </p:cNvSpPr>
            <p:nvPr/>
          </p:nvSpPr>
          <p:spPr bwMode="auto">
            <a:xfrm flipH="1">
              <a:off x="6578651" y="2054225"/>
              <a:ext cx="619125" cy="568325"/>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6" name="Text Box 10">
              <a:extLst>
                <a:ext uri="{FF2B5EF4-FFF2-40B4-BE49-F238E27FC236}">
                  <a16:creationId xmlns:a16="http://schemas.microsoft.com/office/drawing/2014/main" id="{98792101-369B-4547-BEF3-FDF62AD91F56}"/>
                </a:ext>
              </a:extLst>
            </p:cNvPr>
            <p:cNvSpPr txBox="1">
              <a:spLocks noChangeArrowheads="1"/>
            </p:cNvSpPr>
            <p:nvPr/>
          </p:nvSpPr>
          <p:spPr bwMode="auto">
            <a:xfrm>
              <a:off x="7145388" y="1730375"/>
              <a:ext cx="1027113" cy="59372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dirty="0">
                  <a:solidFill>
                    <a:schemeClr val="bg1"/>
                  </a:solidFill>
                </a:rPr>
                <a:t>Home Owner</a:t>
              </a:r>
            </a:p>
          </p:txBody>
        </p:sp>
        <p:sp>
          <p:nvSpPr>
            <p:cNvPr id="77" name="Text Box 11">
              <a:extLst>
                <a:ext uri="{FF2B5EF4-FFF2-40B4-BE49-F238E27FC236}">
                  <a16:creationId xmlns:a16="http://schemas.microsoft.com/office/drawing/2014/main" id="{A6C0A9CA-EE52-4BC0-B79E-3929CB112D94}"/>
                </a:ext>
              </a:extLst>
            </p:cNvPr>
            <p:cNvSpPr txBox="1">
              <a:spLocks noChangeArrowheads="1"/>
            </p:cNvSpPr>
            <p:nvPr/>
          </p:nvSpPr>
          <p:spPr bwMode="auto">
            <a:xfrm>
              <a:off x="8259813" y="2622550"/>
              <a:ext cx="1025525" cy="34766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dirty="0" err="1">
                  <a:solidFill>
                    <a:schemeClr val="bg1"/>
                  </a:solidFill>
                </a:rPr>
                <a:t>MarSt</a:t>
              </a:r>
              <a:endParaRPr lang="en-US" altLang="en-US" sz="1600" dirty="0">
                <a:solidFill>
                  <a:schemeClr val="bg1"/>
                </a:solidFill>
              </a:endParaRPr>
            </a:p>
          </p:txBody>
        </p:sp>
        <p:sp>
          <p:nvSpPr>
            <p:cNvPr id="78" name="Text Box 12">
              <a:extLst>
                <a:ext uri="{FF2B5EF4-FFF2-40B4-BE49-F238E27FC236}">
                  <a16:creationId xmlns:a16="http://schemas.microsoft.com/office/drawing/2014/main" id="{70052BD3-5FDE-4778-B68C-A7CC25373E4F}"/>
                </a:ext>
              </a:extLst>
            </p:cNvPr>
            <p:cNvSpPr txBox="1">
              <a:spLocks noChangeArrowheads="1"/>
            </p:cNvSpPr>
            <p:nvPr/>
          </p:nvSpPr>
          <p:spPr bwMode="auto">
            <a:xfrm>
              <a:off x="7464476" y="3594099"/>
              <a:ext cx="1062037" cy="34925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chemeClr val="bg1"/>
                  </a:solidFill>
                </a:rPr>
                <a:t>Income</a:t>
              </a:r>
            </a:p>
          </p:txBody>
        </p:sp>
        <p:sp>
          <p:nvSpPr>
            <p:cNvPr id="79" name="AutoShape 13">
              <a:extLst>
                <a:ext uri="{FF2B5EF4-FFF2-40B4-BE49-F238E27FC236}">
                  <a16:creationId xmlns:a16="http://schemas.microsoft.com/office/drawing/2014/main" id="{2C02E13C-C81A-47C7-8CBC-E30BD0FDD8B2}"/>
                </a:ext>
              </a:extLst>
            </p:cNvPr>
            <p:cNvSpPr>
              <a:spLocks noChangeArrowheads="1"/>
            </p:cNvSpPr>
            <p:nvPr/>
          </p:nvSpPr>
          <p:spPr bwMode="auto">
            <a:xfrm>
              <a:off x="8480476" y="4562475"/>
              <a:ext cx="688975" cy="449263"/>
            </a:xfrm>
            <a:prstGeom prst="roundRect">
              <a:avLst>
                <a:gd name="adj" fmla="val 16769"/>
              </a:avLst>
            </a:prstGeom>
            <a:ln/>
          </p:spPr>
          <p:style>
            <a:lnRef idx="2">
              <a:schemeClr val="accent5">
                <a:shade val="50000"/>
              </a:schemeClr>
            </a:lnRef>
            <a:fillRef idx="1">
              <a:schemeClr val="accent5"/>
            </a:fillRef>
            <a:effectRef idx="0">
              <a:schemeClr val="accent5"/>
            </a:effectRef>
            <a:fontRef idx="minor">
              <a:schemeClr val="lt1"/>
            </a:fontRef>
          </p:style>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80" name="Text Box 14">
              <a:extLst>
                <a:ext uri="{FF2B5EF4-FFF2-40B4-BE49-F238E27FC236}">
                  <a16:creationId xmlns:a16="http://schemas.microsoft.com/office/drawing/2014/main" id="{D3199519-6EE5-43F7-B4A4-BDCE751BA3A4}"/>
                </a:ext>
              </a:extLst>
            </p:cNvPr>
            <p:cNvSpPr txBox="1">
              <a:spLocks noChangeArrowheads="1"/>
            </p:cNvSpPr>
            <p:nvPr/>
          </p:nvSpPr>
          <p:spPr bwMode="auto">
            <a:xfrm>
              <a:off x="8397926" y="4562474"/>
              <a:ext cx="7508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chemeClr val="bg1"/>
                  </a:solidFill>
                </a:rPr>
                <a:t>YES</a:t>
              </a:r>
            </a:p>
          </p:txBody>
        </p:sp>
        <p:sp>
          <p:nvSpPr>
            <p:cNvPr id="81" name="AutoShape 15">
              <a:extLst>
                <a:ext uri="{FF2B5EF4-FFF2-40B4-BE49-F238E27FC236}">
                  <a16:creationId xmlns:a16="http://schemas.microsoft.com/office/drawing/2014/main" id="{C1E3A0EA-0441-4D96-94C5-281C2D48C71C}"/>
                </a:ext>
              </a:extLst>
            </p:cNvPr>
            <p:cNvSpPr>
              <a:spLocks noChangeArrowheads="1"/>
            </p:cNvSpPr>
            <p:nvPr/>
          </p:nvSpPr>
          <p:spPr bwMode="auto">
            <a:xfrm>
              <a:off x="6843762" y="4583113"/>
              <a:ext cx="717550" cy="446087"/>
            </a:xfrm>
            <a:prstGeom prst="roundRect">
              <a:avLst>
                <a:gd name="adj" fmla="val 16667"/>
              </a:avLst>
            </a:prstGeom>
            <a:ln/>
          </p:spPr>
          <p:style>
            <a:lnRef idx="2">
              <a:schemeClr val="accent5">
                <a:shade val="50000"/>
              </a:schemeClr>
            </a:lnRef>
            <a:fillRef idx="1">
              <a:schemeClr val="accent5"/>
            </a:fillRef>
            <a:effectRef idx="0">
              <a:schemeClr val="accent5"/>
            </a:effectRef>
            <a:fontRef idx="minor">
              <a:schemeClr val="lt1"/>
            </a:fontRef>
          </p:style>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82" name="Text Box 16">
              <a:extLst>
                <a:ext uri="{FF2B5EF4-FFF2-40B4-BE49-F238E27FC236}">
                  <a16:creationId xmlns:a16="http://schemas.microsoft.com/office/drawing/2014/main" id="{CB3D5A78-9952-4CF7-96D8-8DF59DA1D198}"/>
                </a:ext>
              </a:extLst>
            </p:cNvPr>
            <p:cNvSpPr txBox="1">
              <a:spLocks noChangeArrowheads="1"/>
            </p:cNvSpPr>
            <p:nvPr/>
          </p:nvSpPr>
          <p:spPr bwMode="auto">
            <a:xfrm>
              <a:off x="6973937" y="4565649"/>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chemeClr val="bg1"/>
                  </a:solidFill>
                </a:rPr>
                <a:t>NO</a:t>
              </a:r>
            </a:p>
          </p:txBody>
        </p:sp>
        <p:sp>
          <p:nvSpPr>
            <p:cNvPr id="83" name="AutoShape 17">
              <a:extLst>
                <a:ext uri="{FF2B5EF4-FFF2-40B4-BE49-F238E27FC236}">
                  <a16:creationId xmlns:a16="http://schemas.microsoft.com/office/drawing/2014/main" id="{1C261C12-0774-4AF7-A265-CD7CD92B6BF0}"/>
                </a:ext>
              </a:extLst>
            </p:cNvPr>
            <p:cNvSpPr>
              <a:spLocks noChangeArrowheads="1"/>
            </p:cNvSpPr>
            <p:nvPr/>
          </p:nvSpPr>
          <p:spPr bwMode="auto">
            <a:xfrm>
              <a:off x="6224638" y="2640013"/>
              <a:ext cx="752475" cy="427037"/>
            </a:xfrm>
            <a:prstGeom prst="roundRect">
              <a:avLst>
                <a:gd name="adj" fmla="val 16667"/>
              </a:avLst>
            </a:prstGeom>
            <a:ln/>
          </p:spPr>
          <p:style>
            <a:lnRef idx="2">
              <a:schemeClr val="accent5">
                <a:shade val="50000"/>
              </a:schemeClr>
            </a:lnRef>
            <a:fillRef idx="1">
              <a:schemeClr val="accent5"/>
            </a:fillRef>
            <a:effectRef idx="0">
              <a:schemeClr val="accent5"/>
            </a:effectRef>
            <a:fontRef idx="minor">
              <a:schemeClr val="lt1"/>
            </a:fontRef>
          </p:style>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84" name="Text Box 18">
              <a:extLst>
                <a:ext uri="{FF2B5EF4-FFF2-40B4-BE49-F238E27FC236}">
                  <a16:creationId xmlns:a16="http://schemas.microsoft.com/office/drawing/2014/main" id="{C046B5D0-2559-4517-9159-52448C7FF30C}"/>
                </a:ext>
              </a:extLst>
            </p:cNvPr>
            <p:cNvSpPr txBox="1">
              <a:spLocks noChangeArrowheads="1"/>
            </p:cNvSpPr>
            <p:nvPr/>
          </p:nvSpPr>
          <p:spPr bwMode="auto">
            <a:xfrm>
              <a:off x="6353225" y="2622549"/>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dirty="0">
                  <a:solidFill>
                    <a:schemeClr val="bg1"/>
                  </a:solidFill>
                </a:rPr>
                <a:t>NO</a:t>
              </a:r>
            </a:p>
          </p:txBody>
        </p:sp>
        <p:sp>
          <p:nvSpPr>
            <p:cNvPr id="85" name="AutoShape 19">
              <a:extLst>
                <a:ext uri="{FF2B5EF4-FFF2-40B4-BE49-F238E27FC236}">
                  <a16:creationId xmlns:a16="http://schemas.microsoft.com/office/drawing/2014/main" id="{44A66543-F23F-41FA-8E48-67058B242CF0}"/>
                </a:ext>
              </a:extLst>
            </p:cNvPr>
            <p:cNvSpPr>
              <a:spLocks noChangeArrowheads="1"/>
            </p:cNvSpPr>
            <p:nvPr/>
          </p:nvSpPr>
          <p:spPr bwMode="auto">
            <a:xfrm>
              <a:off x="9399638" y="3627438"/>
              <a:ext cx="752475" cy="466725"/>
            </a:xfrm>
            <a:prstGeom prst="roundRect">
              <a:avLst>
                <a:gd name="adj" fmla="val 16667"/>
              </a:avLst>
            </a:prstGeom>
            <a:ln/>
          </p:spPr>
          <p:style>
            <a:lnRef idx="2">
              <a:schemeClr val="accent5">
                <a:shade val="50000"/>
              </a:schemeClr>
            </a:lnRef>
            <a:fillRef idx="1">
              <a:schemeClr val="accent5"/>
            </a:fillRef>
            <a:effectRef idx="0">
              <a:schemeClr val="accent5"/>
            </a:effectRef>
            <a:fontRef idx="minor">
              <a:schemeClr val="lt1"/>
            </a:fontRef>
          </p:style>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86" name="Text Box 20">
              <a:extLst>
                <a:ext uri="{FF2B5EF4-FFF2-40B4-BE49-F238E27FC236}">
                  <a16:creationId xmlns:a16="http://schemas.microsoft.com/office/drawing/2014/main" id="{F1D33B78-77CE-46D9-B3E4-C9E288EAF376}"/>
                </a:ext>
              </a:extLst>
            </p:cNvPr>
            <p:cNvSpPr txBox="1">
              <a:spLocks noChangeArrowheads="1"/>
            </p:cNvSpPr>
            <p:nvPr/>
          </p:nvSpPr>
          <p:spPr bwMode="auto">
            <a:xfrm>
              <a:off x="9507587" y="3627437"/>
              <a:ext cx="4905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chemeClr val="bg1"/>
                  </a:solidFill>
                </a:rPr>
                <a:t>NO</a:t>
              </a:r>
            </a:p>
          </p:txBody>
        </p:sp>
        <p:sp>
          <p:nvSpPr>
            <p:cNvPr id="87" name="Text Box 21">
              <a:extLst>
                <a:ext uri="{FF2B5EF4-FFF2-40B4-BE49-F238E27FC236}">
                  <a16:creationId xmlns:a16="http://schemas.microsoft.com/office/drawing/2014/main" id="{E3B14953-F8E7-415C-BC1A-1BA9516B2324}"/>
                </a:ext>
              </a:extLst>
            </p:cNvPr>
            <p:cNvSpPr txBox="1">
              <a:spLocks noChangeArrowheads="1"/>
            </p:cNvSpPr>
            <p:nvPr/>
          </p:nvSpPr>
          <p:spPr bwMode="auto">
            <a:xfrm>
              <a:off x="6399262" y="2054224"/>
              <a:ext cx="53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a:t>Yes</a:t>
              </a:r>
              <a:endParaRPr lang="en-US" altLang="en-US" sz="1600">
                <a:solidFill>
                  <a:schemeClr val="bg2"/>
                </a:solidFill>
              </a:endParaRPr>
            </a:p>
          </p:txBody>
        </p:sp>
        <p:sp>
          <p:nvSpPr>
            <p:cNvPr id="88" name="Text Box 22">
              <a:extLst>
                <a:ext uri="{FF2B5EF4-FFF2-40B4-BE49-F238E27FC236}">
                  <a16:creationId xmlns:a16="http://schemas.microsoft.com/office/drawing/2014/main" id="{C57AB322-3E81-4084-BC72-7E31FE68DC76}"/>
                </a:ext>
              </a:extLst>
            </p:cNvPr>
            <p:cNvSpPr txBox="1">
              <a:spLocks noChangeArrowheads="1"/>
            </p:cNvSpPr>
            <p:nvPr/>
          </p:nvSpPr>
          <p:spPr bwMode="auto">
            <a:xfrm>
              <a:off x="8436025" y="2054224"/>
              <a:ext cx="4429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a:t>No</a:t>
              </a:r>
              <a:endParaRPr lang="en-US" altLang="en-US" sz="1600">
                <a:solidFill>
                  <a:schemeClr val="bg2"/>
                </a:solidFill>
              </a:endParaRPr>
            </a:p>
          </p:txBody>
        </p:sp>
        <p:sp>
          <p:nvSpPr>
            <p:cNvPr id="89" name="Text Box 23">
              <a:extLst>
                <a:ext uri="{FF2B5EF4-FFF2-40B4-BE49-F238E27FC236}">
                  <a16:creationId xmlns:a16="http://schemas.microsoft.com/office/drawing/2014/main" id="{07793260-C452-47BE-9C1E-764D2A5EA023}"/>
                </a:ext>
              </a:extLst>
            </p:cNvPr>
            <p:cNvSpPr txBox="1">
              <a:spLocks noChangeArrowheads="1"/>
            </p:cNvSpPr>
            <p:nvPr/>
          </p:nvSpPr>
          <p:spPr bwMode="auto">
            <a:xfrm>
              <a:off x="9561563" y="2992437"/>
              <a:ext cx="930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dirty="0"/>
                <a:t>Married</a:t>
              </a:r>
              <a:r>
                <a:rPr lang="en-US" altLang="en-US" sz="1600" dirty="0">
                  <a:solidFill>
                    <a:schemeClr val="bg2"/>
                  </a:solidFill>
                </a:rPr>
                <a:t> </a:t>
              </a:r>
            </a:p>
          </p:txBody>
        </p:sp>
        <p:sp>
          <p:nvSpPr>
            <p:cNvPr id="90" name="Text Box 24">
              <a:extLst>
                <a:ext uri="{FF2B5EF4-FFF2-40B4-BE49-F238E27FC236}">
                  <a16:creationId xmlns:a16="http://schemas.microsoft.com/office/drawing/2014/main" id="{D9C660F7-9E27-47B0-BA51-A9EF58ECA71E}"/>
                </a:ext>
              </a:extLst>
            </p:cNvPr>
            <p:cNvSpPr txBox="1">
              <a:spLocks noChangeArrowheads="1"/>
            </p:cNvSpPr>
            <p:nvPr/>
          </p:nvSpPr>
          <p:spPr bwMode="auto">
            <a:xfrm>
              <a:off x="7200951" y="3027362"/>
              <a:ext cx="16605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a:t>Single, Divorced</a:t>
              </a:r>
              <a:endParaRPr lang="en-US" altLang="en-US" sz="1600">
                <a:solidFill>
                  <a:schemeClr val="bg2"/>
                </a:solidFill>
              </a:endParaRPr>
            </a:p>
          </p:txBody>
        </p:sp>
        <p:sp>
          <p:nvSpPr>
            <p:cNvPr id="91" name="Text Box 25">
              <a:extLst>
                <a:ext uri="{FF2B5EF4-FFF2-40B4-BE49-F238E27FC236}">
                  <a16:creationId xmlns:a16="http://schemas.microsoft.com/office/drawing/2014/main" id="{31C173C9-69F8-485A-B0AB-428C8504C695}"/>
                </a:ext>
              </a:extLst>
            </p:cNvPr>
            <p:cNvSpPr txBox="1">
              <a:spLocks noChangeArrowheads="1"/>
            </p:cNvSpPr>
            <p:nvPr/>
          </p:nvSpPr>
          <p:spPr bwMode="auto">
            <a:xfrm>
              <a:off x="6694538" y="3998912"/>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a:t>&lt; 80K</a:t>
              </a:r>
              <a:endParaRPr lang="en-US" altLang="en-US" sz="1600">
                <a:solidFill>
                  <a:schemeClr val="bg2"/>
                </a:solidFill>
              </a:endParaRPr>
            </a:p>
          </p:txBody>
        </p:sp>
        <p:sp>
          <p:nvSpPr>
            <p:cNvPr id="92" name="Text Box 26">
              <a:extLst>
                <a:ext uri="{FF2B5EF4-FFF2-40B4-BE49-F238E27FC236}">
                  <a16:creationId xmlns:a16="http://schemas.microsoft.com/office/drawing/2014/main" id="{8847D98C-E11E-4D3A-A56D-F440EF2EC7DB}"/>
                </a:ext>
              </a:extLst>
            </p:cNvPr>
            <p:cNvSpPr txBox="1">
              <a:spLocks noChangeArrowheads="1"/>
            </p:cNvSpPr>
            <p:nvPr/>
          </p:nvSpPr>
          <p:spPr bwMode="auto">
            <a:xfrm>
              <a:off x="8640813" y="3998912"/>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a:t>&gt; 80K</a:t>
              </a:r>
              <a:endParaRPr lang="en-US" altLang="en-US" sz="1600">
                <a:solidFill>
                  <a:schemeClr val="bg2"/>
                </a:solidFill>
              </a:endParaRPr>
            </a:p>
          </p:txBody>
        </p:sp>
      </p:grpSp>
      <p:sp>
        <p:nvSpPr>
          <p:cNvPr id="93" name="Slide Number Placeholder 6">
            <a:extLst>
              <a:ext uri="{FF2B5EF4-FFF2-40B4-BE49-F238E27FC236}">
                <a16:creationId xmlns:a16="http://schemas.microsoft.com/office/drawing/2014/main" id="{8071EDF9-CA9E-DE45-8BE8-BCC721399068}"/>
              </a:ext>
            </a:extLst>
          </p:cNvPr>
          <p:cNvSpPr txBox="1">
            <a:spLocks/>
          </p:cNvSpPr>
          <p:nvPr/>
        </p:nvSpPr>
        <p:spPr bwMode="auto">
          <a:xfrm>
            <a:off x="10438408" y="6356350"/>
            <a:ext cx="1206437"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defPPr>
              <a:defRPr lang="zh-CN"/>
            </a:defPPr>
            <a:lvl1pPr marL="0" algn="l" defTabSz="914400" rtl="0" eaLnBrk="1" latinLnBrk="0" hangingPunct="1">
              <a:spcBef>
                <a:spcPct val="10000"/>
              </a:spcBef>
              <a:spcAft>
                <a:spcPts val="400"/>
              </a:spcAft>
              <a:buClr>
                <a:srgbClr val="0C7B9C"/>
              </a:buClr>
              <a:buSzPct val="75000"/>
              <a:buFont typeface="Monotype Sorts" pitchFamily="2" charset="2"/>
              <a:buChar char="l"/>
              <a:defRPr sz="2800" kern="1200">
                <a:solidFill>
                  <a:schemeClr val="tx1"/>
                </a:solidFill>
                <a:latin typeface="Arial" panose="020B0604020202020204" pitchFamily="34" charset="0"/>
                <a:ea typeface="+mn-ea"/>
                <a:cs typeface="+mn-cs"/>
              </a:defRPr>
            </a:lvl1pPr>
            <a:lvl2pPr marL="742950" indent="-285750" algn="l" defTabSz="914400" rtl="0" eaLnBrk="1" latinLnBrk="0" hangingPunct="1">
              <a:spcBef>
                <a:spcPct val="10000"/>
              </a:spcBef>
              <a:spcAft>
                <a:spcPts val="400"/>
              </a:spcAft>
              <a:buClr>
                <a:srgbClr val="0C7B9C"/>
              </a:buClr>
              <a:buSzPct val="100000"/>
              <a:buFont typeface="Arial" panose="020B0604020202020204" pitchFamily="34" charset="0"/>
              <a:buChar char="–"/>
              <a:defRPr sz="2800" kern="1200">
                <a:solidFill>
                  <a:schemeClr val="tx1"/>
                </a:solidFill>
                <a:latin typeface="Arial" panose="020B0604020202020204" pitchFamily="34" charset="0"/>
                <a:ea typeface="+mn-ea"/>
                <a:cs typeface="+mn-cs"/>
              </a:defRPr>
            </a:lvl2pPr>
            <a:lvl3pPr marL="1143000" indent="-228600" algn="l" defTabSz="914400" rtl="0" eaLnBrk="1" latinLnBrk="0" hangingPunct="1">
              <a:spcBef>
                <a:spcPct val="10000"/>
              </a:spcBef>
              <a:spcAft>
                <a:spcPts val="400"/>
              </a:spcAft>
              <a:buClr>
                <a:srgbClr val="0C7B9C"/>
              </a:buClr>
              <a:buSzPct val="70000"/>
              <a:buFont typeface="Wingdings" pitchFamily="2" charset="2"/>
              <a:buChar char="u"/>
              <a:defRPr sz="2400" kern="1200">
                <a:solidFill>
                  <a:schemeClr val="tx1"/>
                </a:solidFill>
                <a:latin typeface="Arial" panose="020B0604020202020204" pitchFamily="34" charset="0"/>
                <a:ea typeface="+mn-ea"/>
                <a:cs typeface="+mn-cs"/>
              </a:defRPr>
            </a:lvl3pPr>
            <a:lvl4pPr marL="1600200" indent="-228600" algn="l" defTabSz="914400" rtl="0" eaLnBrk="1" latinLnBrk="0" hangingPunct="1">
              <a:spcBef>
                <a:spcPct val="20000"/>
              </a:spcBef>
              <a:buSzPct val="100000"/>
              <a:buChar char="–"/>
              <a:defRPr sz="2000" kern="1200">
                <a:solidFill>
                  <a:schemeClr val="tx1"/>
                </a:solidFill>
                <a:latin typeface="Times New Roman" panose="02020603050405020304" pitchFamily="18" charset="0"/>
                <a:ea typeface="+mn-ea"/>
                <a:cs typeface="+mn-cs"/>
              </a:defRPr>
            </a:lvl4pPr>
            <a:lvl5pPr marL="2057400" indent="-228600" algn="l" defTabSz="914400" rtl="0" eaLnBrk="1" latinLnBrk="0" hangingPunct="1">
              <a:spcBef>
                <a:spcPct val="20000"/>
              </a:spcBef>
              <a:buSzPct val="100000"/>
              <a:buChar char="•"/>
              <a:defRPr sz="2000"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9pPr>
          </a:lstStyle>
          <a:p>
            <a:pPr>
              <a:lnSpc>
                <a:spcPct val="90000"/>
              </a:lnSpc>
              <a:spcBef>
                <a:spcPct val="0"/>
              </a:spcBef>
              <a:spcAft>
                <a:spcPts val="600"/>
              </a:spcAft>
              <a:buClrTx/>
              <a:buSzTx/>
              <a:buFontTx/>
              <a:buNone/>
            </a:pPr>
            <a:fld id="{B3C95AA5-9D5C-5241-9970-E26C58C44F9A}" type="slidenum">
              <a:rPr lang="en-US" altLang="en-US" sz="1800" smtClean="0">
                <a:latin typeface="Microsoft YaHei" panose="020B0503020204020204" pitchFamily="34" charset="-122"/>
              </a:rPr>
              <a:pPr>
                <a:lnSpc>
                  <a:spcPct val="90000"/>
                </a:lnSpc>
                <a:spcBef>
                  <a:spcPct val="0"/>
                </a:spcBef>
                <a:spcAft>
                  <a:spcPts val="600"/>
                </a:spcAft>
                <a:buClrTx/>
                <a:buSzTx/>
                <a:buFontTx/>
                <a:buNone/>
              </a:pPr>
              <a:t>11</a:t>
            </a:fld>
            <a:endParaRPr lang="en-US" altLang="en-US" sz="1800" dirty="0">
              <a:latin typeface="Microsoft YaHei" panose="020B0503020204020204" pitchFamily="34" charset="-122"/>
            </a:endParaRPr>
          </a:p>
        </p:txBody>
      </p:sp>
    </p:spTree>
    <p:extLst>
      <p:ext uri="{BB962C8B-B14F-4D97-AF65-F5344CB8AC3E}">
        <p14:creationId xmlns:p14="http://schemas.microsoft.com/office/powerpoint/2010/main" val="28932457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260002"/>
            <a:ext cx="11040533" cy="533400"/>
          </a:xfrm>
        </p:spPr>
        <p:txBody>
          <a:bodyPr>
            <a:normAutofit fontScale="90000"/>
          </a:bodyPr>
          <a:lstStyle/>
          <a:p>
            <a:r>
              <a:rPr kumimoji="1" lang="zh-CN" altLang="en-US" dirty="0"/>
              <a:t>决策树分类器：示例</a:t>
            </a:r>
          </a:p>
        </p:txBody>
      </p:sp>
      <p:sp>
        <p:nvSpPr>
          <p:cNvPr id="93" name="Line 4">
            <a:extLst>
              <a:ext uri="{FF2B5EF4-FFF2-40B4-BE49-F238E27FC236}">
                <a16:creationId xmlns:a16="http://schemas.microsoft.com/office/drawing/2014/main" id="{F853B9F6-63A5-4F12-AE76-2FC65D1CD049}"/>
              </a:ext>
            </a:extLst>
          </p:cNvPr>
          <p:cNvSpPr>
            <a:spLocks noChangeShapeType="1"/>
          </p:cNvSpPr>
          <p:nvPr/>
        </p:nvSpPr>
        <p:spPr bwMode="auto">
          <a:xfrm>
            <a:off x="4422775" y="5354457"/>
            <a:ext cx="266700" cy="64611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4" name="Line 5">
            <a:extLst>
              <a:ext uri="{FF2B5EF4-FFF2-40B4-BE49-F238E27FC236}">
                <a16:creationId xmlns:a16="http://schemas.microsoft.com/office/drawing/2014/main" id="{5913E3D0-9E07-4AC5-A186-94DD0CBB6ED5}"/>
              </a:ext>
            </a:extLst>
          </p:cNvPr>
          <p:cNvSpPr>
            <a:spLocks noChangeShapeType="1"/>
          </p:cNvSpPr>
          <p:nvPr/>
        </p:nvSpPr>
        <p:spPr bwMode="auto">
          <a:xfrm flipH="1">
            <a:off x="3182938" y="5354457"/>
            <a:ext cx="355600" cy="64611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5" name="Line 6">
            <a:extLst>
              <a:ext uri="{FF2B5EF4-FFF2-40B4-BE49-F238E27FC236}">
                <a16:creationId xmlns:a16="http://schemas.microsoft.com/office/drawing/2014/main" id="{A78A7EBE-A5C9-4128-AF5D-AC03FCE0C518}"/>
              </a:ext>
            </a:extLst>
          </p:cNvPr>
          <p:cNvSpPr>
            <a:spLocks noChangeShapeType="1"/>
          </p:cNvSpPr>
          <p:nvPr/>
        </p:nvSpPr>
        <p:spPr bwMode="auto">
          <a:xfrm flipH="1">
            <a:off x="3890963" y="4379733"/>
            <a:ext cx="442912" cy="649287"/>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6" name="Line 7">
            <a:extLst>
              <a:ext uri="{FF2B5EF4-FFF2-40B4-BE49-F238E27FC236}">
                <a16:creationId xmlns:a16="http://schemas.microsoft.com/office/drawing/2014/main" id="{E2DF1BCE-5629-4772-94F1-27935912F76C}"/>
              </a:ext>
            </a:extLst>
          </p:cNvPr>
          <p:cNvSpPr>
            <a:spLocks noChangeShapeType="1"/>
          </p:cNvSpPr>
          <p:nvPr/>
        </p:nvSpPr>
        <p:spPr bwMode="auto">
          <a:xfrm>
            <a:off x="5219701" y="4379733"/>
            <a:ext cx="531813" cy="649287"/>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7" name="Line 8">
            <a:extLst>
              <a:ext uri="{FF2B5EF4-FFF2-40B4-BE49-F238E27FC236}">
                <a16:creationId xmlns:a16="http://schemas.microsoft.com/office/drawing/2014/main" id="{F4C0D53D-C752-4FF4-8048-49684BA2F9E9}"/>
              </a:ext>
            </a:extLst>
          </p:cNvPr>
          <p:cNvSpPr>
            <a:spLocks noChangeShapeType="1"/>
          </p:cNvSpPr>
          <p:nvPr/>
        </p:nvSpPr>
        <p:spPr bwMode="auto">
          <a:xfrm>
            <a:off x="4068763" y="3489145"/>
            <a:ext cx="620712" cy="568325"/>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8" name="Line 9">
            <a:extLst>
              <a:ext uri="{FF2B5EF4-FFF2-40B4-BE49-F238E27FC236}">
                <a16:creationId xmlns:a16="http://schemas.microsoft.com/office/drawing/2014/main" id="{422C2D96-D3B4-4487-BF7A-86AC4A0AB398}"/>
              </a:ext>
            </a:extLst>
          </p:cNvPr>
          <p:cNvSpPr>
            <a:spLocks noChangeShapeType="1"/>
          </p:cNvSpPr>
          <p:nvPr/>
        </p:nvSpPr>
        <p:spPr bwMode="auto">
          <a:xfrm flipH="1">
            <a:off x="2563814" y="3489145"/>
            <a:ext cx="619125" cy="568325"/>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9" name="Text Box 10">
            <a:extLst>
              <a:ext uri="{FF2B5EF4-FFF2-40B4-BE49-F238E27FC236}">
                <a16:creationId xmlns:a16="http://schemas.microsoft.com/office/drawing/2014/main" id="{D9FCC6A5-EAC5-4CA8-B30C-9B9E6623F095}"/>
              </a:ext>
            </a:extLst>
          </p:cNvPr>
          <p:cNvSpPr txBox="1">
            <a:spLocks noChangeArrowheads="1"/>
          </p:cNvSpPr>
          <p:nvPr/>
        </p:nvSpPr>
        <p:spPr bwMode="auto">
          <a:xfrm>
            <a:off x="3130551" y="3165295"/>
            <a:ext cx="1027113" cy="59372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dirty="0">
                <a:solidFill>
                  <a:schemeClr val="bg1"/>
                </a:solidFill>
              </a:rPr>
              <a:t>Home Owner</a:t>
            </a:r>
          </a:p>
        </p:txBody>
      </p:sp>
      <p:sp>
        <p:nvSpPr>
          <p:cNvPr id="100" name="Text Box 11">
            <a:extLst>
              <a:ext uri="{FF2B5EF4-FFF2-40B4-BE49-F238E27FC236}">
                <a16:creationId xmlns:a16="http://schemas.microsoft.com/office/drawing/2014/main" id="{EAD06B3A-F167-4F0B-AB58-B065FB877690}"/>
              </a:ext>
            </a:extLst>
          </p:cNvPr>
          <p:cNvSpPr txBox="1">
            <a:spLocks noChangeArrowheads="1"/>
          </p:cNvSpPr>
          <p:nvPr/>
        </p:nvSpPr>
        <p:spPr bwMode="auto">
          <a:xfrm>
            <a:off x="4244976" y="4057470"/>
            <a:ext cx="1025525" cy="34766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dirty="0" err="1">
                <a:solidFill>
                  <a:schemeClr val="bg1"/>
                </a:solidFill>
              </a:rPr>
              <a:t>MarSt</a:t>
            </a:r>
            <a:endParaRPr lang="en-US" altLang="en-US" sz="1600" dirty="0">
              <a:solidFill>
                <a:schemeClr val="bg1"/>
              </a:solidFill>
            </a:endParaRPr>
          </a:p>
        </p:txBody>
      </p:sp>
      <p:sp>
        <p:nvSpPr>
          <p:cNvPr id="101" name="Text Box 12">
            <a:extLst>
              <a:ext uri="{FF2B5EF4-FFF2-40B4-BE49-F238E27FC236}">
                <a16:creationId xmlns:a16="http://schemas.microsoft.com/office/drawing/2014/main" id="{A4257414-6B20-4179-9D8D-3E7228D63D76}"/>
              </a:ext>
            </a:extLst>
          </p:cNvPr>
          <p:cNvSpPr txBox="1">
            <a:spLocks noChangeArrowheads="1"/>
          </p:cNvSpPr>
          <p:nvPr/>
        </p:nvSpPr>
        <p:spPr bwMode="auto">
          <a:xfrm>
            <a:off x="3449639" y="5029019"/>
            <a:ext cx="1062037" cy="34925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chemeClr val="bg1"/>
                </a:solidFill>
              </a:rPr>
              <a:t>Income</a:t>
            </a:r>
          </a:p>
        </p:txBody>
      </p:sp>
      <p:sp>
        <p:nvSpPr>
          <p:cNvPr id="102" name="AutoShape 13">
            <a:extLst>
              <a:ext uri="{FF2B5EF4-FFF2-40B4-BE49-F238E27FC236}">
                <a16:creationId xmlns:a16="http://schemas.microsoft.com/office/drawing/2014/main" id="{54EE082F-D9FD-43D4-903D-487E5C456386}"/>
              </a:ext>
            </a:extLst>
          </p:cNvPr>
          <p:cNvSpPr>
            <a:spLocks noChangeArrowheads="1"/>
          </p:cNvSpPr>
          <p:nvPr/>
        </p:nvSpPr>
        <p:spPr bwMode="auto">
          <a:xfrm>
            <a:off x="4465639" y="5997395"/>
            <a:ext cx="688975" cy="449263"/>
          </a:xfrm>
          <a:prstGeom prst="roundRect">
            <a:avLst>
              <a:gd name="adj" fmla="val 16769"/>
            </a:avLst>
          </a:prstGeom>
          <a:ln/>
        </p:spPr>
        <p:style>
          <a:lnRef idx="2">
            <a:schemeClr val="accent5">
              <a:shade val="50000"/>
            </a:schemeClr>
          </a:lnRef>
          <a:fillRef idx="1">
            <a:schemeClr val="accent5"/>
          </a:fillRef>
          <a:effectRef idx="0">
            <a:schemeClr val="accent5"/>
          </a:effectRef>
          <a:fontRef idx="minor">
            <a:schemeClr val="lt1"/>
          </a:fontRef>
        </p:style>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03" name="Text Box 14">
            <a:extLst>
              <a:ext uri="{FF2B5EF4-FFF2-40B4-BE49-F238E27FC236}">
                <a16:creationId xmlns:a16="http://schemas.microsoft.com/office/drawing/2014/main" id="{AA77AB28-D1F5-42D7-8629-5138B38144A3}"/>
              </a:ext>
            </a:extLst>
          </p:cNvPr>
          <p:cNvSpPr txBox="1">
            <a:spLocks noChangeArrowheads="1"/>
          </p:cNvSpPr>
          <p:nvPr/>
        </p:nvSpPr>
        <p:spPr bwMode="auto">
          <a:xfrm>
            <a:off x="4383089" y="5997394"/>
            <a:ext cx="7508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chemeClr val="bg1"/>
                </a:solidFill>
              </a:rPr>
              <a:t>YES</a:t>
            </a:r>
          </a:p>
        </p:txBody>
      </p:sp>
      <p:sp>
        <p:nvSpPr>
          <p:cNvPr id="104" name="AutoShape 15">
            <a:extLst>
              <a:ext uri="{FF2B5EF4-FFF2-40B4-BE49-F238E27FC236}">
                <a16:creationId xmlns:a16="http://schemas.microsoft.com/office/drawing/2014/main" id="{3CE81C83-0665-4D64-B059-7DFE441B2803}"/>
              </a:ext>
            </a:extLst>
          </p:cNvPr>
          <p:cNvSpPr>
            <a:spLocks noChangeArrowheads="1"/>
          </p:cNvSpPr>
          <p:nvPr/>
        </p:nvSpPr>
        <p:spPr bwMode="auto">
          <a:xfrm>
            <a:off x="2828925" y="6018033"/>
            <a:ext cx="717550" cy="446087"/>
          </a:xfrm>
          <a:prstGeom prst="roundRect">
            <a:avLst>
              <a:gd name="adj" fmla="val 16667"/>
            </a:avLst>
          </a:prstGeom>
          <a:ln/>
        </p:spPr>
        <p:style>
          <a:lnRef idx="2">
            <a:schemeClr val="accent5">
              <a:shade val="50000"/>
            </a:schemeClr>
          </a:lnRef>
          <a:fillRef idx="1">
            <a:schemeClr val="accent5"/>
          </a:fillRef>
          <a:effectRef idx="0">
            <a:schemeClr val="accent5"/>
          </a:effectRef>
          <a:fontRef idx="minor">
            <a:schemeClr val="lt1"/>
          </a:fontRef>
        </p:style>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05" name="Text Box 16">
            <a:extLst>
              <a:ext uri="{FF2B5EF4-FFF2-40B4-BE49-F238E27FC236}">
                <a16:creationId xmlns:a16="http://schemas.microsoft.com/office/drawing/2014/main" id="{C63D0518-CB9C-433E-9BC2-0E09ECA66CD2}"/>
              </a:ext>
            </a:extLst>
          </p:cNvPr>
          <p:cNvSpPr txBox="1">
            <a:spLocks noChangeArrowheads="1"/>
          </p:cNvSpPr>
          <p:nvPr/>
        </p:nvSpPr>
        <p:spPr bwMode="auto">
          <a:xfrm>
            <a:off x="2959100" y="6000569"/>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chemeClr val="bg1"/>
                </a:solidFill>
              </a:rPr>
              <a:t>NO</a:t>
            </a:r>
          </a:p>
        </p:txBody>
      </p:sp>
      <p:sp>
        <p:nvSpPr>
          <p:cNvPr id="106" name="AutoShape 17">
            <a:extLst>
              <a:ext uri="{FF2B5EF4-FFF2-40B4-BE49-F238E27FC236}">
                <a16:creationId xmlns:a16="http://schemas.microsoft.com/office/drawing/2014/main" id="{D4703014-E092-44DE-8A5B-7B89305AD127}"/>
              </a:ext>
            </a:extLst>
          </p:cNvPr>
          <p:cNvSpPr>
            <a:spLocks noChangeArrowheads="1"/>
          </p:cNvSpPr>
          <p:nvPr/>
        </p:nvSpPr>
        <p:spPr bwMode="auto">
          <a:xfrm>
            <a:off x="2209801" y="4074933"/>
            <a:ext cx="752475" cy="427037"/>
          </a:xfrm>
          <a:prstGeom prst="roundRect">
            <a:avLst>
              <a:gd name="adj" fmla="val 16667"/>
            </a:avLst>
          </a:prstGeom>
          <a:ln/>
        </p:spPr>
        <p:style>
          <a:lnRef idx="2">
            <a:schemeClr val="accent5">
              <a:shade val="50000"/>
            </a:schemeClr>
          </a:lnRef>
          <a:fillRef idx="1">
            <a:schemeClr val="accent5"/>
          </a:fillRef>
          <a:effectRef idx="0">
            <a:schemeClr val="accent5"/>
          </a:effectRef>
          <a:fontRef idx="minor">
            <a:schemeClr val="lt1"/>
          </a:fontRef>
        </p:style>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07" name="Text Box 18">
            <a:extLst>
              <a:ext uri="{FF2B5EF4-FFF2-40B4-BE49-F238E27FC236}">
                <a16:creationId xmlns:a16="http://schemas.microsoft.com/office/drawing/2014/main" id="{736D8724-7CF2-4410-93C5-F8715B0FBFAE}"/>
              </a:ext>
            </a:extLst>
          </p:cNvPr>
          <p:cNvSpPr txBox="1">
            <a:spLocks noChangeArrowheads="1"/>
          </p:cNvSpPr>
          <p:nvPr/>
        </p:nvSpPr>
        <p:spPr bwMode="auto">
          <a:xfrm>
            <a:off x="2338388" y="4057469"/>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dirty="0">
                <a:solidFill>
                  <a:schemeClr val="bg1"/>
                </a:solidFill>
              </a:rPr>
              <a:t>NO</a:t>
            </a:r>
          </a:p>
        </p:txBody>
      </p:sp>
      <p:sp>
        <p:nvSpPr>
          <p:cNvPr id="108" name="AutoShape 19">
            <a:extLst>
              <a:ext uri="{FF2B5EF4-FFF2-40B4-BE49-F238E27FC236}">
                <a16:creationId xmlns:a16="http://schemas.microsoft.com/office/drawing/2014/main" id="{B62C80A3-BA64-48EF-8CD6-D824CA4B1B93}"/>
              </a:ext>
            </a:extLst>
          </p:cNvPr>
          <p:cNvSpPr>
            <a:spLocks noChangeArrowheads="1"/>
          </p:cNvSpPr>
          <p:nvPr/>
        </p:nvSpPr>
        <p:spPr bwMode="auto">
          <a:xfrm>
            <a:off x="5384801" y="5062358"/>
            <a:ext cx="752475" cy="466725"/>
          </a:xfrm>
          <a:prstGeom prst="roundRect">
            <a:avLst>
              <a:gd name="adj" fmla="val 16667"/>
            </a:avLst>
          </a:prstGeom>
          <a:ln/>
        </p:spPr>
        <p:style>
          <a:lnRef idx="2">
            <a:schemeClr val="accent5">
              <a:shade val="50000"/>
            </a:schemeClr>
          </a:lnRef>
          <a:fillRef idx="1">
            <a:schemeClr val="accent5"/>
          </a:fillRef>
          <a:effectRef idx="0">
            <a:schemeClr val="accent5"/>
          </a:effectRef>
          <a:fontRef idx="minor">
            <a:schemeClr val="lt1"/>
          </a:fontRef>
        </p:style>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09" name="Text Box 20">
            <a:extLst>
              <a:ext uri="{FF2B5EF4-FFF2-40B4-BE49-F238E27FC236}">
                <a16:creationId xmlns:a16="http://schemas.microsoft.com/office/drawing/2014/main" id="{E1C0241E-3442-45CE-9D69-CFCBC6BCA0FD}"/>
              </a:ext>
            </a:extLst>
          </p:cNvPr>
          <p:cNvSpPr txBox="1">
            <a:spLocks noChangeArrowheads="1"/>
          </p:cNvSpPr>
          <p:nvPr/>
        </p:nvSpPr>
        <p:spPr bwMode="auto">
          <a:xfrm>
            <a:off x="5492750" y="5062357"/>
            <a:ext cx="4905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dirty="0">
                <a:solidFill>
                  <a:schemeClr val="bg1"/>
                </a:solidFill>
              </a:rPr>
              <a:t>NO</a:t>
            </a:r>
          </a:p>
        </p:txBody>
      </p:sp>
      <p:sp>
        <p:nvSpPr>
          <p:cNvPr id="110" name="Text Box 21">
            <a:extLst>
              <a:ext uri="{FF2B5EF4-FFF2-40B4-BE49-F238E27FC236}">
                <a16:creationId xmlns:a16="http://schemas.microsoft.com/office/drawing/2014/main" id="{9B327EC8-6D37-4263-A255-C632273B0B3A}"/>
              </a:ext>
            </a:extLst>
          </p:cNvPr>
          <p:cNvSpPr txBox="1">
            <a:spLocks noChangeArrowheads="1"/>
          </p:cNvSpPr>
          <p:nvPr/>
        </p:nvSpPr>
        <p:spPr bwMode="auto">
          <a:xfrm>
            <a:off x="2384425" y="3489144"/>
            <a:ext cx="53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a:t>Yes</a:t>
            </a:r>
            <a:endParaRPr lang="en-US" altLang="en-US" sz="1600">
              <a:solidFill>
                <a:schemeClr val="bg2"/>
              </a:solidFill>
            </a:endParaRPr>
          </a:p>
        </p:txBody>
      </p:sp>
      <p:sp>
        <p:nvSpPr>
          <p:cNvPr id="111" name="Text Box 22">
            <a:extLst>
              <a:ext uri="{FF2B5EF4-FFF2-40B4-BE49-F238E27FC236}">
                <a16:creationId xmlns:a16="http://schemas.microsoft.com/office/drawing/2014/main" id="{8F8FF534-14EF-4183-B91D-36F0F0E20B45}"/>
              </a:ext>
            </a:extLst>
          </p:cNvPr>
          <p:cNvSpPr txBox="1">
            <a:spLocks noChangeArrowheads="1"/>
          </p:cNvSpPr>
          <p:nvPr/>
        </p:nvSpPr>
        <p:spPr bwMode="auto">
          <a:xfrm>
            <a:off x="4421188" y="3489144"/>
            <a:ext cx="4429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dirty="0"/>
              <a:t>No</a:t>
            </a:r>
            <a:endParaRPr lang="en-US" altLang="en-US" sz="1600" dirty="0">
              <a:solidFill>
                <a:schemeClr val="bg2"/>
              </a:solidFill>
            </a:endParaRPr>
          </a:p>
        </p:txBody>
      </p:sp>
      <p:sp>
        <p:nvSpPr>
          <p:cNvPr id="112" name="Text Box 23">
            <a:extLst>
              <a:ext uri="{FF2B5EF4-FFF2-40B4-BE49-F238E27FC236}">
                <a16:creationId xmlns:a16="http://schemas.microsoft.com/office/drawing/2014/main" id="{4E034467-D8B1-45F3-B31B-3728B22F8B17}"/>
              </a:ext>
            </a:extLst>
          </p:cNvPr>
          <p:cNvSpPr txBox="1">
            <a:spLocks noChangeArrowheads="1"/>
          </p:cNvSpPr>
          <p:nvPr/>
        </p:nvSpPr>
        <p:spPr bwMode="auto">
          <a:xfrm>
            <a:off x="5546726" y="4427357"/>
            <a:ext cx="930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a:t>Married</a:t>
            </a:r>
            <a:r>
              <a:rPr lang="en-US" altLang="en-US" sz="1600">
                <a:solidFill>
                  <a:schemeClr val="bg2"/>
                </a:solidFill>
              </a:rPr>
              <a:t> </a:t>
            </a:r>
          </a:p>
        </p:txBody>
      </p:sp>
      <p:sp>
        <p:nvSpPr>
          <p:cNvPr id="113" name="Text Box 24">
            <a:extLst>
              <a:ext uri="{FF2B5EF4-FFF2-40B4-BE49-F238E27FC236}">
                <a16:creationId xmlns:a16="http://schemas.microsoft.com/office/drawing/2014/main" id="{CE0F3562-FA94-4518-9E77-738A8FBC3C22}"/>
              </a:ext>
            </a:extLst>
          </p:cNvPr>
          <p:cNvSpPr txBox="1">
            <a:spLocks noChangeArrowheads="1"/>
          </p:cNvSpPr>
          <p:nvPr/>
        </p:nvSpPr>
        <p:spPr bwMode="auto">
          <a:xfrm>
            <a:off x="3269152" y="4538470"/>
            <a:ext cx="184858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dirty="0"/>
              <a:t>Single, </a:t>
            </a:r>
            <a:r>
              <a:rPr lang="zh-CN" altLang="en-US" sz="1600" dirty="0"/>
              <a:t>   </a:t>
            </a:r>
            <a:r>
              <a:rPr lang="en-US" altLang="en-US" sz="1600" dirty="0"/>
              <a:t>Divorced</a:t>
            </a:r>
            <a:endParaRPr lang="en-US" altLang="en-US" sz="1600" dirty="0">
              <a:solidFill>
                <a:schemeClr val="bg2"/>
              </a:solidFill>
            </a:endParaRPr>
          </a:p>
        </p:txBody>
      </p:sp>
      <p:sp>
        <p:nvSpPr>
          <p:cNvPr id="114" name="Text Box 25">
            <a:extLst>
              <a:ext uri="{FF2B5EF4-FFF2-40B4-BE49-F238E27FC236}">
                <a16:creationId xmlns:a16="http://schemas.microsoft.com/office/drawing/2014/main" id="{F57E55DF-75B6-4F36-821A-E80C8C490943}"/>
              </a:ext>
            </a:extLst>
          </p:cNvPr>
          <p:cNvSpPr txBox="1">
            <a:spLocks noChangeArrowheads="1"/>
          </p:cNvSpPr>
          <p:nvPr/>
        </p:nvSpPr>
        <p:spPr bwMode="auto">
          <a:xfrm>
            <a:off x="2679701" y="5433832"/>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a:t>&lt; 80K</a:t>
            </a:r>
            <a:endParaRPr lang="en-US" altLang="en-US" sz="1600">
              <a:solidFill>
                <a:schemeClr val="bg2"/>
              </a:solidFill>
            </a:endParaRPr>
          </a:p>
        </p:txBody>
      </p:sp>
      <p:sp>
        <p:nvSpPr>
          <p:cNvPr id="115" name="Text Box 26">
            <a:extLst>
              <a:ext uri="{FF2B5EF4-FFF2-40B4-BE49-F238E27FC236}">
                <a16:creationId xmlns:a16="http://schemas.microsoft.com/office/drawing/2014/main" id="{2B322050-11E9-4C2F-92CA-6AC2779C8C9F}"/>
              </a:ext>
            </a:extLst>
          </p:cNvPr>
          <p:cNvSpPr txBox="1">
            <a:spLocks noChangeArrowheads="1"/>
          </p:cNvSpPr>
          <p:nvPr/>
        </p:nvSpPr>
        <p:spPr bwMode="auto">
          <a:xfrm>
            <a:off x="4625976" y="5433832"/>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a:t>&gt; 80K</a:t>
            </a:r>
            <a:endParaRPr lang="en-US" altLang="en-US" sz="1600">
              <a:solidFill>
                <a:schemeClr val="bg2"/>
              </a:solidFill>
            </a:endParaRPr>
          </a:p>
        </p:txBody>
      </p:sp>
      <p:sp>
        <p:nvSpPr>
          <p:cNvPr id="116" name="Text Box 28">
            <a:extLst>
              <a:ext uri="{FF2B5EF4-FFF2-40B4-BE49-F238E27FC236}">
                <a16:creationId xmlns:a16="http://schemas.microsoft.com/office/drawing/2014/main" id="{74004859-BD29-4153-AE2F-2F2D36D0394B}"/>
              </a:ext>
            </a:extLst>
          </p:cNvPr>
          <p:cNvSpPr txBox="1">
            <a:spLocks noChangeArrowheads="1"/>
          </p:cNvSpPr>
          <p:nvPr/>
        </p:nvSpPr>
        <p:spPr bwMode="auto">
          <a:xfrm>
            <a:off x="7048500" y="2025651"/>
            <a:ext cx="160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80000"/>
              </a:lnSpc>
              <a:spcBef>
                <a:spcPct val="20000"/>
              </a:spcBef>
              <a:spcAft>
                <a:spcPct val="0"/>
              </a:spcAft>
              <a:buClr>
                <a:schemeClr val="accent2"/>
              </a:buClr>
              <a:buFont typeface="Monotype Sorts" pitchFamily="-84" charset="2"/>
              <a:buNone/>
            </a:pPr>
            <a:r>
              <a:rPr lang="en-US" altLang="en-US" sz="2000">
                <a:solidFill>
                  <a:schemeClr val="tx2"/>
                </a:solidFill>
              </a:rPr>
              <a:t>Test Data</a:t>
            </a:r>
            <a:endParaRPr lang="en-US" altLang="en-US" sz="2000">
              <a:solidFill>
                <a:schemeClr val="bg2"/>
              </a:solidFill>
            </a:endParaRPr>
          </a:p>
        </p:txBody>
      </p:sp>
      <p:graphicFrame>
        <p:nvGraphicFramePr>
          <p:cNvPr id="117" name="表格 116">
            <a:extLst>
              <a:ext uri="{FF2B5EF4-FFF2-40B4-BE49-F238E27FC236}">
                <a16:creationId xmlns:a16="http://schemas.microsoft.com/office/drawing/2014/main" id="{1855E84B-CAC9-4F2F-967B-CD2FE7788AB7}"/>
              </a:ext>
            </a:extLst>
          </p:cNvPr>
          <p:cNvGraphicFramePr>
            <a:graphicFrameLocks noGrp="1"/>
          </p:cNvGraphicFramePr>
          <p:nvPr>
            <p:extLst>
              <p:ext uri="{D42A27DB-BD31-4B8C-83A1-F6EECF244321}">
                <p14:modId xmlns:p14="http://schemas.microsoft.com/office/powerpoint/2010/main" val="978949198"/>
              </p:ext>
            </p:extLst>
          </p:nvPr>
        </p:nvGraphicFramePr>
        <p:xfrm>
          <a:off x="6669184" y="2730073"/>
          <a:ext cx="3975776" cy="979119"/>
        </p:xfrm>
        <a:graphic>
          <a:graphicData uri="http://schemas.openxmlformats.org/drawingml/2006/table">
            <a:tbl>
              <a:tblPr firstRow="1" bandRow="1">
                <a:tableStyleId>{5C22544A-7EE6-4342-B048-85BDC9FD1C3A}</a:tableStyleId>
              </a:tblPr>
              <a:tblGrid>
                <a:gridCol w="993944">
                  <a:extLst>
                    <a:ext uri="{9D8B030D-6E8A-4147-A177-3AD203B41FA5}">
                      <a16:colId xmlns:a16="http://schemas.microsoft.com/office/drawing/2014/main" val="1814674789"/>
                    </a:ext>
                  </a:extLst>
                </a:gridCol>
                <a:gridCol w="993944">
                  <a:extLst>
                    <a:ext uri="{9D8B030D-6E8A-4147-A177-3AD203B41FA5}">
                      <a16:colId xmlns:a16="http://schemas.microsoft.com/office/drawing/2014/main" val="3318836709"/>
                    </a:ext>
                  </a:extLst>
                </a:gridCol>
                <a:gridCol w="993944">
                  <a:extLst>
                    <a:ext uri="{9D8B030D-6E8A-4147-A177-3AD203B41FA5}">
                      <a16:colId xmlns:a16="http://schemas.microsoft.com/office/drawing/2014/main" val="533027463"/>
                    </a:ext>
                  </a:extLst>
                </a:gridCol>
                <a:gridCol w="993944">
                  <a:extLst>
                    <a:ext uri="{9D8B030D-6E8A-4147-A177-3AD203B41FA5}">
                      <a16:colId xmlns:a16="http://schemas.microsoft.com/office/drawing/2014/main" val="2336726948"/>
                    </a:ext>
                  </a:extLst>
                </a:gridCol>
              </a:tblGrid>
              <a:tr h="626293">
                <a:tc>
                  <a:txBody>
                    <a:bodyPr/>
                    <a:lstStyle/>
                    <a:p>
                      <a:pPr indent="-34290" algn="ctr">
                        <a:spcAft>
                          <a:spcPts val="0"/>
                        </a:spcAft>
                      </a:pPr>
                      <a:r>
                        <a:rPr lang="en-US" sz="1400" b="0" i="0" dirty="0">
                          <a:solidFill>
                            <a:srgbClr val="FFFFFF"/>
                          </a:solidFill>
                          <a:effectLst/>
                          <a:latin typeface="Microsoft YaHei" panose="020B0503020204020204" pitchFamily="34" charset="-122"/>
                          <a:ea typeface="Microsoft YaHei" panose="020B0503020204020204" pitchFamily="34" charset="-122"/>
                          <a:cs typeface="Times New Roman" panose="02020603050405020304" pitchFamily="18" charset="0"/>
                        </a:rPr>
                        <a:t>Home Owner</a:t>
                      </a:r>
                      <a:endParaRPr lang="zh-CN" sz="700" b="0" i="0" dirty="0">
                        <a:effectLst/>
                        <a:latin typeface="Microsoft YaHei" panose="020B0503020204020204" pitchFamily="34" charset="-122"/>
                        <a:ea typeface="Microsoft YaHei" panose="020B0503020204020204" pitchFamily="34" charset="-122"/>
                      </a:endParaRPr>
                    </a:p>
                  </a:txBody>
                  <a:tcPr marL="68580" marR="68580" marT="0" marB="0" anchor="ctr">
                    <a:solidFill>
                      <a:srgbClr val="7030A0"/>
                    </a:solidFill>
                  </a:tcPr>
                </a:tc>
                <a:tc>
                  <a:txBody>
                    <a:bodyPr/>
                    <a:lstStyle/>
                    <a:p>
                      <a:pPr algn="ctr">
                        <a:spcAft>
                          <a:spcPts val="0"/>
                        </a:spcAft>
                      </a:pPr>
                      <a:r>
                        <a:rPr lang="en-US" sz="1400" b="0" i="0" dirty="0">
                          <a:solidFill>
                            <a:srgbClr val="FFFFFF"/>
                          </a:solidFill>
                          <a:effectLst/>
                          <a:latin typeface="Microsoft YaHei" panose="020B0503020204020204" pitchFamily="34" charset="-122"/>
                          <a:ea typeface="Microsoft YaHei" panose="020B0503020204020204" pitchFamily="34" charset="-122"/>
                          <a:cs typeface="Times New Roman" panose="02020603050405020304" pitchFamily="18" charset="0"/>
                        </a:rPr>
                        <a:t>Marital</a:t>
                      </a:r>
                      <a:endParaRPr lang="zh-CN" sz="700" b="0" i="0" dirty="0">
                        <a:effectLst/>
                        <a:latin typeface="Microsoft YaHei" panose="020B0503020204020204" pitchFamily="34" charset="-122"/>
                        <a:ea typeface="Microsoft YaHei" panose="020B0503020204020204" pitchFamily="34" charset="-122"/>
                      </a:endParaRPr>
                    </a:p>
                    <a:p>
                      <a:pPr algn="ctr">
                        <a:spcAft>
                          <a:spcPts val="0"/>
                        </a:spcAft>
                      </a:pPr>
                      <a:r>
                        <a:rPr lang="en-US" sz="1400" b="0" i="0" dirty="0">
                          <a:solidFill>
                            <a:srgbClr val="FFFFFF"/>
                          </a:solidFill>
                          <a:effectLst/>
                          <a:latin typeface="Microsoft YaHei" panose="020B0503020204020204" pitchFamily="34" charset="-122"/>
                          <a:ea typeface="Microsoft YaHei" panose="020B0503020204020204" pitchFamily="34" charset="-122"/>
                          <a:cs typeface="Times New Roman" panose="02020603050405020304" pitchFamily="18" charset="0"/>
                        </a:rPr>
                        <a:t>Status</a:t>
                      </a:r>
                      <a:endParaRPr lang="zh-CN" sz="700" b="0" i="0" dirty="0">
                        <a:effectLst/>
                        <a:latin typeface="Microsoft YaHei" panose="020B0503020204020204" pitchFamily="34" charset="-122"/>
                        <a:ea typeface="Microsoft YaHei" panose="020B0503020204020204" pitchFamily="34" charset="-122"/>
                      </a:endParaRPr>
                    </a:p>
                  </a:txBody>
                  <a:tcPr marL="68580" marR="68580" marT="0" marB="0" anchor="ctr">
                    <a:solidFill>
                      <a:srgbClr val="7030A0"/>
                    </a:solidFill>
                  </a:tcPr>
                </a:tc>
                <a:tc>
                  <a:txBody>
                    <a:bodyPr/>
                    <a:lstStyle/>
                    <a:p>
                      <a:pPr algn="ctr">
                        <a:spcAft>
                          <a:spcPts val="0"/>
                        </a:spcAft>
                      </a:pPr>
                      <a:r>
                        <a:rPr lang="en-US" sz="1400" b="0" i="0" dirty="0">
                          <a:solidFill>
                            <a:srgbClr val="FFFFFF"/>
                          </a:solidFill>
                          <a:effectLst/>
                          <a:latin typeface="Microsoft YaHei" panose="020B0503020204020204" pitchFamily="34" charset="-122"/>
                          <a:ea typeface="Microsoft YaHei" panose="020B0503020204020204" pitchFamily="34" charset="-122"/>
                          <a:cs typeface="Times New Roman" panose="02020603050405020304" pitchFamily="18" charset="0"/>
                        </a:rPr>
                        <a:t>Annual</a:t>
                      </a:r>
                      <a:endParaRPr lang="zh-CN" sz="700" b="0" i="0" dirty="0">
                        <a:effectLst/>
                        <a:latin typeface="Microsoft YaHei" panose="020B0503020204020204" pitchFamily="34" charset="-122"/>
                        <a:ea typeface="Microsoft YaHei" panose="020B0503020204020204" pitchFamily="34" charset="-122"/>
                      </a:endParaRPr>
                    </a:p>
                    <a:p>
                      <a:pPr algn="ctr">
                        <a:spcAft>
                          <a:spcPts val="0"/>
                        </a:spcAft>
                      </a:pPr>
                      <a:r>
                        <a:rPr lang="en-US" sz="1400" b="0" i="0" dirty="0">
                          <a:solidFill>
                            <a:srgbClr val="FFFFFF"/>
                          </a:solidFill>
                          <a:effectLst/>
                          <a:latin typeface="Microsoft YaHei" panose="020B0503020204020204" pitchFamily="34" charset="-122"/>
                          <a:ea typeface="Microsoft YaHei" panose="020B0503020204020204" pitchFamily="34" charset="-122"/>
                          <a:cs typeface="Times New Roman" panose="02020603050405020304" pitchFamily="18" charset="0"/>
                        </a:rPr>
                        <a:t>Income</a:t>
                      </a:r>
                      <a:endParaRPr lang="zh-CN" sz="700" b="0" i="0" dirty="0">
                        <a:effectLst/>
                        <a:latin typeface="Microsoft YaHei" panose="020B0503020204020204" pitchFamily="34" charset="-122"/>
                        <a:ea typeface="Microsoft YaHei" panose="020B0503020204020204" pitchFamily="34" charset="-122"/>
                      </a:endParaRPr>
                    </a:p>
                  </a:txBody>
                  <a:tcPr marL="68580" marR="68580" marT="0" marB="0" anchor="ctr">
                    <a:solidFill>
                      <a:srgbClr val="7030A0"/>
                    </a:solidFill>
                  </a:tcPr>
                </a:tc>
                <a:tc>
                  <a:txBody>
                    <a:bodyPr/>
                    <a:lstStyle/>
                    <a:p>
                      <a:pPr algn="ctr">
                        <a:spcAft>
                          <a:spcPts val="0"/>
                        </a:spcAft>
                      </a:pPr>
                      <a:r>
                        <a:rPr lang="en-US" sz="1400" b="0" i="0" dirty="0">
                          <a:solidFill>
                            <a:srgbClr val="FFFFFF"/>
                          </a:solidFill>
                          <a:effectLst/>
                          <a:latin typeface="Microsoft YaHei" panose="020B0503020204020204" pitchFamily="34" charset="-122"/>
                          <a:ea typeface="Microsoft YaHei" panose="020B0503020204020204" pitchFamily="34" charset="-122"/>
                          <a:cs typeface="Times New Roman" panose="02020603050405020304" pitchFamily="18" charset="0"/>
                        </a:rPr>
                        <a:t>Defaulted Borrower</a:t>
                      </a:r>
                      <a:endParaRPr lang="zh-CN" sz="700" b="0" i="0" dirty="0">
                        <a:effectLst/>
                        <a:latin typeface="Microsoft YaHei" panose="020B0503020204020204" pitchFamily="34" charset="-122"/>
                        <a:ea typeface="Microsoft YaHei" panose="020B0503020204020204" pitchFamily="34" charset="-122"/>
                      </a:endParaRPr>
                    </a:p>
                  </a:txBody>
                  <a:tcPr marL="68580" marR="68580" marT="0" marB="0" anchor="ctr">
                    <a:solidFill>
                      <a:srgbClr val="7030A0"/>
                    </a:solidFill>
                  </a:tcPr>
                </a:tc>
                <a:extLst>
                  <a:ext uri="{0D108BD9-81ED-4DB2-BD59-A6C34878D82A}">
                    <a16:rowId xmlns:a16="http://schemas.microsoft.com/office/drawing/2014/main" val="1927261578"/>
                  </a:ext>
                </a:extLst>
              </a:tr>
              <a:tr h="352826">
                <a:tc>
                  <a:txBody>
                    <a:bodyPr/>
                    <a:lstStyle/>
                    <a:p>
                      <a:pPr>
                        <a:spcAft>
                          <a:spcPts val="0"/>
                        </a:spcAft>
                      </a:pPr>
                      <a:r>
                        <a:rPr lang="en-US" sz="1400" b="0" i="0" dirty="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rPr>
                        <a:t>No</a:t>
                      </a:r>
                      <a:endParaRPr lang="zh-CN" sz="700" b="0" i="0" dirty="0">
                        <a:effectLst/>
                        <a:latin typeface="Microsoft YaHei" panose="020B0503020204020204" pitchFamily="34" charset="-122"/>
                        <a:ea typeface="Microsoft YaHei" panose="020B0503020204020204" pitchFamily="34" charset="-122"/>
                      </a:endParaRPr>
                    </a:p>
                  </a:txBody>
                  <a:tcPr marL="68580" marR="68580" marT="0" marB="0" anchor="ctr"/>
                </a:tc>
                <a:tc>
                  <a:txBody>
                    <a:bodyPr/>
                    <a:lstStyle/>
                    <a:p>
                      <a:pPr>
                        <a:spcAft>
                          <a:spcPts val="0"/>
                        </a:spcAft>
                      </a:pPr>
                      <a:r>
                        <a:rPr lang="en-US" sz="1400" b="0" i="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rPr>
                        <a:t>Married</a:t>
                      </a:r>
                      <a:endParaRPr lang="zh-CN" sz="700" b="0" i="0">
                        <a:effectLst/>
                        <a:latin typeface="Microsoft YaHei" panose="020B0503020204020204" pitchFamily="34" charset="-122"/>
                        <a:ea typeface="Microsoft YaHei" panose="020B0503020204020204" pitchFamily="34" charset="-122"/>
                      </a:endParaRPr>
                    </a:p>
                  </a:txBody>
                  <a:tcPr marL="68580" marR="68580" marT="0" marB="0" anchor="ctr"/>
                </a:tc>
                <a:tc>
                  <a:txBody>
                    <a:bodyPr/>
                    <a:lstStyle/>
                    <a:p>
                      <a:pPr>
                        <a:spcAft>
                          <a:spcPts val="0"/>
                        </a:spcAft>
                      </a:pPr>
                      <a:r>
                        <a:rPr lang="en-US" sz="1400" b="0" i="0" dirty="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rPr>
                        <a:t>80K</a:t>
                      </a:r>
                      <a:endParaRPr lang="zh-CN" sz="700" b="0" i="0" dirty="0">
                        <a:effectLst/>
                        <a:latin typeface="Microsoft YaHei" panose="020B0503020204020204" pitchFamily="34" charset="-122"/>
                        <a:ea typeface="Microsoft YaHei" panose="020B0503020204020204" pitchFamily="34" charset="-122"/>
                      </a:endParaRPr>
                    </a:p>
                  </a:txBody>
                  <a:tcPr marL="68580" marR="68580" marT="0" marB="0" anchor="ctr"/>
                </a:tc>
                <a:tc>
                  <a:txBody>
                    <a:bodyPr/>
                    <a:lstStyle/>
                    <a:p>
                      <a:pPr>
                        <a:spcAft>
                          <a:spcPts val="0"/>
                        </a:spcAft>
                      </a:pPr>
                      <a:r>
                        <a:rPr lang="en-US" sz="1400" b="0" i="0" dirty="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rPr>
                        <a:t>?</a:t>
                      </a:r>
                      <a:endParaRPr lang="zh-CN" sz="700" b="0" i="0" dirty="0">
                        <a:effectLst/>
                        <a:latin typeface="Microsoft YaHei" panose="020B0503020204020204" pitchFamily="34" charset="-122"/>
                        <a:ea typeface="Microsoft YaHei" panose="020B0503020204020204" pitchFamily="34" charset="-122"/>
                      </a:endParaRPr>
                    </a:p>
                  </a:txBody>
                  <a:tcPr marL="68580" marR="68580" marT="0" marB="0" anchor="ctr"/>
                </a:tc>
                <a:extLst>
                  <a:ext uri="{0D108BD9-81ED-4DB2-BD59-A6C34878D82A}">
                    <a16:rowId xmlns:a16="http://schemas.microsoft.com/office/drawing/2014/main" val="1657153995"/>
                  </a:ext>
                </a:extLst>
              </a:tr>
            </a:tbl>
          </a:graphicData>
        </a:graphic>
      </p:graphicFrame>
      <p:sp>
        <p:nvSpPr>
          <p:cNvPr id="118" name="Text Box 29">
            <a:extLst>
              <a:ext uri="{FF2B5EF4-FFF2-40B4-BE49-F238E27FC236}">
                <a16:creationId xmlns:a16="http://schemas.microsoft.com/office/drawing/2014/main" id="{0502EB4A-E55A-4087-99D1-5407CDF4478A}"/>
              </a:ext>
            </a:extLst>
          </p:cNvPr>
          <p:cNvSpPr txBox="1">
            <a:spLocks noChangeArrowheads="1"/>
          </p:cNvSpPr>
          <p:nvPr/>
        </p:nvSpPr>
        <p:spPr bwMode="auto">
          <a:xfrm>
            <a:off x="2514600" y="2250894"/>
            <a:ext cx="3429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80000"/>
              </a:lnSpc>
              <a:spcBef>
                <a:spcPct val="20000"/>
              </a:spcBef>
              <a:spcAft>
                <a:spcPct val="0"/>
              </a:spcAft>
              <a:buClr>
                <a:schemeClr val="accent2"/>
              </a:buClr>
              <a:buFont typeface="Monotype Sorts" pitchFamily="-84" charset="2"/>
              <a:buNone/>
            </a:pPr>
            <a:r>
              <a:rPr lang="en-US" altLang="en-US" sz="2000" dirty="0">
                <a:solidFill>
                  <a:srgbClr val="FF0000"/>
                </a:solidFill>
              </a:rPr>
              <a:t>Start from the root of tree.</a:t>
            </a:r>
          </a:p>
        </p:txBody>
      </p:sp>
      <p:sp>
        <p:nvSpPr>
          <p:cNvPr id="119" name="Line 30">
            <a:extLst>
              <a:ext uri="{FF2B5EF4-FFF2-40B4-BE49-F238E27FC236}">
                <a16:creationId xmlns:a16="http://schemas.microsoft.com/office/drawing/2014/main" id="{010C30CD-D4F0-4E1F-B82C-EE22D8E70DDC}"/>
              </a:ext>
            </a:extLst>
          </p:cNvPr>
          <p:cNvSpPr>
            <a:spLocks noChangeShapeType="1"/>
          </p:cNvSpPr>
          <p:nvPr/>
        </p:nvSpPr>
        <p:spPr bwMode="auto">
          <a:xfrm>
            <a:off x="3648635" y="2587444"/>
            <a:ext cx="8965" cy="501650"/>
          </a:xfrm>
          <a:prstGeom prst="line">
            <a:avLst/>
          </a:prstGeom>
          <a:noFill/>
          <a:ln w="158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0" name="Line 30">
            <a:extLst>
              <a:ext uri="{FF2B5EF4-FFF2-40B4-BE49-F238E27FC236}">
                <a16:creationId xmlns:a16="http://schemas.microsoft.com/office/drawing/2014/main" id="{D18B07E0-8FA4-46FC-BCB7-20A35FACEBF1}"/>
              </a:ext>
            </a:extLst>
          </p:cNvPr>
          <p:cNvSpPr>
            <a:spLocks noChangeShapeType="1"/>
          </p:cNvSpPr>
          <p:nvPr/>
        </p:nvSpPr>
        <p:spPr bwMode="auto">
          <a:xfrm flipV="1">
            <a:off x="4837112" y="3257367"/>
            <a:ext cx="1832072" cy="500064"/>
          </a:xfrm>
          <a:prstGeom prst="line">
            <a:avLst/>
          </a:prstGeom>
          <a:noFill/>
          <a:ln w="158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1" name="Line 30">
            <a:extLst>
              <a:ext uri="{FF2B5EF4-FFF2-40B4-BE49-F238E27FC236}">
                <a16:creationId xmlns:a16="http://schemas.microsoft.com/office/drawing/2014/main" id="{5E66A652-946E-4781-8824-EA785D99885C}"/>
              </a:ext>
            </a:extLst>
          </p:cNvPr>
          <p:cNvSpPr>
            <a:spLocks noChangeShapeType="1"/>
          </p:cNvSpPr>
          <p:nvPr/>
        </p:nvSpPr>
        <p:spPr bwMode="auto">
          <a:xfrm flipV="1">
            <a:off x="6332538" y="3709191"/>
            <a:ext cx="1832072" cy="792776"/>
          </a:xfrm>
          <a:prstGeom prst="line">
            <a:avLst/>
          </a:prstGeom>
          <a:noFill/>
          <a:ln w="158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2" name="Line 30">
            <a:extLst>
              <a:ext uri="{FF2B5EF4-FFF2-40B4-BE49-F238E27FC236}">
                <a16:creationId xmlns:a16="http://schemas.microsoft.com/office/drawing/2014/main" id="{688EF209-716E-419F-B448-D22C81374DE1}"/>
              </a:ext>
            </a:extLst>
          </p:cNvPr>
          <p:cNvSpPr>
            <a:spLocks noChangeShapeType="1"/>
          </p:cNvSpPr>
          <p:nvPr/>
        </p:nvSpPr>
        <p:spPr bwMode="auto">
          <a:xfrm flipV="1">
            <a:off x="6332539" y="3675249"/>
            <a:ext cx="3348230" cy="1387108"/>
          </a:xfrm>
          <a:prstGeom prst="line">
            <a:avLst/>
          </a:prstGeom>
          <a:noFill/>
          <a:ln w="158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3" name="文本框 122">
            <a:extLst>
              <a:ext uri="{FF2B5EF4-FFF2-40B4-BE49-F238E27FC236}">
                <a16:creationId xmlns:a16="http://schemas.microsoft.com/office/drawing/2014/main" id="{22BDC7E4-8DE0-4A0D-BD00-0148001C9358}"/>
              </a:ext>
            </a:extLst>
          </p:cNvPr>
          <p:cNvSpPr txBox="1"/>
          <p:nvPr/>
        </p:nvSpPr>
        <p:spPr>
          <a:xfrm>
            <a:off x="9456516" y="2250894"/>
            <a:ext cx="1551008" cy="369332"/>
          </a:xfrm>
          <a:prstGeom prst="rect">
            <a:avLst/>
          </a:prstGeom>
          <a:noFill/>
        </p:spPr>
        <p:txBody>
          <a:bodyPr wrap="square" rtlCol="0">
            <a:spAutoFit/>
          </a:bodyPr>
          <a:lstStyle/>
          <a:p>
            <a:r>
              <a:rPr kumimoji="1" lang="zh-CN" altLang="en-US" dirty="0">
                <a:solidFill>
                  <a:srgbClr val="FF0000"/>
                </a:solidFill>
              </a:rPr>
              <a:t>违约借款人</a:t>
            </a:r>
          </a:p>
        </p:txBody>
      </p:sp>
      <p:sp>
        <p:nvSpPr>
          <p:cNvPr id="124" name="文本占位符 2">
            <a:extLst>
              <a:ext uri="{FF2B5EF4-FFF2-40B4-BE49-F238E27FC236}">
                <a16:creationId xmlns:a16="http://schemas.microsoft.com/office/drawing/2014/main" id="{BCFF134D-5C06-4033-A58C-B8C83E0F8B03}"/>
              </a:ext>
            </a:extLst>
          </p:cNvPr>
          <p:cNvSpPr>
            <a:spLocks noGrp="1"/>
          </p:cNvSpPr>
          <p:nvPr>
            <p:ph type="body" sz="half" idx="1"/>
          </p:nvPr>
        </p:nvSpPr>
        <p:spPr>
          <a:xfrm>
            <a:off x="722388" y="1142999"/>
            <a:ext cx="11040533" cy="804681"/>
          </a:xfrm>
        </p:spPr>
        <p:txBody>
          <a:bodyPr>
            <a:normAutofit/>
          </a:bodyPr>
          <a:lstStyle/>
          <a:p>
            <a:r>
              <a:rPr kumimoji="1" lang="zh-CN" altLang="en-US" sz="2400" dirty="0"/>
              <a:t>将训练得到的决策树分类器应用于测试集：</a:t>
            </a:r>
            <a:endParaRPr kumimoji="1" lang="en-US" altLang="zh-CN" sz="2400" dirty="0"/>
          </a:p>
          <a:p>
            <a:endParaRPr kumimoji="1" lang="zh-CN" altLang="en-US" dirty="0"/>
          </a:p>
        </p:txBody>
      </p:sp>
      <p:sp>
        <p:nvSpPr>
          <p:cNvPr id="35" name="Slide Number Placeholder 6">
            <a:extLst>
              <a:ext uri="{FF2B5EF4-FFF2-40B4-BE49-F238E27FC236}">
                <a16:creationId xmlns:a16="http://schemas.microsoft.com/office/drawing/2014/main" id="{44E42F5C-9C03-3040-A119-7616A6E0DB81}"/>
              </a:ext>
            </a:extLst>
          </p:cNvPr>
          <p:cNvSpPr txBox="1">
            <a:spLocks/>
          </p:cNvSpPr>
          <p:nvPr/>
        </p:nvSpPr>
        <p:spPr bwMode="auto">
          <a:xfrm>
            <a:off x="10438408" y="6356350"/>
            <a:ext cx="1206437"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defPPr>
              <a:defRPr lang="zh-CN"/>
            </a:defPPr>
            <a:lvl1pPr marL="0" algn="l" defTabSz="914400" rtl="0" eaLnBrk="1" latinLnBrk="0" hangingPunct="1">
              <a:spcBef>
                <a:spcPct val="10000"/>
              </a:spcBef>
              <a:spcAft>
                <a:spcPts val="400"/>
              </a:spcAft>
              <a:buClr>
                <a:srgbClr val="0C7B9C"/>
              </a:buClr>
              <a:buSzPct val="75000"/>
              <a:buFont typeface="Monotype Sorts" pitchFamily="2" charset="2"/>
              <a:buChar char="l"/>
              <a:defRPr sz="2800" kern="1200">
                <a:solidFill>
                  <a:schemeClr val="tx1"/>
                </a:solidFill>
                <a:latin typeface="Arial" panose="020B0604020202020204" pitchFamily="34" charset="0"/>
                <a:ea typeface="+mn-ea"/>
                <a:cs typeface="+mn-cs"/>
              </a:defRPr>
            </a:lvl1pPr>
            <a:lvl2pPr marL="742950" indent="-285750" algn="l" defTabSz="914400" rtl="0" eaLnBrk="1" latinLnBrk="0" hangingPunct="1">
              <a:spcBef>
                <a:spcPct val="10000"/>
              </a:spcBef>
              <a:spcAft>
                <a:spcPts val="400"/>
              </a:spcAft>
              <a:buClr>
                <a:srgbClr val="0C7B9C"/>
              </a:buClr>
              <a:buSzPct val="100000"/>
              <a:buFont typeface="Arial" panose="020B0604020202020204" pitchFamily="34" charset="0"/>
              <a:buChar char="–"/>
              <a:defRPr sz="2800" kern="1200">
                <a:solidFill>
                  <a:schemeClr val="tx1"/>
                </a:solidFill>
                <a:latin typeface="Arial" panose="020B0604020202020204" pitchFamily="34" charset="0"/>
                <a:ea typeface="+mn-ea"/>
                <a:cs typeface="+mn-cs"/>
              </a:defRPr>
            </a:lvl2pPr>
            <a:lvl3pPr marL="1143000" indent="-228600" algn="l" defTabSz="914400" rtl="0" eaLnBrk="1" latinLnBrk="0" hangingPunct="1">
              <a:spcBef>
                <a:spcPct val="10000"/>
              </a:spcBef>
              <a:spcAft>
                <a:spcPts val="400"/>
              </a:spcAft>
              <a:buClr>
                <a:srgbClr val="0C7B9C"/>
              </a:buClr>
              <a:buSzPct val="70000"/>
              <a:buFont typeface="Wingdings" pitchFamily="2" charset="2"/>
              <a:buChar char="u"/>
              <a:defRPr sz="2400" kern="1200">
                <a:solidFill>
                  <a:schemeClr val="tx1"/>
                </a:solidFill>
                <a:latin typeface="Arial" panose="020B0604020202020204" pitchFamily="34" charset="0"/>
                <a:ea typeface="+mn-ea"/>
                <a:cs typeface="+mn-cs"/>
              </a:defRPr>
            </a:lvl3pPr>
            <a:lvl4pPr marL="1600200" indent="-228600" algn="l" defTabSz="914400" rtl="0" eaLnBrk="1" latinLnBrk="0" hangingPunct="1">
              <a:spcBef>
                <a:spcPct val="20000"/>
              </a:spcBef>
              <a:buSzPct val="100000"/>
              <a:buChar char="–"/>
              <a:defRPr sz="2000" kern="1200">
                <a:solidFill>
                  <a:schemeClr val="tx1"/>
                </a:solidFill>
                <a:latin typeface="Times New Roman" panose="02020603050405020304" pitchFamily="18" charset="0"/>
                <a:ea typeface="+mn-ea"/>
                <a:cs typeface="+mn-cs"/>
              </a:defRPr>
            </a:lvl4pPr>
            <a:lvl5pPr marL="2057400" indent="-228600" algn="l" defTabSz="914400" rtl="0" eaLnBrk="1" latinLnBrk="0" hangingPunct="1">
              <a:spcBef>
                <a:spcPct val="20000"/>
              </a:spcBef>
              <a:buSzPct val="100000"/>
              <a:buChar char="•"/>
              <a:defRPr sz="2000"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9pPr>
          </a:lstStyle>
          <a:p>
            <a:pPr>
              <a:lnSpc>
                <a:spcPct val="90000"/>
              </a:lnSpc>
              <a:spcBef>
                <a:spcPct val="0"/>
              </a:spcBef>
              <a:spcAft>
                <a:spcPts val="600"/>
              </a:spcAft>
              <a:buClrTx/>
              <a:buSzTx/>
              <a:buFontTx/>
              <a:buNone/>
            </a:pPr>
            <a:fld id="{B3C95AA5-9D5C-5241-9970-E26C58C44F9A}" type="slidenum">
              <a:rPr lang="en-US" altLang="en-US" sz="1800" smtClean="0">
                <a:latin typeface="Microsoft YaHei" panose="020B0503020204020204" pitchFamily="34" charset="-122"/>
              </a:rPr>
              <a:pPr>
                <a:lnSpc>
                  <a:spcPct val="90000"/>
                </a:lnSpc>
                <a:spcBef>
                  <a:spcPct val="0"/>
                </a:spcBef>
                <a:spcAft>
                  <a:spcPts val="600"/>
                </a:spcAft>
                <a:buClrTx/>
                <a:buSzTx/>
                <a:buFontTx/>
                <a:buNone/>
              </a:pPr>
              <a:t>12</a:t>
            </a:fld>
            <a:endParaRPr lang="en-US" altLang="en-US" sz="1800" dirty="0">
              <a:latin typeface="Microsoft YaHei" panose="020B0503020204020204" pitchFamily="34" charset="-122"/>
            </a:endParaRPr>
          </a:p>
        </p:txBody>
      </p:sp>
    </p:spTree>
    <p:extLst>
      <p:ext uri="{BB962C8B-B14F-4D97-AF65-F5344CB8AC3E}">
        <p14:creationId xmlns:p14="http://schemas.microsoft.com/office/powerpoint/2010/main" val="4073549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6" presetClass="emph" presetSubtype="0" fill="hold" grpId="0" nodeType="clickEffect">
                                  <p:stCondLst>
                                    <p:cond delay="0"/>
                                  </p:stCondLst>
                                  <p:childTnLst>
                                    <p:animEffect transition="out" filter="fade">
                                      <p:cBhvr>
                                        <p:cTn id="12" dur="500" tmFilter="0, 0; .2, .5; .8, .5; 1, 0"/>
                                        <p:tgtEl>
                                          <p:spTgt spid="99"/>
                                        </p:tgtEl>
                                      </p:cBhvr>
                                    </p:animEffect>
                                    <p:animScale>
                                      <p:cBhvr>
                                        <p:cTn id="13" dur="250" autoRev="1" fill="hold"/>
                                        <p:tgtEl>
                                          <p:spTgt spid="99"/>
                                        </p:tgtEl>
                                      </p:cBhvr>
                                      <p:by x="105000" y="105000"/>
                                    </p:animScale>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20"/>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6" presetClass="emph" presetSubtype="0" fill="hold" grpId="0" nodeType="clickEffect">
                                  <p:stCondLst>
                                    <p:cond delay="0"/>
                                  </p:stCondLst>
                                  <p:childTnLst>
                                    <p:animEffect transition="out" filter="fade">
                                      <p:cBhvr>
                                        <p:cTn id="21" dur="500" tmFilter="0, 0; .2, .5; .8, .5; 1, 0"/>
                                        <p:tgtEl>
                                          <p:spTgt spid="100"/>
                                        </p:tgtEl>
                                      </p:cBhvr>
                                    </p:animEffect>
                                    <p:animScale>
                                      <p:cBhvr>
                                        <p:cTn id="22" dur="250" autoRev="1" fill="hold"/>
                                        <p:tgtEl>
                                          <p:spTgt spid="100"/>
                                        </p:tgtEl>
                                      </p:cBhvr>
                                      <p:by x="105000" y="105000"/>
                                    </p:animScale>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6" presetClass="emph" presetSubtype="0" fill="hold" grpId="0" nodeType="clickEffect">
                                  <p:stCondLst>
                                    <p:cond delay="0"/>
                                  </p:stCondLst>
                                  <p:childTnLst>
                                    <p:animEffect transition="out" filter="fade">
                                      <p:cBhvr>
                                        <p:cTn id="30" dur="500" tmFilter="0, 0; .2, .5; .8, .5; 1, 0"/>
                                        <p:tgtEl>
                                          <p:spTgt spid="108"/>
                                        </p:tgtEl>
                                      </p:cBhvr>
                                    </p:animEffect>
                                    <p:animScale>
                                      <p:cBhvr>
                                        <p:cTn id="31" dur="250" autoRev="1" fill="hold"/>
                                        <p:tgtEl>
                                          <p:spTgt spid="108"/>
                                        </p:tgtEl>
                                      </p:cBhvr>
                                      <p:by x="105000" y="105000"/>
                                    </p:animScale>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animBg="1"/>
      <p:bldP spid="100" grpId="0" animBg="1"/>
      <p:bldP spid="108" grpId="0" animBg="1"/>
      <p:bldP spid="118" grpId="0"/>
      <p:bldP spid="119" grpId="0" animBg="1"/>
      <p:bldP spid="120" grpId="0" animBg="1"/>
      <p:bldP spid="121" grpId="0" animBg="1"/>
      <p:bldP spid="12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260002"/>
            <a:ext cx="11040533" cy="533400"/>
          </a:xfrm>
        </p:spPr>
        <p:txBody>
          <a:bodyPr>
            <a:normAutofit fontScale="90000"/>
          </a:bodyPr>
          <a:lstStyle/>
          <a:p>
            <a:r>
              <a:rPr kumimoji="1" lang="zh-CN" altLang="en-US" dirty="0"/>
              <a:t>构建决策树的基本算法</a:t>
            </a:r>
          </a:p>
        </p:txBody>
      </p:sp>
      <p:sp>
        <p:nvSpPr>
          <p:cNvPr id="20" name="文本占位符 2">
            <a:extLst>
              <a:ext uri="{FF2B5EF4-FFF2-40B4-BE49-F238E27FC236}">
                <a16:creationId xmlns:a16="http://schemas.microsoft.com/office/drawing/2014/main" id="{93A4BB24-0065-4FAB-A247-487DDAF7D23D}"/>
              </a:ext>
            </a:extLst>
          </p:cNvPr>
          <p:cNvSpPr>
            <a:spLocks noGrp="1"/>
          </p:cNvSpPr>
          <p:nvPr>
            <p:ph type="body" sz="half" idx="1"/>
          </p:nvPr>
        </p:nvSpPr>
        <p:spPr>
          <a:xfrm>
            <a:off x="722388" y="1142999"/>
            <a:ext cx="11040533" cy="5606143"/>
          </a:xfrm>
        </p:spPr>
        <p:txBody>
          <a:bodyPr>
            <a:normAutofit/>
          </a:bodyPr>
          <a:lstStyle/>
          <a:p>
            <a:r>
              <a:rPr kumimoji="1" lang="zh-CN" altLang="en-US" sz="2400" dirty="0"/>
              <a:t>目前有许多算法：</a:t>
            </a:r>
            <a:endParaRPr kumimoji="1" lang="en-US" altLang="zh-CN" sz="2400" dirty="0"/>
          </a:p>
          <a:p>
            <a:pPr lvl="1"/>
            <a:r>
              <a:rPr kumimoji="1" lang="en-US" altLang="zh-CN" sz="2000" dirty="0"/>
              <a:t>Hunt</a:t>
            </a:r>
            <a:r>
              <a:rPr kumimoji="1" lang="zh-CN" altLang="en-US" sz="2000" dirty="0"/>
              <a:t>算法（最早的算法之一）</a:t>
            </a:r>
            <a:endParaRPr kumimoji="1" lang="en-US" altLang="zh-CN" sz="2000" dirty="0"/>
          </a:p>
          <a:p>
            <a:pPr lvl="1"/>
            <a:r>
              <a:rPr kumimoji="1" lang="en-US" altLang="zh-CN" sz="2000" dirty="0"/>
              <a:t>CART</a:t>
            </a:r>
          </a:p>
          <a:p>
            <a:pPr lvl="1"/>
            <a:r>
              <a:rPr kumimoji="1" lang="en-US" altLang="zh-CN" sz="2000" dirty="0"/>
              <a:t>ID3, C4.5</a:t>
            </a:r>
          </a:p>
          <a:p>
            <a:pPr lvl="1"/>
            <a:r>
              <a:rPr kumimoji="1" lang="en-US" altLang="zh-CN" sz="2000" dirty="0"/>
              <a:t>SLIQ, SPRINT</a:t>
            </a:r>
          </a:p>
          <a:p>
            <a:pPr marL="0" indent="0">
              <a:buNone/>
            </a:pPr>
            <a:endParaRPr kumimoji="1" lang="en-US" altLang="zh-CN" sz="2400" dirty="0"/>
          </a:p>
          <a:p>
            <a:r>
              <a:rPr kumimoji="1" lang="zh-CN" altLang="en-US" sz="2400" dirty="0"/>
              <a:t>大多数算法采用贪心策略，因此决策树的构建基于局部最优解。</a:t>
            </a:r>
            <a:endParaRPr kumimoji="1" lang="en-US" altLang="zh-CN" sz="2400" dirty="0"/>
          </a:p>
        </p:txBody>
      </p:sp>
      <p:sp>
        <p:nvSpPr>
          <p:cNvPr id="4" name="Slide Number Placeholder 6">
            <a:extLst>
              <a:ext uri="{FF2B5EF4-FFF2-40B4-BE49-F238E27FC236}">
                <a16:creationId xmlns:a16="http://schemas.microsoft.com/office/drawing/2014/main" id="{C0075FE6-9D2D-DA4A-8EBC-D0C221FD6692}"/>
              </a:ext>
            </a:extLst>
          </p:cNvPr>
          <p:cNvSpPr txBox="1">
            <a:spLocks/>
          </p:cNvSpPr>
          <p:nvPr/>
        </p:nvSpPr>
        <p:spPr bwMode="auto">
          <a:xfrm>
            <a:off x="10438408" y="6356350"/>
            <a:ext cx="1206437"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defPPr>
              <a:defRPr lang="zh-CN"/>
            </a:defPPr>
            <a:lvl1pPr marL="0" algn="l" defTabSz="914400" rtl="0" eaLnBrk="1" latinLnBrk="0" hangingPunct="1">
              <a:spcBef>
                <a:spcPct val="10000"/>
              </a:spcBef>
              <a:spcAft>
                <a:spcPts val="400"/>
              </a:spcAft>
              <a:buClr>
                <a:srgbClr val="0C7B9C"/>
              </a:buClr>
              <a:buSzPct val="75000"/>
              <a:buFont typeface="Monotype Sorts" pitchFamily="2" charset="2"/>
              <a:buChar char="l"/>
              <a:defRPr sz="2800" kern="1200">
                <a:solidFill>
                  <a:schemeClr val="tx1"/>
                </a:solidFill>
                <a:latin typeface="Arial" panose="020B0604020202020204" pitchFamily="34" charset="0"/>
                <a:ea typeface="+mn-ea"/>
                <a:cs typeface="+mn-cs"/>
              </a:defRPr>
            </a:lvl1pPr>
            <a:lvl2pPr marL="742950" indent="-285750" algn="l" defTabSz="914400" rtl="0" eaLnBrk="1" latinLnBrk="0" hangingPunct="1">
              <a:spcBef>
                <a:spcPct val="10000"/>
              </a:spcBef>
              <a:spcAft>
                <a:spcPts val="400"/>
              </a:spcAft>
              <a:buClr>
                <a:srgbClr val="0C7B9C"/>
              </a:buClr>
              <a:buSzPct val="100000"/>
              <a:buFont typeface="Arial" panose="020B0604020202020204" pitchFamily="34" charset="0"/>
              <a:buChar char="–"/>
              <a:defRPr sz="2800" kern="1200">
                <a:solidFill>
                  <a:schemeClr val="tx1"/>
                </a:solidFill>
                <a:latin typeface="Arial" panose="020B0604020202020204" pitchFamily="34" charset="0"/>
                <a:ea typeface="+mn-ea"/>
                <a:cs typeface="+mn-cs"/>
              </a:defRPr>
            </a:lvl2pPr>
            <a:lvl3pPr marL="1143000" indent="-228600" algn="l" defTabSz="914400" rtl="0" eaLnBrk="1" latinLnBrk="0" hangingPunct="1">
              <a:spcBef>
                <a:spcPct val="10000"/>
              </a:spcBef>
              <a:spcAft>
                <a:spcPts val="400"/>
              </a:spcAft>
              <a:buClr>
                <a:srgbClr val="0C7B9C"/>
              </a:buClr>
              <a:buSzPct val="70000"/>
              <a:buFont typeface="Wingdings" pitchFamily="2" charset="2"/>
              <a:buChar char="u"/>
              <a:defRPr sz="2400" kern="1200">
                <a:solidFill>
                  <a:schemeClr val="tx1"/>
                </a:solidFill>
                <a:latin typeface="Arial" panose="020B0604020202020204" pitchFamily="34" charset="0"/>
                <a:ea typeface="+mn-ea"/>
                <a:cs typeface="+mn-cs"/>
              </a:defRPr>
            </a:lvl3pPr>
            <a:lvl4pPr marL="1600200" indent="-228600" algn="l" defTabSz="914400" rtl="0" eaLnBrk="1" latinLnBrk="0" hangingPunct="1">
              <a:spcBef>
                <a:spcPct val="20000"/>
              </a:spcBef>
              <a:buSzPct val="100000"/>
              <a:buChar char="–"/>
              <a:defRPr sz="2000" kern="1200">
                <a:solidFill>
                  <a:schemeClr val="tx1"/>
                </a:solidFill>
                <a:latin typeface="Times New Roman" panose="02020603050405020304" pitchFamily="18" charset="0"/>
                <a:ea typeface="+mn-ea"/>
                <a:cs typeface="+mn-cs"/>
              </a:defRPr>
            </a:lvl4pPr>
            <a:lvl5pPr marL="2057400" indent="-228600" algn="l" defTabSz="914400" rtl="0" eaLnBrk="1" latinLnBrk="0" hangingPunct="1">
              <a:spcBef>
                <a:spcPct val="20000"/>
              </a:spcBef>
              <a:buSzPct val="100000"/>
              <a:buChar char="•"/>
              <a:defRPr sz="2000"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9pPr>
          </a:lstStyle>
          <a:p>
            <a:pPr>
              <a:lnSpc>
                <a:spcPct val="90000"/>
              </a:lnSpc>
              <a:spcBef>
                <a:spcPct val="0"/>
              </a:spcBef>
              <a:spcAft>
                <a:spcPts val="600"/>
              </a:spcAft>
              <a:buClrTx/>
              <a:buSzTx/>
              <a:buFontTx/>
              <a:buNone/>
            </a:pPr>
            <a:fld id="{B3C95AA5-9D5C-5241-9970-E26C58C44F9A}" type="slidenum">
              <a:rPr lang="en-US" altLang="en-US" sz="1800" smtClean="0">
                <a:latin typeface="Microsoft YaHei" panose="020B0503020204020204" pitchFamily="34" charset="-122"/>
              </a:rPr>
              <a:pPr>
                <a:lnSpc>
                  <a:spcPct val="90000"/>
                </a:lnSpc>
                <a:spcBef>
                  <a:spcPct val="0"/>
                </a:spcBef>
                <a:spcAft>
                  <a:spcPts val="600"/>
                </a:spcAft>
                <a:buClrTx/>
                <a:buSzTx/>
                <a:buFontTx/>
                <a:buNone/>
              </a:pPr>
              <a:t>13</a:t>
            </a:fld>
            <a:endParaRPr lang="en-US" altLang="en-US" sz="1800" dirty="0">
              <a:latin typeface="Microsoft YaHei" panose="020B0503020204020204" pitchFamily="34" charset="-122"/>
            </a:endParaRPr>
          </a:p>
        </p:txBody>
      </p:sp>
    </p:spTree>
    <p:extLst>
      <p:ext uri="{BB962C8B-B14F-4D97-AF65-F5344CB8AC3E}">
        <p14:creationId xmlns:p14="http://schemas.microsoft.com/office/powerpoint/2010/main" val="34123538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260002"/>
            <a:ext cx="11040533" cy="533400"/>
          </a:xfrm>
        </p:spPr>
        <p:txBody>
          <a:bodyPr>
            <a:normAutofit fontScale="90000"/>
          </a:bodyPr>
          <a:lstStyle/>
          <a:p>
            <a:r>
              <a:rPr kumimoji="1" lang="en-US" altLang="zh-CN" dirty="0"/>
              <a:t>Hunt</a:t>
            </a:r>
            <a:r>
              <a:rPr kumimoji="1" lang="zh-CN" altLang="en-US" dirty="0"/>
              <a:t>算法</a:t>
            </a:r>
          </a:p>
        </p:txBody>
      </p:sp>
      <p:sp>
        <p:nvSpPr>
          <p:cNvPr id="20" name="文本占位符 2">
            <a:extLst>
              <a:ext uri="{FF2B5EF4-FFF2-40B4-BE49-F238E27FC236}">
                <a16:creationId xmlns:a16="http://schemas.microsoft.com/office/drawing/2014/main" id="{93A4BB24-0065-4FAB-A247-487DDAF7D23D}"/>
              </a:ext>
            </a:extLst>
          </p:cNvPr>
          <p:cNvSpPr>
            <a:spLocks noGrp="1"/>
          </p:cNvSpPr>
          <p:nvPr>
            <p:ph type="body" sz="half" idx="1"/>
          </p:nvPr>
        </p:nvSpPr>
        <p:spPr>
          <a:xfrm>
            <a:off x="722389" y="1142999"/>
            <a:ext cx="6571546" cy="5606143"/>
          </a:xfrm>
        </p:spPr>
        <p:txBody>
          <a:bodyPr>
            <a:normAutofit/>
          </a:bodyPr>
          <a:lstStyle/>
          <a:p>
            <a:pPr marL="0" indent="0">
              <a:buNone/>
            </a:pPr>
            <a:r>
              <a:rPr kumimoji="1" lang="en-US" altLang="zh-CN" sz="2400" b="1" dirty="0"/>
              <a:t>Hunt</a:t>
            </a:r>
            <a:r>
              <a:rPr kumimoji="1" lang="zh-CN" altLang="en-US" sz="2400" b="1" dirty="0"/>
              <a:t>算法流程：</a:t>
            </a:r>
            <a:endParaRPr kumimoji="1" lang="en-US" altLang="zh-CN" sz="2400" b="1" dirty="0"/>
          </a:p>
          <a:p>
            <a:pPr marL="457200" lvl="1" indent="0">
              <a:buNone/>
            </a:pPr>
            <a:r>
              <a:rPr kumimoji="1" lang="zh-CN" altLang="en-US" sz="2000" dirty="0"/>
              <a:t>假设</a:t>
            </a:r>
            <a:r>
              <a:rPr kumimoji="1" lang="en-US" altLang="zh-CN" sz="2000" dirty="0"/>
              <a:t>D</a:t>
            </a:r>
            <a:r>
              <a:rPr kumimoji="1" lang="en-US" altLang="zh-CN" sz="2000" i="0" baseline="-25000" dirty="0">
                <a:latin typeface="+mj-lt"/>
              </a:rPr>
              <a:t>t</a:t>
            </a:r>
            <a:r>
              <a:rPr kumimoji="1" lang="zh-CN" altLang="en-US" sz="2000" dirty="0"/>
              <a:t>为一系列到达结点</a:t>
            </a:r>
            <a:r>
              <a:rPr kumimoji="1" lang="en-US" altLang="zh-CN" sz="2000" dirty="0"/>
              <a:t>t</a:t>
            </a:r>
            <a:r>
              <a:rPr kumimoji="1" lang="zh-CN" altLang="en-US" sz="2000" dirty="0"/>
              <a:t>的训练数据：</a:t>
            </a:r>
            <a:endParaRPr kumimoji="1" lang="en-US" altLang="zh-CN" sz="2000" dirty="0"/>
          </a:p>
          <a:p>
            <a:pPr lvl="1"/>
            <a:r>
              <a:rPr kumimoji="1" lang="zh-CN" altLang="en-US" sz="2000" dirty="0"/>
              <a:t>如果</a:t>
            </a:r>
            <a:r>
              <a:rPr kumimoji="1" lang="en-US" altLang="zh-CN" sz="2000" dirty="0"/>
              <a:t>D</a:t>
            </a:r>
            <a:r>
              <a:rPr kumimoji="1" lang="en-US" altLang="zh-CN" sz="2000" i="0" baseline="-25000" dirty="0">
                <a:latin typeface="+mj-lt"/>
              </a:rPr>
              <a:t>t</a:t>
            </a:r>
            <a:r>
              <a:rPr kumimoji="1" lang="zh-CN" altLang="en-US" sz="2000" dirty="0">
                <a:latin typeface="+mj-lt"/>
              </a:rPr>
              <a:t>所包含的数据属于</a:t>
            </a:r>
            <a:r>
              <a:rPr kumimoji="1" lang="zh-CN" altLang="en-US" sz="2000" dirty="0">
                <a:solidFill>
                  <a:srgbClr val="C00000"/>
                </a:solidFill>
                <a:latin typeface="+mj-lt"/>
              </a:rPr>
              <a:t>同一类别</a:t>
            </a:r>
            <a:r>
              <a:rPr kumimoji="1" lang="en-US" altLang="zh-CN" sz="2000" dirty="0" err="1">
                <a:solidFill>
                  <a:srgbClr val="C00000"/>
                </a:solidFill>
                <a:latin typeface="+mj-lt"/>
              </a:rPr>
              <a:t>y</a:t>
            </a:r>
            <a:r>
              <a:rPr kumimoji="1" lang="en-US" altLang="zh-CN" sz="2000" baseline="-25000" dirty="0" err="1">
                <a:solidFill>
                  <a:srgbClr val="C00000"/>
                </a:solidFill>
                <a:latin typeface="+mj-lt"/>
              </a:rPr>
              <a:t>t</a:t>
            </a:r>
            <a:r>
              <a:rPr kumimoji="1" lang="zh-CN" altLang="en-US" sz="2000" dirty="0">
                <a:latin typeface="+mj-lt"/>
              </a:rPr>
              <a:t>，则</a:t>
            </a:r>
            <a:r>
              <a:rPr kumimoji="1" lang="en-US" altLang="zh-CN" sz="2000" dirty="0">
                <a:latin typeface="+mj-lt"/>
              </a:rPr>
              <a:t>t</a:t>
            </a:r>
            <a:r>
              <a:rPr kumimoji="1" lang="zh-CN" altLang="en-US" sz="2000" dirty="0">
                <a:latin typeface="+mj-lt"/>
              </a:rPr>
              <a:t>为叶结点；</a:t>
            </a:r>
            <a:endParaRPr kumimoji="1" lang="en-US" altLang="zh-CN" sz="2000" dirty="0">
              <a:latin typeface="+mj-lt"/>
            </a:endParaRPr>
          </a:p>
          <a:p>
            <a:pPr lvl="1"/>
            <a:r>
              <a:rPr kumimoji="1" lang="zh-CN" altLang="en-US" sz="2000" dirty="0"/>
              <a:t>如果</a:t>
            </a:r>
            <a:r>
              <a:rPr kumimoji="1" lang="en-US" altLang="zh-CN" sz="2000" dirty="0"/>
              <a:t>D</a:t>
            </a:r>
            <a:r>
              <a:rPr kumimoji="1" lang="en-US" altLang="zh-CN" sz="2000" baseline="-25000" dirty="0"/>
              <a:t>t</a:t>
            </a:r>
            <a:r>
              <a:rPr kumimoji="1" lang="zh-CN" altLang="en-US" sz="2000" dirty="0"/>
              <a:t>所包含的数据属于不同类别，则需要利用属性测试将数据分为更小的子集。</a:t>
            </a:r>
            <a:endParaRPr kumimoji="1" lang="en-US" altLang="zh-CN" sz="2000" dirty="0"/>
          </a:p>
          <a:p>
            <a:pPr marL="457200" lvl="1" indent="0">
              <a:buNone/>
            </a:pPr>
            <a:endParaRPr kumimoji="1" lang="en-US" altLang="zh-CN" sz="2000" dirty="0"/>
          </a:p>
          <a:p>
            <a:pPr lvl="1"/>
            <a:r>
              <a:rPr kumimoji="1" lang="zh-CN" altLang="en-US" sz="2000" dirty="0"/>
              <a:t>上述过程不断迭代，直至找到所有的叶结点。</a:t>
            </a:r>
            <a:endParaRPr kumimoji="1" lang="en-US" altLang="zh-CN" sz="2000" dirty="0"/>
          </a:p>
        </p:txBody>
      </p:sp>
      <p:sp>
        <p:nvSpPr>
          <p:cNvPr id="4" name="Oval 11">
            <a:extLst>
              <a:ext uri="{FF2B5EF4-FFF2-40B4-BE49-F238E27FC236}">
                <a16:creationId xmlns:a16="http://schemas.microsoft.com/office/drawing/2014/main" id="{8EFDF210-E240-4BEA-B3D7-85574B25C7AA}"/>
              </a:ext>
            </a:extLst>
          </p:cNvPr>
          <p:cNvSpPr>
            <a:spLocks noChangeArrowheads="1"/>
          </p:cNvSpPr>
          <p:nvPr/>
        </p:nvSpPr>
        <p:spPr bwMode="auto">
          <a:xfrm>
            <a:off x="9031211" y="4174038"/>
            <a:ext cx="1447800" cy="7620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5" name="Line 12">
            <a:extLst>
              <a:ext uri="{FF2B5EF4-FFF2-40B4-BE49-F238E27FC236}">
                <a16:creationId xmlns:a16="http://schemas.microsoft.com/office/drawing/2014/main" id="{247D18CB-3B54-4A02-99BF-F9020F6654EA}"/>
              </a:ext>
            </a:extLst>
          </p:cNvPr>
          <p:cNvSpPr>
            <a:spLocks noChangeShapeType="1"/>
          </p:cNvSpPr>
          <p:nvPr/>
        </p:nvSpPr>
        <p:spPr bwMode="auto">
          <a:xfrm flipH="1">
            <a:off x="8574011" y="4936038"/>
            <a:ext cx="990600" cy="381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 name="Line 13">
            <a:extLst>
              <a:ext uri="{FF2B5EF4-FFF2-40B4-BE49-F238E27FC236}">
                <a16:creationId xmlns:a16="http://schemas.microsoft.com/office/drawing/2014/main" id="{3E8A5F88-26E0-474D-8BCB-159BEDDC512E}"/>
              </a:ext>
            </a:extLst>
          </p:cNvPr>
          <p:cNvSpPr>
            <a:spLocks noChangeShapeType="1"/>
          </p:cNvSpPr>
          <p:nvPr/>
        </p:nvSpPr>
        <p:spPr bwMode="auto">
          <a:xfrm>
            <a:off x="9717011" y="4936038"/>
            <a:ext cx="0" cy="533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 name="Line 14">
            <a:extLst>
              <a:ext uri="{FF2B5EF4-FFF2-40B4-BE49-F238E27FC236}">
                <a16:creationId xmlns:a16="http://schemas.microsoft.com/office/drawing/2014/main" id="{B7034CA8-7328-419E-BEAE-71F641D8A745}"/>
              </a:ext>
            </a:extLst>
          </p:cNvPr>
          <p:cNvSpPr>
            <a:spLocks noChangeShapeType="1"/>
          </p:cNvSpPr>
          <p:nvPr/>
        </p:nvSpPr>
        <p:spPr bwMode="auto">
          <a:xfrm>
            <a:off x="9869411" y="4936038"/>
            <a:ext cx="990600" cy="381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 name="Line 15">
            <a:extLst>
              <a:ext uri="{FF2B5EF4-FFF2-40B4-BE49-F238E27FC236}">
                <a16:creationId xmlns:a16="http://schemas.microsoft.com/office/drawing/2014/main" id="{98B68E22-7E7A-4D45-8050-88EF2F84CDF2}"/>
              </a:ext>
            </a:extLst>
          </p:cNvPr>
          <p:cNvSpPr>
            <a:spLocks noChangeShapeType="1"/>
          </p:cNvSpPr>
          <p:nvPr/>
        </p:nvSpPr>
        <p:spPr bwMode="auto">
          <a:xfrm flipH="1">
            <a:off x="9717011" y="3793038"/>
            <a:ext cx="228600" cy="381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 name="Text Box 16">
            <a:extLst>
              <a:ext uri="{FF2B5EF4-FFF2-40B4-BE49-F238E27FC236}">
                <a16:creationId xmlns:a16="http://schemas.microsoft.com/office/drawing/2014/main" id="{8B2DE9DE-49E7-4066-A3EA-8A64F3A975CA}"/>
              </a:ext>
            </a:extLst>
          </p:cNvPr>
          <p:cNvSpPr txBox="1">
            <a:spLocks noChangeArrowheads="1"/>
          </p:cNvSpPr>
          <p:nvPr/>
        </p:nvSpPr>
        <p:spPr bwMode="auto">
          <a:xfrm>
            <a:off x="9945611" y="3640638"/>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2000"/>
              <a:t>D</a:t>
            </a:r>
            <a:r>
              <a:rPr lang="en-US" altLang="en-US" sz="2000" baseline="-25000"/>
              <a:t>t</a:t>
            </a:r>
          </a:p>
        </p:txBody>
      </p:sp>
      <p:sp>
        <p:nvSpPr>
          <p:cNvPr id="10" name="Text Box 17">
            <a:extLst>
              <a:ext uri="{FF2B5EF4-FFF2-40B4-BE49-F238E27FC236}">
                <a16:creationId xmlns:a16="http://schemas.microsoft.com/office/drawing/2014/main" id="{B79A5B95-F0CF-4D4E-8892-69BB2380DDF5}"/>
              </a:ext>
            </a:extLst>
          </p:cNvPr>
          <p:cNvSpPr txBox="1">
            <a:spLocks noChangeArrowheads="1"/>
          </p:cNvSpPr>
          <p:nvPr/>
        </p:nvSpPr>
        <p:spPr bwMode="auto">
          <a:xfrm>
            <a:off x="9564611" y="4326438"/>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2400" dirty="0"/>
              <a:t>?</a:t>
            </a:r>
          </a:p>
        </p:txBody>
      </p:sp>
      <p:graphicFrame>
        <p:nvGraphicFramePr>
          <p:cNvPr id="12" name="内容占位符 9">
            <a:extLst>
              <a:ext uri="{FF2B5EF4-FFF2-40B4-BE49-F238E27FC236}">
                <a16:creationId xmlns:a16="http://schemas.microsoft.com/office/drawing/2014/main" id="{DD5D3199-7123-5940-A51D-A220A1A2D27B}"/>
              </a:ext>
            </a:extLst>
          </p:cNvPr>
          <p:cNvGraphicFramePr>
            <a:graphicFrameLocks/>
          </p:cNvGraphicFramePr>
          <p:nvPr>
            <p:extLst>
              <p:ext uri="{D42A27DB-BD31-4B8C-83A1-F6EECF244321}">
                <p14:modId xmlns:p14="http://schemas.microsoft.com/office/powerpoint/2010/main" val="1313341549"/>
              </p:ext>
            </p:extLst>
          </p:nvPr>
        </p:nvGraphicFramePr>
        <p:xfrm>
          <a:off x="7293936" y="444099"/>
          <a:ext cx="4517064" cy="3060015"/>
        </p:xfrm>
        <a:graphic>
          <a:graphicData uri="http://schemas.openxmlformats.org/drawingml/2006/table">
            <a:tbl>
              <a:tblPr firstRow="1" bandRow="1">
                <a:tableStyleId>{5C22544A-7EE6-4342-B048-85BDC9FD1C3A}</a:tableStyleId>
              </a:tblPr>
              <a:tblGrid>
                <a:gridCol w="631511">
                  <a:extLst>
                    <a:ext uri="{9D8B030D-6E8A-4147-A177-3AD203B41FA5}">
                      <a16:colId xmlns:a16="http://schemas.microsoft.com/office/drawing/2014/main" val="3871494798"/>
                    </a:ext>
                  </a:extLst>
                </a:gridCol>
                <a:gridCol w="877100">
                  <a:extLst>
                    <a:ext uri="{9D8B030D-6E8A-4147-A177-3AD203B41FA5}">
                      <a16:colId xmlns:a16="http://schemas.microsoft.com/office/drawing/2014/main" val="551711942"/>
                    </a:ext>
                  </a:extLst>
                </a:gridCol>
                <a:gridCol w="903413">
                  <a:extLst>
                    <a:ext uri="{9D8B030D-6E8A-4147-A177-3AD203B41FA5}">
                      <a16:colId xmlns:a16="http://schemas.microsoft.com/office/drawing/2014/main" val="2719134420"/>
                    </a:ext>
                  </a:extLst>
                </a:gridCol>
                <a:gridCol w="850788">
                  <a:extLst>
                    <a:ext uri="{9D8B030D-6E8A-4147-A177-3AD203B41FA5}">
                      <a16:colId xmlns:a16="http://schemas.microsoft.com/office/drawing/2014/main" val="1062237326"/>
                    </a:ext>
                  </a:extLst>
                </a:gridCol>
                <a:gridCol w="1254252">
                  <a:extLst>
                    <a:ext uri="{9D8B030D-6E8A-4147-A177-3AD203B41FA5}">
                      <a16:colId xmlns:a16="http://schemas.microsoft.com/office/drawing/2014/main" val="1500793289"/>
                    </a:ext>
                  </a:extLst>
                </a:gridCol>
              </a:tblGrid>
              <a:tr h="501339">
                <a:tc>
                  <a:txBody>
                    <a:bodyPr/>
                    <a:lstStyle/>
                    <a:p>
                      <a:pPr indent="-34290" algn="ctr">
                        <a:spcAft>
                          <a:spcPts val="0"/>
                        </a:spcAft>
                      </a:pPr>
                      <a:r>
                        <a:rPr lang="en-US" sz="1400" b="0" i="0" dirty="0">
                          <a:solidFill>
                            <a:srgbClr val="FFFFFF"/>
                          </a:solidFill>
                          <a:effectLst/>
                          <a:latin typeface="Microsoft YaHei" panose="020B0503020204020204" pitchFamily="34" charset="-122"/>
                          <a:ea typeface="Microsoft YaHei" panose="020B0503020204020204" pitchFamily="34" charset="-122"/>
                          <a:cs typeface="Times New Roman" panose="02020603050405020304" pitchFamily="18" charset="0"/>
                        </a:rPr>
                        <a:t>ID</a:t>
                      </a:r>
                      <a:endParaRPr lang="zh-CN" sz="1400" b="0" i="0" dirty="0">
                        <a:effectLst/>
                        <a:latin typeface="Microsoft YaHei" panose="020B0503020204020204" pitchFamily="34" charset="-122"/>
                        <a:ea typeface="Microsoft YaHei" panose="020B0503020204020204" pitchFamily="34" charset="-122"/>
                      </a:endParaRPr>
                    </a:p>
                  </a:txBody>
                  <a:tcPr marL="68580" marR="68580" marT="0" marB="0" anchor="ctr">
                    <a:solidFill>
                      <a:srgbClr val="7030A0"/>
                    </a:solidFill>
                  </a:tcPr>
                </a:tc>
                <a:tc>
                  <a:txBody>
                    <a:bodyPr/>
                    <a:lstStyle/>
                    <a:p>
                      <a:pPr indent="-34290" algn="ctr">
                        <a:spcAft>
                          <a:spcPts val="0"/>
                        </a:spcAft>
                      </a:pPr>
                      <a:r>
                        <a:rPr lang="en-US" sz="1400" b="0" i="0" dirty="0">
                          <a:solidFill>
                            <a:srgbClr val="FFFFFF"/>
                          </a:solidFill>
                          <a:effectLst/>
                          <a:latin typeface="Microsoft YaHei" panose="020B0503020204020204" pitchFamily="34" charset="-122"/>
                          <a:ea typeface="Microsoft YaHei" panose="020B0503020204020204" pitchFamily="34" charset="-122"/>
                          <a:cs typeface="Times New Roman" panose="02020603050405020304" pitchFamily="18" charset="0"/>
                        </a:rPr>
                        <a:t>Home Owner</a:t>
                      </a:r>
                      <a:endParaRPr lang="zh-CN" sz="1400" b="0" i="0" dirty="0">
                        <a:effectLst/>
                        <a:latin typeface="Microsoft YaHei" panose="020B0503020204020204" pitchFamily="34" charset="-122"/>
                        <a:ea typeface="Microsoft YaHei" panose="020B0503020204020204" pitchFamily="34" charset="-122"/>
                      </a:endParaRPr>
                    </a:p>
                  </a:txBody>
                  <a:tcPr marL="68580" marR="68580" marT="0" marB="0" anchor="ctr">
                    <a:solidFill>
                      <a:srgbClr val="7030A0"/>
                    </a:solidFill>
                  </a:tcPr>
                </a:tc>
                <a:tc>
                  <a:txBody>
                    <a:bodyPr/>
                    <a:lstStyle/>
                    <a:p>
                      <a:pPr algn="ctr">
                        <a:spcAft>
                          <a:spcPts val="0"/>
                        </a:spcAft>
                      </a:pPr>
                      <a:r>
                        <a:rPr lang="en-US" sz="1400" b="0" i="0" dirty="0">
                          <a:solidFill>
                            <a:srgbClr val="FFFFFF"/>
                          </a:solidFill>
                          <a:effectLst/>
                          <a:latin typeface="Microsoft YaHei" panose="020B0503020204020204" pitchFamily="34" charset="-122"/>
                          <a:ea typeface="Microsoft YaHei" panose="020B0503020204020204" pitchFamily="34" charset="-122"/>
                          <a:cs typeface="Times New Roman" panose="02020603050405020304" pitchFamily="18" charset="0"/>
                        </a:rPr>
                        <a:t>Marital</a:t>
                      </a:r>
                      <a:endParaRPr lang="zh-CN" sz="1400" b="0" i="0" dirty="0">
                        <a:effectLst/>
                        <a:latin typeface="Microsoft YaHei" panose="020B0503020204020204" pitchFamily="34" charset="-122"/>
                        <a:ea typeface="Microsoft YaHei" panose="020B0503020204020204" pitchFamily="34" charset="-122"/>
                      </a:endParaRPr>
                    </a:p>
                    <a:p>
                      <a:pPr algn="ctr">
                        <a:spcAft>
                          <a:spcPts val="0"/>
                        </a:spcAft>
                      </a:pPr>
                      <a:r>
                        <a:rPr lang="en-US" sz="1400" b="0" i="0" dirty="0">
                          <a:solidFill>
                            <a:srgbClr val="FFFFFF"/>
                          </a:solidFill>
                          <a:effectLst/>
                          <a:latin typeface="Microsoft YaHei" panose="020B0503020204020204" pitchFamily="34" charset="-122"/>
                          <a:ea typeface="Microsoft YaHei" panose="020B0503020204020204" pitchFamily="34" charset="-122"/>
                          <a:cs typeface="Times New Roman" panose="02020603050405020304" pitchFamily="18" charset="0"/>
                        </a:rPr>
                        <a:t>Status</a:t>
                      </a:r>
                      <a:endParaRPr lang="zh-CN" sz="1400" b="0" i="0" dirty="0">
                        <a:effectLst/>
                        <a:latin typeface="Microsoft YaHei" panose="020B0503020204020204" pitchFamily="34" charset="-122"/>
                        <a:ea typeface="Microsoft YaHei" panose="020B0503020204020204" pitchFamily="34" charset="-122"/>
                      </a:endParaRPr>
                    </a:p>
                  </a:txBody>
                  <a:tcPr marL="68580" marR="68580" marT="0" marB="0" anchor="ctr">
                    <a:solidFill>
                      <a:srgbClr val="7030A0"/>
                    </a:solidFill>
                  </a:tcPr>
                </a:tc>
                <a:tc>
                  <a:txBody>
                    <a:bodyPr/>
                    <a:lstStyle/>
                    <a:p>
                      <a:pPr algn="ctr">
                        <a:spcAft>
                          <a:spcPts val="0"/>
                        </a:spcAft>
                      </a:pPr>
                      <a:r>
                        <a:rPr lang="en-US" sz="1400" b="0" i="0" dirty="0">
                          <a:solidFill>
                            <a:srgbClr val="FFFFFF"/>
                          </a:solidFill>
                          <a:effectLst/>
                          <a:latin typeface="Microsoft YaHei" panose="020B0503020204020204" pitchFamily="34" charset="-122"/>
                          <a:ea typeface="Microsoft YaHei" panose="020B0503020204020204" pitchFamily="34" charset="-122"/>
                          <a:cs typeface="Times New Roman" panose="02020603050405020304" pitchFamily="18" charset="0"/>
                        </a:rPr>
                        <a:t>Annual</a:t>
                      </a:r>
                      <a:endParaRPr lang="zh-CN" sz="1400" b="0" i="0" dirty="0">
                        <a:effectLst/>
                        <a:latin typeface="Microsoft YaHei" panose="020B0503020204020204" pitchFamily="34" charset="-122"/>
                        <a:ea typeface="Microsoft YaHei" panose="020B0503020204020204" pitchFamily="34" charset="-122"/>
                      </a:endParaRPr>
                    </a:p>
                    <a:p>
                      <a:pPr algn="ctr">
                        <a:spcAft>
                          <a:spcPts val="0"/>
                        </a:spcAft>
                      </a:pPr>
                      <a:r>
                        <a:rPr lang="en-US" sz="1400" b="0" i="0" dirty="0">
                          <a:solidFill>
                            <a:srgbClr val="FFFFFF"/>
                          </a:solidFill>
                          <a:effectLst/>
                          <a:latin typeface="Microsoft YaHei" panose="020B0503020204020204" pitchFamily="34" charset="-122"/>
                          <a:ea typeface="Microsoft YaHei" panose="020B0503020204020204" pitchFamily="34" charset="-122"/>
                          <a:cs typeface="Times New Roman" panose="02020603050405020304" pitchFamily="18" charset="0"/>
                        </a:rPr>
                        <a:t>Income</a:t>
                      </a:r>
                      <a:endParaRPr lang="zh-CN" sz="1400" b="0" i="0" dirty="0">
                        <a:effectLst/>
                        <a:latin typeface="Microsoft YaHei" panose="020B0503020204020204" pitchFamily="34" charset="-122"/>
                        <a:ea typeface="Microsoft YaHei" panose="020B0503020204020204" pitchFamily="34" charset="-122"/>
                      </a:endParaRPr>
                    </a:p>
                  </a:txBody>
                  <a:tcPr marL="68580" marR="68580" marT="0" marB="0" anchor="ctr">
                    <a:solidFill>
                      <a:srgbClr val="7030A0"/>
                    </a:solidFill>
                  </a:tcPr>
                </a:tc>
                <a:tc>
                  <a:txBody>
                    <a:bodyPr/>
                    <a:lstStyle/>
                    <a:p>
                      <a:pPr algn="ctr">
                        <a:spcAft>
                          <a:spcPts val="0"/>
                        </a:spcAft>
                      </a:pPr>
                      <a:r>
                        <a:rPr lang="en-US" sz="1400" b="0" i="0" dirty="0">
                          <a:solidFill>
                            <a:srgbClr val="FFFFFF"/>
                          </a:solidFill>
                          <a:effectLst/>
                          <a:latin typeface="Microsoft YaHei" panose="020B0503020204020204" pitchFamily="34" charset="-122"/>
                          <a:ea typeface="Microsoft YaHei" panose="020B0503020204020204" pitchFamily="34" charset="-122"/>
                          <a:cs typeface="Times New Roman" panose="02020603050405020304" pitchFamily="18" charset="0"/>
                        </a:rPr>
                        <a:t>Defaulted Borrower</a:t>
                      </a:r>
                      <a:endParaRPr lang="zh-CN" sz="1400" b="0" i="0" dirty="0">
                        <a:effectLst/>
                        <a:latin typeface="Microsoft YaHei" panose="020B0503020204020204" pitchFamily="34" charset="-122"/>
                        <a:ea typeface="Microsoft YaHei" panose="020B0503020204020204" pitchFamily="34" charset="-122"/>
                      </a:endParaRPr>
                    </a:p>
                  </a:txBody>
                  <a:tcPr marL="68580" marR="68580" marT="0" marB="0" anchor="ctr">
                    <a:solidFill>
                      <a:srgbClr val="7030A0"/>
                    </a:solidFill>
                  </a:tcPr>
                </a:tc>
                <a:extLst>
                  <a:ext uri="{0D108BD9-81ED-4DB2-BD59-A6C34878D82A}">
                    <a16:rowId xmlns:a16="http://schemas.microsoft.com/office/drawing/2014/main" val="3039501530"/>
                  </a:ext>
                </a:extLst>
              </a:tr>
              <a:tr h="250670">
                <a:tc>
                  <a:txBody>
                    <a:bodyPr/>
                    <a:lstStyle/>
                    <a:p>
                      <a:pPr>
                        <a:spcAft>
                          <a:spcPts val="0"/>
                        </a:spcAft>
                      </a:pPr>
                      <a:r>
                        <a:rPr lang="en-US" sz="1400" b="0" i="0" dirty="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1</a:t>
                      </a:r>
                      <a:endParaRPr lang="zh-CN" sz="1400" b="0" i="0" dirty="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dirty="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Yes</a:t>
                      </a:r>
                      <a:endParaRPr lang="zh-CN" sz="1400" b="0" i="0" dirty="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dirty="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Single</a:t>
                      </a:r>
                      <a:endParaRPr lang="zh-CN" sz="1400" b="0" i="0" dirty="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dirty="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125K</a:t>
                      </a:r>
                      <a:endParaRPr lang="zh-CN" sz="1400" b="0" i="0" dirty="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a:solidFill>
                            <a:srgbClr val="FF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No</a:t>
                      </a:r>
                      <a:endParaRPr lang="zh-CN" sz="1400" b="0" i="0">
                        <a:solidFill>
                          <a:srgbClr val="FF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273102289"/>
                  </a:ext>
                </a:extLst>
              </a:tr>
              <a:tr h="250670">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2</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dirty="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No</a:t>
                      </a:r>
                      <a:endParaRPr lang="zh-CN" sz="1400" b="0" i="0" dirty="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kern="0" dirty="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Married</a:t>
                      </a:r>
                      <a:endParaRPr lang="zh-CN" sz="1400" b="0" i="0" kern="0" dirty="0">
                        <a:effectLst/>
                        <a:latin typeface="Microsoft YaHei Light" panose="020B0503020204020204" pitchFamily="34" charset="-122"/>
                        <a:ea typeface="Microsoft YaHei Light" panose="020B0503020204020204" pitchFamily="34" charset="-122"/>
                        <a:cs typeface="Times New Roman" panose="02020603050405020304" pitchFamily="18" charset="0"/>
                      </a:endParaRPr>
                    </a:p>
                  </a:txBody>
                  <a:tcPr marL="68580" marR="68580" marT="0" marB="0" anchor="ctr"/>
                </a:tc>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100K</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dirty="0">
                          <a:solidFill>
                            <a:srgbClr val="FF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No</a:t>
                      </a:r>
                      <a:endParaRPr lang="zh-CN" sz="1400" b="0" i="0" dirty="0">
                        <a:effectLst/>
                        <a:latin typeface="Microsoft YaHei Light" panose="020B0503020204020204" pitchFamily="34" charset="-122"/>
                        <a:ea typeface="Microsoft YaHei Light" panose="020B0503020204020204" pitchFamily="34" charset="-122"/>
                      </a:endParaRPr>
                    </a:p>
                  </a:txBody>
                  <a:tcPr marL="68580" marR="68580" marT="0" marB="0" anchor="ctr"/>
                </a:tc>
                <a:extLst>
                  <a:ext uri="{0D108BD9-81ED-4DB2-BD59-A6C34878D82A}">
                    <a16:rowId xmlns:a16="http://schemas.microsoft.com/office/drawing/2014/main" val="3910926669"/>
                  </a:ext>
                </a:extLst>
              </a:tr>
              <a:tr h="250670">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3</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No</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dirty="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Single</a:t>
                      </a:r>
                      <a:endParaRPr lang="zh-CN" sz="1400" b="0" i="0" dirty="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70K</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dirty="0">
                          <a:solidFill>
                            <a:srgbClr val="FF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No</a:t>
                      </a:r>
                      <a:endParaRPr lang="zh-CN" sz="1400" b="0" i="0" dirty="0">
                        <a:effectLst/>
                        <a:latin typeface="Microsoft YaHei Light" panose="020B0503020204020204" pitchFamily="34" charset="-122"/>
                        <a:ea typeface="Microsoft YaHei Light" panose="020B0503020204020204" pitchFamily="34" charset="-122"/>
                      </a:endParaRPr>
                    </a:p>
                  </a:txBody>
                  <a:tcPr marL="68580" marR="68580" marT="0" marB="0" anchor="ctr"/>
                </a:tc>
                <a:extLst>
                  <a:ext uri="{0D108BD9-81ED-4DB2-BD59-A6C34878D82A}">
                    <a16:rowId xmlns:a16="http://schemas.microsoft.com/office/drawing/2014/main" val="2811290886"/>
                  </a:ext>
                </a:extLst>
              </a:tr>
              <a:tr h="250670">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4</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Yes</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Married</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120K</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dirty="0">
                          <a:solidFill>
                            <a:srgbClr val="FF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No</a:t>
                      </a:r>
                      <a:endParaRPr lang="zh-CN" sz="1400" b="0" i="0" dirty="0">
                        <a:effectLst/>
                        <a:latin typeface="Microsoft YaHei Light" panose="020B0503020204020204" pitchFamily="34" charset="-122"/>
                        <a:ea typeface="Microsoft YaHei Light" panose="020B0503020204020204" pitchFamily="34" charset="-122"/>
                      </a:endParaRPr>
                    </a:p>
                  </a:txBody>
                  <a:tcPr marL="68580" marR="68580" marT="0" marB="0" anchor="ctr"/>
                </a:tc>
                <a:extLst>
                  <a:ext uri="{0D108BD9-81ED-4DB2-BD59-A6C34878D82A}">
                    <a16:rowId xmlns:a16="http://schemas.microsoft.com/office/drawing/2014/main" val="3349539057"/>
                  </a:ext>
                </a:extLst>
              </a:tr>
              <a:tr h="276658">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5</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dirty="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No</a:t>
                      </a:r>
                      <a:endParaRPr lang="zh-CN" sz="1400" b="0" i="0" dirty="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Divorced</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dirty="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95K</a:t>
                      </a:r>
                      <a:endParaRPr lang="zh-CN" sz="1400" b="0" i="0" dirty="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a:solidFill>
                            <a:srgbClr val="FF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Yes</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extLst>
                  <a:ext uri="{0D108BD9-81ED-4DB2-BD59-A6C34878D82A}">
                    <a16:rowId xmlns:a16="http://schemas.microsoft.com/office/drawing/2014/main" val="2835699968"/>
                  </a:ext>
                </a:extLst>
              </a:tr>
              <a:tr h="250670">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6</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No</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Married</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dirty="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60K</a:t>
                      </a:r>
                      <a:endParaRPr lang="zh-CN" sz="1400" b="0" i="0" dirty="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dirty="0">
                          <a:solidFill>
                            <a:srgbClr val="FF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No</a:t>
                      </a:r>
                      <a:endParaRPr lang="zh-CN" sz="1400" b="0" i="0" dirty="0">
                        <a:effectLst/>
                        <a:latin typeface="Microsoft YaHei Light" panose="020B0503020204020204" pitchFamily="34" charset="-122"/>
                        <a:ea typeface="Microsoft YaHei Light" panose="020B0503020204020204" pitchFamily="34" charset="-122"/>
                      </a:endParaRPr>
                    </a:p>
                  </a:txBody>
                  <a:tcPr marL="68580" marR="68580" marT="0" marB="0" anchor="ctr"/>
                </a:tc>
                <a:extLst>
                  <a:ext uri="{0D108BD9-81ED-4DB2-BD59-A6C34878D82A}">
                    <a16:rowId xmlns:a16="http://schemas.microsoft.com/office/drawing/2014/main" val="228878071"/>
                  </a:ext>
                </a:extLst>
              </a:tr>
              <a:tr h="276658">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7</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Yes</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Divorced</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dirty="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220K</a:t>
                      </a:r>
                      <a:endParaRPr lang="zh-CN" sz="1400" b="0" i="0" dirty="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dirty="0">
                          <a:solidFill>
                            <a:srgbClr val="FF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No</a:t>
                      </a:r>
                      <a:endParaRPr lang="zh-CN" sz="1400" b="0" i="0" dirty="0">
                        <a:effectLst/>
                        <a:latin typeface="Microsoft YaHei Light" panose="020B0503020204020204" pitchFamily="34" charset="-122"/>
                        <a:ea typeface="Microsoft YaHei Light" panose="020B0503020204020204" pitchFamily="34" charset="-122"/>
                      </a:endParaRPr>
                    </a:p>
                  </a:txBody>
                  <a:tcPr marL="68580" marR="68580" marT="0" marB="0" anchor="ctr"/>
                </a:tc>
                <a:extLst>
                  <a:ext uri="{0D108BD9-81ED-4DB2-BD59-A6C34878D82A}">
                    <a16:rowId xmlns:a16="http://schemas.microsoft.com/office/drawing/2014/main" val="957352319"/>
                  </a:ext>
                </a:extLst>
              </a:tr>
              <a:tr h="250670">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8</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No</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Single</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85K</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dirty="0">
                          <a:solidFill>
                            <a:srgbClr val="FF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Yes</a:t>
                      </a:r>
                      <a:endParaRPr lang="zh-CN" sz="1400" b="0" i="0" dirty="0">
                        <a:effectLst/>
                        <a:latin typeface="Microsoft YaHei Light" panose="020B0503020204020204" pitchFamily="34" charset="-122"/>
                        <a:ea typeface="Microsoft YaHei Light" panose="020B0503020204020204" pitchFamily="34" charset="-122"/>
                      </a:endParaRPr>
                    </a:p>
                  </a:txBody>
                  <a:tcPr marL="68580" marR="68580" marT="0" marB="0" anchor="ctr"/>
                </a:tc>
                <a:extLst>
                  <a:ext uri="{0D108BD9-81ED-4DB2-BD59-A6C34878D82A}">
                    <a16:rowId xmlns:a16="http://schemas.microsoft.com/office/drawing/2014/main" val="1366547093"/>
                  </a:ext>
                </a:extLst>
              </a:tr>
              <a:tr h="250670">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9</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No</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Married</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75K</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dirty="0">
                          <a:solidFill>
                            <a:srgbClr val="FF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No</a:t>
                      </a:r>
                      <a:endParaRPr lang="zh-CN" sz="1400" b="0" i="0" dirty="0">
                        <a:effectLst/>
                        <a:latin typeface="Microsoft YaHei Light" panose="020B0503020204020204" pitchFamily="34" charset="-122"/>
                        <a:ea typeface="Microsoft YaHei Light" panose="020B0503020204020204" pitchFamily="34" charset="-122"/>
                      </a:endParaRPr>
                    </a:p>
                  </a:txBody>
                  <a:tcPr marL="68580" marR="68580" marT="0" marB="0" anchor="ctr"/>
                </a:tc>
                <a:extLst>
                  <a:ext uri="{0D108BD9-81ED-4DB2-BD59-A6C34878D82A}">
                    <a16:rowId xmlns:a16="http://schemas.microsoft.com/office/drawing/2014/main" val="3241006619"/>
                  </a:ext>
                </a:extLst>
              </a:tr>
              <a:tr h="250670">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10</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No</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dirty="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Single</a:t>
                      </a:r>
                      <a:endParaRPr lang="zh-CN" sz="1400" b="0" i="0" dirty="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90K</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dirty="0">
                          <a:solidFill>
                            <a:srgbClr val="FF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Yes</a:t>
                      </a:r>
                      <a:endParaRPr lang="zh-CN" sz="1400" b="0" i="0" dirty="0">
                        <a:effectLst/>
                        <a:latin typeface="Microsoft YaHei Light" panose="020B0503020204020204" pitchFamily="34" charset="-122"/>
                        <a:ea typeface="Microsoft YaHei Light" panose="020B0503020204020204" pitchFamily="34" charset="-122"/>
                      </a:endParaRPr>
                    </a:p>
                  </a:txBody>
                  <a:tcPr marL="68580" marR="68580" marT="0" marB="0" anchor="ctr"/>
                </a:tc>
                <a:extLst>
                  <a:ext uri="{0D108BD9-81ED-4DB2-BD59-A6C34878D82A}">
                    <a16:rowId xmlns:a16="http://schemas.microsoft.com/office/drawing/2014/main" val="1839186147"/>
                  </a:ext>
                </a:extLst>
              </a:tr>
            </a:tbl>
          </a:graphicData>
        </a:graphic>
      </p:graphicFrame>
      <p:sp>
        <p:nvSpPr>
          <p:cNvPr id="15" name="Slide Number Placeholder 6">
            <a:extLst>
              <a:ext uri="{FF2B5EF4-FFF2-40B4-BE49-F238E27FC236}">
                <a16:creationId xmlns:a16="http://schemas.microsoft.com/office/drawing/2014/main" id="{AACE82F1-7257-8047-A62D-FFC5D8A939DA}"/>
              </a:ext>
            </a:extLst>
          </p:cNvPr>
          <p:cNvSpPr txBox="1">
            <a:spLocks/>
          </p:cNvSpPr>
          <p:nvPr/>
        </p:nvSpPr>
        <p:spPr bwMode="auto">
          <a:xfrm>
            <a:off x="10438408" y="6356350"/>
            <a:ext cx="1206437"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defPPr>
              <a:defRPr lang="zh-CN"/>
            </a:defPPr>
            <a:lvl1pPr marL="0" algn="l" defTabSz="914400" rtl="0" eaLnBrk="1" latinLnBrk="0" hangingPunct="1">
              <a:spcBef>
                <a:spcPct val="10000"/>
              </a:spcBef>
              <a:spcAft>
                <a:spcPts val="400"/>
              </a:spcAft>
              <a:buClr>
                <a:srgbClr val="0C7B9C"/>
              </a:buClr>
              <a:buSzPct val="75000"/>
              <a:buFont typeface="Monotype Sorts" pitchFamily="2" charset="2"/>
              <a:buChar char="l"/>
              <a:defRPr sz="2800" kern="1200">
                <a:solidFill>
                  <a:schemeClr val="tx1"/>
                </a:solidFill>
                <a:latin typeface="Arial" panose="020B0604020202020204" pitchFamily="34" charset="0"/>
                <a:ea typeface="+mn-ea"/>
                <a:cs typeface="+mn-cs"/>
              </a:defRPr>
            </a:lvl1pPr>
            <a:lvl2pPr marL="742950" indent="-285750" algn="l" defTabSz="914400" rtl="0" eaLnBrk="1" latinLnBrk="0" hangingPunct="1">
              <a:spcBef>
                <a:spcPct val="10000"/>
              </a:spcBef>
              <a:spcAft>
                <a:spcPts val="400"/>
              </a:spcAft>
              <a:buClr>
                <a:srgbClr val="0C7B9C"/>
              </a:buClr>
              <a:buSzPct val="100000"/>
              <a:buFont typeface="Arial" panose="020B0604020202020204" pitchFamily="34" charset="0"/>
              <a:buChar char="–"/>
              <a:defRPr sz="2800" kern="1200">
                <a:solidFill>
                  <a:schemeClr val="tx1"/>
                </a:solidFill>
                <a:latin typeface="Arial" panose="020B0604020202020204" pitchFamily="34" charset="0"/>
                <a:ea typeface="+mn-ea"/>
                <a:cs typeface="+mn-cs"/>
              </a:defRPr>
            </a:lvl2pPr>
            <a:lvl3pPr marL="1143000" indent="-228600" algn="l" defTabSz="914400" rtl="0" eaLnBrk="1" latinLnBrk="0" hangingPunct="1">
              <a:spcBef>
                <a:spcPct val="10000"/>
              </a:spcBef>
              <a:spcAft>
                <a:spcPts val="400"/>
              </a:spcAft>
              <a:buClr>
                <a:srgbClr val="0C7B9C"/>
              </a:buClr>
              <a:buSzPct val="70000"/>
              <a:buFont typeface="Wingdings" pitchFamily="2" charset="2"/>
              <a:buChar char="u"/>
              <a:defRPr sz="2400" kern="1200">
                <a:solidFill>
                  <a:schemeClr val="tx1"/>
                </a:solidFill>
                <a:latin typeface="Arial" panose="020B0604020202020204" pitchFamily="34" charset="0"/>
                <a:ea typeface="+mn-ea"/>
                <a:cs typeface="+mn-cs"/>
              </a:defRPr>
            </a:lvl3pPr>
            <a:lvl4pPr marL="1600200" indent="-228600" algn="l" defTabSz="914400" rtl="0" eaLnBrk="1" latinLnBrk="0" hangingPunct="1">
              <a:spcBef>
                <a:spcPct val="20000"/>
              </a:spcBef>
              <a:buSzPct val="100000"/>
              <a:buChar char="–"/>
              <a:defRPr sz="2000" kern="1200">
                <a:solidFill>
                  <a:schemeClr val="tx1"/>
                </a:solidFill>
                <a:latin typeface="Times New Roman" panose="02020603050405020304" pitchFamily="18" charset="0"/>
                <a:ea typeface="+mn-ea"/>
                <a:cs typeface="+mn-cs"/>
              </a:defRPr>
            </a:lvl4pPr>
            <a:lvl5pPr marL="2057400" indent="-228600" algn="l" defTabSz="914400" rtl="0" eaLnBrk="1" latinLnBrk="0" hangingPunct="1">
              <a:spcBef>
                <a:spcPct val="20000"/>
              </a:spcBef>
              <a:buSzPct val="100000"/>
              <a:buChar char="•"/>
              <a:defRPr sz="2000"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9pPr>
          </a:lstStyle>
          <a:p>
            <a:pPr>
              <a:lnSpc>
                <a:spcPct val="90000"/>
              </a:lnSpc>
              <a:spcBef>
                <a:spcPct val="0"/>
              </a:spcBef>
              <a:spcAft>
                <a:spcPts val="600"/>
              </a:spcAft>
              <a:buClrTx/>
              <a:buSzTx/>
              <a:buFontTx/>
              <a:buNone/>
            </a:pPr>
            <a:fld id="{B3C95AA5-9D5C-5241-9970-E26C58C44F9A}" type="slidenum">
              <a:rPr lang="en-US" altLang="en-US" sz="1800" smtClean="0">
                <a:latin typeface="Microsoft YaHei" panose="020B0503020204020204" pitchFamily="34" charset="-122"/>
              </a:rPr>
              <a:pPr>
                <a:lnSpc>
                  <a:spcPct val="90000"/>
                </a:lnSpc>
                <a:spcBef>
                  <a:spcPct val="0"/>
                </a:spcBef>
                <a:spcAft>
                  <a:spcPts val="600"/>
                </a:spcAft>
                <a:buClrTx/>
                <a:buSzTx/>
                <a:buFontTx/>
                <a:buNone/>
              </a:pPr>
              <a:t>14</a:t>
            </a:fld>
            <a:endParaRPr lang="en-US" altLang="en-US" sz="1800" dirty="0">
              <a:latin typeface="Microsoft YaHei" panose="020B0503020204020204" pitchFamily="34" charset="-122"/>
            </a:endParaRPr>
          </a:p>
        </p:txBody>
      </p:sp>
    </p:spTree>
    <p:extLst>
      <p:ext uri="{BB962C8B-B14F-4D97-AF65-F5344CB8AC3E}">
        <p14:creationId xmlns:p14="http://schemas.microsoft.com/office/powerpoint/2010/main" val="3837721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260002"/>
            <a:ext cx="11040533" cy="533400"/>
          </a:xfrm>
        </p:spPr>
        <p:txBody>
          <a:bodyPr>
            <a:normAutofit fontScale="90000"/>
          </a:bodyPr>
          <a:lstStyle/>
          <a:p>
            <a:r>
              <a:rPr kumimoji="1" lang="en-US" altLang="zh-CN" dirty="0"/>
              <a:t>Hunt</a:t>
            </a:r>
            <a:r>
              <a:rPr kumimoji="1" lang="zh-CN" altLang="en-US" dirty="0"/>
              <a:t>算法</a:t>
            </a:r>
          </a:p>
        </p:txBody>
      </p:sp>
      <p:graphicFrame>
        <p:nvGraphicFramePr>
          <p:cNvPr id="23" name="Object 56">
            <a:extLst>
              <a:ext uri="{FF2B5EF4-FFF2-40B4-BE49-F238E27FC236}">
                <a16:creationId xmlns:a16="http://schemas.microsoft.com/office/drawing/2014/main" id="{E61F81E8-F50D-4851-ADBF-3A00D3BCB2C5}"/>
              </a:ext>
            </a:extLst>
          </p:cNvPr>
          <p:cNvGraphicFramePr>
            <a:graphicFrameLocks noGrp="1" noChangeAspect="1"/>
          </p:cNvGraphicFramePr>
          <p:nvPr>
            <p:ph sz="half" idx="2"/>
            <p:extLst>
              <p:ext uri="{D42A27DB-BD31-4B8C-83A1-F6EECF244321}">
                <p14:modId xmlns:p14="http://schemas.microsoft.com/office/powerpoint/2010/main" val="854631979"/>
              </p:ext>
            </p:extLst>
          </p:nvPr>
        </p:nvGraphicFramePr>
        <p:xfrm>
          <a:off x="1065028" y="1233081"/>
          <a:ext cx="6324600" cy="5073650"/>
        </p:xfrm>
        <a:graphic>
          <a:graphicData uri="http://schemas.openxmlformats.org/presentationml/2006/ole">
            <mc:AlternateContent xmlns:mc="http://schemas.openxmlformats.org/markup-compatibility/2006">
              <mc:Choice xmlns:v="urn:schemas-microsoft-com:vml" Requires="v">
                <p:oleObj name="Visio" r:id="rId3" imgW="8204200" imgH="6578600" progId="Visio.Drawing.6">
                  <p:embed/>
                </p:oleObj>
              </mc:Choice>
              <mc:Fallback>
                <p:oleObj name="Visio" r:id="rId3" imgW="8204200" imgH="6578600" progId="Visio.Drawing.6">
                  <p:embed/>
                  <p:pic>
                    <p:nvPicPr>
                      <p:cNvPr id="22530" name="Object 56">
                        <a:extLst>
                          <a:ext uri="{FF2B5EF4-FFF2-40B4-BE49-F238E27FC236}">
                            <a16:creationId xmlns:a16="http://schemas.microsoft.com/office/drawing/2014/main" id="{8506C3F0-35A0-49A3-A623-81F02C4A74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5028" y="1233081"/>
                        <a:ext cx="6324600" cy="507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 name="Rectangle 17">
            <a:extLst>
              <a:ext uri="{FF2B5EF4-FFF2-40B4-BE49-F238E27FC236}">
                <a16:creationId xmlns:a16="http://schemas.microsoft.com/office/drawing/2014/main" id="{59839CAB-8572-49FC-9565-B9EBF30C3F51}"/>
              </a:ext>
            </a:extLst>
          </p:cNvPr>
          <p:cNvSpPr/>
          <p:nvPr/>
        </p:nvSpPr>
        <p:spPr bwMode="auto">
          <a:xfrm>
            <a:off x="4304599" y="1104900"/>
            <a:ext cx="3563494" cy="5201831"/>
          </a:xfrm>
          <a:prstGeom prst="rect">
            <a:avLst/>
          </a:prstGeom>
          <a:solidFill>
            <a:schemeClr val="bg1"/>
          </a:solidFill>
          <a:ln w="12700" cap="flat" cmpd="sng" algn="ctr">
            <a:noFill/>
            <a:prstDash val="solid"/>
            <a:round/>
            <a:headEnd type="none" w="med" len="med"/>
            <a:tailEnd type="none" w="med" len="med"/>
          </a:ln>
          <a:effectLst/>
          <a:extLst>
            <a:ext uri="{AF507438-7753-43e0-B8FC-AC1667EBCBE1}"/>
          </a:extLst>
        </p:spPr>
        <p:txBody>
          <a:bodyPr/>
          <a:lstStyle/>
          <a:p>
            <a:pPr>
              <a:defRPr/>
            </a:pPr>
            <a:endParaRPr lang="en-US">
              <a:latin typeface="Arial" charset="0"/>
              <a:ea typeface="ＭＳ Ｐゴシック" pitchFamily="-84" charset="-128"/>
            </a:endParaRPr>
          </a:p>
        </p:txBody>
      </p:sp>
      <p:sp>
        <p:nvSpPr>
          <p:cNvPr id="25" name="Rectangle 17">
            <a:extLst>
              <a:ext uri="{FF2B5EF4-FFF2-40B4-BE49-F238E27FC236}">
                <a16:creationId xmlns:a16="http://schemas.microsoft.com/office/drawing/2014/main" id="{442C989C-114A-4671-8BBB-5865FEB47918}"/>
              </a:ext>
            </a:extLst>
          </p:cNvPr>
          <p:cNvSpPr/>
          <p:nvPr/>
        </p:nvSpPr>
        <p:spPr bwMode="auto">
          <a:xfrm>
            <a:off x="566221" y="3473302"/>
            <a:ext cx="3563494" cy="2833429"/>
          </a:xfrm>
          <a:prstGeom prst="rect">
            <a:avLst/>
          </a:prstGeom>
          <a:solidFill>
            <a:schemeClr val="bg1"/>
          </a:solidFill>
          <a:ln w="12700" cap="flat" cmpd="sng" algn="ctr">
            <a:noFill/>
            <a:prstDash val="solid"/>
            <a:round/>
            <a:headEnd type="none" w="med" len="med"/>
            <a:tailEnd type="none" w="med" len="med"/>
          </a:ln>
          <a:effectLst/>
          <a:extLst>
            <a:ext uri="{AF507438-7753-43e0-B8FC-AC1667EBCBE1}"/>
          </a:extLst>
        </p:spPr>
        <p:txBody>
          <a:bodyPr/>
          <a:lstStyle/>
          <a:p>
            <a:pPr>
              <a:defRPr/>
            </a:pPr>
            <a:endParaRPr lang="en-US">
              <a:latin typeface="Arial" charset="0"/>
              <a:ea typeface="ＭＳ Ｐゴシック" pitchFamily="-84" charset="-128"/>
            </a:endParaRPr>
          </a:p>
        </p:txBody>
      </p:sp>
      <p:graphicFrame>
        <p:nvGraphicFramePr>
          <p:cNvPr id="7" name="内容占位符 9">
            <a:extLst>
              <a:ext uri="{FF2B5EF4-FFF2-40B4-BE49-F238E27FC236}">
                <a16:creationId xmlns:a16="http://schemas.microsoft.com/office/drawing/2014/main" id="{8EB7BF21-0663-8E4D-81D8-0DE1D288F57D}"/>
              </a:ext>
            </a:extLst>
          </p:cNvPr>
          <p:cNvGraphicFramePr>
            <a:graphicFrameLocks/>
          </p:cNvGraphicFramePr>
          <p:nvPr>
            <p:extLst>
              <p:ext uri="{D42A27DB-BD31-4B8C-83A1-F6EECF244321}">
                <p14:modId xmlns:p14="http://schemas.microsoft.com/office/powerpoint/2010/main" val="1033011174"/>
              </p:ext>
            </p:extLst>
          </p:nvPr>
        </p:nvGraphicFramePr>
        <p:xfrm>
          <a:off x="7293936" y="444099"/>
          <a:ext cx="4350909" cy="3780768"/>
        </p:xfrm>
        <a:graphic>
          <a:graphicData uri="http://schemas.openxmlformats.org/drawingml/2006/table">
            <a:tbl>
              <a:tblPr firstRow="1" bandRow="1">
                <a:tableStyleId>{5C22544A-7EE6-4342-B048-85BDC9FD1C3A}</a:tableStyleId>
              </a:tblPr>
              <a:tblGrid>
                <a:gridCol w="608282">
                  <a:extLst>
                    <a:ext uri="{9D8B030D-6E8A-4147-A177-3AD203B41FA5}">
                      <a16:colId xmlns:a16="http://schemas.microsoft.com/office/drawing/2014/main" val="3871494798"/>
                    </a:ext>
                  </a:extLst>
                </a:gridCol>
                <a:gridCol w="844836">
                  <a:extLst>
                    <a:ext uri="{9D8B030D-6E8A-4147-A177-3AD203B41FA5}">
                      <a16:colId xmlns:a16="http://schemas.microsoft.com/office/drawing/2014/main" val="551711942"/>
                    </a:ext>
                  </a:extLst>
                </a:gridCol>
                <a:gridCol w="870183">
                  <a:extLst>
                    <a:ext uri="{9D8B030D-6E8A-4147-A177-3AD203B41FA5}">
                      <a16:colId xmlns:a16="http://schemas.microsoft.com/office/drawing/2014/main" val="2719134420"/>
                    </a:ext>
                  </a:extLst>
                </a:gridCol>
                <a:gridCol w="819492">
                  <a:extLst>
                    <a:ext uri="{9D8B030D-6E8A-4147-A177-3AD203B41FA5}">
                      <a16:colId xmlns:a16="http://schemas.microsoft.com/office/drawing/2014/main" val="1062237326"/>
                    </a:ext>
                  </a:extLst>
                </a:gridCol>
                <a:gridCol w="1208116">
                  <a:extLst>
                    <a:ext uri="{9D8B030D-6E8A-4147-A177-3AD203B41FA5}">
                      <a16:colId xmlns:a16="http://schemas.microsoft.com/office/drawing/2014/main" val="1500793289"/>
                    </a:ext>
                  </a:extLst>
                </a:gridCol>
              </a:tblGrid>
              <a:tr h="630128">
                <a:tc>
                  <a:txBody>
                    <a:bodyPr/>
                    <a:lstStyle/>
                    <a:p>
                      <a:pPr indent="-34290" algn="ctr">
                        <a:spcAft>
                          <a:spcPts val="0"/>
                        </a:spcAft>
                      </a:pPr>
                      <a:r>
                        <a:rPr lang="en-US" sz="1400" b="0" i="0" dirty="0">
                          <a:solidFill>
                            <a:srgbClr val="FFFFFF"/>
                          </a:solidFill>
                          <a:effectLst/>
                          <a:latin typeface="Microsoft YaHei" panose="020B0503020204020204" pitchFamily="34" charset="-122"/>
                          <a:ea typeface="Microsoft YaHei" panose="020B0503020204020204" pitchFamily="34" charset="-122"/>
                          <a:cs typeface="Times New Roman" panose="02020603050405020304" pitchFamily="18" charset="0"/>
                        </a:rPr>
                        <a:t>ID</a:t>
                      </a:r>
                      <a:endParaRPr lang="zh-CN" sz="1400" b="0" i="0" dirty="0">
                        <a:effectLst/>
                        <a:latin typeface="Microsoft YaHei" panose="020B0503020204020204" pitchFamily="34" charset="-122"/>
                        <a:ea typeface="Microsoft YaHei" panose="020B0503020204020204" pitchFamily="34" charset="-122"/>
                      </a:endParaRPr>
                    </a:p>
                  </a:txBody>
                  <a:tcPr marL="68580" marR="68580" marT="0" marB="0" anchor="ctr">
                    <a:solidFill>
                      <a:srgbClr val="7030A0"/>
                    </a:solidFill>
                  </a:tcPr>
                </a:tc>
                <a:tc>
                  <a:txBody>
                    <a:bodyPr/>
                    <a:lstStyle/>
                    <a:p>
                      <a:pPr indent="-34290" algn="ctr">
                        <a:spcAft>
                          <a:spcPts val="0"/>
                        </a:spcAft>
                      </a:pPr>
                      <a:r>
                        <a:rPr lang="en-US" sz="1400" b="0" i="0" dirty="0">
                          <a:solidFill>
                            <a:srgbClr val="FFFFFF"/>
                          </a:solidFill>
                          <a:effectLst/>
                          <a:latin typeface="Microsoft YaHei" panose="020B0503020204020204" pitchFamily="34" charset="-122"/>
                          <a:ea typeface="Microsoft YaHei" panose="020B0503020204020204" pitchFamily="34" charset="-122"/>
                          <a:cs typeface="Times New Roman" panose="02020603050405020304" pitchFamily="18" charset="0"/>
                        </a:rPr>
                        <a:t>Home Owner</a:t>
                      </a:r>
                      <a:endParaRPr lang="zh-CN" sz="1400" b="0" i="0" dirty="0">
                        <a:effectLst/>
                        <a:latin typeface="Microsoft YaHei" panose="020B0503020204020204" pitchFamily="34" charset="-122"/>
                        <a:ea typeface="Microsoft YaHei" panose="020B0503020204020204" pitchFamily="34" charset="-122"/>
                      </a:endParaRPr>
                    </a:p>
                  </a:txBody>
                  <a:tcPr marL="68580" marR="68580" marT="0" marB="0" anchor="ctr">
                    <a:solidFill>
                      <a:srgbClr val="7030A0"/>
                    </a:solidFill>
                  </a:tcPr>
                </a:tc>
                <a:tc>
                  <a:txBody>
                    <a:bodyPr/>
                    <a:lstStyle/>
                    <a:p>
                      <a:pPr algn="ctr">
                        <a:spcAft>
                          <a:spcPts val="0"/>
                        </a:spcAft>
                      </a:pPr>
                      <a:r>
                        <a:rPr lang="en-US" sz="1400" b="0" i="0" dirty="0">
                          <a:solidFill>
                            <a:srgbClr val="FFFFFF"/>
                          </a:solidFill>
                          <a:effectLst/>
                          <a:latin typeface="Microsoft YaHei" panose="020B0503020204020204" pitchFamily="34" charset="-122"/>
                          <a:ea typeface="Microsoft YaHei" panose="020B0503020204020204" pitchFamily="34" charset="-122"/>
                          <a:cs typeface="Times New Roman" panose="02020603050405020304" pitchFamily="18" charset="0"/>
                        </a:rPr>
                        <a:t>Marital</a:t>
                      </a:r>
                      <a:endParaRPr lang="zh-CN" sz="1400" b="0" i="0" dirty="0">
                        <a:effectLst/>
                        <a:latin typeface="Microsoft YaHei" panose="020B0503020204020204" pitchFamily="34" charset="-122"/>
                        <a:ea typeface="Microsoft YaHei" panose="020B0503020204020204" pitchFamily="34" charset="-122"/>
                      </a:endParaRPr>
                    </a:p>
                    <a:p>
                      <a:pPr algn="ctr">
                        <a:spcAft>
                          <a:spcPts val="0"/>
                        </a:spcAft>
                      </a:pPr>
                      <a:r>
                        <a:rPr lang="en-US" sz="1400" b="0" i="0" dirty="0">
                          <a:solidFill>
                            <a:srgbClr val="FFFFFF"/>
                          </a:solidFill>
                          <a:effectLst/>
                          <a:latin typeface="Microsoft YaHei" panose="020B0503020204020204" pitchFamily="34" charset="-122"/>
                          <a:ea typeface="Microsoft YaHei" panose="020B0503020204020204" pitchFamily="34" charset="-122"/>
                          <a:cs typeface="Times New Roman" panose="02020603050405020304" pitchFamily="18" charset="0"/>
                        </a:rPr>
                        <a:t>Status</a:t>
                      </a:r>
                      <a:endParaRPr lang="zh-CN" sz="1400" b="0" i="0" dirty="0">
                        <a:effectLst/>
                        <a:latin typeface="Microsoft YaHei" panose="020B0503020204020204" pitchFamily="34" charset="-122"/>
                        <a:ea typeface="Microsoft YaHei" panose="020B0503020204020204" pitchFamily="34" charset="-122"/>
                      </a:endParaRPr>
                    </a:p>
                  </a:txBody>
                  <a:tcPr marL="68580" marR="68580" marT="0" marB="0" anchor="ctr">
                    <a:solidFill>
                      <a:srgbClr val="7030A0"/>
                    </a:solidFill>
                  </a:tcPr>
                </a:tc>
                <a:tc>
                  <a:txBody>
                    <a:bodyPr/>
                    <a:lstStyle/>
                    <a:p>
                      <a:pPr algn="ctr">
                        <a:spcAft>
                          <a:spcPts val="0"/>
                        </a:spcAft>
                      </a:pPr>
                      <a:r>
                        <a:rPr lang="en-US" sz="1400" b="0" i="0" dirty="0">
                          <a:solidFill>
                            <a:srgbClr val="FFFFFF"/>
                          </a:solidFill>
                          <a:effectLst/>
                          <a:latin typeface="Microsoft YaHei" panose="020B0503020204020204" pitchFamily="34" charset="-122"/>
                          <a:ea typeface="Microsoft YaHei" panose="020B0503020204020204" pitchFamily="34" charset="-122"/>
                          <a:cs typeface="Times New Roman" panose="02020603050405020304" pitchFamily="18" charset="0"/>
                        </a:rPr>
                        <a:t>Annual</a:t>
                      </a:r>
                      <a:endParaRPr lang="zh-CN" sz="1400" b="0" i="0" dirty="0">
                        <a:effectLst/>
                        <a:latin typeface="Microsoft YaHei" panose="020B0503020204020204" pitchFamily="34" charset="-122"/>
                        <a:ea typeface="Microsoft YaHei" panose="020B0503020204020204" pitchFamily="34" charset="-122"/>
                      </a:endParaRPr>
                    </a:p>
                    <a:p>
                      <a:pPr algn="ctr">
                        <a:spcAft>
                          <a:spcPts val="0"/>
                        </a:spcAft>
                      </a:pPr>
                      <a:r>
                        <a:rPr lang="en-US" sz="1400" b="0" i="0" dirty="0">
                          <a:solidFill>
                            <a:srgbClr val="FFFFFF"/>
                          </a:solidFill>
                          <a:effectLst/>
                          <a:latin typeface="Microsoft YaHei" panose="020B0503020204020204" pitchFamily="34" charset="-122"/>
                          <a:ea typeface="Microsoft YaHei" panose="020B0503020204020204" pitchFamily="34" charset="-122"/>
                          <a:cs typeface="Times New Roman" panose="02020603050405020304" pitchFamily="18" charset="0"/>
                        </a:rPr>
                        <a:t>Income</a:t>
                      </a:r>
                      <a:endParaRPr lang="zh-CN" sz="1400" b="0" i="0" dirty="0">
                        <a:effectLst/>
                        <a:latin typeface="Microsoft YaHei" panose="020B0503020204020204" pitchFamily="34" charset="-122"/>
                        <a:ea typeface="Microsoft YaHei" panose="020B0503020204020204" pitchFamily="34" charset="-122"/>
                      </a:endParaRPr>
                    </a:p>
                  </a:txBody>
                  <a:tcPr marL="68580" marR="68580" marT="0" marB="0" anchor="ctr">
                    <a:solidFill>
                      <a:srgbClr val="7030A0"/>
                    </a:solidFill>
                  </a:tcPr>
                </a:tc>
                <a:tc>
                  <a:txBody>
                    <a:bodyPr/>
                    <a:lstStyle/>
                    <a:p>
                      <a:pPr algn="ctr">
                        <a:spcAft>
                          <a:spcPts val="0"/>
                        </a:spcAft>
                      </a:pPr>
                      <a:r>
                        <a:rPr lang="en-US" sz="1400" b="0" i="0" dirty="0">
                          <a:solidFill>
                            <a:srgbClr val="FFFFFF"/>
                          </a:solidFill>
                          <a:effectLst/>
                          <a:latin typeface="Microsoft YaHei" panose="020B0503020204020204" pitchFamily="34" charset="-122"/>
                          <a:ea typeface="Microsoft YaHei" panose="020B0503020204020204" pitchFamily="34" charset="-122"/>
                          <a:cs typeface="Times New Roman" panose="02020603050405020304" pitchFamily="18" charset="0"/>
                        </a:rPr>
                        <a:t>Defaulted Borrower</a:t>
                      </a:r>
                      <a:endParaRPr lang="zh-CN" sz="1400" b="0" i="0" dirty="0">
                        <a:effectLst/>
                        <a:latin typeface="Microsoft YaHei" panose="020B0503020204020204" pitchFamily="34" charset="-122"/>
                        <a:ea typeface="Microsoft YaHei" panose="020B0503020204020204" pitchFamily="34" charset="-122"/>
                      </a:endParaRPr>
                    </a:p>
                  </a:txBody>
                  <a:tcPr marL="68580" marR="68580" marT="0" marB="0" anchor="ctr">
                    <a:solidFill>
                      <a:srgbClr val="7030A0"/>
                    </a:solidFill>
                  </a:tcPr>
                </a:tc>
                <a:extLst>
                  <a:ext uri="{0D108BD9-81ED-4DB2-BD59-A6C34878D82A}">
                    <a16:rowId xmlns:a16="http://schemas.microsoft.com/office/drawing/2014/main" val="3039501530"/>
                  </a:ext>
                </a:extLst>
              </a:tr>
              <a:tr h="315064">
                <a:tc>
                  <a:txBody>
                    <a:bodyPr/>
                    <a:lstStyle/>
                    <a:p>
                      <a:pPr>
                        <a:spcAft>
                          <a:spcPts val="0"/>
                        </a:spcAft>
                      </a:pPr>
                      <a:r>
                        <a:rPr lang="en-US" sz="1400" b="0" i="0" dirty="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1</a:t>
                      </a:r>
                      <a:endParaRPr lang="zh-CN" sz="1400" b="0" i="0" dirty="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dirty="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Yes</a:t>
                      </a:r>
                      <a:endParaRPr lang="zh-CN" sz="1400" b="0" i="0" dirty="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dirty="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Single</a:t>
                      </a:r>
                      <a:endParaRPr lang="zh-CN" sz="1400" b="0" i="0" dirty="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dirty="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125K</a:t>
                      </a:r>
                      <a:endParaRPr lang="zh-CN" sz="1400" b="0" i="0" dirty="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a:solidFill>
                            <a:srgbClr val="FF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No</a:t>
                      </a:r>
                      <a:endParaRPr lang="zh-CN" sz="1400" b="0" i="0">
                        <a:solidFill>
                          <a:srgbClr val="FF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273102289"/>
                  </a:ext>
                </a:extLst>
              </a:tr>
              <a:tr h="315064">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2</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dirty="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No</a:t>
                      </a:r>
                      <a:endParaRPr lang="zh-CN" sz="1400" b="0" i="0" dirty="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kern="0" dirty="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Married</a:t>
                      </a:r>
                      <a:endParaRPr lang="zh-CN" sz="1400" b="0" i="0" kern="0" dirty="0">
                        <a:effectLst/>
                        <a:latin typeface="Microsoft YaHei Light" panose="020B0503020204020204" pitchFamily="34" charset="-122"/>
                        <a:ea typeface="Microsoft YaHei Light" panose="020B0503020204020204" pitchFamily="34" charset="-122"/>
                        <a:cs typeface="Times New Roman" panose="02020603050405020304" pitchFamily="18" charset="0"/>
                      </a:endParaRPr>
                    </a:p>
                  </a:txBody>
                  <a:tcPr marL="68580" marR="68580" marT="0" marB="0" anchor="ctr"/>
                </a:tc>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100K</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dirty="0">
                          <a:solidFill>
                            <a:srgbClr val="FF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No</a:t>
                      </a:r>
                      <a:endParaRPr lang="zh-CN" sz="1400" b="0" i="0" dirty="0">
                        <a:effectLst/>
                        <a:latin typeface="Microsoft YaHei Light" panose="020B0503020204020204" pitchFamily="34" charset="-122"/>
                        <a:ea typeface="Microsoft YaHei Light" panose="020B0503020204020204" pitchFamily="34" charset="-122"/>
                      </a:endParaRPr>
                    </a:p>
                  </a:txBody>
                  <a:tcPr marL="68580" marR="68580" marT="0" marB="0" anchor="ctr"/>
                </a:tc>
                <a:extLst>
                  <a:ext uri="{0D108BD9-81ED-4DB2-BD59-A6C34878D82A}">
                    <a16:rowId xmlns:a16="http://schemas.microsoft.com/office/drawing/2014/main" val="3910926669"/>
                  </a:ext>
                </a:extLst>
              </a:tr>
              <a:tr h="315064">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3</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No</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dirty="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Single</a:t>
                      </a:r>
                      <a:endParaRPr lang="zh-CN" sz="1400" b="0" i="0" dirty="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70K</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dirty="0">
                          <a:solidFill>
                            <a:srgbClr val="FF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No</a:t>
                      </a:r>
                      <a:endParaRPr lang="zh-CN" sz="1400" b="0" i="0" dirty="0">
                        <a:effectLst/>
                        <a:latin typeface="Microsoft YaHei Light" panose="020B0503020204020204" pitchFamily="34" charset="-122"/>
                        <a:ea typeface="Microsoft YaHei Light" panose="020B0503020204020204" pitchFamily="34" charset="-122"/>
                      </a:endParaRPr>
                    </a:p>
                  </a:txBody>
                  <a:tcPr marL="68580" marR="68580" marT="0" marB="0" anchor="ctr"/>
                </a:tc>
                <a:extLst>
                  <a:ext uri="{0D108BD9-81ED-4DB2-BD59-A6C34878D82A}">
                    <a16:rowId xmlns:a16="http://schemas.microsoft.com/office/drawing/2014/main" val="2811290886"/>
                  </a:ext>
                </a:extLst>
              </a:tr>
              <a:tr h="315064">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4</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Yes</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Married</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120K</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dirty="0">
                          <a:solidFill>
                            <a:srgbClr val="FF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No</a:t>
                      </a:r>
                      <a:endParaRPr lang="zh-CN" sz="1400" b="0" i="0" dirty="0">
                        <a:effectLst/>
                        <a:latin typeface="Microsoft YaHei Light" panose="020B0503020204020204" pitchFamily="34" charset="-122"/>
                        <a:ea typeface="Microsoft YaHei Light" panose="020B0503020204020204" pitchFamily="34" charset="-122"/>
                      </a:endParaRPr>
                    </a:p>
                  </a:txBody>
                  <a:tcPr marL="68580" marR="68580" marT="0" marB="0" anchor="ctr"/>
                </a:tc>
                <a:extLst>
                  <a:ext uri="{0D108BD9-81ED-4DB2-BD59-A6C34878D82A}">
                    <a16:rowId xmlns:a16="http://schemas.microsoft.com/office/drawing/2014/main" val="3349539057"/>
                  </a:ext>
                </a:extLst>
              </a:tr>
              <a:tr h="315064">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5</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No</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Divorced</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dirty="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95K</a:t>
                      </a:r>
                      <a:endParaRPr lang="zh-CN" sz="1400" b="0" i="0" dirty="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a:solidFill>
                            <a:srgbClr val="FF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Yes</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extLst>
                  <a:ext uri="{0D108BD9-81ED-4DB2-BD59-A6C34878D82A}">
                    <a16:rowId xmlns:a16="http://schemas.microsoft.com/office/drawing/2014/main" val="2835699968"/>
                  </a:ext>
                </a:extLst>
              </a:tr>
              <a:tr h="315064">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6</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No</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Married</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dirty="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60K</a:t>
                      </a:r>
                      <a:endParaRPr lang="zh-CN" sz="1400" b="0" i="0" dirty="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dirty="0">
                          <a:solidFill>
                            <a:srgbClr val="FF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No</a:t>
                      </a:r>
                      <a:endParaRPr lang="zh-CN" sz="1400" b="0" i="0" dirty="0">
                        <a:effectLst/>
                        <a:latin typeface="Microsoft YaHei Light" panose="020B0503020204020204" pitchFamily="34" charset="-122"/>
                        <a:ea typeface="Microsoft YaHei Light" panose="020B0503020204020204" pitchFamily="34" charset="-122"/>
                      </a:endParaRPr>
                    </a:p>
                  </a:txBody>
                  <a:tcPr marL="68580" marR="68580" marT="0" marB="0" anchor="ctr"/>
                </a:tc>
                <a:extLst>
                  <a:ext uri="{0D108BD9-81ED-4DB2-BD59-A6C34878D82A}">
                    <a16:rowId xmlns:a16="http://schemas.microsoft.com/office/drawing/2014/main" val="228878071"/>
                  </a:ext>
                </a:extLst>
              </a:tr>
              <a:tr h="315064">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7</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Yes</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Divorced</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dirty="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220K</a:t>
                      </a:r>
                      <a:endParaRPr lang="zh-CN" sz="1400" b="0" i="0" dirty="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dirty="0">
                          <a:solidFill>
                            <a:srgbClr val="FF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No</a:t>
                      </a:r>
                      <a:endParaRPr lang="zh-CN" sz="1400" b="0" i="0" dirty="0">
                        <a:effectLst/>
                        <a:latin typeface="Microsoft YaHei Light" panose="020B0503020204020204" pitchFamily="34" charset="-122"/>
                        <a:ea typeface="Microsoft YaHei Light" panose="020B0503020204020204" pitchFamily="34" charset="-122"/>
                      </a:endParaRPr>
                    </a:p>
                  </a:txBody>
                  <a:tcPr marL="68580" marR="68580" marT="0" marB="0" anchor="ctr"/>
                </a:tc>
                <a:extLst>
                  <a:ext uri="{0D108BD9-81ED-4DB2-BD59-A6C34878D82A}">
                    <a16:rowId xmlns:a16="http://schemas.microsoft.com/office/drawing/2014/main" val="957352319"/>
                  </a:ext>
                </a:extLst>
              </a:tr>
              <a:tr h="315064">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8</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No</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Single</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85K</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dirty="0">
                          <a:solidFill>
                            <a:srgbClr val="FF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Yes</a:t>
                      </a:r>
                      <a:endParaRPr lang="zh-CN" sz="1400" b="0" i="0" dirty="0">
                        <a:effectLst/>
                        <a:latin typeface="Microsoft YaHei Light" panose="020B0503020204020204" pitchFamily="34" charset="-122"/>
                        <a:ea typeface="Microsoft YaHei Light" panose="020B0503020204020204" pitchFamily="34" charset="-122"/>
                      </a:endParaRPr>
                    </a:p>
                  </a:txBody>
                  <a:tcPr marL="68580" marR="68580" marT="0" marB="0" anchor="ctr"/>
                </a:tc>
                <a:extLst>
                  <a:ext uri="{0D108BD9-81ED-4DB2-BD59-A6C34878D82A}">
                    <a16:rowId xmlns:a16="http://schemas.microsoft.com/office/drawing/2014/main" val="1366547093"/>
                  </a:ext>
                </a:extLst>
              </a:tr>
              <a:tr h="315064">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9</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No</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Married</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75K</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dirty="0">
                          <a:solidFill>
                            <a:srgbClr val="FF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No</a:t>
                      </a:r>
                      <a:endParaRPr lang="zh-CN" sz="1400" b="0" i="0" dirty="0">
                        <a:effectLst/>
                        <a:latin typeface="Microsoft YaHei Light" panose="020B0503020204020204" pitchFamily="34" charset="-122"/>
                        <a:ea typeface="Microsoft YaHei Light" panose="020B0503020204020204" pitchFamily="34" charset="-122"/>
                      </a:endParaRPr>
                    </a:p>
                  </a:txBody>
                  <a:tcPr marL="68580" marR="68580" marT="0" marB="0" anchor="ctr"/>
                </a:tc>
                <a:extLst>
                  <a:ext uri="{0D108BD9-81ED-4DB2-BD59-A6C34878D82A}">
                    <a16:rowId xmlns:a16="http://schemas.microsoft.com/office/drawing/2014/main" val="3241006619"/>
                  </a:ext>
                </a:extLst>
              </a:tr>
              <a:tr h="315064">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10</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No</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dirty="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Single</a:t>
                      </a:r>
                      <a:endParaRPr lang="zh-CN" sz="1400" b="0" i="0" dirty="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90K</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dirty="0">
                          <a:solidFill>
                            <a:srgbClr val="FF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Yes</a:t>
                      </a:r>
                      <a:endParaRPr lang="zh-CN" sz="1400" b="0" i="0" dirty="0">
                        <a:effectLst/>
                        <a:latin typeface="Microsoft YaHei Light" panose="020B0503020204020204" pitchFamily="34" charset="-122"/>
                        <a:ea typeface="Microsoft YaHei Light" panose="020B0503020204020204" pitchFamily="34" charset="-122"/>
                      </a:endParaRPr>
                    </a:p>
                  </a:txBody>
                  <a:tcPr marL="68580" marR="68580" marT="0" marB="0" anchor="ctr"/>
                </a:tc>
                <a:extLst>
                  <a:ext uri="{0D108BD9-81ED-4DB2-BD59-A6C34878D82A}">
                    <a16:rowId xmlns:a16="http://schemas.microsoft.com/office/drawing/2014/main" val="1839186147"/>
                  </a:ext>
                </a:extLst>
              </a:tr>
            </a:tbl>
          </a:graphicData>
        </a:graphic>
      </p:graphicFrame>
      <p:sp>
        <p:nvSpPr>
          <p:cNvPr id="8" name="Slide Number Placeholder 6">
            <a:extLst>
              <a:ext uri="{FF2B5EF4-FFF2-40B4-BE49-F238E27FC236}">
                <a16:creationId xmlns:a16="http://schemas.microsoft.com/office/drawing/2014/main" id="{3F8FAA5C-37E1-BB44-BA85-58C3487D602A}"/>
              </a:ext>
            </a:extLst>
          </p:cNvPr>
          <p:cNvSpPr txBox="1">
            <a:spLocks/>
          </p:cNvSpPr>
          <p:nvPr/>
        </p:nvSpPr>
        <p:spPr bwMode="auto">
          <a:xfrm>
            <a:off x="10438408" y="6356350"/>
            <a:ext cx="1206437"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defPPr>
              <a:defRPr lang="zh-CN"/>
            </a:defPPr>
            <a:lvl1pPr marL="0" algn="l" defTabSz="914400" rtl="0" eaLnBrk="1" latinLnBrk="0" hangingPunct="1">
              <a:spcBef>
                <a:spcPct val="10000"/>
              </a:spcBef>
              <a:spcAft>
                <a:spcPts val="400"/>
              </a:spcAft>
              <a:buClr>
                <a:srgbClr val="0C7B9C"/>
              </a:buClr>
              <a:buSzPct val="75000"/>
              <a:buFont typeface="Monotype Sorts" pitchFamily="2" charset="2"/>
              <a:buChar char="l"/>
              <a:defRPr sz="2800" kern="1200">
                <a:solidFill>
                  <a:schemeClr val="tx1"/>
                </a:solidFill>
                <a:latin typeface="Arial" panose="020B0604020202020204" pitchFamily="34" charset="0"/>
                <a:ea typeface="+mn-ea"/>
                <a:cs typeface="+mn-cs"/>
              </a:defRPr>
            </a:lvl1pPr>
            <a:lvl2pPr marL="742950" indent="-285750" algn="l" defTabSz="914400" rtl="0" eaLnBrk="1" latinLnBrk="0" hangingPunct="1">
              <a:spcBef>
                <a:spcPct val="10000"/>
              </a:spcBef>
              <a:spcAft>
                <a:spcPts val="400"/>
              </a:spcAft>
              <a:buClr>
                <a:srgbClr val="0C7B9C"/>
              </a:buClr>
              <a:buSzPct val="100000"/>
              <a:buFont typeface="Arial" panose="020B0604020202020204" pitchFamily="34" charset="0"/>
              <a:buChar char="–"/>
              <a:defRPr sz="2800" kern="1200">
                <a:solidFill>
                  <a:schemeClr val="tx1"/>
                </a:solidFill>
                <a:latin typeface="Arial" panose="020B0604020202020204" pitchFamily="34" charset="0"/>
                <a:ea typeface="+mn-ea"/>
                <a:cs typeface="+mn-cs"/>
              </a:defRPr>
            </a:lvl2pPr>
            <a:lvl3pPr marL="1143000" indent="-228600" algn="l" defTabSz="914400" rtl="0" eaLnBrk="1" latinLnBrk="0" hangingPunct="1">
              <a:spcBef>
                <a:spcPct val="10000"/>
              </a:spcBef>
              <a:spcAft>
                <a:spcPts val="400"/>
              </a:spcAft>
              <a:buClr>
                <a:srgbClr val="0C7B9C"/>
              </a:buClr>
              <a:buSzPct val="70000"/>
              <a:buFont typeface="Wingdings" pitchFamily="2" charset="2"/>
              <a:buChar char="u"/>
              <a:defRPr sz="2400" kern="1200">
                <a:solidFill>
                  <a:schemeClr val="tx1"/>
                </a:solidFill>
                <a:latin typeface="Arial" panose="020B0604020202020204" pitchFamily="34" charset="0"/>
                <a:ea typeface="+mn-ea"/>
                <a:cs typeface="+mn-cs"/>
              </a:defRPr>
            </a:lvl3pPr>
            <a:lvl4pPr marL="1600200" indent="-228600" algn="l" defTabSz="914400" rtl="0" eaLnBrk="1" latinLnBrk="0" hangingPunct="1">
              <a:spcBef>
                <a:spcPct val="20000"/>
              </a:spcBef>
              <a:buSzPct val="100000"/>
              <a:buChar char="–"/>
              <a:defRPr sz="2000" kern="1200">
                <a:solidFill>
                  <a:schemeClr val="tx1"/>
                </a:solidFill>
                <a:latin typeface="Times New Roman" panose="02020603050405020304" pitchFamily="18" charset="0"/>
                <a:ea typeface="+mn-ea"/>
                <a:cs typeface="+mn-cs"/>
              </a:defRPr>
            </a:lvl4pPr>
            <a:lvl5pPr marL="2057400" indent="-228600" algn="l" defTabSz="914400" rtl="0" eaLnBrk="1" latinLnBrk="0" hangingPunct="1">
              <a:spcBef>
                <a:spcPct val="20000"/>
              </a:spcBef>
              <a:buSzPct val="100000"/>
              <a:buChar char="•"/>
              <a:defRPr sz="2000"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9pPr>
          </a:lstStyle>
          <a:p>
            <a:pPr>
              <a:lnSpc>
                <a:spcPct val="90000"/>
              </a:lnSpc>
              <a:spcBef>
                <a:spcPct val="0"/>
              </a:spcBef>
              <a:spcAft>
                <a:spcPts val="600"/>
              </a:spcAft>
              <a:buClrTx/>
              <a:buSzTx/>
              <a:buFontTx/>
              <a:buNone/>
            </a:pPr>
            <a:fld id="{B3C95AA5-9D5C-5241-9970-E26C58C44F9A}" type="slidenum">
              <a:rPr lang="en-US" altLang="en-US" sz="1800" smtClean="0">
                <a:latin typeface="Microsoft YaHei" panose="020B0503020204020204" pitchFamily="34" charset="-122"/>
              </a:rPr>
              <a:pPr>
                <a:lnSpc>
                  <a:spcPct val="90000"/>
                </a:lnSpc>
                <a:spcBef>
                  <a:spcPct val="0"/>
                </a:spcBef>
                <a:spcAft>
                  <a:spcPts val="600"/>
                </a:spcAft>
                <a:buClrTx/>
                <a:buSzTx/>
                <a:buFontTx/>
                <a:buNone/>
              </a:pPr>
              <a:t>15</a:t>
            </a:fld>
            <a:endParaRPr lang="en-US" altLang="en-US" sz="1800" dirty="0">
              <a:latin typeface="Microsoft YaHei" panose="020B0503020204020204" pitchFamily="34" charset="-122"/>
            </a:endParaRPr>
          </a:p>
        </p:txBody>
      </p:sp>
    </p:spTree>
    <p:extLst>
      <p:ext uri="{BB962C8B-B14F-4D97-AF65-F5344CB8AC3E}">
        <p14:creationId xmlns:p14="http://schemas.microsoft.com/office/powerpoint/2010/main" val="18380714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260002"/>
            <a:ext cx="11040533" cy="533400"/>
          </a:xfrm>
        </p:spPr>
        <p:txBody>
          <a:bodyPr>
            <a:normAutofit fontScale="90000"/>
          </a:bodyPr>
          <a:lstStyle/>
          <a:p>
            <a:r>
              <a:rPr kumimoji="1" lang="en-US" altLang="zh-CN" dirty="0"/>
              <a:t>Hunt</a:t>
            </a:r>
            <a:r>
              <a:rPr kumimoji="1" lang="zh-CN" altLang="en-US" dirty="0"/>
              <a:t>算法</a:t>
            </a:r>
          </a:p>
        </p:txBody>
      </p:sp>
      <p:graphicFrame>
        <p:nvGraphicFramePr>
          <p:cNvPr id="23" name="Object 56">
            <a:extLst>
              <a:ext uri="{FF2B5EF4-FFF2-40B4-BE49-F238E27FC236}">
                <a16:creationId xmlns:a16="http://schemas.microsoft.com/office/drawing/2014/main" id="{E61F81E8-F50D-4851-ADBF-3A00D3BCB2C5}"/>
              </a:ext>
            </a:extLst>
          </p:cNvPr>
          <p:cNvGraphicFramePr>
            <a:graphicFrameLocks noGrp="1" noChangeAspect="1"/>
          </p:cNvGraphicFramePr>
          <p:nvPr>
            <p:ph sz="half" idx="2"/>
          </p:nvPr>
        </p:nvGraphicFramePr>
        <p:xfrm>
          <a:off x="1065028" y="1233081"/>
          <a:ext cx="6324600" cy="5073650"/>
        </p:xfrm>
        <a:graphic>
          <a:graphicData uri="http://schemas.openxmlformats.org/presentationml/2006/ole">
            <mc:AlternateContent xmlns:mc="http://schemas.openxmlformats.org/markup-compatibility/2006">
              <mc:Choice xmlns:v="urn:schemas-microsoft-com:vml" Requires="v">
                <p:oleObj name="Visio" r:id="rId3" imgW="8204200" imgH="6578600" progId="Visio.Drawing.6">
                  <p:embed/>
                </p:oleObj>
              </mc:Choice>
              <mc:Fallback>
                <p:oleObj name="Visio" r:id="rId3" imgW="8204200" imgH="6578600" progId="Visio.Drawing.6">
                  <p:embed/>
                  <p:pic>
                    <p:nvPicPr>
                      <p:cNvPr id="23" name="Object 56">
                        <a:extLst>
                          <a:ext uri="{FF2B5EF4-FFF2-40B4-BE49-F238E27FC236}">
                            <a16:creationId xmlns:a16="http://schemas.microsoft.com/office/drawing/2014/main" id="{E61F81E8-F50D-4851-ADBF-3A00D3BCB2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5028" y="1233081"/>
                        <a:ext cx="6324600" cy="507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 name="Rectangle 17">
            <a:extLst>
              <a:ext uri="{FF2B5EF4-FFF2-40B4-BE49-F238E27FC236}">
                <a16:creationId xmlns:a16="http://schemas.microsoft.com/office/drawing/2014/main" id="{59839CAB-8572-49FC-9565-B9EBF30C3F51}"/>
              </a:ext>
            </a:extLst>
          </p:cNvPr>
          <p:cNvSpPr/>
          <p:nvPr/>
        </p:nvSpPr>
        <p:spPr bwMode="auto">
          <a:xfrm>
            <a:off x="4304599" y="3242930"/>
            <a:ext cx="3563494" cy="3063801"/>
          </a:xfrm>
          <a:prstGeom prst="rect">
            <a:avLst/>
          </a:prstGeom>
          <a:solidFill>
            <a:schemeClr val="bg1"/>
          </a:solidFill>
          <a:ln w="12700" cap="flat" cmpd="sng" algn="ctr">
            <a:noFill/>
            <a:prstDash val="solid"/>
            <a:round/>
            <a:headEnd type="none" w="med" len="med"/>
            <a:tailEnd type="none" w="med" len="med"/>
          </a:ln>
          <a:effectLst/>
          <a:extLst>
            <a:ext uri="{AF507438-7753-43e0-B8FC-AC1667EBCBE1}"/>
          </a:extLst>
        </p:spPr>
        <p:txBody>
          <a:bodyPr/>
          <a:lstStyle/>
          <a:p>
            <a:pPr>
              <a:defRPr/>
            </a:pPr>
            <a:endParaRPr lang="en-US">
              <a:latin typeface="Arial" charset="0"/>
              <a:ea typeface="ＭＳ Ｐゴシック" pitchFamily="-84" charset="-128"/>
            </a:endParaRPr>
          </a:p>
        </p:txBody>
      </p:sp>
      <p:sp>
        <p:nvSpPr>
          <p:cNvPr id="25" name="Rectangle 17">
            <a:extLst>
              <a:ext uri="{FF2B5EF4-FFF2-40B4-BE49-F238E27FC236}">
                <a16:creationId xmlns:a16="http://schemas.microsoft.com/office/drawing/2014/main" id="{442C989C-114A-4671-8BBB-5865FEB47918}"/>
              </a:ext>
            </a:extLst>
          </p:cNvPr>
          <p:cNvSpPr/>
          <p:nvPr/>
        </p:nvSpPr>
        <p:spPr bwMode="auto">
          <a:xfrm>
            <a:off x="566221" y="3473302"/>
            <a:ext cx="3563494" cy="2833429"/>
          </a:xfrm>
          <a:prstGeom prst="rect">
            <a:avLst/>
          </a:prstGeom>
          <a:solidFill>
            <a:schemeClr val="bg1"/>
          </a:solidFill>
          <a:ln w="12700" cap="flat" cmpd="sng" algn="ctr">
            <a:noFill/>
            <a:prstDash val="solid"/>
            <a:round/>
            <a:headEnd type="none" w="med" len="med"/>
            <a:tailEnd type="none" w="med" len="med"/>
          </a:ln>
          <a:effectLst/>
          <a:extLst>
            <a:ext uri="{AF507438-7753-43e0-B8FC-AC1667EBCBE1}"/>
          </a:extLst>
        </p:spPr>
        <p:txBody>
          <a:bodyPr/>
          <a:lstStyle/>
          <a:p>
            <a:pPr>
              <a:defRPr/>
            </a:pPr>
            <a:endParaRPr lang="en-US">
              <a:latin typeface="Arial" charset="0"/>
              <a:ea typeface="ＭＳ Ｐゴシック" pitchFamily="-84" charset="-128"/>
            </a:endParaRPr>
          </a:p>
        </p:txBody>
      </p:sp>
      <p:sp>
        <p:nvSpPr>
          <p:cNvPr id="8" name="Slide Number Placeholder 6">
            <a:extLst>
              <a:ext uri="{FF2B5EF4-FFF2-40B4-BE49-F238E27FC236}">
                <a16:creationId xmlns:a16="http://schemas.microsoft.com/office/drawing/2014/main" id="{1EC891D4-CE2C-EB43-9361-4BDA2491FFB3}"/>
              </a:ext>
            </a:extLst>
          </p:cNvPr>
          <p:cNvSpPr txBox="1">
            <a:spLocks/>
          </p:cNvSpPr>
          <p:nvPr/>
        </p:nvSpPr>
        <p:spPr bwMode="auto">
          <a:xfrm>
            <a:off x="10438408" y="6356350"/>
            <a:ext cx="1206437"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defPPr>
              <a:defRPr lang="zh-CN"/>
            </a:defPPr>
            <a:lvl1pPr marL="0" algn="l" defTabSz="914400" rtl="0" eaLnBrk="1" latinLnBrk="0" hangingPunct="1">
              <a:spcBef>
                <a:spcPct val="10000"/>
              </a:spcBef>
              <a:spcAft>
                <a:spcPts val="400"/>
              </a:spcAft>
              <a:buClr>
                <a:srgbClr val="0C7B9C"/>
              </a:buClr>
              <a:buSzPct val="75000"/>
              <a:buFont typeface="Monotype Sorts" pitchFamily="2" charset="2"/>
              <a:buChar char="l"/>
              <a:defRPr sz="2800" kern="1200">
                <a:solidFill>
                  <a:schemeClr val="tx1"/>
                </a:solidFill>
                <a:latin typeface="Arial" panose="020B0604020202020204" pitchFamily="34" charset="0"/>
                <a:ea typeface="+mn-ea"/>
                <a:cs typeface="+mn-cs"/>
              </a:defRPr>
            </a:lvl1pPr>
            <a:lvl2pPr marL="742950" indent="-285750" algn="l" defTabSz="914400" rtl="0" eaLnBrk="1" latinLnBrk="0" hangingPunct="1">
              <a:spcBef>
                <a:spcPct val="10000"/>
              </a:spcBef>
              <a:spcAft>
                <a:spcPts val="400"/>
              </a:spcAft>
              <a:buClr>
                <a:srgbClr val="0C7B9C"/>
              </a:buClr>
              <a:buSzPct val="100000"/>
              <a:buFont typeface="Arial" panose="020B0604020202020204" pitchFamily="34" charset="0"/>
              <a:buChar char="–"/>
              <a:defRPr sz="2800" kern="1200">
                <a:solidFill>
                  <a:schemeClr val="tx1"/>
                </a:solidFill>
                <a:latin typeface="Arial" panose="020B0604020202020204" pitchFamily="34" charset="0"/>
                <a:ea typeface="+mn-ea"/>
                <a:cs typeface="+mn-cs"/>
              </a:defRPr>
            </a:lvl2pPr>
            <a:lvl3pPr marL="1143000" indent="-228600" algn="l" defTabSz="914400" rtl="0" eaLnBrk="1" latinLnBrk="0" hangingPunct="1">
              <a:spcBef>
                <a:spcPct val="10000"/>
              </a:spcBef>
              <a:spcAft>
                <a:spcPts val="400"/>
              </a:spcAft>
              <a:buClr>
                <a:srgbClr val="0C7B9C"/>
              </a:buClr>
              <a:buSzPct val="70000"/>
              <a:buFont typeface="Wingdings" pitchFamily="2" charset="2"/>
              <a:buChar char="u"/>
              <a:defRPr sz="2400" kern="1200">
                <a:solidFill>
                  <a:schemeClr val="tx1"/>
                </a:solidFill>
                <a:latin typeface="Arial" panose="020B0604020202020204" pitchFamily="34" charset="0"/>
                <a:ea typeface="+mn-ea"/>
                <a:cs typeface="+mn-cs"/>
              </a:defRPr>
            </a:lvl3pPr>
            <a:lvl4pPr marL="1600200" indent="-228600" algn="l" defTabSz="914400" rtl="0" eaLnBrk="1" latinLnBrk="0" hangingPunct="1">
              <a:spcBef>
                <a:spcPct val="20000"/>
              </a:spcBef>
              <a:buSzPct val="100000"/>
              <a:buChar char="–"/>
              <a:defRPr sz="2000" kern="1200">
                <a:solidFill>
                  <a:schemeClr val="tx1"/>
                </a:solidFill>
                <a:latin typeface="Times New Roman" panose="02020603050405020304" pitchFamily="18" charset="0"/>
                <a:ea typeface="+mn-ea"/>
                <a:cs typeface="+mn-cs"/>
              </a:defRPr>
            </a:lvl4pPr>
            <a:lvl5pPr marL="2057400" indent="-228600" algn="l" defTabSz="914400" rtl="0" eaLnBrk="1" latinLnBrk="0" hangingPunct="1">
              <a:spcBef>
                <a:spcPct val="20000"/>
              </a:spcBef>
              <a:buSzPct val="100000"/>
              <a:buChar char="•"/>
              <a:defRPr sz="2000"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9pPr>
          </a:lstStyle>
          <a:p>
            <a:pPr>
              <a:lnSpc>
                <a:spcPct val="90000"/>
              </a:lnSpc>
              <a:spcBef>
                <a:spcPct val="0"/>
              </a:spcBef>
              <a:spcAft>
                <a:spcPts val="600"/>
              </a:spcAft>
              <a:buClrTx/>
              <a:buSzTx/>
              <a:buFontTx/>
              <a:buNone/>
            </a:pPr>
            <a:fld id="{B3C95AA5-9D5C-5241-9970-E26C58C44F9A}" type="slidenum">
              <a:rPr lang="en-US" altLang="en-US" sz="1800" smtClean="0">
                <a:latin typeface="Microsoft YaHei" panose="020B0503020204020204" pitchFamily="34" charset="-122"/>
              </a:rPr>
              <a:pPr>
                <a:lnSpc>
                  <a:spcPct val="90000"/>
                </a:lnSpc>
                <a:spcBef>
                  <a:spcPct val="0"/>
                </a:spcBef>
                <a:spcAft>
                  <a:spcPts val="600"/>
                </a:spcAft>
                <a:buClrTx/>
                <a:buSzTx/>
                <a:buFontTx/>
                <a:buNone/>
              </a:pPr>
              <a:t>16</a:t>
            </a:fld>
            <a:endParaRPr lang="en-US" altLang="en-US" sz="1800" dirty="0">
              <a:latin typeface="Microsoft YaHei" panose="020B0503020204020204" pitchFamily="34" charset="-122"/>
            </a:endParaRPr>
          </a:p>
        </p:txBody>
      </p:sp>
      <p:graphicFrame>
        <p:nvGraphicFramePr>
          <p:cNvPr id="9" name="内容占位符 9">
            <a:extLst>
              <a:ext uri="{FF2B5EF4-FFF2-40B4-BE49-F238E27FC236}">
                <a16:creationId xmlns:a16="http://schemas.microsoft.com/office/drawing/2014/main" id="{E0795920-BAF9-484D-A6D0-30AA77339400}"/>
              </a:ext>
            </a:extLst>
          </p:cNvPr>
          <p:cNvGraphicFramePr>
            <a:graphicFrameLocks/>
          </p:cNvGraphicFramePr>
          <p:nvPr>
            <p:extLst>
              <p:ext uri="{D42A27DB-BD31-4B8C-83A1-F6EECF244321}">
                <p14:modId xmlns:p14="http://schemas.microsoft.com/office/powerpoint/2010/main" val="662187239"/>
              </p:ext>
            </p:extLst>
          </p:nvPr>
        </p:nvGraphicFramePr>
        <p:xfrm>
          <a:off x="7293936" y="444099"/>
          <a:ext cx="4350909" cy="3780768"/>
        </p:xfrm>
        <a:graphic>
          <a:graphicData uri="http://schemas.openxmlformats.org/drawingml/2006/table">
            <a:tbl>
              <a:tblPr firstRow="1" bandRow="1">
                <a:tableStyleId>{5C22544A-7EE6-4342-B048-85BDC9FD1C3A}</a:tableStyleId>
              </a:tblPr>
              <a:tblGrid>
                <a:gridCol w="608282">
                  <a:extLst>
                    <a:ext uri="{9D8B030D-6E8A-4147-A177-3AD203B41FA5}">
                      <a16:colId xmlns:a16="http://schemas.microsoft.com/office/drawing/2014/main" val="3871494798"/>
                    </a:ext>
                  </a:extLst>
                </a:gridCol>
                <a:gridCol w="844836">
                  <a:extLst>
                    <a:ext uri="{9D8B030D-6E8A-4147-A177-3AD203B41FA5}">
                      <a16:colId xmlns:a16="http://schemas.microsoft.com/office/drawing/2014/main" val="551711942"/>
                    </a:ext>
                  </a:extLst>
                </a:gridCol>
                <a:gridCol w="870183">
                  <a:extLst>
                    <a:ext uri="{9D8B030D-6E8A-4147-A177-3AD203B41FA5}">
                      <a16:colId xmlns:a16="http://schemas.microsoft.com/office/drawing/2014/main" val="2719134420"/>
                    </a:ext>
                  </a:extLst>
                </a:gridCol>
                <a:gridCol w="819492">
                  <a:extLst>
                    <a:ext uri="{9D8B030D-6E8A-4147-A177-3AD203B41FA5}">
                      <a16:colId xmlns:a16="http://schemas.microsoft.com/office/drawing/2014/main" val="1062237326"/>
                    </a:ext>
                  </a:extLst>
                </a:gridCol>
                <a:gridCol w="1208116">
                  <a:extLst>
                    <a:ext uri="{9D8B030D-6E8A-4147-A177-3AD203B41FA5}">
                      <a16:colId xmlns:a16="http://schemas.microsoft.com/office/drawing/2014/main" val="1500793289"/>
                    </a:ext>
                  </a:extLst>
                </a:gridCol>
              </a:tblGrid>
              <a:tr h="630128">
                <a:tc>
                  <a:txBody>
                    <a:bodyPr/>
                    <a:lstStyle/>
                    <a:p>
                      <a:pPr indent="-34290" algn="ctr">
                        <a:spcAft>
                          <a:spcPts val="0"/>
                        </a:spcAft>
                      </a:pPr>
                      <a:r>
                        <a:rPr lang="en-US" sz="1400" b="0" i="0" dirty="0">
                          <a:solidFill>
                            <a:srgbClr val="FFFFFF"/>
                          </a:solidFill>
                          <a:effectLst/>
                          <a:latin typeface="Microsoft YaHei" panose="020B0503020204020204" pitchFamily="34" charset="-122"/>
                          <a:ea typeface="Microsoft YaHei" panose="020B0503020204020204" pitchFamily="34" charset="-122"/>
                          <a:cs typeface="Times New Roman" panose="02020603050405020304" pitchFamily="18" charset="0"/>
                        </a:rPr>
                        <a:t>ID</a:t>
                      </a:r>
                      <a:endParaRPr lang="zh-CN" sz="1400" b="0" i="0" dirty="0">
                        <a:effectLst/>
                        <a:latin typeface="Microsoft YaHei" panose="020B0503020204020204" pitchFamily="34" charset="-122"/>
                        <a:ea typeface="Microsoft YaHei" panose="020B0503020204020204" pitchFamily="34" charset="-122"/>
                      </a:endParaRPr>
                    </a:p>
                  </a:txBody>
                  <a:tcPr marL="68580" marR="68580" marT="0" marB="0" anchor="ctr">
                    <a:solidFill>
                      <a:srgbClr val="7030A0"/>
                    </a:solidFill>
                  </a:tcPr>
                </a:tc>
                <a:tc>
                  <a:txBody>
                    <a:bodyPr/>
                    <a:lstStyle/>
                    <a:p>
                      <a:pPr indent="-34290" algn="ctr">
                        <a:spcAft>
                          <a:spcPts val="0"/>
                        </a:spcAft>
                      </a:pPr>
                      <a:r>
                        <a:rPr lang="en-US" sz="1400" b="0" i="0" dirty="0">
                          <a:solidFill>
                            <a:srgbClr val="FFFFFF"/>
                          </a:solidFill>
                          <a:effectLst/>
                          <a:latin typeface="Microsoft YaHei" panose="020B0503020204020204" pitchFamily="34" charset="-122"/>
                          <a:ea typeface="Microsoft YaHei" panose="020B0503020204020204" pitchFamily="34" charset="-122"/>
                          <a:cs typeface="Times New Roman" panose="02020603050405020304" pitchFamily="18" charset="0"/>
                        </a:rPr>
                        <a:t>Home Owner</a:t>
                      </a:r>
                      <a:endParaRPr lang="zh-CN" sz="1400" b="0" i="0" dirty="0">
                        <a:effectLst/>
                        <a:latin typeface="Microsoft YaHei" panose="020B0503020204020204" pitchFamily="34" charset="-122"/>
                        <a:ea typeface="Microsoft YaHei" panose="020B0503020204020204" pitchFamily="34" charset="-122"/>
                      </a:endParaRPr>
                    </a:p>
                  </a:txBody>
                  <a:tcPr marL="68580" marR="68580" marT="0" marB="0" anchor="ctr">
                    <a:solidFill>
                      <a:srgbClr val="7030A0"/>
                    </a:solidFill>
                  </a:tcPr>
                </a:tc>
                <a:tc>
                  <a:txBody>
                    <a:bodyPr/>
                    <a:lstStyle/>
                    <a:p>
                      <a:pPr algn="ctr">
                        <a:spcAft>
                          <a:spcPts val="0"/>
                        </a:spcAft>
                      </a:pPr>
                      <a:r>
                        <a:rPr lang="en-US" sz="1400" b="0" i="0" dirty="0">
                          <a:solidFill>
                            <a:srgbClr val="FFFFFF"/>
                          </a:solidFill>
                          <a:effectLst/>
                          <a:latin typeface="Microsoft YaHei" panose="020B0503020204020204" pitchFamily="34" charset="-122"/>
                          <a:ea typeface="Microsoft YaHei" panose="020B0503020204020204" pitchFamily="34" charset="-122"/>
                          <a:cs typeface="Times New Roman" panose="02020603050405020304" pitchFamily="18" charset="0"/>
                        </a:rPr>
                        <a:t>Marital</a:t>
                      </a:r>
                      <a:endParaRPr lang="zh-CN" sz="1400" b="0" i="0" dirty="0">
                        <a:effectLst/>
                        <a:latin typeface="Microsoft YaHei" panose="020B0503020204020204" pitchFamily="34" charset="-122"/>
                        <a:ea typeface="Microsoft YaHei" panose="020B0503020204020204" pitchFamily="34" charset="-122"/>
                      </a:endParaRPr>
                    </a:p>
                    <a:p>
                      <a:pPr algn="ctr">
                        <a:spcAft>
                          <a:spcPts val="0"/>
                        </a:spcAft>
                      </a:pPr>
                      <a:r>
                        <a:rPr lang="en-US" sz="1400" b="0" i="0" dirty="0">
                          <a:solidFill>
                            <a:srgbClr val="FFFFFF"/>
                          </a:solidFill>
                          <a:effectLst/>
                          <a:latin typeface="Microsoft YaHei" panose="020B0503020204020204" pitchFamily="34" charset="-122"/>
                          <a:ea typeface="Microsoft YaHei" panose="020B0503020204020204" pitchFamily="34" charset="-122"/>
                          <a:cs typeface="Times New Roman" panose="02020603050405020304" pitchFamily="18" charset="0"/>
                        </a:rPr>
                        <a:t>Status</a:t>
                      </a:r>
                      <a:endParaRPr lang="zh-CN" sz="1400" b="0" i="0" dirty="0">
                        <a:effectLst/>
                        <a:latin typeface="Microsoft YaHei" panose="020B0503020204020204" pitchFamily="34" charset="-122"/>
                        <a:ea typeface="Microsoft YaHei" panose="020B0503020204020204" pitchFamily="34" charset="-122"/>
                      </a:endParaRPr>
                    </a:p>
                  </a:txBody>
                  <a:tcPr marL="68580" marR="68580" marT="0" marB="0" anchor="ctr">
                    <a:solidFill>
                      <a:srgbClr val="7030A0"/>
                    </a:solidFill>
                  </a:tcPr>
                </a:tc>
                <a:tc>
                  <a:txBody>
                    <a:bodyPr/>
                    <a:lstStyle/>
                    <a:p>
                      <a:pPr algn="ctr">
                        <a:spcAft>
                          <a:spcPts val="0"/>
                        </a:spcAft>
                      </a:pPr>
                      <a:r>
                        <a:rPr lang="en-US" sz="1400" b="0" i="0" dirty="0">
                          <a:solidFill>
                            <a:srgbClr val="FFFFFF"/>
                          </a:solidFill>
                          <a:effectLst/>
                          <a:latin typeface="Microsoft YaHei" panose="020B0503020204020204" pitchFamily="34" charset="-122"/>
                          <a:ea typeface="Microsoft YaHei" panose="020B0503020204020204" pitchFamily="34" charset="-122"/>
                          <a:cs typeface="Times New Roman" panose="02020603050405020304" pitchFamily="18" charset="0"/>
                        </a:rPr>
                        <a:t>Annual</a:t>
                      </a:r>
                      <a:endParaRPr lang="zh-CN" sz="1400" b="0" i="0" dirty="0">
                        <a:effectLst/>
                        <a:latin typeface="Microsoft YaHei" panose="020B0503020204020204" pitchFamily="34" charset="-122"/>
                        <a:ea typeface="Microsoft YaHei" panose="020B0503020204020204" pitchFamily="34" charset="-122"/>
                      </a:endParaRPr>
                    </a:p>
                    <a:p>
                      <a:pPr algn="ctr">
                        <a:spcAft>
                          <a:spcPts val="0"/>
                        </a:spcAft>
                      </a:pPr>
                      <a:r>
                        <a:rPr lang="en-US" sz="1400" b="0" i="0" dirty="0">
                          <a:solidFill>
                            <a:srgbClr val="FFFFFF"/>
                          </a:solidFill>
                          <a:effectLst/>
                          <a:latin typeface="Microsoft YaHei" panose="020B0503020204020204" pitchFamily="34" charset="-122"/>
                          <a:ea typeface="Microsoft YaHei" panose="020B0503020204020204" pitchFamily="34" charset="-122"/>
                          <a:cs typeface="Times New Roman" panose="02020603050405020304" pitchFamily="18" charset="0"/>
                        </a:rPr>
                        <a:t>Income</a:t>
                      </a:r>
                      <a:endParaRPr lang="zh-CN" sz="1400" b="0" i="0" dirty="0">
                        <a:effectLst/>
                        <a:latin typeface="Microsoft YaHei" panose="020B0503020204020204" pitchFamily="34" charset="-122"/>
                        <a:ea typeface="Microsoft YaHei" panose="020B0503020204020204" pitchFamily="34" charset="-122"/>
                      </a:endParaRPr>
                    </a:p>
                  </a:txBody>
                  <a:tcPr marL="68580" marR="68580" marT="0" marB="0" anchor="ctr">
                    <a:solidFill>
                      <a:srgbClr val="7030A0"/>
                    </a:solidFill>
                  </a:tcPr>
                </a:tc>
                <a:tc>
                  <a:txBody>
                    <a:bodyPr/>
                    <a:lstStyle/>
                    <a:p>
                      <a:pPr algn="ctr">
                        <a:spcAft>
                          <a:spcPts val="0"/>
                        </a:spcAft>
                      </a:pPr>
                      <a:r>
                        <a:rPr lang="en-US" sz="1400" b="0" i="0" dirty="0">
                          <a:solidFill>
                            <a:srgbClr val="FFFFFF"/>
                          </a:solidFill>
                          <a:effectLst/>
                          <a:latin typeface="Microsoft YaHei" panose="020B0503020204020204" pitchFamily="34" charset="-122"/>
                          <a:ea typeface="Microsoft YaHei" panose="020B0503020204020204" pitchFamily="34" charset="-122"/>
                          <a:cs typeface="Times New Roman" panose="02020603050405020304" pitchFamily="18" charset="0"/>
                        </a:rPr>
                        <a:t>Defaulted Borrower</a:t>
                      </a:r>
                      <a:endParaRPr lang="zh-CN" sz="1400" b="0" i="0" dirty="0">
                        <a:effectLst/>
                        <a:latin typeface="Microsoft YaHei" panose="020B0503020204020204" pitchFamily="34" charset="-122"/>
                        <a:ea typeface="Microsoft YaHei" panose="020B0503020204020204" pitchFamily="34" charset="-122"/>
                      </a:endParaRPr>
                    </a:p>
                  </a:txBody>
                  <a:tcPr marL="68580" marR="68580" marT="0" marB="0" anchor="ctr">
                    <a:solidFill>
                      <a:srgbClr val="7030A0"/>
                    </a:solidFill>
                  </a:tcPr>
                </a:tc>
                <a:extLst>
                  <a:ext uri="{0D108BD9-81ED-4DB2-BD59-A6C34878D82A}">
                    <a16:rowId xmlns:a16="http://schemas.microsoft.com/office/drawing/2014/main" val="3039501530"/>
                  </a:ext>
                </a:extLst>
              </a:tr>
              <a:tr h="315064">
                <a:tc>
                  <a:txBody>
                    <a:bodyPr/>
                    <a:lstStyle/>
                    <a:p>
                      <a:pPr>
                        <a:spcAft>
                          <a:spcPts val="0"/>
                        </a:spcAft>
                      </a:pPr>
                      <a:r>
                        <a:rPr lang="en-US" sz="1400" b="0" i="0" dirty="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1</a:t>
                      </a:r>
                      <a:endParaRPr lang="zh-CN" sz="1400" b="0" i="0" dirty="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dirty="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Yes</a:t>
                      </a:r>
                      <a:endParaRPr lang="zh-CN" sz="1400" b="0" i="0" dirty="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dirty="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Single</a:t>
                      </a:r>
                      <a:endParaRPr lang="zh-CN" sz="1400" b="0" i="0" dirty="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dirty="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125K</a:t>
                      </a:r>
                      <a:endParaRPr lang="zh-CN" sz="1400" b="0" i="0" dirty="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a:solidFill>
                            <a:srgbClr val="FF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No</a:t>
                      </a:r>
                      <a:endParaRPr lang="zh-CN" sz="1400" b="0" i="0">
                        <a:solidFill>
                          <a:srgbClr val="FF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273102289"/>
                  </a:ext>
                </a:extLst>
              </a:tr>
              <a:tr h="315064">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2</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dirty="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No</a:t>
                      </a:r>
                      <a:endParaRPr lang="zh-CN" sz="1400" b="0" i="0" dirty="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kern="0" dirty="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Married</a:t>
                      </a:r>
                      <a:endParaRPr lang="zh-CN" sz="1400" b="0" i="0" kern="0" dirty="0">
                        <a:effectLst/>
                        <a:latin typeface="Microsoft YaHei Light" panose="020B0503020204020204" pitchFamily="34" charset="-122"/>
                        <a:ea typeface="Microsoft YaHei Light" panose="020B0503020204020204" pitchFamily="34" charset="-122"/>
                        <a:cs typeface="Times New Roman" panose="02020603050405020304" pitchFamily="18" charset="0"/>
                      </a:endParaRPr>
                    </a:p>
                  </a:txBody>
                  <a:tcPr marL="68580" marR="68580" marT="0" marB="0" anchor="ctr"/>
                </a:tc>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100K</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dirty="0">
                          <a:solidFill>
                            <a:srgbClr val="FF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No</a:t>
                      </a:r>
                      <a:endParaRPr lang="zh-CN" sz="1400" b="0" i="0" dirty="0">
                        <a:effectLst/>
                        <a:latin typeface="Microsoft YaHei Light" panose="020B0503020204020204" pitchFamily="34" charset="-122"/>
                        <a:ea typeface="Microsoft YaHei Light" panose="020B0503020204020204" pitchFamily="34" charset="-122"/>
                      </a:endParaRPr>
                    </a:p>
                  </a:txBody>
                  <a:tcPr marL="68580" marR="68580" marT="0" marB="0" anchor="ctr"/>
                </a:tc>
                <a:extLst>
                  <a:ext uri="{0D108BD9-81ED-4DB2-BD59-A6C34878D82A}">
                    <a16:rowId xmlns:a16="http://schemas.microsoft.com/office/drawing/2014/main" val="3910926669"/>
                  </a:ext>
                </a:extLst>
              </a:tr>
              <a:tr h="315064">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3</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No</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dirty="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Single</a:t>
                      </a:r>
                      <a:endParaRPr lang="zh-CN" sz="1400" b="0" i="0" dirty="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70K</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dirty="0">
                          <a:solidFill>
                            <a:srgbClr val="FF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No</a:t>
                      </a:r>
                      <a:endParaRPr lang="zh-CN" sz="1400" b="0" i="0" dirty="0">
                        <a:effectLst/>
                        <a:latin typeface="Microsoft YaHei Light" panose="020B0503020204020204" pitchFamily="34" charset="-122"/>
                        <a:ea typeface="Microsoft YaHei Light" panose="020B0503020204020204" pitchFamily="34" charset="-122"/>
                      </a:endParaRPr>
                    </a:p>
                  </a:txBody>
                  <a:tcPr marL="68580" marR="68580" marT="0" marB="0" anchor="ctr"/>
                </a:tc>
                <a:extLst>
                  <a:ext uri="{0D108BD9-81ED-4DB2-BD59-A6C34878D82A}">
                    <a16:rowId xmlns:a16="http://schemas.microsoft.com/office/drawing/2014/main" val="2811290886"/>
                  </a:ext>
                </a:extLst>
              </a:tr>
              <a:tr h="315064">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4</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Yes</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Married</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120K</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dirty="0">
                          <a:solidFill>
                            <a:srgbClr val="FF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No</a:t>
                      </a:r>
                      <a:endParaRPr lang="zh-CN" sz="1400" b="0" i="0" dirty="0">
                        <a:effectLst/>
                        <a:latin typeface="Microsoft YaHei Light" panose="020B0503020204020204" pitchFamily="34" charset="-122"/>
                        <a:ea typeface="Microsoft YaHei Light" panose="020B0503020204020204" pitchFamily="34" charset="-122"/>
                      </a:endParaRPr>
                    </a:p>
                  </a:txBody>
                  <a:tcPr marL="68580" marR="68580" marT="0" marB="0" anchor="ctr"/>
                </a:tc>
                <a:extLst>
                  <a:ext uri="{0D108BD9-81ED-4DB2-BD59-A6C34878D82A}">
                    <a16:rowId xmlns:a16="http://schemas.microsoft.com/office/drawing/2014/main" val="3349539057"/>
                  </a:ext>
                </a:extLst>
              </a:tr>
              <a:tr h="315064">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5</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No</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Divorced</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dirty="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95K</a:t>
                      </a:r>
                      <a:endParaRPr lang="zh-CN" sz="1400" b="0" i="0" dirty="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a:solidFill>
                            <a:srgbClr val="FF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Yes</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extLst>
                  <a:ext uri="{0D108BD9-81ED-4DB2-BD59-A6C34878D82A}">
                    <a16:rowId xmlns:a16="http://schemas.microsoft.com/office/drawing/2014/main" val="2835699968"/>
                  </a:ext>
                </a:extLst>
              </a:tr>
              <a:tr h="315064">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6</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No</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Married</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dirty="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60K</a:t>
                      </a:r>
                      <a:endParaRPr lang="zh-CN" sz="1400" b="0" i="0" dirty="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dirty="0">
                          <a:solidFill>
                            <a:srgbClr val="FF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No</a:t>
                      </a:r>
                      <a:endParaRPr lang="zh-CN" sz="1400" b="0" i="0" dirty="0">
                        <a:effectLst/>
                        <a:latin typeface="Microsoft YaHei Light" panose="020B0503020204020204" pitchFamily="34" charset="-122"/>
                        <a:ea typeface="Microsoft YaHei Light" panose="020B0503020204020204" pitchFamily="34" charset="-122"/>
                      </a:endParaRPr>
                    </a:p>
                  </a:txBody>
                  <a:tcPr marL="68580" marR="68580" marT="0" marB="0" anchor="ctr"/>
                </a:tc>
                <a:extLst>
                  <a:ext uri="{0D108BD9-81ED-4DB2-BD59-A6C34878D82A}">
                    <a16:rowId xmlns:a16="http://schemas.microsoft.com/office/drawing/2014/main" val="228878071"/>
                  </a:ext>
                </a:extLst>
              </a:tr>
              <a:tr h="315064">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7</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Yes</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Divorced</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dirty="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220K</a:t>
                      </a:r>
                      <a:endParaRPr lang="zh-CN" sz="1400" b="0" i="0" dirty="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dirty="0">
                          <a:solidFill>
                            <a:srgbClr val="FF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No</a:t>
                      </a:r>
                      <a:endParaRPr lang="zh-CN" sz="1400" b="0" i="0" dirty="0">
                        <a:effectLst/>
                        <a:latin typeface="Microsoft YaHei Light" panose="020B0503020204020204" pitchFamily="34" charset="-122"/>
                        <a:ea typeface="Microsoft YaHei Light" panose="020B0503020204020204" pitchFamily="34" charset="-122"/>
                      </a:endParaRPr>
                    </a:p>
                  </a:txBody>
                  <a:tcPr marL="68580" marR="68580" marT="0" marB="0" anchor="ctr"/>
                </a:tc>
                <a:extLst>
                  <a:ext uri="{0D108BD9-81ED-4DB2-BD59-A6C34878D82A}">
                    <a16:rowId xmlns:a16="http://schemas.microsoft.com/office/drawing/2014/main" val="957352319"/>
                  </a:ext>
                </a:extLst>
              </a:tr>
              <a:tr h="315064">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8</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No</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Single</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85K</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dirty="0">
                          <a:solidFill>
                            <a:srgbClr val="FF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Yes</a:t>
                      </a:r>
                      <a:endParaRPr lang="zh-CN" sz="1400" b="0" i="0" dirty="0">
                        <a:effectLst/>
                        <a:latin typeface="Microsoft YaHei Light" panose="020B0503020204020204" pitchFamily="34" charset="-122"/>
                        <a:ea typeface="Microsoft YaHei Light" panose="020B0503020204020204" pitchFamily="34" charset="-122"/>
                      </a:endParaRPr>
                    </a:p>
                  </a:txBody>
                  <a:tcPr marL="68580" marR="68580" marT="0" marB="0" anchor="ctr"/>
                </a:tc>
                <a:extLst>
                  <a:ext uri="{0D108BD9-81ED-4DB2-BD59-A6C34878D82A}">
                    <a16:rowId xmlns:a16="http://schemas.microsoft.com/office/drawing/2014/main" val="1366547093"/>
                  </a:ext>
                </a:extLst>
              </a:tr>
              <a:tr h="315064">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9</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No</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Married</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75K</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dirty="0">
                          <a:solidFill>
                            <a:srgbClr val="FF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No</a:t>
                      </a:r>
                      <a:endParaRPr lang="zh-CN" sz="1400" b="0" i="0" dirty="0">
                        <a:effectLst/>
                        <a:latin typeface="Microsoft YaHei Light" panose="020B0503020204020204" pitchFamily="34" charset="-122"/>
                        <a:ea typeface="Microsoft YaHei Light" panose="020B0503020204020204" pitchFamily="34" charset="-122"/>
                      </a:endParaRPr>
                    </a:p>
                  </a:txBody>
                  <a:tcPr marL="68580" marR="68580" marT="0" marB="0" anchor="ctr"/>
                </a:tc>
                <a:extLst>
                  <a:ext uri="{0D108BD9-81ED-4DB2-BD59-A6C34878D82A}">
                    <a16:rowId xmlns:a16="http://schemas.microsoft.com/office/drawing/2014/main" val="3241006619"/>
                  </a:ext>
                </a:extLst>
              </a:tr>
              <a:tr h="315064">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10</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No</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dirty="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Single</a:t>
                      </a:r>
                      <a:endParaRPr lang="zh-CN" sz="1400" b="0" i="0" dirty="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90K</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dirty="0">
                          <a:solidFill>
                            <a:srgbClr val="FF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Yes</a:t>
                      </a:r>
                      <a:endParaRPr lang="zh-CN" sz="1400" b="0" i="0" dirty="0">
                        <a:effectLst/>
                        <a:latin typeface="Microsoft YaHei Light" panose="020B0503020204020204" pitchFamily="34" charset="-122"/>
                        <a:ea typeface="Microsoft YaHei Light" panose="020B0503020204020204" pitchFamily="34" charset="-122"/>
                      </a:endParaRPr>
                    </a:p>
                  </a:txBody>
                  <a:tcPr marL="68580" marR="68580" marT="0" marB="0" anchor="ctr"/>
                </a:tc>
                <a:extLst>
                  <a:ext uri="{0D108BD9-81ED-4DB2-BD59-A6C34878D82A}">
                    <a16:rowId xmlns:a16="http://schemas.microsoft.com/office/drawing/2014/main" val="1839186147"/>
                  </a:ext>
                </a:extLst>
              </a:tr>
            </a:tbl>
          </a:graphicData>
        </a:graphic>
      </p:graphicFrame>
    </p:spTree>
    <p:extLst>
      <p:ext uri="{BB962C8B-B14F-4D97-AF65-F5344CB8AC3E}">
        <p14:creationId xmlns:p14="http://schemas.microsoft.com/office/powerpoint/2010/main" val="3940397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260002"/>
            <a:ext cx="11040533" cy="533400"/>
          </a:xfrm>
        </p:spPr>
        <p:txBody>
          <a:bodyPr>
            <a:normAutofit fontScale="90000"/>
          </a:bodyPr>
          <a:lstStyle/>
          <a:p>
            <a:r>
              <a:rPr kumimoji="1" lang="en-US" altLang="zh-CN" dirty="0"/>
              <a:t>Hunt</a:t>
            </a:r>
            <a:r>
              <a:rPr kumimoji="1" lang="zh-CN" altLang="en-US" dirty="0"/>
              <a:t>算法</a:t>
            </a:r>
          </a:p>
        </p:txBody>
      </p:sp>
      <p:graphicFrame>
        <p:nvGraphicFramePr>
          <p:cNvPr id="23" name="Object 56">
            <a:extLst>
              <a:ext uri="{FF2B5EF4-FFF2-40B4-BE49-F238E27FC236}">
                <a16:creationId xmlns:a16="http://schemas.microsoft.com/office/drawing/2014/main" id="{E61F81E8-F50D-4851-ADBF-3A00D3BCB2C5}"/>
              </a:ext>
            </a:extLst>
          </p:cNvPr>
          <p:cNvGraphicFramePr>
            <a:graphicFrameLocks noGrp="1" noChangeAspect="1"/>
          </p:cNvGraphicFramePr>
          <p:nvPr>
            <p:ph sz="half" idx="2"/>
          </p:nvPr>
        </p:nvGraphicFramePr>
        <p:xfrm>
          <a:off x="1065028" y="1233081"/>
          <a:ext cx="6324600" cy="5073650"/>
        </p:xfrm>
        <a:graphic>
          <a:graphicData uri="http://schemas.openxmlformats.org/presentationml/2006/ole">
            <mc:AlternateContent xmlns:mc="http://schemas.openxmlformats.org/markup-compatibility/2006">
              <mc:Choice xmlns:v="urn:schemas-microsoft-com:vml" Requires="v">
                <p:oleObj name="Visio" r:id="rId3" imgW="8204200" imgH="6578600" progId="Visio.Drawing.6">
                  <p:embed/>
                </p:oleObj>
              </mc:Choice>
              <mc:Fallback>
                <p:oleObj name="Visio" r:id="rId3" imgW="8204200" imgH="6578600" progId="Visio.Drawing.6">
                  <p:embed/>
                  <p:pic>
                    <p:nvPicPr>
                      <p:cNvPr id="23" name="Object 56">
                        <a:extLst>
                          <a:ext uri="{FF2B5EF4-FFF2-40B4-BE49-F238E27FC236}">
                            <a16:creationId xmlns:a16="http://schemas.microsoft.com/office/drawing/2014/main" id="{E61F81E8-F50D-4851-ADBF-3A00D3BCB2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5028" y="1233081"/>
                        <a:ext cx="6324600" cy="507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 name="Rectangle 17">
            <a:extLst>
              <a:ext uri="{FF2B5EF4-FFF2-40B4-BE49-F238E27FC236}">
                <a16:creationId xmlns:a16="http://schemas.microsoft.com/office/drawing/2014/main" id="{59839CAB-8572-49FC-9565-B9EBF30C3F51}"/>
              </a:ext>
            </a:extLst>
          </p:cNvPr>
          <p:cNvSpPr/>
          <p:nvPr/>
        </p:nvSpPr>
        <p:spPr bwMode="auto">
          <a:xfrm>
            <a:off x="4304599" y="3242930"/>
            <a:ext cx="3563494" cy="3063801"/>
          </a:xfrm>
          <a:prstGeom prst="rect">
            <a:avLst/>
          </a:prstGeom>
          <a:solidFill>
            <a:schemeClr val="bg1"/>
          </a:solidFill>
          <a:ln w="12700" cap="flat" cmpd="sng" algn="ctr">
            <a:noFill/>
            <a:prstDash val="solid"/>
            <a:round/>
            <a:headEnd type="none" w="med" len="med"/>
            <a:tailEnd type="none" w="med" len="med"/>
          </a:ln>
          <a:effectLst/>
          <a:extLst>
            <a:ext uri="{AF507438-7753-43e0-B8FC-AC1667EBCBE1}"/>
          </a:extLst>
        </p:spPr>
        <p:txBody>
          <a:bodyPr/>
          <a:lstStyle/>
          <a:p>
            <a:pPr>
              <a:defRPr/>
            </a:pPr>
            <a:endParaRPr lang="en-US">
              <a:latin typeface="Arial" charset="0"/>
              <a:ea typeface="ＭＳ Ｐゴシック" pitchFamily="-84" charset="-128"/>
            </a:endParaRPr>
          </a:p>
        </p:txBody>
      </p:sp>
      <p:sp>
        <p:nvSpPr>
          <p:cNvPr id="6" name="Slide Number Placeholder 6">
            <a:extLst>
              <a:ext uri="{FF2B5EF4-FFF2-40B4-BE49-F238E27FC236}">
                <a16:creationId xmlns:a16="http://schemas.microsoft.com/office/drawing/2014/main" id="{7B0949CF-F56E-E642-B85D-50F66233CE2B}"/>
              </a:ext>
            </a:extLst>
          </p:cNvPr>
          <p:cNvSpPr txBox="1">
            <a:spLocks/>
          </p:cNvSpPr>
          <p:nvPr/>
        </p:nvSpPr>
        <p:spPr bwMode="auto">
          <a:xfrm>
            <a:off x="10438408" y="6356350"/>
            <a:ext cx="1206437"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defPPr>
              <a:defRPr lang="zh-CN"/>
            </a:defPPr>
            <a:lvl1pPr marL="0" algn="l" defTabSz="914400" rtl="0" eaLnBrk="1" latinLnBrk="0" hangingPunct="1">
              <a:spcBef>
                <a:spcPct val="10000"/>
              </a:spcBef>
              <a:spcAft>
                <a:spcPts val="400"/>
              </a:spcAft>
              <a:buClr>
                <a:srgbClr val="0C7B9C"/>
              </a:buClr>
              <a:buSzPct val="75000"/>
              <a:buFont typeface="Monotype Sorts" pitchFamily="2" charset="2"/>
              <a:buChar char="l"/>
              <a:defRPr sz="2800" kern="1200">
                <a:solidFill>
                  <a:schemeClr val="tx1"/>
                </a:solidFill>
                <a:latin typeface="Arial" panose="020B0604020202020204" pitchFamily="34" charset="0"/>
                <a:ea typeface="+mn-ea"/>
                <a:cs typeface="+mn-cs"/>
              </a:defRPr>
            </a:lvl1pPr>
            <a:lvl2pPr marL="742950" indent="-285750" algn="l" defTabSz="914400" rtl="0" eaLnBrk="1" latinLnBrk="0" hangingPunct="1">
              <a:spcBef>
                <a:spcPct val="10000"/>
              </a:spcBef>
              <a:spcAft>
                <a:spcPts val="400"/>
              </a:spcAft>
              <a:buClr>
                <a:srgbClr val="0C7B9C"/>
              </a:buClr>
              <a:buSzPct val="100000"/>
              <a:buFont typeface="Arial" panose="020B0604020202020204" pitchFamily="34" charset="0"/>
              <a:buChar char="–"/>
              <a:defRPr sz="2800" kern="1200">
                <a:solidFill>
                  <a:schemeClr val="tx1"/>
                </a:solidFill>
                <a:latin typeface="Arial" panose="020B0604020202020204" pitchFamily="34" charset="0"/>
                <a:ea typeface="+mn-ea"/>
                <a:cs typeface="+mn-cs"/>
              </a:defRPr>
            </a:lvl2pPr>
            <a:lvl3pPr marL="1143000" indent="-228600" algn="l" defTabSz="914400" rtl="0" eaLnBrk="1" latinLnBrk="0" hangingPunct="1">
              <a:spcBef>
                <a:spcPct val="10000"/>
              </a:spcBef>
              <a:spcAft>
                <a:spcPts val="400"/>
              </a:spcAft>
              <a:buClr>
                <a:srgbClr val="0C7B9C"/>
              </a:buClr>
              <a:buSzPct val="70000"/>
              <a:buFont typeface="Wingdings" pitchFamily="2" charset="2"/>
              <a:buChar char="u"/>
              <a:defRPr sz="2400" kern="1200">
                <a:solidFill>
                  <a:schemeClr val="tx1"/>
                </a:solidFill>
                <a:latin typeface="Arial" panose="020B0604020202020204" pitchFamily="34" charset="0"/>
                <a:ea typeface="+mn-ea"/>
                <a:cs typeface="+mn-cs"/>
              </a:defRPr>
            </a:lvl3pPr>
            <a:lvl4pPr marL="1600200" indent="-228600" algn="l" defTabSz="914400" rtl="0" eaLnBrk="1" latinLnBrk="0" hangingPunct="1">
              <a:spcBef>
                <a:spcPct val="20000"/>
              </a:spcBef>
              <a:buSzPct val="100000"/>
              <a:buChar char="–"/>
              <a:defRPr sz="2000" kern="1200">
                <a:solidFill>
                  <a:schemeClr val="tx1"/>
                </a:solidFill>
                <a:latin typeface="Times New Roman" panose="02020603050405020304" pitchFamily="18" charset="0"/>
                <a:ea typeface="+mn-ea"/>
                <a:cs typeface="+mn-cs"/>
              </a:defRPr>
            </a:lvl4pPr>
            <a:lvl5pPr marL="2057400" indent="-228600" algn="l" defTabSz="914400" rtl="0" eaLnBrk="1" latinLnBrk="0" hangingPunct="1">
              <a:spcBef>
                <a:spcPct val="20000"/>
              </a:spcBef>
              <a:buSzPct val="100000"/>
              <a:buChar char="•"/>
              <a:defRPr sz="2000"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9pPr>
          </a:lstStyle>
          <a:p>
            <a:pPr>
              <a:lnSpc>
                <a:spcPct val="90000"/>
              </a:lnSpc>
              <a:spcBef>
                <a:spcPct val="0"/>
              </a:spcBef>
              <a:spcAft>
                <a:spcPts val="600"/>
              </a:spcAft>
              <a:buClrTx/>
              <a:buSzTx/>
              <a:buFontTx/>
              <a:buNone/>
            </a:pPr>
            <a:fld id="{B3C95AA5-9D5C-5241-9970-E26C58C44F9A}" type="slidenum">
              <a:rPr lang="en-US" altLang="en-US" sz="1800" smtClean="0">
                <a:latin typeface="Microsoft YaHei" panose="020B0503020204020204" pitchFamily="34" charset="-122"/>
              </a:rPr>
              <a:pPr>
                <a:lnSpc>
                  <a:spcPct val="90000"/>
                </a:lnSpc>
                <a:spcBef>
                  <a:spcPct val="0"/>
                </a:spcBef>
                <a:spcAft>
                  <a:spcPts val="600"/>
                </a:spcAft>
                <a:buClrTx/>
                <a:buSzTx/>
                <a:buFontTx/>
                <a:buNone/>
              </a:pPr>
              <a:t>17</a:t>
            </a:fld>
            <a:endParaRPr lang="en-US" altLang="en-US" sz="1800" dirty="0">
              <a:latin typeface="Microsoft YaHei" panose="020B0503020204020204" pitchFamily="34" charset="-122"/>
            </a:endParaRPr>
          </a:p>
        </p:txBody>
      </p:sp>
      <p:graphicFrame>
        <p:nvGraphicFramePr>
          <p:cNvPr id="8" name="内容占位符 9">
            <a:extLst>
              <a:ext uri="{FF2B5EF4-FFF2-40B4-BE49-F238E27FC236}">
                <a16:creationId xmlns:a16="http://schemas.microsoft.com/office/drawing/2014/main" id="{752684A1-7573-7848-AD11-7C6B37931DA9}"/>
              </a:ext>
            </a:extLst>
          </p:cNvPr>
          <p:cNvGraphicFramePr>
            <a:graphicFrameLocks/>
          </p:cNvGraphicFramePr>
          <p:nvPr>
            <p:extLst>
              <p:ext uri="{D42A27DB-BD31-4B8C-83A1-F6EECF244321}">
                <p14:modId xmlns:p14="http://schemas.microsoft.com/office/powerpoint/2010/main" val="662187239"/>
              </p:ext>
            </p:extLst>
          </p:nvPr>
        </p:nvGraphicFramePr>
        <p:xfrm>
          <a:off x="7293936" y="444099"/>
          <a:ext cx="4350909" cy="3780768"/>
        </p:xfrm>
        <a:graphic>
          <a:graphicData uri="http://schemas.openxmlformats.org/drawingml/2006/table">
            <a:tbl>
              <a:tblPr firstRow="1" bandRow="1">
                <a:tableStyleId>{5C22544A-7EE6-4342-B048-85BDC9FD1C3A}</a:tableStyleId>
              </a:tblPr>
              <a:tblGrid>
                <a:gridCol w="608282">
                  <a:extLst>
                    <a:ext uri="{9D8B030D-6E8A-4147-A177-3AD203B41FA5}">
                      <a16:colId xmlns:a16="http://schemas.microsoft.com/office/drawing/2014/main" val="3871494798"/>
                    </a:ext>
                  </a:extLst>
                </a:gridCol>
                <a:gridCol w="844836">
                  <a:extLst>
                    <a:ext uri="{9D8B030D-6E8A-4147-A177-3AD203B41FA5}">
                      <a16:colId xmlns:a16="http://schemas.microsoft.com/office/drawing/2014/main" val="551711942"/>
                    </a:ext>
                  </a:extLst>
                </a:gridCol>
                <a:gridCol w="870183">
                  <a:extLst>
                    <a:ext uri="{9D8B030D-6E8A-4147-A177-3AD203B41FA5}">
                      <a16:colId xmlns:a16="http://schemas.microsoft.com/office/drawing/2014/main" val="2719134420"/>
                    </a:ext>
                  </a:extLst>
                </a:gridCol>
                <a:gridCol w="819492">
                  <a:extLst>
                    <a:ext uri="{9D8B030D-6E8A-4147-A177-3AD203B41FA5}">
                      <a16:colId xmlns:a16="http://schemas.microsoft.com/office/drawing/2014/main" val="1062237326"/>
                    </a:ext>
                  </a:extLst>
                </a:gridCol>
                <a:gridCol w="1208116">
                  <a:extLst>
                    <a:ext uri="{9D8B030D-6E8A-4147-A177-3AD203B41FA5}">
                      <a16:colId xmlns:a16="http://schemas.microsoft.com/office/drawing/2014/main" val="1500793289"/>
                    </a:ext>
                  </a:extLst>
                </a:gridCol>
              </a:tblGrid>
              <a:tr h="630128">
                <a:tc>
                  <a:txBody>
                    <a:bodyPr/>
                    <a:lstStyle/>
                    <a:p>
                      <a:pPr indent="-34290" algn="ctr">
                        <a:spcAft>
                          <a:spcPts val="0"/>
                        </a:spcAft>
                      </a:pPr>
                      <a:r>
                        <a:rPr lang="en-US" sz="1400" b="0" i="0" dirty="0">
                          <a:solidFill>
                            <a:srgbClr val="FFFFFF"/>
                          </a:solidFill>
                          <a:effectLst/>
                          <a:latin typeface="Microsoft YaHei" panose="020B0503020204020204" pitchFamily="34" charset="-122"/>
                          <a:ea typeface="Microsoft YaHei" panose="020B0503020204020204" pitchFamily="34" charset="-122"/>
                          <a:cs typeface="Times New Roman" panose="02020603050405020304" pitchFamily="18" charset="0"/>
                        </a:rPr>
                        <a:t>ID</a:t>
                      </a:r>
                      <a:endParaRPr lang="zh-CN" sz="1400" b="0" i="0" dirty="0">
                        <a:effectLst/>
                        <a:latin typeface="Microsoft YaHei" panose="020B0503020204020204" pitchFamily="34" charset="-122"/>
                        <a:ea typeface="Microsoft YaHei" panose="020B0503020204020204" pitchFamily="34" charset="-122"/>
                      </a:endParaRPr>
                    </a:p>
                  </a:txBody>
                  <a:tcPr marL="68580" marR="68580" marT="0" marB="0" anchor="ctr">
                    <a:solidFill>
                      <a:srgbClr val="7030A0"/>
                    </a:solidFill>
                  </a:tcPr>
                </a:tc>
                <a:tc>
                  <a:txBody>
                    <a:bodyPr/>
                    <a:lstStyle/>
                    <a:p>
                      <a:pPr indent="-34290" algn="ctr">
                        <a:spcAft>
                          <a:spcPts val="0"/>
                        </a:spcAft>
                      </a:pPr>
                      <a:r>
                        <a:rPr lang="en-US" sz="1400" b="0" i="0" dirty="0">
                          <a:solidFill>
                            <a:srgbClr val="FFFFFF"/>
                          </a:solidFill>
                          <a:effectLst/>
                          <a:latin typeface="Microsoft YaHei" panose="020B0503020204020204" pitchFamily="34" charset="-122"/>
                          <a:ea typeface="Microsoft YaHei" panose="020B0503020204020204" pitchFamily="34" charset="-122"/>
                          <a:cs typeface="Times New Roman" panose="02020603050405020304" pitchFamily="18" charset="0"/>
                        </a:rPr>
                        <a:t>Home Owner</a:t>
                      </a:r>
                      <a:endParaRPr lang="zh-CN" sz="1400" b="0" i="0" dirty="0">
                        <a:effectLst/>
                        <a:latin typeface="Microsoft YaHei" panose="020B0503020204020204" pitchFamily="34" charset="-122"/>
                        <a:ea typeface="Microsoft YaHei" panose="020B0503020204020204" pitchFamily="34" charset="-122"/>
                      </a:endParaRPr>
                    </a:p>
                  </a:txBody>
                  <a:tcPr marL="68580" marR="68580" marT="0" marB="0" anchor="ctr">
                    <a:solidFill>
                      <a:srgbClr val="7030A0"/>
                    </a:solidFill>
                  </a:tcPr>
                </a:tc>
                <a:tc>
                  <a:txBody>
                    <a:bodyPr/>
                    <a:lstStyle/>
                    <a:p>
                      <a:pPr algn="ctr">
                        <a:spcAft>
                          <a:spcPts val="0"/>
                        </a:spcAft>
                      </a:pPr>
                      <a:r>
                        <a:rPr lang="en-US" sz="1400" b="0" i="0" dirty="0">
                          <a:solidFill>
                            <a:srgbClr val="FFFFFF"/>
                          </a:solidFill>
                          <a:effectLst/>
                          <a:latin typeface="Microsoft YaHei" panose="020B0503020204020204" pitchFamily="34" charset="-122"/>
                          <a:ea typeface="Microsoft YaHei" panose="020B0503020204020204" pitchFamily="34" charset="-122"/>
                          <a:cs typeface="Times New Roman" panose="02020603050405020304" pitchFamily="18" charset="0"/>
                        </a:rPr>
                        <a:t>Marital</a:t>
                      </a:r>
                      <a:endParaRPr lang="zh-CN" sz="1400" b="0" i="0" dirty="0">
                        <a:effectLst/>
                        <a:latin typeface="Microsoft YaHei" panose="020B0503020204020204" pitchFamily="34" charset="-122"/>
                        <a:ea typeface="Microsoft YaHei" panose="020B0503020204020204" pitchFamily="34" charset="-122"/>
                      </a:endParaRPr>
                    </a:p>
                    <a:p>
                      <a:pPr algn="ctr">
                        <a:spcAft>
                          <a:spcPts val="0"/>
                        </a:spcAft>
                      </a:pPr>
                      <a:r>
                        <a:rPr lang="en-US" sz="1400" b="0" i="0" dirty="0">
                          <a:solidFill>
                            <a:srgbClr val="FFFFFF"/>
                          </a:solidFill>
                          <a:effectLst/>
                          <a:latin typeface="Microsoft YaHei" panose="020B0503020204020204" pitchFamily="34" charset="-122"/>
                          <a:ea typeface="Microsoft YaHei" panose="020B0503020204020204" pitchFamily="34" charset="-122"/>
                          <a:cs typeface="Times New Roman" panose="02020603050405020304" pitchFamily="18" charset="0"/>
                        </a:rPr>
                        <a:t>Status</a:t>
                      </a:r>
                      <a:endParaRPr lang="zh-CN" sz="1400" b="0" i="0" dirty="0">
                        <a:effectLst/>
                        <a:latin typeface="Microsoft YaHei" panose="020B0503020204020204" pitchFamily="34" charset="-122"/>
                        <a:ea typeface="Microsoft YaHei" panose="020B0503020204020204" pitchFamily="34" charset="-122"/>
                      </a:endParaRPr>
                    </a:p>
                  </a:txBody>
                  <a:tcPr marL="68580" marR="68580" marT="0" marB="0" anchor="ctr">
                    <a:solidFill>
                      <a:srgbClr val="7030A0"/>
                    </a:solidFill>
                  </a:tcPr>
                </a:tc>
                <a:tc>
                  <a:txBody>
                    <a:bodyPr/>
                    <a:lstStyle/>
                    <a:p>
                      <a:pPr algn="ctr">
                        <a:spcAft>
                          <a:spcPts val="0"/>
                        </a:spcAft>
                      </a:pPr>
                      <a:r>
                        <a:rPr lang="en-US" sz="1400" b="0" i="0" dirty="0">
                          <a:solidFill>
                            <a:srgbClr val="FFFFFF"/>
                          </a:solidFill>
                          <a:effectLst/>
                          <a:latin typeface="Microsoft YaHei" panose="020B0503020204020204" pitchFamily="34" charset="-122"/>
                          <a:ea typeface="Microsoft YaHei" panose="020B0503020204020204" pitchFamily="34" charset="-122"/>
                          <a:cs typeface="Times New Roman" panose="02020603050405020304" pitchFamily="18" charset="0"/>
                        </a:rPr>
                        <a:t>Annual</a:t>
                      </a:r>
                      <a:endParaRPr lang="zh-CN" sz="1400" b="0" i="0" dirty="0">
                        <a:effectLst/>
                        <a:latin typeface="Microsoft YaHei" panose="020B0503020204020204" pitchFamily="34" charset="-122"/>
                        <a:ea typeface="Microsoft YaHei" panose="020B0503020204020204" pitchFamily="34" charset="-122"/>
                      </a:endParaRPr>
                    </a:p>
                    <a:p>
                      <a:pPr algn="ctr">
                        <a:spcAft>
                          <a:spcPts val="0"/>
                        </a:spcAft>
                      </a:pPr>
                      <a:r>
                        <a:rPr lang="en-US" sz="1400" b="0" i="0" dirty="0">
                          <a:solidFill>
                            <a:srgbClr val="FFFFFF"/>
                          </a:solidFill>
                          <a:effectLst/>
                          <a:latin typeface="Microsoft YaHei" panose="020B0503020204020204" pitchFamily="34" charset="-122"/>
                          <a:ea typeface="Microsoft YaHei" panose="020B0503020204020204" pitchFamily="34" charset="-122"/>
                          <a:cs typeface="Times New Roman" panose="02020603050405020304" pitchFamily="18" charset="0"/>
                        </a:rPr>
                        <a:t>Income</a:t>
                      </a:r>
                      <a:endParaRPr lang="zh-CN" sz="1400" b="0" i="0" dirty="0">
                        <a:effectLst/>
                        <a:latin typeface="Microsoft YaHei" panose="020B0503020204020204" pitchFamily="34" charset="-122"/>
                        <a:ea typeface="Microsoft YaHei" panose="020B0503020204020204" pitchFamily="34" charset="-122"/>
                      </a:endParaRPr>
                    </a:p>
                  </a:txBody>
                  <a:tcPr marL="68580" marR="68580" marT="0" marB="0" anchor="ctr">
                    <a:solidFill>
                      <a:srgbClr val="7030A0"/>
                    </a:solidFill>
                  </a:tcPr>
                </a:tc>
                <a:tc>
                  <a:txBody>
                    <a:bodyPr/>
                    <a:lstStyle/>
                    <a:p>
                      <a:pPr algn="ctr">
                        <a:spcAft>
                          <a:spcPts val="0"/>
                        </a:spcAft>
                      </a:pPr>
                      <a:r>
                        <a:rPr lang="en-US" sz="1400" b="0" i="0" dirty="0">
                          <a:solidFill>
                            <a:srgbClr val="FFFFFF"/>
                          </a:solidFill>
                          <a:effectLst/>
                          <a:latin typeface="Microsoft YaHei" panose="020B0503020204020204" pitchFamily="34" charset="-122"/>
                          <a:ea typeface="Microsoft YaHei" panose="020B0503020204020204" pitchFamily="34" charset="-122"/>
                          <a:cs typeface="Times New Roman" panose="02020603050405020304" pitchFamily="18" charset="0"/>
                        </a:rPr>
                        <a:t>Defaulted Borrower</a:t>
                      </a:r>
                      <a:endParaRPr lang="zh-CN" sz="1400" b="0" i="0" dirty="0">
                        <a:effectLst/>
                        <a:latin typeface="Microsoft YaHei" panose="020B0503020204020204" pitchFamily="34" charset="-122"/>
                        <a:ea typeface="Microsoft YaHei" panose="020B0503020204020204" pitchFamily="34" charset="-122"/>
                      </a:endParaRPr>
                    </a:p>
                  </a:txBody>
                  <a:tcPr marL="68580" marR="68580" marT="0" marB="0" anchor="ctr">
                    <a:solidFill>
                      <a:srgbClr val="7030A0"/>
                    </a:solidFill>
                  </a:tcPr>
                </a:tc>
                <a:extLst>
                  <a:ext uri="{0D108BD9-81ED-4DB2-BD59-A6C34878D82A}">
                    <a16:rowId xmlns:a16="http://schemas.microsoft.com/office/drawing/2014/main" val="3039501530"/>
                  </a:ext>
                </a:extLst>
              </a:tr>
              <a:tr h="315064">
                <a:tc>
                  <a:txBody>
                    <a:bodyPr/>
                    <a:lstStyle/>
                    <a:p>
                      <a:pPr>
                        <a:spcAft>
                          <a:spcPts val="0"/>
                        </a:spcAft>
                      </a:pPr>
                      <a:r>
                        <a:rPr lang="en-US" sz="1400" b="0" i="0" dirty="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1</a:t>
                      </a:r>
                      <a:endParaRPr lang="zh-CN" sz="1400" b="0" i="0" dirty="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dirty="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Yes</a:t>
                      </a:r>
                      <a:endParaRPr lang="zh-CN" sz="1400" b="0" i="0" dirty="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dirty="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Single</a:t>
                      </a:r>
                      <a:endParaRPr lang="zh-CN" sz="1400" b="0" i="0" dirty="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dirty="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125K</a:t>
                      </a:r>
                      <a:endParaRPr lang="zh-CN" sz="1400" b="0" i="0" dirty="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a:solidFill>
                            <a:srgbClr val="FF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No</a:t>
                      </a:r>
                      <a:endParaRPr lang="zh-CN" sz="1400" b="0" i="0">
                        <a:solidFill>
                          <a:srgbClr val="FF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273102289"/>
                  </a:ext>
                </a:extLst>
              </a:tr>
              <a:tr h="315064">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2</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dirty="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No</a:t>
                      </a:r>
                      <a:endParaRPr lang="zh-CN" sz="1400" b="0" i="0" dirty="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kern="0" dirty="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Married</a:t>
                      </a:r>
                      <a:endParaRPr lang="zh-CN" sz="1400" b="0" i="0" kern="0" dirty="0">
                        <a:effectLst/>
                        <a:latin typeface="Microsoft YaHei Light" panose="020B0503020204020204" pitchFamily="34" charset="-122"/>
                        <a:ea typeface="Microsoft YaHei Light" panose="020B0503020204020204" pitchFamily="34" charset="-122"/>
                        <a:cs typeface="Times New Roman" panose="02020603050405020304" pitchFamily="18" charset="0"/>
                      </a:endParaRPr>
                    </a:p>
                  </a:txBody>
                  <a:tcPr marL="68580" marR="68580" marT="0" marB="0" anchor="ctr"/>
                </a:tc>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100K</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dirty="0">
                          <a:solidFill>
                            <a:srgbClr val="FF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No</a:t>
                      </a:r>
                      <a:endParaRPr lang="zh-CN" sz="1400" b="0" i="0" dirty="0">
                        <a:effectLst/>
                        <a:latin typeface="Microsoft YaHei Light" panose="020B0503020204020204" pitchFamily="34" charset="-122"/>
                        <a:ea typeface="Microsoft YaHei Light" panose="020B0503020204020204" pitchFamily="34" charset="-122"/>
                      </a:endParaRPr>
                    </a:p>
                  </a:txBody>
                  <a:tcPr marL="68580" marR="68580" marT="0" marB="0" anchor="ctr"/>
                </a:tc>
                <a:extLst>
                  <a:ext uri="{0D108BD9-81ED-4DB2-BD59-A6C34878D82A}">
                    <a16:rowId xmlns:a16="http://schemas.microsoft.com/office/drawing/2014/main" val="3910926669"/>
                  </a:ext>
                </a:extLst>
              </a:tr>
              <a:tr h="315064">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3</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No</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dirty="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Single</a:t>
                      </a:r>
                      <a:endParaRPr lang="zh-CN" sz="1400" b="0" i="0" dirty="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70K</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dirty="0">
                          <a:solidFill>
                            <a:srgbClr val="FF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No</a:t>
                      </a:r>
                      <a:endParaRPr lang="zh-CN" sz="1400" b="0" i="0" dirty="0">
                        <a:effectLst/>
                        <a:latin typeface="Microsoft YaHei Light" panose="020B0503020204020204" pitchFamily="34" charset="-122"/>
                        <a:ea typeface="Microsoft YaHei Light" panose="020B0503020204020204" pitchFamily="34" charset="-122"/>
                      </a:endParaRPr>
                    </a:p>
                  </a:txBody>
                  <a:tcPr marL="68580" marR="68580" marT="0" marB="0" anchor="ctr"/>
                </a:tc>
                <a:extLst>
                  <a:ext uri="{0D108BD9-81ED-4DB2-BD59-A6C34878D82A}">
                    <a16:rowId xmlns:a16="http://schemas.microsoft.com/office/drawing/2014/main" val="2811290886"/>
                  </a:ext>
                </a:extLst>
              </a:tr>
              <a:tr h="315064">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4</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Yes</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Married</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120K</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dirty="0">
                          <a:solidFill>
                            <a:srgbClr val="FF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No</a:t>
                      </a:r>
                      <a:endParaRPr lang="zh-CN" sz="1400" b="0" i="0" dirty="0">
                        <a:effectLst/>
                        <a:latin typeface="Microsoft YaHei Light" panose="020B0503020204020204" pitchFamily="34" charset="-122"/>
                        <a:ea typeface="Microsoft YaHei Light" panose="020B0503020204020204" pitchFamily="34" charset="-122"/>
                      </a:endParaRPr>
                    </a:p>
                  </a:txBody>
                  <a:tcPr marL="68580" marR="68580" marT="0" marB="0" anchor="ctr"/>
                </a:tc>
                <a:extLst>
                  <a:ext uri="{0D108BD9-81ED-4DB2-BD59-A6C34878D82A}">
                    <a16:rowId xmlns:a16="http://schemas.microsoft.com/office/drawing/2014/main" val="3349539057"/>
                  </a:ext>
                </a:extLst>
              </a:tr>
              <a:tr h="315064">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5</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No</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Divorced</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dirty="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95K</a:t>
                      </a:r>
                      <a:endParaRPr lang="zh-CN" sz="1400" b="0" i="0" dirty="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a:solidFill>
                            <a:srgbClr val="FF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Yes</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extLst>
                  <a:ext uri="{0D108BD9-81ED-4DB2-BD59-A6C34878D82A}">
                    <a16:rowId xmlns:a16="http://schemas.microsoft.com/office/drawing/2014/main" val="2835699968"/>
                  </a:ext>
                </a:extLst>
              </a:tr>
              <a:tr h="315064">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6</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No</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Married</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dirty="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60K</a:t>
                      </a:r>
                      <a:endParaRPr lang="zh-CN" sz="1400" b="0" i="0" dirty="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dirty="0">
                          <a:solidFill>
                            <a:srgbClr val="FF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No</a:t>
                      </a:r>
                      <a:endParaRPr lang="zh-CN" sz="1400" b="0" i="0" dirty="0">
                        <a:effectLst/>
                        <a:latin typeface="Microsoft YaHei Light" panose="020B0503020204020204" pitchFamily="34" charset="-122"/>
                        <a:ea typeface="Microsoft YaHei Light" panose="020B0503020204020204" pitchFamily="34" charset="-122"/>
                      </a:endParaRPr>
                    </a:p>
                  </a:txBody>
                  <a:tcPr marL="68580" marR="68580" marT="0" marB="0" anchor="ctr"/>
                </a:tc>
                <a:extLst>
                  <a:ext uri="{0D108BD9-81ED-4DB2-BD59-A6C34878D82A}">
                    <a16:rowId xmlns:a16="http://schemas.microsoft.com/office/drawing/2014/main" val="228878071"/>
                  </a:ext>
                </a:extLst>
              </a:tr>
              <a:tr h="315064">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7</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Yes</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Divorced</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dirty="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220K</a:t>
                      </a:r>
                      <a:endParaRPr lang="zh-CN" sz="1400" b="0" i="0" dirty="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dirty="0">
                          <a:solidFill>
                            <a:srgbClr val="FF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No</a:t>
                      </a:r>
                      <a:endParaRPr lang="zh-CN" sz="1400" b="0" i="0" dirty="0">
                        <a:effectLst/>
                        <a:latin typeface="Microsoft YaHei Light" panose="020B0503020204020204" pitchFamily="34" charset="-122"/>
                        <a:ea typeface="Microsoft YaHei Light" panose="020B0503020204020204" pitchFamily="34" charset="-122"/>
                      </a:endParaRPr>
                    </a:p>
                  </a:txBody>
                  <a:tcPr marL="68580" marR="68580" marT="0" marB="0" anchor="ctr"/>
                </a:tc>
                <a:extLst>
                  <a:ext uri="{0D108BD9-81ED-4DB2-BD59-A6C34878D82A}">
                    <a16:rowId xmlns:a16="http://schemas.microsoft.com/office/drawing/2014/main" val="957352319"/>
                  </a:ext>
                </a:extLst>
              </a:tr>
              <a:tr h="315064">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8</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No</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Single</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85K</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dirty="0">
                          <a:solidFill>
                            <a:srgbClr val="FF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Yes</a:t>
                      </a:r>
                      <a:endParaRPr lang="zh-CN" sz="1400" b="0" i="0" dirty="0">
                        <a:effectLst/>
                        <a:latin typeface="Microsoft YaHei Light" panose="020B0503020204020204" pitchFamily="34" charset="-122"/>
                        <a:ea typeface="Microsoft YaHei Light" panose="020B0503020204020204" pitchFamily="34" charset="-122"/>
                      </a:endParaRPr>
                    </a:p>
                  </a:txBody>
                  <a:tcPr marL="68580" marR="68580" marT="0" marB="0" anchor="ctr"/>
                </a:tc>
                <a:extLst>
                  <a:ext uri="{0D108BD9-81ED-4DB2-BD59-A6C34878D82A}">
                    <a16:rowId xmlns:a16="http://schemas.microsoft.com/office/drawing/2014/main" val="1366547093"/>
                  </a:ext>
                </a:extLst>
              </a:tr>
              <a:tr h="315064">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9</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No</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Married</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75K</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dirty="0">
                          <a:solidFill>
                            <a:srgbClr val="FF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No</a:t>
                      </a:r>
                      <a:endParaRPr lang="zh-CN" sz="1400" b="0" i="0" dirty="0">
                        <a:effectLst/>
                        <a:latin typeface="Microsoft YaHei Light" panose="020B0503020204020204" pitchFamily="34" charset="-122"/>
                        <a:ea typeface="Microsoft YaHei Light" panose="020B0503020204020204" pitchFamily="34" charset="-122"/>
                      </a:endParaRPr>
                    </a:p>
                  </a:txBody>
                  <a:tcPr marL="68580" marR="68580" marT="0" marB="0" anchor="ctr"/>
                </a:tc>
                <a:extLst>
                  <a:ext uri="{0D108BD9-81ED-4DB2-BD59-A6C34878D82A}">
                    <a16:rowId xmlns:a16="http://schemas.microsoft.com/office/drawing/2014/main" val="3241006619"/>
                  </a:ext>
                </a:extLst>
              </a:tr>
              <a:tr h="315064">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10</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No</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dirty="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Single</a:t>
                      </a:r>
                      <a:endParaRPr lang="zh-CN" sz="1400" b="0" i="0" dirty="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90K</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dirty="0">
                          <a:solidFill>
                            <a:srgbClr val="FF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Yes</a:t>
                      </a:r>
                      <a:endParaRPr lang="zh-CN" sz="1400" b="0" i="0" dirty="0">
                        <a:effectLst/>
                        <a:latin typeface="Microsoft YaHei Light" panose="020B0503020204020204" pitchFamily="34" charset="-122"/>
                        <a:ea typeface="Microsoft YaHei Light" panose="020B0503020204020204" pitchFamily="34" charset="-122"/>
                      </a:endParaRPr>
                    </a:p>
                  </a:txBody>
                  <a:tcPr marL="68580" marR="68580" marT="0" marB="0" anchor="ctr"/>
                </a:tc>
                <a:extLst>
                  <a:ext uri="{0D108BD9-81ED-4DB2-BD59-A6C34878D82A}">
                    <a16:rowId xmlns:a16="http://schemas.microsoft.com/office/drawing/2014/main" val="1839186147"/>
                  </a:ext>
                </a:extLst>
              </a:tr>
            </a:tbl>
          </a:graphicData>
        </a:graphic>
      </p:graphicFrame>
    </p:spTree>
    <p:extLst>
      <p:ext uri="{BB962C8B-B14F-4D97-AF65-F5344CB8AC3E}">
        <p14:creationId xmlns:p14="http://schemas.microsoft.com/office/powerpoint/2010/main" val="3082487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260002"/>
            <a:ext cx="11040533" cy="533400"/>
          </a:xfrm>
        </p:spPr>
        <p:txBody>
          <a:bodyPr>
            <a:normAutofit fontScale="90000"/>
          </a:bodyPr>
          <a:lstStyle/>
          <a:p>
            <a:r>
              <a:rPr kumimoji="1" lang="en-US" altLang="zh-CN" dirty="0"/>
              <a:t>Hunt</a:t>
            </a:r>
            <a:r>
              <a:rPr kumimoji="1" lang="zh-CN" altLang="en-US" dirty="0"/>
              <a:t>算法</a:t>
            </a:r>
          </a:p>
        </p:txBody>
      </p:sp>
      <p:graphicFrame>
        <p:nvGraphicFramePr>
          <p:cNvPr id="23" name="Object 56">
            <a:extLst>
              <a:ext uri="{FF2B5EF4-FFF2-40B4-BE49-F238E27FC236}">
                <a16:creationId xmlns:a16="http://schemas.microsoft.com/office/drawing/2014/main" id="{E61F81E8-F50D-4851-ADBF-3A00D3BCB2C5}"/>
              </a:ext>
            </a:extLst>
          </p:cNvPr>
          <p:cNvGraphicFramePr>
            <a:graphicFrameLocks noGrp="1" noChangeAspect="1"/>
          </p:cNvGraphicFramePr>
          <p:nvPr>
            <p:ph sz="half" idx="2"/>
          </p:nvPr>
        </p:nvGraphicFramePr>
        <p:xfrm>
          <a:off x="1065028" y="1233081"/>
          <a:ext cx="6324600" cy="5073650"/>
        </p:xfrm>
        <a:graphic>
          <a:graphicData uri="http://schemas.openxmlformats.org/presentationml/2006/ole">
            <mc:AlternateContent xmlns:mc="http://schemas.openxmlformats.org/markup-compatibility/2006">
              <mc:Choice xmlns:v="urn:schemas-microsoft-com:vml" Requires="v">
                <p:oleObj name="Visio" r:id="rId3" imgW="8204200" imgH="6578600" progId="Visio.Drawing.6">
                  <p:embed/>
                </p:oleObj>
              </mc:Choice>
              <mc:Fallback>
                <p:oleObj name="Visio" r:id="rId3" imgW="8204200" imgH="6578600" progId="Visio.Drawing.6">
                  <p:embed/>
                  <p:pic>
                    <p:nvPicPr>
                      <p:cNvPr id="23" name="Object 56">
                        <a:extLst>
                          <a:ext uri="{FF2B5EF4-FFF2-40B4-BE49-F238E27FC236}">
                            <a16:creationId xmlns:a16="http://schemas.microsoft.com/office/drawing/2014/main" id="{E61F81E8-F50D-4851-ADBF-3A00D3BCB2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5028" y="1233081"/>
                        <a:ext cx="6324600" cy="507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Slide Number Placeholder 6">
            <a:extLst>
              <a:ext uri="{FF2B5EF4-FFF2-40B4-BE49-F238E27FC236}">
                <a16:creationId xmlns:a16="http://schemas.microsoft.com/office/drawing/2014/main" id="{40D96B4D-E693-D644-AD84-C36C8930B003}"/>
              </a:ext>
            </a:extLst>
          </p:cNvPr>
          <p:cNvSpPr txBox="1">
            <a:spLocks/>
          </p:cNvSpPr>
          <p:nvPr/>
        </p:nvSpPr>
        <p:spPr bwMode="auto">
          <a:xfrm>
            <a:off x="10438408" y="6356350"/>
            <a:ext cx="1206437"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defPPr>
              <a:defRPr lang="zh-CN"/>
            </a:defPPr>
            <a:lvl1pPr marL="0" algn="l" defTabSz="914400" rtl="0" eaLnBrk="1" latinLnBrk="0" hangingPunct="1">
              <a:spcBef>
                <a:spcPct val="10000"/>
              </a:spcBef>
              <a:spcAft>
                <a:spcPts val="400"/>
              </a:spcAft>
              <a:buClr>
                <a:srgbClr val="0C7B9C"/>
              </a:buClr>
              <a:buSzPct val="75000"/>
              <a:buFont typeface="Monotype Sorts" pitchFamily="2" charset="2"/>
              <a:buChar char="l"/>
              <a:defRPr sz="2800" kern="1200">
                <a:solidFill>
                  <a:schemeClr val="tx1"/>
                </a:solidFill>
                <a:latin typeface="Arial" panose="020B0604020202020204" pitchFamily="34" charset="0"/>
                <a:ea typeface="+mn-ea"/>
                <a:cs typeface="+mn-cs"/>
              </a:defRPr>
            </a:lvl1pPr>
            <a:lvl2pPr marL="742950" indent="-285750" algn="l" defTabSz="914400" rtl="0" eaLnBrk="1" latinLnBrk="0" hangingPunct="1">
              <a:spcBef>
                <a:spcPct val="10000"/>
              </a:spcBef>
              <a:spcAft>
                <a:spcPts val="400"/>
              </a:spcAft>
              <a:buClr>
                <a:srgbClr val="0C7B9C"/>
              </a:buClr>
              <a:buSzPct val="100000"/>
              <a:buFont typeface="Arial" panose="020B0604020202020204" pitchFamily="34" charset="0"/>
              <a:buChar char="–"/>
              <a:defRPr sz="2800" kern="1200">
                <a:solidFill>
                  <a:schemeClr val="tx1"/>
                </a:solidFill>
                <a:latin typeface="Arial" panose="020B0604020202020204" pitchFamily="34" charset="0"/>
                <a:ea typeface="+mn-ea"/>
                <a:cs typeface="+mn-cs"/>
              </a:defRPr>
            </a:lvl2pPr>
            <a:lvl3pPr marL="1143000" indent="-228600" algn="l" defTabSz="914400" rtl="0" eaLnBrk="1" latinLnBrk="0" hangingPunct="1">
              <a:spcBef>
                <a:spcPct val="10000"/>
              </a:spcBef>
              <a:spcAft>
                <a:spcPts val="400"/>
              </a:spcAft>
              <a:buClr>
                <a:srgbClr val="0C7B9C"/>
              </a:buClr>
              <a:buSzPct val="70000"/>
              <a:buFont typeface="Wingdings" pitchFamily="2" charset="2"/>
              <a:buChar char="u"/>
              <a:defRPr sz="2400" kern="1200">
                <a:solidFill>
                  <a:schemeClr val="tx1"/>
                </a:solidFill>
                <a:latin typeface="Arial" panose="020B0604020202020204" pitchFamily="34" charset="0"/>
                <a:ea typeface="+mn-ea"/>
                <a:cs typeface="+mn-cs"/>
              </a:defRPr>
            </a:lvl3pPr>
            <a:lvl4pPr marL="1600200" indent="-228600" algn="l" defTabSz="914400" rtl="0" eaLnBrk="1" latinLnBrk="0" hangingPunct="1">
              <a:spcBef>
                <a:spcPct val="20000"/>
              </a:spcBef>
              <a:buSzPct val="100000"/>
              <a:buChar char="–"/>
              <a:defRPr sz="2000" kern="1200">
                <a:solidFill>
                  <a:schemeClr val="tx1"/>
                </a:solidFill>
                <a:latin typeface="Times New Roman" panose="02020603050405020304" pitchFamily="18" charset="0"/>
                <a:ea typeface="+mn-ea"/>
                <a:cs typeface="+mn-cs"/>
              </a:defRPr>
            </a:lvl4pPr>
            <a:lvl5pPr marL="2057400" indent="-228600" algn="l" defTabSz="914400" rtl="0" eaLnBrk="1" latinLnBrk="0" hangingPunct="1">
              <a:spcBef>
                <a:spcPct val="20000"/>
              </a:spcBef>
              <a:buSzPct val="100000"/>
              <a:buChar char="•"/>
              <a:defRPr sz="2000"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9pPr>
          </a:lstStyle>
          <a:p>
            <a:pPr>
              <a:lnSpc>
                <a:spcPct val="90000"/>
              </a:lnSpc>
              <a:spcBef>
                <a:spcPct val="0"/>
              </a:spcBef>
              <a:spcAft>
                <a:spcPts val="600"/>
              </a:spcAft>
              <a:buClrTx/>
              <a:buSzTx/>
              <a:buFontTx/>
              <a:buNone/>
            </a:pPr>
            <a:fld id="{B3C95AA5-9D5C-5241-9970-E26C58C44F9A}" type="slidenum">
              <a:rPr lang="en-US" altLang="en-US" sz="1800" smtClean="0">
                <a:latin typeface="Microsoft YaHei" panose="020B0503020204020204" pitchFamily="34" charset="-122"/>
              </a:rPr>
              <a:pPr>
                <a:lnSpc>
                  <a:spcPct val="90000"/>
                </a:lnSpc>
                <a:spcBef>
                  <a:spcPct val="0"/>
                </a:spcBef>
                <a:spcAft>
                  <a:spcPts val="600"/>
                </a:spcAft>
                <a:buClrTx/>
                <a:buSzTx/>
                <a:buFontTx/>
                <a:buNone/>
              </a:pPr>
              <a:t>18</a:t>
            </a:fld>
            <a:endParaRPr lang="en-US" altLang="en-US" sz="1800" dirty="0">
              <a:latin typeface="Microsoft YaHei" panose="020B0503020204020204" pitchFamily="34" charset="-122"/>
            </a:endParaRPr>
          </a:p>
        </p:txBody>
      </p:sp>
      <p:graphicFrame>
        <p:nvGraphicFramePr>
          <p:cNvPr id="7" name="内容占位符 9">
            <a:extLst>
              <a:ext uri="{FF2B5EF4-FFF2-40B4-BE49-F238E27FC236}">
                <a16:creationId xmlns:a16="http://schemas.microsoft.com/office/drawing/2014/main" id="{55DCEB9E-4E94-994A-A22C-7E7F1BA57A10}"/>
              </a:ext>
            </a:extLst>
          </p:cNvPr>
          <p:cNvGraphicFramePr>
            <a:graphicFrameLocks/>
          </p:cNvGraphicFramePr>
          <p:nvPr>
            <p:extLst>
              <p:ext uri="{D42A27DB-BD31-4B8C-83A1-F6EECF244321}">
                <p14:modId xmlns:p14="http://schemas.microsoft.com/office/powerpoint/2010/main" val="662187239"/>
              </p:ext>
            </p:extLst>
          </p:nvPr>
        </p:nvGraphicFramePr>
        <p:xfrm>
          <a:off x="7293936" y="444099"/>
          <a:ext cx="4350909" cy="3780768"/>
        </p:xfrm>
        <a:graphic>
          <a:graphicData uri="http://schemas.openxmlformats.org/drawingml/2006/table">
            <a:tbl>
              <a:tblPr firstRow="1" bandRow="1">
                <a:tableStyleId>{5C22544A-7EE6-4342-B048-85BDC9FD1C3A}</a:tableStyleId>
              </a:tblPr>
              <a:tblGrid>
                <a:gridCol w="608282">
                  <a:extLst>
                    <a:ext uri="{9D8B030D-6E8A-4147-A177-3AD203B41FA5}">
                      <a16:colId xmlns:a16="http://schemas.microsoft.com/office/drawing/2014/main" val="3871494798"/>
                    </a:ext>
                  </a:extLst>
                </a:gridCol>
                <a:gridCol w="844836">
                  <a:extLst>
                    <a:ext uri="{9D8B030D-6E8A-4147-A177-3AD203B41FA5}">
                      <a16:colId xmlns:a16="http://schemas.microsoft.com/office/drawing/2014/main" val="551711942"/>
                    </a:ext>
                  </a:extLst>
                </a:gridCol>
                <a:gridCol w="870183">
                  <a:extLst>
                    <a:ext uri="{9D8B030D-6E8A-4147-A177-3AD203B41FA5}">
                      <a16:colId xmlns:a16="http://schemas.microsoft.com/office/drawing/2014/main" val="2719134420"/>
                    </a:ext>
                  </a:extLst>
                </a:gridCol>
                <a:gridCol w="819492">
                  <a:extLst>
                    <a:ext uri="{9D8B030D-6E8A-4147-A177-3AD203B41FA5}">
                      <a16:colId xmlns:a16="http://schemas.microsoft.com/office/drawing/2014/main" val="1062237326"/>
                    </a:ext>
                  </a:extLst>
                </a:gridCol>
                <a:gridCol w="1208116">
                  <a:extLst>
                    <a:ext uri="{9D8B030D-6E8A-4147-A177-3AD203B41FA5}">
                      <a16:colId xmlns:a16="http://schemas.microsoft.com/office/drawing/2014/main" val="1500793289"/>
                    </a:ext>
                  </a:extLst>
                </a:gridCol>
              </a:tblGrid>
              <a:tr h="630128">
                <a:tc>
                  <a:txBody>
                    <a:bodyPr/>
                    <a:lstStyle/>
                    <a:p>
                      <a:pPr indent="-34290" algn="ctr">
                        <a:spcAft>
                          <a:spcPts val="0"/>
                        </a:spcAft>
                      </a:pPr>
                      <a:r>
                        <a:rPr lang="en-US" sz="1400" b="0" i="0" dirty="0">
                          <a:solidFill>
                            <a:srgbClr val="FFFFFF"/>
                          </a:solidFill>
                          <a:effectLst/>
                          <a:latin typeface="Microsoft YaHei" panose="020B0503020204020204" pitchFamily="34" charset="-122"/>
                          <a:ea typeface="Microsoft YaHei" panose="020B0503020204020204" pitchFamily="34" charset="-122"/>
                          <a:cs typeface="Times New Roman" panose="02020603050405020304" pitchFamily="18" charset="0"/>
                        </a:rPr>
                        <a:t>ID</a:t>
                      </a:r>
                      <a:endParaRPr lang="zh-CN" sz="1400" b="0" i="0" dirty="0">
                        <a:effectLst/>
                        <a:latin typeface="Microsoft YaHei" panose="020B0503020204020204" pitchFamily="34" charset="-122"/>
                        <a:ea typeface="Microsoft YaHei" panose="020B0503020204020204" pitchFamily="34" charset="-122"/>
                      </a:endParaRPr>
                    </a:p>
                  </a:txBody>
                  <a:tcPr marL="68580" marR="68580" marT="0" marB="0" anchor="ctr">
                    <a:solidFill>
                      <a:srgbClr val="7030A0"/>
                    </a:solidFill>
                  </a:tcPr>
                </a:tc>
                <a:tc>
                  <a:txBody>
                    <a:bodyPr/>
                    <a:lstStyle/>
                    <a:p>
                      <a:pPr indent="-34290" algn="ctr">
                        <a:spcAft>
                          <a:spcPts val="0"/>
                        </a:spcAft>
                      </a:pPr>
                      <a:r>
                        <a:rPr lang="en-US" sz="1400" b="0" i="0" dirty="0">
                          <a:solidFill>
                            <a:srgbClr val="FFFFFF"/>
                          </a:solidFill>
                          <a:effectLst/>
                          <a:latin typeface="Microsoft YaHei" panose="020B0503020204020204" pitchFamily="34" charset="-122"/>
                          <a:ea typeface="Microsoft YaHei" panose="020B0503020204020204" pitchFamily="34" charset="-122"/>
                          <a:cs typeface="Times New Roman" panose="02020603050405020304" pitchFamily="18" charset="0"/>
                        </a:rPr>
                        <a:t>Home Owner</a:t>
                      </a:r>
                      <a:endParaRPr lang="zh-CN" sz="1400" b="0" i="0" dirty="0">
                        <a:effectLst/>
                        <a:latin typeface="Microsoft YaHei" panose="020B0503020204020204" pitchFamily="34" charset="-122"/>
                        <a:ea typeface="Microsoft YaHei" panose="020B0503020204020204" pitchFamily="34" charset="-122"/>
                      </a:endParaRPr>
                    </a:p>
                  </a:txBody>
                  <a:tcPr marL="68580" marR="68580" marT="0" marB="0" anchor="ctr">
                    <a:solidFill>
                      <a:srgbClr val="7030A0"/>
                    </a:solidFill>
                  </a:tcPr>
                </a:tc>
                <a:tc>
                  <a:txBody>
                    <a:bodyPr/>
                    <a:lstStyle/>
                    <a:p>
                      <a:pPr algn="ctr">
                        <a:spcAft>
                          <a:spcPts val="0"/>
                        </a:spcAft>
                      </a:pPr>
                      <a:r>
                        <a:rPr lang="en-US" sz="1400" b="0" i="0" dirty="0">
                          <a:solidFill>
                            <a:srgbClr val="FFFFFF"/>
                          </a:solidFill>
                          <a:effectLst/>
                          <a:latin typeface="Microsoft YaHei" panose="020B0503020204020204" pitchFamily="34" charset="-122"/>
                          <a:ea typeface="Microsoft YaHei" panose="020B0503020204020204" pitchFamily="34" charset="-122"/>
                          <a:cs typeface="Times New Roman" panose="02020603050405020304" pitchFamily="18" charset="0"/>
                        </a:rPr>
                        <a:t>Marital</a:t>
                      </a:r>
                      <a:endParaRPr lang="zh-CN" sz="1400" b="0" i="0" dirty="0">
                        <a:effectLst/>
                        <a:latin typeface="Microsoft YaHei" panose="020B0503020204020204" pitchFamily="34" charset="-122"/>
                        <a:ea typeface="Microsoft YaHei" panose="020B0503020204020204" pitchFamily="34" charset="-122"/>
                      </a:endParaRPr>
                    </a:p>
                    <a:p>
                      <a:pPr algn="ctr">
                        <a:spcAft>
                          <a:spcPts val="0"/>
                        </a:spcAft>
                      </a:pPr>
                      <a:r>
                        <a:rPr lang="en-US" sz="1400" b="0" i="0" dirty="0">
                          <a:solidFill>
                            <a:srgbClr val="FFFFFF"/>
                          </a:solidFill>
                          <a:effectLst/>
                          <a:latin typeface="Microsoft YaHei" panose="020B0503020204020204" pitchFamily="34" charset="-122"/>
                          <a:ea typeface="Microsoft YaHei" panose="020B0503020204020204" pitchFamily="34" charset="-122"/>
                          <a:cs typeface="Times New Roman" panose="02020603050405020304" pitchFamily="18" charset="0"/>
                        </a:rPr>
                        <a:t>Status</a:t>
                      </a:r>
                      <a:endParaRPr lang="zh-CN" sz="1400" b="0" i="0" dirty="0">
                        <a:effectLst/>
                        <a:latin typeface="Microsoft YaHei" panose="020B0503020204020204" pitchFamily="34" charset="-122"/>
                        <a:ea typeface="Microsoft YaHei" panose="020B0503020204020204" pitchFamily="34" charset="-122"/>
                      </a:endParaRPr>
                    </a:p>
                  </a:txBody>
                  <a:tcPr marL="68580" marR="68580" marT="0" marB="0" anchor="ctr">
                    <a:solidFill>
                      <a:srgbClr val="7030A0"/>
                    </a:solidFill>
                  </a:tcPr>
                </a:tc>
                <a:tc>
                  <a:txBody>
                    <a:bodyPr/>
                    <a:lstStyle/>
                    <a:p>
                      <a:pPr algn="ctr">
                        <a:spcAft>
                          <a:spcPts val="0"/>
                        </a:spcAft>
                      </a:pPr>
                      <a:r>
                        <a:rPr lang="en-US" sz="1400" b="0" i="0" dirty="0">
                          <a:solidFill>
                            <a:srgbClr val="FFFFFF"/>
                          </a:solidFill>
                          <a:effectLst/>
                          <a:latin typeface="Microsoft YaHei" panose="020B0503020204020204" pitchFamily="34" charset="-122"/>
                          <a:ea typeface="Microsoft YaHei" panose="020B0503020204020204" pitchFamily="34" charset="-122"/>
                          <a:cs typeface="Times New Roman" panose="02020603050405020304" pitchFamily="18" charset="0"/>
                        </a:rPr>
                        <a:t>Annual</a:t>
                      </a:r>
                      <a:endParaRPr lang="zh-CN" sz="1400" b="0" i="0" dirty="0">
                        <a:effectLst/>
                        <a:latin typeface="Microsoft YaHei" panose="020B0503020204020204" pitchFamily="34" charset="-122"/>
                        <a:ea typeface="Microsoft YaHei" panose="020B0503020204020204" pitchFamily="34" charset="-122"/>
                      </a:endParaRPr>
                    </a:p>
                    <a:p>
                      <a:pPr algn="ctr">
                        <a:spcAft>
                          <a:spcPts val="0"/>
                        </a:spcAft>
                      </a:pPr>
                      <a:r>
                        <a:rPr lang="en-US" sz="1400" b="0" i="0" dirty="0">
                          <a:solidFill>
                            <a:srgbClr val="FFFFFF"/>
                          </a:solidFill>
                          <a:effectLst/>
                          <a:latin typeface="Microsoft YaHei" panose="020B0503020204020204" pitchFamily="34" charset="-122"/>
                          <a:ea typeface="Microsoft YaHei" panose="020B0503020204020204" pitchFamily="34" charset="-122"/>
                          <a:cs typeface="Times New Roman" panose="02020603050405020304" pitchFamily="18" charset="0"/>
                        </a:rPr>
                        <a:t>Income</a:t>
                      </a:r>
                      <a:endParaRPr lang="zh-CN" sz="1400" b="0" i="0" dirty="0">
                        <a:effectLst/>
                        <a:latin typeface="Microsoft YaHei" panose="020B0503020204020204" pitchFamily="34" charset="-122"/>
                        <a:ea typeface="Microsoft YaHei" panose="020B0503020204020204" pitchFamily="34" charset="-122"/>
                      </a:endParaRPr>
                    </a:p>
                  </a:txBody>
                  <a:tcPr marL="68580" marR="68580" marT="0" marB="0" anchor="ctr">
                    <a:solidFill>
                      <a:srgbClr val="7030A0"/>
                    </a:solidFill>
                  </a:tcPr>
                </a:tc>
                <a:tc>
                  <a:txBody>
                    <a:bodyPr/>
                    <a:lstStyle/>
                    <a:p>
                      <a:pPr algn="ctr">
                        <a:spcAft>
                          <a:spcPts val="0"/>
                        </a:spcAft>
                      </a:pPr>
                      <a:r>
                        <a:rPr lang="en-US" sz="1400" b="0" i="0" dirty="0">
                          <a:solidFill>
                            <a:srgbClr val="FFFFFF"/>
                          </a:solidFill>
                          <a:effectLst/>
                          <a:latin typeface="Microsoft YaHei" panose="020B0503020204020204" pitchFamily="34" charset="-122"/>
                          <a:ea typeface="Microsoft YaHei" panose="020B0503020204020204" pitchFamily="34" charset="-122"/>
                          <a:cs typeface="Times New Roman" panose="02020603050405020304" pitchFamily="18" charset="0"/>
                        </a:rPr>
                        <a:t>Defaulted Borrower</a:t>
                      </a:r>
                      <a:endParaRPr lang="zh-CN" sz="1400" b="0" i="0" dirty="0">
                        <a:effectLst/>
                        <a:latin typeface="Microsoft YaHei" panose="020B0503020204020204" pitchFamily="34" charset="-122"/>
                        <a:ea typeface="Microsoft YaHei" panose="020B0503020204020204" pitchFamily="34" charset="-122"/>
                      </a:endParaRPr>
                    </a:p>
                  </a:txBody>
                  <a:tcPr marL="68580" marR="68580" marT="0" marB="0" anchor="ctr">
                    <a:solidFill>
                      <a:srgbClr val="7030A0"/>
                    </a:solidFill>
                  </a:tcPr>
                </a:tc>
                <a:extLst>
                  <a:ext uri="{0D108BD9-81ED-4DB2-BD59-A6C34878D82A}">
                    <a16:rowId xmlns:a16="http://schemas.microsoft.com/office/drawing/2014/main" val="3039501530"/>
                  </a:ext>
                </a:extLst>
              </a:tr>
              <a:tr h="315064">
                <a:tc>
                  <a:txBody>
                    <a:bodyPr/>
                    <a:lstStyle/>
                    <a:p>
                      <a:pPr>
                        <a:spcAft>
                          <a:spcPts val="0"/>
                        </a:spcAft>
                      </a:pPr>
                      <a:r>
                        <a:rPr lang="en-US" sz="1400" b="0" i="0" dirty="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1</a:t>
                      </a:r>
                      <a:endParaRPr lang="zh-CN" sz="1400" b="0" i="0" dirty="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dirty="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Yes</a:t>
                      </a:r>
                      <a:endParaRPr lang="zh-CN" sz="1400" b="0" i="0" dirty="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dirty="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Single</a:t>
                      </a:r>
                      <a:endParaRPr lang="zh-CN" sz="1400" b="0" i="0" dirty="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dirty="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125K</a:t>
                      </a:r>
                      <a:endParaRPr lang="zh-CN" sz="1400" b="0" i="0" dirty="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a:solidFill>
                            <a:srgbClr val="FF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No</a:t>
                      </a:r>
                      <a:endParaRPr lang="zh-CN" sz="1400" b="0" i="0">
                        <a:solidFill>
                          <a:srgbClr val="FF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273102289"/>
                  </a:ext>
                </a:extLst>
              </a:tr>
              <a:tr h="315064">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2</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dirty="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No</a:t>
                      </a:r>
                      <a:endParaRPr lang="zh-CN" sz="1400" b="0" i="0" dirty="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kern="0" dirty="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Married</a:t>
                      </a:r>
                      <a:endParaRPr lang="zh-CN" sz="1400" b="0" i="0" kern="0" dirty="0">
                        <a:effectLst/>
                        <a:latin typeface="Microsoft YaHei Light" panose="020B0503020204020204" pitchFamily="34" charset="-122"/>
                        <a:ea typeface="Microsoft YaHei Light" panose="020B0503020204020204" pitchFamily="34" charset="-122"/>
                        <a:cs typeface="Times New Roman" panose="02020603050405020304" pitchFamily="18" charset="0"/>
                      </a:endParaRPr>
                    </a:p>
                  </a:txBody>
                  <a:tcPr marL="68580" marR="68580" marT="0" marB="0" anchor="ctr"/>
                </a:tc>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100K</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dirty="0">
                          <a:solidFill>
                            <a:srgbClr val="FF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No</a:t>
                      </a:r>
                      <a:endParaRPr lang="zh-CN" sz="1400" b="0" i="0" dirty="0">
                        <a:effectLst/>
                        <a:latin typeface="Microsoft YaHei Light" panose="020B0503020204020204" pitchFamily="34" charset="-122"/>
                        <a:ea typeface="Microsoft YaHei Light" panose="020B0503020204020204" pitchFamily="34" charset="-122"/>
                      </a:endParaRPr>
                    </a:p>
                  </a:txBody>
                  <a:tcPr marL="68580" marR="68580" marT="0" marB="0" anchor="ctr"/>
                </a:tc>
                <a:extLst>
                  <a:ext uri="{0D108BD9-81ED-4DB2-BD59-A6C34878D82A}">
                    <a16:rowId xmlns:a16="http://schemas.microsoft.com/office/drawing/2014/main" val="3910926669"/>
                  </a:ext>
                </a:extLst>
              </a:tr>
              <a:tr h="315064">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3</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No</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dirty="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Single</a:t>
                      </a:r>
                      <a:endParaRPr lang="zh-CN" sz="1400" b="0" i="0" dirty="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70K</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dirty="0">
                          <a:solidFill>
                            <a:srgbClr val="FF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No</a:t>
                      </a:r>
                      <a:endParaRPr lang="zh-CN" sz="1400" b="0" i="0" dirty="0">
                        <a:effectLst/>
                        <a:latin typeface="Microsoft YaHei Light" panose="020B0503020204020204" pitchFamily="34" charset="-122"/>
                        <a:ea typeface="Microsoft YaHei Light" panose="020B0503020204020204" pitchFamily="34" charset="-122"/>
                      </a:endParaRPr>
                    </a:p>
                  </a:txBody>
                  <a:tcPr marL="68580" marR="68580" marT="0" marB="0" anchor="ctr"/>
                </a:tc>
                <a:extLst>
                  <a:ext uri="{0D108BD9-81ED-4DB2-BD59-A6C34878D82A}">
                    <a16:rowId xmlns:a16="http://schemas.microsoft.com/office/drawing/2014/main" val="2811290886"/>
                  </a:ext>
                </a:extLst>
              </a:tr>
              <a:tr h="315064">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4</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Yes</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Married</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120K</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dirty="0">
                          <a:solidFill>
                            <a:srgbClr val="FF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No</a:t>
                      </a:r>
                      <a:endParaRPr lang="zh-CN" sz="1400" b="0" i="0" dirty="0">
                        <a:effectLst/>
                        <a:latin typeface="Microsoft YaHei Light" panose="020B0503020204020204" pitchFamily="34" charset="-122"/>
                        <a:ea typeface="Microsoft YaHei Light" panose="020B0503020204020204" pitchFamily="34" charset="-122"/>
                      </a:endParaRPr>
                    </a:p>
                  </a:txBody>
                  <a:tcPr marL="68580" marR="68580" marT="0" marB="0" anchor="ctr"/>
                </a:tc>
                <a:extLst>
                  <a:ext uri="{0D108BD9-81ED-4DB2-BD59-A6C34878D82A}">
                    <a16:rowId xmlns:a16="http://schemas.microsoft.com/office/drawing/2014/main" val="3349539057"/>
                  </a:ext>
                </a:extLst>
              </a:tr>
              <a:tr h="315064">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5</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No</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Divorced</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dirty="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95K</a:t>
                      </a:r>
                      <a:endParaRPr lang="zh-CN" sz="1400" b="0" i="0" dirty="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a:solidFill>
                            <a:srgbClr val="FF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Yes</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extLst>
                  <a:ext uri="{0D108BD9-81ED-4DB2-BD59-A6C34878D82A}">
                    <a16:rowId xmlns:a16="http://schemas.microsoft.com/office/drawing/2014/main" val="2835699968"/>
                  </a:ext>
                </a:extLst>
              </a:tr>
              <a:tr h="315064">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6</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No</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Married</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dirty="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60K</a:t>
                      </a:r>
                      <a:endParaRPr lang="zh-CN" sz="1400" b="0" i="0" dirty="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dirty="0">
                          <a:solidFill>
                            <a:srgbClr val="FF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No</a:t>
                      </a:r>
                      <a:endParaRPr lang="zh-CN" sz="1400" b="0" i="0" dirty="0">
                        <a:effectLst/>
                        <a:latin typeface="Microsoft YaHei Light" panose="020B0503020204020204" pitchFamily="34" charset="-122"/>
                        <a:ea typeface="Microsoft YaHei Light" panose="020B0503020204020204" pitchFamily="34" charset="-122"/>
                      </a:endParaRPr>
                    </a:p>
                  </a:txBody>
                  <a:tcPr marL="68580" marR="68580" marT="0" marB="0" anchor="ctr"/>
                </a:tc>
                <a:extLst>
                  <a:ext uri="{0D108BD9-81ED-4DB2-BD59-A6C34878D82A}">
                    <a16:rowId xmlns:a16="http://schemas.microsoft.com/office/drawing/2014/main" val="228878071"/>
                  </a:ext>
                </a:extLst>
              </a:tr>
              <a:tr h="315064">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7</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Yes</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Divorced</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dirty="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220K</a:t>
                      </a:r>
                      <a:endParaRPr lang="zh-CN" sz="1400" b="0" i="0" dirty="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dirty="0">
                          <a:solidFill>
                            <a:srgbClr val="FF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No</a:t>
                      </a:r>
                      <a:endParaRPr lang="zh-CN" sz="1400" b="0" i="0" dirty="0">
                        <a:effectLst/>
                        <a:latin typeface="Microsoft YaHei Light" panose="020B0503020204020204" pitchFamily="34" charset="-122"/>
                        <a:ea typeface="Microsoft YaHei Light" panose="020B0503020204020204" pitchFamily="34" charset="-122"/>
                      </a:endParaRPr>
                    </a:p>
                  </a:txBody>
                  <a:tcPr marL="68580" marR="68580" marT="0" marB="0" anchor="ctr"/>
                </a:tc>
                <a:extLst>
                  <a:ext uri="{0D108BD9-81ED-4DB2-BD59-A6C34878D82A}">
                    <a16:rowId xmlns:a16="http://schemas.microsoft.com/office/drawing/2014/main" val="957352319"/>
                  </a:ext>
                </a:extLst>
              </a:tr>
              <a:tr h="315064">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8</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No</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Single</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85K</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dirty="0">
                          <a:solidFill>
                            <a:srgbClr val="FF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Yes</a:t>
                      </a:r>
                      <a:endParaRPr lang="zh-CN" sz="1400" b="0" i="0" dirty="0">
                        <a:effectLst/>
                        <a:latin typeface="Microsoft YaHei Light" panose="020B0503020204020204" pitchFamily="34" charset="-122"/>
                        <a:ea typeface="Microsoft YaHei Light" panose="020B0503020204020204" pitchFamily="34" charset="-122"/>
                      </a:endParaRPr>
                    </a:p>
                  </a:txBody>
                  <a:tcPr marL="68580" marR="68580" marT="0" marB="0" anchor="ctr"/>
                </a:tc>
                <a:extLst>
                  <a:ext uri="{0D108BD9-81ED-4DB2-BD59-A6C34878D82A}">
                    <a16:rowId xmlns:a16="http://schemas.microsoft.com/office/drawing/2014/main" val="1366547093"/>
                  </a:ext>
                </a:extLst>
              </a:tr>
              <a:tr h="315064">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9</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No</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Married</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75K</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dirty="0">
                          <a:solidFill>
                            <a:srgbClr val="FF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No</a:t>
                      </a:r>
                      <a:endParaRPr lang="zh-CN" sz="1400" b="0" i="0" dirty="0">
                        <a:effectLst/>
                        <a:latin typeface="Microsoft YaHei Light" panose="020B0503020204020204" pitchFamily="34" charset="-122"/>
                        <a:ea typeface="Microsoft YaHei Light" panose="020B0503020204020204" pitchFamily="34" charset="-122"/>
                      </a:endParaRPr>
                    </a:p>
                  </a:txBody>
                  <a:tcPr marL="68580" marR="68580" marT="0" marB="0" anchor="ctr"/>
                </a:tc>
                <a:extLst>
                  <a:ext uri="{0D108BD9-81ED-4DB2-BD59-A6C34878D82A}">
                    <a16:rowId xmlns:a16="http://schemas.microsoft.com/office/drawing/2014/main" val="3241006619"/>
                  </a:ext>
                </a:extLst>
              </a:tr>
              <a:tr h="315064">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10</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No</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dirty="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Single</a:t>
                      </a:r>
                      <a:endParaRPr lang="zh-CN" sz="1400" b="0" i="0" dirty="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a:solidFill>
                            <a:srgbClr val="00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90K</a:t>
                      </a:r>
                      <a:endParaRPr lang="zh-CN" sz="1400" b="0" i="0">
                        <a:effectLst/>
                        <a:latin typeface="Microsoft YaHei Light" panose="020B0503020204020204" pitchFamily="34" charset="-122"/>
                        <a:ea typeface="Microsoft YaHei Light" panose="020B0503020204020204" pitchFamily="34" charset="-122"/>
                      </a:endParaRPr>
                    </a:p>
                  </a:txBody>
                  <a:tcPr marL="68580" marR="68580" marT="0" marB="0" anchor="ctr"/>
                </a:tc>
                <a:tc>
                  <a:txBody>
                    <a:bodyPr/>
                    <a:lstStyle/>
                    <a:p>
                      <a:pPr>
                        <a:spcAft>
                          <a:spcPts val="0"/>
                        </a:spcAft>
                      </a:pPr>
                      <a:r>
                        <a:rPr lang="en-US" sz="1400" b="0" i="0" dirty="0">
                          <a:solidFill>
                            <a:srgbClr val="FF0000"/>
                          </a:solidFill>
                          <a:effectLst/>
                          <a:latin typeface="Microsoft YaHei Light" panose="020B0503020204020204" pitchFamily="34" charset="-122"/>
                          <a:ea typeface="Microsoft YaHei Light" panose="020B0503020204020204" pitchFamily="34" charset="-122"/>
                          <a:cs typeface="Times New Roman" panose="02020603050405020304" pitchFamily="18" charset="0"/>
                        </a:rPr>
                        <a:t>Yes</a:t>
                      </a:r>
                      <a:endParaRPr lang="zh-CN" sz="1400" b="0" i="0" dirty="0">
                        <a:effectLst/>
                        <a:latin typeface="Microsoft YaHei Light" panose="020B0503020204020204" pitchFamily="34" charset="-122"/>
                        <a:ea typeface="Microsoft YaHei Light" panose="020B0503020204020204" pitchFamily="34" charset="-122"/>
                      </a:endParaRPr>
                    </a:p>
                  </a:txBody>
                  <a:tcPr marL="68580" marR="68580" marT="0" marB="0" anchor="ctr"/>
                </a:tc>
                <a:extLst>
                  <a:ext uri="{0D108BD9-81ED-4DB2-BD59-A6C34878D82A}">
                    <a16:rowId xmlns:a16="http://schemas.microsoft.com/office/drawing/2014/main" val="1839186147"/>
                  </a:ext>
                </a:extLst>
              </a:tr>
            </a:tbl>
          </a:graphicData>
        </a:graphic>
      </p:graphicFrame>
    </p:spTree>
    <p:extLst>
      <p:ext uri="{BB962C8B-B14F-4D97-AF65-F5344CB8AC3E}">
        <p14:creationId xmlns:p14="http://schemas.microsoft.com/office/powerpoint/2010/main" val="19093343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621509"/>
            <a:ext cx="11040533" cy="533400"/>
          </a:xfrm>
        </p:spPr>
        <p:txBody>
          <a:bodyPr>
            <a:normAutofit fontScale="90000"/>
          </a:bodyPr>
          <a:lstStyle/>
          <a:p>
            <a:r>
              <a:rPr kumimoji="1" lang="zh-CN" altLang="en-US" dirty="0"/>
              <a:t>决策树构建需考虑的问题</a:t>
            </a:r>
          </a:p>
        </p:txBody>
      </p:sp>
      <p:sp>
        <p:nvSpPr>
          <p:cNvPr id="7" name="文本占位符 2">
            <a:extLst>
              <a:ext uri="{FF2B5EF4-FFF2-40B4-BE49-F238E27FC236}">
                <a16:creationId xmlns:a16="http://schemas.microsoft.com/office/drawing/2014/main" id="{C9760E34-55DD-425C-9984-B69CCBFCB1C3}"/>
              </a:ext>
            </a:extLst>
          </p:cNvPr>
          <p:cNvSpPr>
            <a:spLocks noGrp="1"/>
          </p:cNvSpPr>
          <p:nvPr>
            <p:ph type="body" sz="half" idx="1"/>
          </p:nvPr>
        </p:nvSpPr>
        <p:spPr>
          <a:xfrm>
            <a:off x="722388" y="1499191"/>
            <a:ext cx="11040532" cy="5069198"/>
          </a:xfrm>
        </p:spPr>
        <p:txBody>
          <a:bodyPr>
            <a:normAutofit/>
          </a:bodyPr>
          <a:lstStyle/>
          <a:p>
            <a:pPr marL="0" indent="0">
              <a:buClr>
                <a:schemeClr val="tx1"/>
              </a:buClr>
              <a:buNone/>
            </a:pPr>
            <a:r>
              <a:rPr kumimoji="1" lang="zh-CN" altLang="en-US" sz="2400" b="1" dirty="0">
                <a:solidFill>
                  <a:srgbClr val="FF0000"/>
                </a:solidFill>
              </a:rPr>
              <a:t>拆分标准</a:t>
            </a:r>
            <a:endParaRPr kumimoji="1" lang="en-US" altLang="zh-CN" sz="2400" b="1" dirty="0">
              <a:solidFill>
                <a:srgbClr val="FF0000"/>
              </a:solidFill>
            </a:endParaRPr>
          </a:p>
          <a:p>
            <a:pPr>
              <a:buClr>
                <a:schemeClr val="tx1"/>
              </a:buClr>
              <a:buFont typeface="Wingdings" pitchFamily="2" charset="2"/>
              <a:buChar char="Ø"/>
            </a:pPr>
            <a:r>
              <a:rPr kumimoji="1" lang="zh-CN" altLang="en-US" sz="2400" dirty="0"/>
              <a:t>如何确定？</a:t>
            </a:r>
            <a:r>
              <a:rPr kumimoji="1" lang="en-US" altLang="zh-CN" sz="2400" i="1" dirty="0"/>
              <a:t>i.e., </a:t>
            </a:r>
            <a:r>
              <a:rPr kumimoji="1" lang="zh-CN" altLang="en-US" sz="2400" dirty="0"/>
              <a:t>训练数据如何拆分为不同子集</a:t>
            </a:r>
            <a:endParaRPr kumimoji="1" lang="en-US" altLang="zh-CN" sz="2400" dirty="0"/>
          </a:p>
          <a:p>
            <a:pPr lvl="1"/>
            <a:r>
              <a:rPr kumimoji="1" lang="zh-CN" altLang="en-US" sz="2000" dirty="0"/>
              <a:t>测试条件的确定方法：取决于属性类型</a:t>
            </a:r>
            <a:endParaRPr kumimoji="1" lang="en-US" altLang="zh-CN" sz="2000" dirty="0"/>
          </a:p>
          <a:p>
            <a:pPr lvl="1"/>
            <a:r>
              <a:rPr kumimoji="1" lang="zh-CN" altLang="en-US" sz="2000" dirty="0"/>
              <a:t>测试条件的评估方法</a:t>
            </a:r>
            <a:endParaRPr kumimoji="1" lang="en-US" altLang="zh-CN" sz="2000" dirty="0"/>
          </a:p>
          <a:p>
            <a:pPr marL="0" indent="0">
              <a:buClr>
                <a:schemeClr val="tx1"/>
              </a:buClr>
              <a:buNone/>
            </a:pPr>
            <a:r>
              <a:rPr kumimoji="1" lang="zh-CN" altLang="en-US" sz="2400" b="1" dirty="0">
                <a:solidFill>
                  <a:srgbClr val="FF0000"/>
                </a:solidFill>
              </a:rPr>
              <a:t>终止标准</a:t>
            </a:r>
            <a:endParaRPr kumimoji="1" lang="en-US" altLang="zh-CN" sz="2400" b="1" dirty="0">
              <a:solidFill>
                <a:srgbClr val="FF0000"/>
              </a:solidFill>
            </a:endParaRPr>
          </a:p>
          <a:p>
            <a:pPr>
              <a:buClr>
                <a:schemeClr val="tx1"/>
              </a:buClr>
              <a:buFont typeface="Wingdings" pitchFamily="2" charset="2"/>
              <a:buChar char="Ø"/>
            </a:pPr>
            <a:r>
              <a:rPr kumimoji="1" lang="zh-CN" altLang="en-US" sz="2400" dirty="0"/>
              <a:t>如何确定？</a:t>
            </a:r>
            <a:r>
              <a:rPr kumimoji="1" lang="en-US" altLang="zh-CN" sz="2400" i="1" dirty="0"/>
              <a:t> i.e., </a:t>
            </a:r>
            <a:r>
              <a:rPr kumimoji="1" lang="zh-CN" altLang="en-US" sz="2400" dirty="0"/>
              <a:t>何时终止数据拆分</a:t>
            </a:r>
            <a:endParaRPr kumimoji="1" lang="en-US" altLang="zh-CN" sz="2400" dirty="0"/>
          </a:p>
          <a:p>
            <a:pPr lvl="1">
              <a:buClr>
                <a:schemeClr val="tx1"/>
              </a:buClr>
            </a:pPr>
            <a:r>
              <a:rPr kumimoji="1" lang="zh-CN" altLang="en-US" sz="2000" dirty="0"/>
              <a:t>如果所有结点数据属于同一类型，则结束数据拆分</a:t>
            </a:r>
            <a:endParaRPr kumimoji="1" lang="en-US" altLang="zh-CN" sz="2000" dirty="0"/>
          </a:p>
          <a:p>
            <a:pPr lvl="1">
              <a:buClr>
                <a:schemeClr val="tx1"/>
              </a:buClr>
            </a:pPr>
            <a:r>
              <a:rPr kumimoji="1" lang="zh-CN" altLang="en-US" sz="2000" dirty="0"/>
              <a:t>提前终止</a:t>
            </a:r>
            <a:endParaRPr kumimoji="1" lang="en-US" altLang="zh-CN" sz="2000" dirty="0"/>
          </a:p>
          <a:p>
            <a:pPr lvl="1"/>
            <a:endParaRPr kumimoji="1" lang="en-US" altLang="zh-CN" sz="2000" dirty="0"/>
          </a:p>
          <a:p>
            <a:pPr lvl="1"/>
            <a:endParaRPr kumimoji="1" lang="en-US" altLang="zh-CN" sz="2000" dirty="0"/>
          </a:p>
        </p:txBody>
      </p:sp>
    </p:spTree>
    <p:extLst>
      <p:ext uri="{BB962C8B-B14F-4D97-AF65-F5344CB8AC3E}">
        <p14:creationId xmlns:p14="http://schemas.microsoft.com/office/powerpoint/2010/main" val="3403345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795" y="3924300"/>
            <a:ext cx="12214225" cy="2950210"/>
          </a:xfrm>
          <a:prstGeom prst="rect">
            <a:avLst/>
          </a:prstGeom>
          <a:solidFill>
            <a:srgbClr val="00447C"/>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pic>
        <p:nvPicPr>
          <p:cNvPr id="5" name="图片 4" descr="SHU_VI_LOGO.svg"/>
          <p:cNvPicPr>
            <a:picLocks noChangeAspect="1"/>
          </p:cNvPicPr>
          <p:nvPr/>
        </p:nvPicPr>
        <p:blipFill>
          <a:blip r:embed="rId4"/>
          <a:stretch>
            <a:fillRect/>
          </a:stretch>
        </p:blipFill>
        <p:spPr>
          <a:xfrm>
            <a:off x="9015095" y="4259580"/>
            <a:ext cx="1795780" cy="2251075"/>
          </a:xfrm>
          <a:prstGeom prst="rect">
            <a:avLst/>
          </a:prstGeom>
        </p:spPr>
      </p:pic>
      <p:sp>
        <p:nvSpPr>
          <p:cNvPr id="2" name="矩形 1">
            <a:extLst>
              <a:ext uri="{FF2B5EF4-FFF2-40B4-BE49-F238E27FC236}">
                <a16:creationId xmlns:a16="http://schemas.microsoft.com/office/drawing/2014/main" id="{75A9E019-D5ED-4BE6-A7FD-FAAA7154A7B7}"/>
              </a:ext>
            </a:extLst>
          </p:cNvPr>
          <p:cNvSpPr/>
          <p:nvPr/>
        </p:nvSpPr>
        <p:spPr>
          <a:xfrm>
            <a:off x="947686" y="1817668"/>
            <a:ext cx="10727479" cy="1938992"/>
          </a:xfrm>
          <a:prstGeom prst="rect">
            <a:avLst/>
          </a:prstGeom>
        </p:spPr>
        <p:txBody>
          <a:bodyPr wrap="square">
            <a:spAutoFit/>
          </a:bodyPr>
          <a:lstStyle/>
          <a:p>
            <a:pPr algn="ctr"/>
            <a:r>
              <a:rPr lang="zh-CN" altLang="en-US" sz="6000" dirty="0"/>
              <a:t>第三讲</a:t>
            </a:r>
            <a:r>
              <a:rPr lang="en-US" altLang="zh-CN" sz="6000" dirty="0"/>
              <a:t>(</a:t>
            </a:r>
            <a:r>
              <a:rPr lang="zh-CN" altLang="en-US" sz="6000" dirty="0"/>
              <a:t>一</a:t>
            </a:r>
            <a:r>
              <a:rPr lang="en-US" altLang="zh-CN" sz="6000" dirty="0"/>
              <a:t>)</a:t>
            </a:r>
            <a:r>
              <a:rPr lang="zh-CN" altLang="en-US" sz="6000" dirty="0"/>
              <a:t> 分类：基本概念和技术</a:t>
            </a:r>
          </a:p>
        </p:txBody>
      </p:sp>
    </p:spTree>
    <p:custDataLst>
      <p:tags r:id="rId1"/>
    </p:custDataLst>
    <p:extLst>
      <p:ext uri="{BB962C8B-B14F-4D97-AF65-F5344CB8AC3E}">
        <p14:creationId xmlns:p14="http://schemas.microsoft.com/office/powerpoint/2010/main" val="19348454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621509"/>
            <a:ext cx="11040533" cy="533400"/>
          </a:xfrm>
        </p:spPr>
        <p:txBody>
          <a:bodyPr>
            <a:normAutofit fontScale="90000"/>
          </a:bodyPr>
          <a:lstStyle/>
          <a:p>
            <a:r>
              <a:rPr kumimoji="1" lang="zh-CN" altLang="en-US" dirty="0"/>
              <a:t>属性测试条件的确定</a:t>
            </a:r>
          </a:p>
        </p:txBody>
      </p:sp>
      <p:sp>
        <p:nvSpPr>
          <p:cNvPr id="7" name="文本占位符 2">
            <a:extLst>
              <a:ext uri="{FF2B5EF4-FFF2-40B4-BE49-F238E27FC236}">
                <a16:creationId xmlns:a16="http://schemas.microsoft.com/office/drawing/2014/main" id="{C9760E34-55DD-425C-9984-B69CCBFCB1C3}"/>
              </a:ext>
            </a:extLst>
          </p:cNvPr>
          <p:cNvSpPr>
            <a:spLocks noGrp="1"/>
          </p:cNvSpPr>
          <p:nvPr>
            <p:ph type="body" sz="half" idx="1"/>
          </p:nvPr>
        </p:nvSpPr>
        <p:spPr>
          <a:xfrm>
            <a:off x="722388" y="1499191"/>
            <a:ext cx="11040532" cy="5069198"/>
          </a:xfrm>
        </p:spPr>
        <p:txBody>
          <a:bodyPr>
            <a:normAutofit/>
          </a:bodyPr>
          <a:lstStyle/>
          <a:p>
            <a:pPr>
              <a:buClr>
                <a:schemeClr val="tx1"/>
              </a:buClr>
            </a:pPr>
            <a:endParaRPr kumimoji="1" lang="en-US" altLang="zh-CN" sz="2000" dirty="0"/>
          </a:p>
          <a:p>
            <a:pPr lvl="1"/>
            <a:endParaRPr kumimoji="1" lang="en-US" altLang="zh-CN" sz="2000" dirty="0"/>
          </a:p>
        </p:txBody>
      </p:sp>
      <p:pic>
        <p:nvPicPr>
          <p:cNvPr id="4" name="Picture 10">
            <a:extLst>
              <a:ext uri="{FF2B5EF4-FFF2-40B4-BE49-F238E27FC236}">
                <a16:creationId xmlns:a16="http://schemas.microsoft.com/office/drawing/2014/main" id="{6ACCB269-00E6-4BEB-B490-33AF3F964877}"/>
              </a:ext>
            </a:extLst>
          </p:cNvPr>
          <p:cNvPicPr>
            <a:picLocks noChangeAspect="1"/>
          </p:cNvPicPr>
          <p:nvPr/>
        </p:nvPicPr>
        <p:blipFill>
          <a:blip r:embed="rId3"/>
          <a:stretch>
            <a:fillRect/>
          </a:stretch>
        </p:blipFill>
        <p:spPr>
          <a:xfrm>
            <a:off x="6938595" y="1499191"/>
            <a:ext cx="5126736" cy="3770026"/>
          </a:xfrm>
          <a:prstGeom prst="rect">
            <a:avLst/>
          </a:prstGeom>
        </p:spPr>
      </p:pic>
      <p:sp>
        <p:nvSpPr>
          <p:cNvPr id="5" name="文本占位符 2">
            <a:extLst>
              <a:ext uri="{FF2B5EF4-FFF2-40B4-BE49-F238E27FC236}">
                <a16:creationId xmlns:a16="http://schemas.microsoft.com/office/drawing/2014/main" id="{3AFA8DC4-7630-44C1-89F9-54B3FDDDBB43}"/>
              </a:ext>
            </a:extLst>
          </p:cNvPr>
          <p:cNvSpPr txBox="1">
            <a:spLocks/>
          </p:cNvSpPr>
          <p:nvPr/>
        </p:nvSpPr>
        <p:spPr>
          <a:xfrm>
            <a:off x="575734" y="1481470"/>
            <a:ext cx="6537447" cy="5069198"/>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kumimoji="1" lang="zh-CN" altLang="en-US" sz="2400" dirty="0"/>
              <a:t>取决于属性类型</a:t>
            </a:r>
            <a:endParaRPr kumimoji="1" lang="en-US" altLang="zh-CN" sz="2400" dirty="0"/>
          </a:p>
          <a:p>
            <a:pPr lvl="1">
              <a:buClr>
                <a:schemeClr val="tx1"/>
              </a:buClr>
            </a:pPr>
            <a:r>
              <a:rPr kumimoji="1" lang="zh-CN" altLang="en-US" sz="2000" dirty="0"/>
              <a:t>二元属性</a:t>
            </a:r>
            <a:endParaRPr kumimoji="1" lang="en-US" altLang="zh-CN" sz="2000" dirty="0"/>
          </a:p>
          <a:p>
            <a:pPr lvl="1">
              <a:buClr>
                <a:schemeClr val="tx1"/>
              </a:buClr>
            </a:pPr>
            <a:r>
              <a:rPr kumimoji="1" lang="zh-CN" altLang="en-US" sz="2000" dirty="0"/>
              <a:t>标称值属性</a:t>
            </a:r>
            <a:endParaRPr kumimoji="1" lang="en-US" altLang="zh-CN" sz="2000" dirty="0"/>
          </a:p>
          <a:p>
            <a:pPr lvl="1">
              <a:buClr>
                <a:schemeClr val="tx1"/>
              </a:buClr>
            </a:pPr>
            <a:r>
              <a:rPr kumimoji="1" lang="zh-CN" altLang="en-US" sz="2000" dirty="0"/>
              <a:t>序数值属性</a:t>
            </a:r>
            <a:endParaRPr kumimoji="1" lang="en-US" altLang="zh-CN" sz="2000" dirty="0"/>
          </a:p>
          <a:p>
            <a:pPr lvl="1">
              <a:buClr>
                <a:schemeClr val="tx1"/>
              </a:buClr>
            </a:pPr>
            <a:r>
              <a:rPr kumimoji="1" lang="zh-CN" altLang="en-US" sz="2000" dirty="0"/>
              <a:t>连续值属性（区间、比率）</a:t>
            </a:r>
            <a:endParaRPr kumimoji="1" lang="en-US" altLang="zh-CN" sz="2000" dirty="0"/>
          </a:p>
          <a:p>
            <a:pPr marL="0" indent="0">
              <a:buFont typeface="Arial" panose="020B0604020202020204" pitchFamily="34" charset="0"/>
              <a:buNone/>
            </a:pPr>
            <a:endParaRPr kumimoji="1" lang="en-US" altLang="zh-CN" sz="2000" dirty="0"/>
          </a:p>
          <a:p>
            <a:pPr>
              <a:buClr>
                <a:schemeClr val="tx1"/>
              </a:buClr>
            </a:pPr>
            <a:r>
              <a:rPr kumimoji="1" lang="zh-CN" altLang="en-US" sz="2400" dirty="0"/>
              <a:t>取决于拆分后子集的数量</a:t>
            </a:r>
            <a:endParaRPr kumimoji="1" lang="en-US" altLang="zh-CN" sz="2400" dirty="0"/>
          </a:p>
          <a:p>
            <a:pPr lvl="1">
              <a:buClr>
                <a:schemeClr val="tx1"/>
              </a:buClr>
            </a:pPr>
            <a:r>
              <a:rPr kumimoji="1" lang="zh-CN" altLang="en-US" sz="2000" dirty="0"/>
              <a:t>拆分为两个子集</a:t>
            </a:r>
            <a:endParaRPr kumimoji="1" lang="en-US" altLang="zh-CN" sz="2000" dirty="0"/>
          </a:p>
          <a:p>
            <a:pPr lvl="1">
              <a:buClr>
                <a:schemeClr val="tx1"/>
              </a:buClr>
            </a:pPr>
            <a:r>
              <a:rPr kumimoji="1" lang="zh-CN" altLang="en-US" sz="2000" dirty="0"/>
              <a:t>拆分为多个子集</a:t>
            </a:r>
            <a:endParaRPr kumimoji="1" lang="en-US" altLang="zh-CN" sz="2000" dirty="0"/>
          </a:p>
          <a:p>
            <a:pPr lvl="1"/>
            <a:endParaRPr kumimoji="1" lang="en-US" altLang="zh-CN" sz="2000" dirty="0"/>
          </a:p>
          <a:p>
            <a:pPr lvl="1"/>
            <a:endParaRPr kumimoji="1" lang="en-US" altLang="zh-CN" sz="2000" dirty="0"/>
          </a:p>
        </p:txBody>
      </p:sp>
    </p:spTree>
    <p:extLst>
      <p:ext uri="{BB962C8B-B14F-4D97-AF65-F5344CB8AC3E}">
        <p14:creationId xmlns:p14="http://schemas.microsoft.com/office/powerpoint/2010/main" val="23820266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621509"/>
            <a:ext cx="11040533" cy="533400"/>
          </a:xfrm>
        </p:spPr>
        <p:txBody>
          <a:bodyPr>
            <a:normAutofit fontScale="90000"/>
          </a:bodyPr>
          <a:lstStyle/>
          <a:p>
            <a:r>
              <a:rPr kumimoji="1" lang="zh-CN" altLang="en-US" dirty="0"/>
              <a:t>属性测试条件的确定</a:t>
            </a:r>
          </a:p>
        </p:txBody>
      </p:sp>
      <p:sp>
        <p:nvSpPr>
          <p:cNvPr id="5" name="文本占位符 2">
            <a:extLst>
              <a:ext uri="{FF2B5EF4-FFF2-40B4-BE49-F238E27FC236}">
                <a16:creationId xmlns:a16="http://schemas.microsoft.com/office/drawing/2014/main" id="{3AFA8DC4-7630-44C1-89F9-54B3FDDDBB43}"/>
              </a:ext>
            </a:extLst>
          </p:cNvPr>
          <p:cNvSpPr txBox="1">
            <a:spLocks/>
          </p:cNvSpPr>
          <p:nvPr/>
        </p:nvSpPr>
        <p:spPr>
          <a:xfrm>
            <a:off x="575735" y="2236383"/>
            <a:ext cx="4963828" cy="1378688"/>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kumimoji="1" lang="zh-CN" altLang="en-US" sz="2400" dirty="0"/>
              <a:t>拆分为多个子集</a:t>
            </a:r>
            <a:endParaRPr kumimoji="1" lang="en-US" altLang="zh-CN" sz="2400" dirty="0"/>
          </a:p>
          <a:p>
            <a:pPr lvl="1">
              <a:buClr>
                <a:schemeClr val="tx1"/>
              </a:buClr>
            </a:pPr>
            <a:r>
              <a:rPr kumimoji="1" lang="zh-CN" altLang="en-US" sz="2000" dirty="0"/>
              <a:t>子集数量与数据集类别数量相同</a:t>
            </a:r>
            <a:endParaRPr kumimoji="1" lang="en-US" altLang="zh-CN" sz="2000" dirty="0"/>
          </a:p>
          <a:p>
            <a:pPr lvl="1"/>
            <a:endParaRPr kumimoji="1" lang="en-US" altLang="zh-CN" sz="2000" dirty="0"/>
          </a:p>
          <a:p>
            <a:pPr lvl="1"/>
            <a:endParaRPr kumimoji="1" lang="en-US" altLang="zh-CN" sz="2000" dirty="0"/>
          </a:p>
        </p:txBody>
      </p:sp>
      <p:graphicFrame>
        <p:nvGraphicFramePr>
          <p:cNvPr id="6" name="Object 25">
            <a:extLst>
              <a:ext uri="{FF2B5EF4-FFF2-40B4-BE49-F238E27FC236}">
                <a16:creationId xmlns:a16="http://schemas.microsoft.com/office/drawing/2014/main" id="{B6A0BA5D-59FA-46FC-8B80-D08AB0C5BE82}"/>
              </a:ext>
            </a:extLst>
          </p:cNvPr>
          <p:cNvGraphicFramePr>
            <a:graphicFrameLocks noGrp="1" noChangeAspect="1"/>
          </p:cNvGraphicFramePr>
          <p:nvPr>
            <p:ph sz="half" idx="2"/>
            <p:extLst>
              <p:ext uri="{D42A27DB-BD31-4B8C-83A1-F6EECF244321}">
                <p14:modId xmlns:p14="http://schemas.microsoft.com/office/powerpoint/2010/main" val="473033665"/>
              </p:ext>
            </p:extLst>
          </p:nvPr>
        </p:nvGraphicFramePr>
        <p:xfrm>
          <a:off x="814370" y="3598665"/>
          <a:ext cx="4013200" cy="2184400"/>
        </p:xfrm>
        <a:graphic>
          <a:graphicData uri="http://schemas.openxmlformats.org/presentationml/2006/ole">
            <mc:AlternateContent xmlns:mc="http://schemas.openxmlformats.org/markup-compatibility/2006">
              <mc:Choice xmlns:v="urn:schemas-microsoft-com:vml" Requires="v">
                <p:oleObj name="Visio" r:id="rId3" imgW="4013200" imgH="2184400" progId="Visio.Drawing.6">
                  <p:embed/>
                </p:oleObj>
              </mc:Choice>
              <mc:Fallback>
                <p:oleObj name="Visio" r:id="rId3" imgW="4013200" imgH="2184400" progId="Visio.Drawing.6">
                  <p:embed/>
                  <p:pic>
                    <p:nvPicPr>
                      <p:cNvPr id="28675" name="Object 25">
                        <a:extLst>
                          <a:ext uri="{FF2B5EF4-FFF2-40B4-BE49-F238E27FC236}">
                            <a16:creationId xmlns:a16="http://schemas.microsoft.com/office/drawing/2014/main" id="{E91C178A-4BAD-4D02-AE53-1BD3FE2CA8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4370" y="3598665"/>
                        <a:ext cx="4013200" cy="218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文本占位符 2">
            <a:extLst>
              <a:ext uri="{FF2B5EF4-FFF2-40B4-BE49-F238E27FC236}">
                <a16:creationId xmlns:a16="http://schemas.microsoft.com/office/drawing/2014/main" id="{1C1CD2A8-6567-4144-BD69-90490F53A35C}"/>
              </a:ext>
            </a:extLst>
          </p:cNvPr>
          <p:cNvSpPr txBox="1">
            <a:spLocks/>
          </p:cNvSpPr>
          <p:nvPr/>
        </p:nvSpPr>
        <p:spPr>
          <a:xfrm>
            <a:off x="6028266" y="2144237"/>
            <a:ext cx="4963828" cy="1378688"/>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kumimoji="1" lang="zh-CN" altLang="en-US" sz="2400" dirty="0"/>
              <a:t>拆分为两个子集</a:t>
            </a:r>
            <a:endParaRPr kumimoji="1" lang="en-US" altLang="zh-CN" sz="2400" dirty="0"/>
          </a:p>
          <a:p>
            <a:pPr lvl="1">
              <a:buClr>
                <a:schemeClr val="tx1"/>
              </a:buClr>
            </a:pPr>
            <a:r>
              <a:rPr kumimoji="1" lang="zh-CN" altLang="en-US" sz="2000" dirty="0"/>
              <a:t>拆分后子集数量</a:t>
            </a:r>
            <a:r>
              <a:rPr kumimoji="1" lang="en-US" altLang="zh-CN" sz="2000" dirty="0"/>
              <a:t>=2</a:t>
            </a:r>
          </a:p>
          <a:p>
            <a:pPr lvl="1"/>
            <a:endParaRPr kumimoji="1" lang="en-US" altLang="zh-CN" sz="2000" dirty="0"/>
          </a:p>
          <a:p>
            <a:pPr lvl="1"/>
            <a:endParaRPr kumimoji="1" lang="en-US" altLang="zh-CN" sz="2000" dirty="0"/>
          </a:p>
        </p:txBody>
      </p:sp>
      <p:graphicFrame>
        <p:nvGraphicFramePr>
          <p:cNvPr id="10" name="Object 27">
            <a:extLst>
              <a:ext uri="{FF2B5EF4-FFF2-40B4-BE49-F238E27FC236}">
                <a16:creationId xmlns:a16="http://schemas.microsoft.com/office/drawing/2014/main" id="{C7C5B337-81EC-4D36-9969-0DF01EF2BEE9}"/>
              </a:ext>
            </a:extLst>
          </p:cNvPr>
          <p:cNvGraphicFramePr>
            <a:graphicFrameLocks noChangeAspect="1"/>
          </p:cNvGraphicFramePr>
          <p:nvPr>
            <p:extLst>
              <p:ext uri="{D42A27DB-BD31-4B8C-83A1-F6EECF244321}">
                <p14:modId xmlns:p14="http://schemas.microsoft.com/office/powerpoint/2010/main" val="4091887207"/>
              </p:ext>
            </p:extLst>
          </p:nvPr>
        </p:nvGraphicFramePr>
        <p:xfrm>
          <a:off x="5539563" y="3710513"/>
          <a:ext cx="3857243" cy="2015130"/>
        </p:xfrm>
        <a:graphic>
          <a:graphicData uri="http://schemas.openxmlformats.org/presentationml/2006/ole">
            <mc:AlternateContent xmlns:mc="http://schemas.openxmlformats.org/markup-compatibility/2006">
              <mc:Choice xmlns:v="urn:schemas-microsoft-com:vml" Requires="v">
                <p:oleObj name="Visio" r:id="rId5" imgW="4813300" imgH="2514600" progId="Visio.Drawing.6">
                  <p:embed/>
                </p:oleObj>
              </mc:Choice>
              <mc:Fallback>
                <p:oleObj name="Visio" r:id="rId5" imgW="4813300" imgH="2514600" progId="Visio.Drawing.6">
                  <p:embed/>
                  <p:pic>
                    <p:nvPicPr>
                      <p:cNvPr id="28676" name="Object 27">
                        <a:extLst>
                          <a:ext uri="{FF2B5EF4-FFF2-40B4-BE49-F238E27FC236}">
                            <a16:creationId xmlns:a16="http://schemas.microsoft.com/office/drawing/2014/main" id="{793015B2-9A1A-4F32-AC9D-F23B3709B2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39563" y="3710513"/>
                        <a:ext cx="3857243" cy="2015130"/>
                      </a:xfrm>
                      <a:prstGeom prst="rect">
                        <a:avLst/>
                      </a:prstGeom>
                      <a:noFill/>
                      <a:ln>
                        <a:noFill/>
                      </a:ln>
                      <a:effectLst/>
                    </p:spPr>
                  </p:pic>
                </p:oleObj>
              </mc:Fallback>
            </mc:AlternateContent>
          </a:graphicData>
        </a:graphic>
      </p:graphicFrame>
      <p:graphicFrame>
        <p:nvGraphicFramePr>
          <p:cNvPr id="11" name="Object 29">
            <a:extLst>
              <a:ext uri="{FF2B5EF4-FFF2-40B4-BE49-F238E27FC236}">
                <a16:creationId xmlns:a16="http://schemas.microsoft.com/office/drawing/2014/main" id="{4EF40927-4405-4625-840A-7A7A57D61F73}"/>
              </a:ext>
            </a:extLst>
          </p:cNvPr>
          <p:cNvGraphicFramePr>
            <a:graphicFrameLocks noChangeAspect="1"/>
          </p:cNvGraphicFramePr>
          <p:nvPr>
            <p:extLst>
              <p:ext uri="{D42A27DB-BD31-4B8C-83A1-F6EECF244321}">
                <p14:modId xmlns:p14="http://schemas.microsoft.com/office/powerpoint/2010/main" val="503721304"/>
              </p:ext>
            </p:extLst>
          </p:nvPr>
        </p:nvGraphicFramePr>
        <p:xfrm>
          <a:off x="9396806" y="3710513"/>
          <a:ext cx="2238757" cy="2015130"/>
        </p:xfrm>
        <a:graphic>
          <a:graphicData uri="http://schemas.openxmlformats.org/presentationml/2006/ole">
            <mc:AlternateContent xmlns:mc="http://schemas.openxmlformats.org/markup-compatibility/2006">
              <mc:Choice xmlns:v="urn:schemas-microsoft-com:vml" Requires="v">
                <p:oleObj name="Visio" r:id="rId7" imgW="2717800" imgH="2425700" progId="Visio.Drawing.6">
                  <p:embed/>
                </p:oleObj>
              </mc:Choice>
              <mc:Fallback>
                <p:oleObj name="Visio" r:id="rId7" imgW="2717800" imgH="2425700" progId="Visio.Drawing.6">
                  <p:embed/>
                  <p:pic>
                    <p:nvPicPr>
                      <p:cNvPr id="28677" name="Object 29">
                        <a:extLst>
                          <a:ext uri="{FF2B5EF4-FFF2-40B4-BE49-F238E27FC236}">
                            <a16:creationId xmlns:a16="http://schemas.microsoft.com/office/drawing/2014/main" id="{AAF70523-35DE-4E64-A8AC-01C51802575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396806" y="3710513"/>
                        <a:ext cx="2238757" cy="2015130"/>
                      </a:xfrm>
                      <a:prstGeom prst="rect">
                        <a:avLst/>
                      </a:prstGeom>
                      <a:noFill/>
                      <a:ln>
                        <a:noFill/>
                      </a:ln>
                      <a:effectLst/>
                    </p:spPr>
                  </p:pic>
                </p:oleObj>
              </mc:Fallback>
            </mc:AlternateContent>
          </a:graphicData>
        </a:graphic>
      </p:graphicFrame>
      <p:sp>
        <p:nvSpPr>
          <p:cNvPr id="12" name="文本框 11">
            <a:extLst>
              <a:ext uri="{FF2B5EF4-FFF2-40B4-BE49-F238E27FC236}">
                <a16:creationId xmlns:a16="http://schemas.microsoft.com/office/drawing/2014/main" id="{2155CAF4-70D2-408A-A7D6-A4318E9521B3}"/>
              </a:ext>
            </a:extLst>
          </p:cNvPr>
          <p:cNvSpPr txBox="1"/>
          <p:nvPr/>
        </p:nvSpPr>
        <p:spPr>
          <a:xfrm flipH="1">
            <a:off x="3862808" y="1454076"/>
            <a:ext cx="2591155" cy="523220"/>
          </a:xfrm>
          <a:prstGeom prst="rect">
            <a:avLst/>
          </a:prstGeom>
          <a:noFill/>
        </p:spPr>
        <p:txBody>
          <a:bodyPr wrap="square" rtlCol="0">
            <a:spAutoFit/>
          </a:bodyPr>
          <a:lstStyle/>
          <a:p>
            <a:pPr algn="ctr"/>
            <a:r>
              <a:rPr lang="zh-CN" altLang="en-US" sz="2800" b="1" dirty="0">
                <a:solidFill>
                  <a:srgbClr val="C00000"/>
                </a:solidFill>
                <a:latin typeface="微软雅黑" panose="020B0503020204020204" pitchFamily="34" charset="-122"/>
                <a:ea typeface="微软雅黑" panose="020B0503020204020204" pitchFamily="34" charset="-122"/>
              </a:rPr>
              <a:t>标称值属性</a:t>
            </a:r>
          </a:p>
        </p:txBody>
      </p:sp>
    </p:spTree>
    <p:extLst>
      <p:ext uri="{BB962C8B-B14F-4D97-AF65-F5344CB8AC3E}">
        <p14:creationId xmlns:p14="http://schemas.microsoft.com/office/powerpoint/2010/main" val="620992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621509"/>
            <a:ext cx="11040533" cy="533400"/>
          </a:xfrm>
        </p:spPr>
        <p:txBody>
          <a:bodyPr>
            <a:normAutofit fontScale="90000"/>
          </a:bodyPr>
          <a:lstStyle/>
          <a:p>
            <a:r>
              <a:rPr kumimoji="1" lang="zh-CN" altLang="en-US" dirty="0"/>
              <a:t>属性测试条件的确定</a:t>
            </a:r>
          </a:p>
        </p:txBody>
      </p:sp>
      <p:sp>
        <p:nvSpPr>
          <p:cNvPr id="5" name="文本占位符 2">
            <a:extLst>
              <a:ext uri="{FF2B5EF4-FFF2-40B4-BE49-F238E27FC236}">
                <a16:creationId xmlns:a16="http://schemas.microsoft.com/office/drawing/2014/main" id="{3AFA8DC4-7630-44C1-89F9-54B3FDDDBB43}"/>
              </a:ext>
            </a:extLst>
          </p:cNvPr>
          <p:cNvSpPr txBox="1">
            <a:spLocks/>
          </p:cNvSpPr>
          <p:nvPr/>
        </p:nvSpPr>
        <p:spPr>
          <a:xfrm>
            <a:off x="586368" y="2247021"/>
            <a:ext cx="4963828" cy="1378688"/>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kumimoji="1" lang="zh-CN" altLang="en-US" sz="2400" dirty="0"/>
              <a:t>拆分为多个子集</a:t>
            </a:r>
            <a:endParaRPr kumimoji="1" lang="en-US" altLang="zh-CN" sz="2400" dirty="0"/>
          </a:p>
          <a:p>
            <a:pPr lvl="1">
              <a:buClr>
                <a:schemeClr val="tx1"/>
              </a:buClr>
            </a:pPr>
            <a:r>
              <a:rPr kumimoji="1" lang="zh-CN" altLang="en-US" sz="2000" dirty="0"/>
              <a:t>子集数量与数据集类别数量相同</a:t>
            </a:r>
            <a:endParaRPr kumimoji="1" lang="en-US" altLang="zh-CN" sz="2000" dirty="0"/>
          </a:p>
          <a:p>
            <a:pPr lvl="1"/>
            <a:endParaRPr kumimoji="1" lang="en-US" altLang="zh-CN" sz="2000" dirty="0"/>
          </a:p>
          <a:p>
            <a:pPr lvl="1"/>
            <a:endParaRPr kumimoji="1" lang="en-US" altLang="zh-CN" sz="2000" dirty="0"/>
          </a:p>
        </p:txBody>
      </p:sp>
      <p:sp>
        <p:nvSpPr>
          <p:cNvPr id="8" name="文本占位符 2">
            <a:extLst>
              <a:ext uri="{FF2B5EF4-FFF2-40B4-BE49-F238E27FC236}">
                <a16:creationId xmlns:a16="http://schemas.microsoft.com/office/drawing/2014/main" id="{1C1CD2A8-6567-4144-BD69-90490F53A35C}"/>
              </a:ext>
            </a:extLst>
          </p:cNvPr>
          <p:cNvSpPr txBox="1">
            <a:spLocks/>
          </p:cNvSpPr>
          <p:nvPr/>
        </p:nvSpPr>
        <p:spPr>
          <a:xfrm>
            <a:off x="6038899" y="2197400"/>
            <a:ext cx="4963828" cy="1821713"/>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kumimoji="1" lang="zh-CN" altLang="en-US" sz="2400" dirty="0"/>
              <a:t>拆分为两个子集</a:t>
            </a:r>
            <a:endParaRPr kumimoji="1" lang="en-US" altLang="zh-CN" sz="2400" dirty="0"/>
          </a:p>
          <a:p>
            <a:pPr lvl="1">
              <a:buClr>
                <a:schemeClr val="tx1"/>
              </a:buClr>
            </a:pPr>
            <a:r>
              <a:rPr kumimoji="1" lang="zh-CN" altLang="en-US" sz="2000" dirty="0"/>
              <a:t>拆分后子集数量</a:t>
            </a:r>
            <a:r>
              <a:rPr kumimoji="1" lang="en-US" altLang="zh-CN" sz="2000" dirty="0"/>
              <a:t>=2</a:t>
            </a:r>
          </a:p>
          <a:p>
            <a:pPr lvl="1">
              <a:buClr>
                <a:schemeClr val="tx1"/>
              </a:buClr>
            </a:pPr>
            <a:r>
              <a:rPr kumimoji="1" lang="zh-CN" altLang="en-US" sz="2000" dirty="0">
                <a:solidFill>
                  <a:schemeClr val="accent2"/>
                </a:solidFill>
              </a:rPr>
              <a:t>根据序数属性排序划分</a:t>
            </a:r>
            <a:endParaRPr kumimoji="1" lang="en-US" altLang="zh-CN" sz="2000" dirty="0">
              <a:solidFill>
                <a:schemeClr val="accent2"/>
              </a:solidFill>
            </a:endParaRPr>
          </a:p>
          <a:p>
            <a:pPr lvl="1"/>
            <a:endParaRPr kumimoji="1" lang="en-US" altLang="zh-CN" sz="2000" dirty="0">
              <a:solidFill>
                <a:schemeClr val="accent2"/>
              </a:solidFill>
            </a:endParaRPr>
          </a:p>
          <a:p>
            <a:pPr lvl="1"/>
            <a:endParaRPr kumimoji="1" lang="en-US" altLang="zh-CN" sz="2000" dirty="0"/>
          </a:p>
        </p:txBody>
      </p:sp>
      <p:graphicFrame>
        <p:nvGraphicFramePr>
          <p:cNvPr id="12" name="Object 40">
            <a:extLst>
              <a:ext uri="{FF2B5EF4-FFF2-40B4-BE49-F238E27FC236}">
                <a16:creationId xmlns:a16="http://schemas.microsoft.com/office/drawing/2014/main" id="{FB725E2F-744D-4248-8FF5-910945EB2B3F}"/>
              </a:ext>
            </a:extLst>
          </p:cNvPr>
          <p:cNvGraphicFramePr>
            <a:graphicFrameLocks noChangeAspect="1"/>
          </p:cNvGraphicFramePr>
          <p:nvPr>
            <p:extLst>
              <p:ext uri="{D42A27DB-BD31-4B8C-83A1-F6EECF244321}">
                <p14:modId xmlns:p14="http://schemas.microsoft.com/office/powerpoint/2010/main" val="2702624500"/>
              </p:ext>
            </p:extLst>
          </p:nvPr>
        </p:nvGraphicFramePr>
        <p:xfrm>
          <a:off x="832548" y="3674929"/>
          <a:ext cx="4471467" cy="2393382"/>
        </p:xfrm>
        <a:graphic>
          <a:graphicData uri="http://schemas.openxmlformats.org/presentationml/2006/ole">
            <mc:AlternateContent xmlns:mc="http://schemas.openxmlformats.org/markup-compatibility/2006">
              <mc:Choice xmlns:v="urn:schemas-microsoft-com:vml" Requires="v">
                <p:oleObj name="Visio" r:id="rId3" imgW="3962400" imgH="2120900" progId="Visio.Drawing.6">
                  <p:embed/>
                </p:oleObj>
              </mc:Choice>
              <mc:Fallback>
                <p:oleObj name="Visio" r:id="rId3" imgW="3962400" imgH="2120900" progId="Visio.Drawing.6">
                  <p:embed/>
                  <p:pic>
                    <p:nvPicPr>
                      <p:cNvPr id="10" name="Object 40">
                        <a:extLst>
                          <a:ext uri="{FF2B5EF4-FFF2-40B4-BE49-F238E27FC236}">
                            <a16:creationId xmlns:a16="http://schemas.microsoft.com/office/drawing/2014/main" id="{94811834-8BA3-874C-A118-C11D6F4F50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2548" y="3674929"/>
                        <a:ext cx="4471467" cy="2393382"/>
                      </a:xfrm>
                      <a:prstGeom prst="rect">
                        <a:avLst/>
                      </a:prstGeom>
                      <a:noFill/>
                      <a:ln>
                        <a:noFill/>
                      </a:ln>
                    </p:spPr>
                  </p:pic>
                </p:oleObj>
              </mc:Fallback>
            </mc:AlternateContent>
          </a:graphicData>
        </a:graphic>
      </p:graphicFrame>
      <p:graphicFrame>
        <p:nvGraphicFramePr>
          <p:cNvPr id="13" name="Object 41">
            <a:extLst>
              <a:ext uri="{FF2B5EF4-FFF2-40B4-BE49-F238E27FC236}">
                <a16:creationId xmlns:a16="http://schemas.microsoft.com/office/drawing/2014/main" id="{089D6D9E-9BD7-45D9-B85D-E6BE4E94E09D}"/>
              </a:ext>
            </a:extLst>
          </p:cNvPr>
          <p:cNvGraphicFramePr>
            <a:graphicFrameLocks noChangeAspect="1"/>
          </p:cNvGraphicFramePr>
          <p:nvPr>
            <p:extLst>
              <p:ext uri="{D42A27DB-BD31-4B8C-83A1-F6EECF244321}">
                <p14:modId xmlns:p14="http://schemas.microsoft.com/office/powerpoint/2010/main" val="3278248705"/>
              </p:ext>
            </p:extLst>
          </p:nvPr>
        </p:nvGraphicFramePr>
        <p:xfrm>
          <a:off x="5873883" y="4194551"/>
          <a:ext cx="3352800" cy="1744663"/>
        </p:xfrm>
        <a:graphic>
          <a:graphicData uri="http://schemas.openxmlformats.org/presentationml/2006/ole">
            <mc:AlternateContent xmlns:mc="http://schemas.openxmlformats.org/markup-compatibility/2006">
              <mc:Choice xmlns:v="urn:schemas-microsoft-com:vml" Requires="v">
                <p:oleObj name="Visio" r:id="rId5" imgW="4457700" imgH="2324100" progId="Visio.Drawing.6">
                  <p:embed/>
                </p:oleObj>
              </mc:Choice>
              <mc:Fallback>
                <p:oleObj name="Visio" r:id="rId5" imgW="4457700" imgH="2324100" progId="Visio.Drawing.6">
                  <p:embed/>
                  <p:pic>
                    <p:nvPicPr>
                      <p:cNvPr id="13" name="Object 41">
                        <a:extLst>
                          <a:ext uri="{FF2B5EF4-FFF2-40B4-BE49-F238E27FC236}">
                            <a16:creationId xmlns:a16="http://schemas.microsoft.com/office/drawing/2014/main" id="{F7834060-B4F8-B644-8892-C15AEE45326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73883" y="4194551"/>
                        <a:ext cx="3352800" cy="174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 name="Object 43">
            <a:extLst>
              <a:ext uri="{FF2B5EF4-FFF2-40B4-BE49-F238E27FC236}">
                <a16:creationId xmlns:a16="http://schemas.microsoft.com/office/drawing/2014/main" id="{C7D76441-8211-4915-9381-2AA85FE630F2}"/>
              </a:ext>
            </a:extLst>
          </p:cNvPr>
          <p:cNvGraphicFramePr>
            <a:graphicFrameLocks noChangeAspect="1"/>
          </p:cNvGraphicFramePr>
          <p:nvPr>
            <p:extLst>
              <p:ext uri="{D42A27DB-BD31-4B8C-83A1-F6EECF244321}">
                <p14:modId xmlns:p14="http://schemas.microsoft.com/office/powerpoint/2010/main" val="3602192588"/>
              </p:ext>
            </p:extLst>
          </p:nvPr>
        </p:nvGraphicFramePr>
        <p:xfrm>
          <a:off x="9665556" y="4194551"/>
          <a:ext cx="1460500" cy="1768475"/>
        </p:xfrm>
        <a:graphic>
          <a:graphicData uri="http://schemas.openxmlformats.org/presentationml/2006/ole">
            <mc:AlternateContent xmlns:mc="http://schemas.openxmlformats.org/markup-compatibility/2006">
              <mc:Choice xmlns:v="urn:schemas-microsoft-com:vml" Requires="v">
                <p:oleObj name="Visio" r:id="rId7" imgW="1917700" imgH="2324100" progId="Visio.Drawing.6">
                  <p:embed/>
                </p:oleObj>
              </mc:Choice>
              <mc:Fallback>
                <p:oleObj name="Visio" r:id="rId7" imgW="1917700" imgH="2324100" progId="Visio.Drawing.6">
                  <p:embed/>
                  <p:pic>
                    <p:nvPicPr>
                      <p:cNvPr id="14" name="Object 43">
                        <a:extLst>
                          <a:ext uri="{FF2B5EF4-FFF2-40B4-BE49-F238E27FC236}">
                            <a16:creationId xmlns:a16="http://schemas.microsoft.com/office/drawing/2014/main" id="{2C93B0BE-43D1-5C47-8A29-158FA6238A4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665556" y="4194551"/>
                        <a:ext cx="1460500" cy="176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15" name="AutoShape 45">
            <a:extLst>
              <a:ext uri="{FF2B5EF4-FFF2-40B4-BE49-F238E27FC236}">
                <a16:creationId xmlns:a16="http://schemas.microsoft.com/office/drawing/2014/main" id="{549F5B0F-A561-4085-9E6D-217ECDD66898}"/>
              </a:ext>
            </a:extLst>
          </p:cNvPr>
          <p:cNvSpPr>
            <a:spLocks/>
          </p:cNvSpPr>
          <p:nvPr/>
        </p:nvSpPr>
        <p:spPr bwMode="auto">
          <a:xfrm>
            <a:off x="8141556" y="6209993"/>
            <a:ext cx="1524000" cy="531049"/>
          </a:xfrm>
          <a:prstGeom prst="borderCallout2">
            <a:avLst>
              <a:gd name="adj1" fmla="val 47770"/>
              <a:gd name="adj2" fmla="val 99810"/>
              <a:gd name="adj3" fmla="val 49370"/>
              <a:gd name="adj4" fmla="val 155418"/>
              <a:gd name="adj5" fmla="val -39893"/>
              <a:gd name="adj6" fmla="val 166907"/>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zh-CN" altLang="en-US" sz="1400" dirty="0">
                <a:solidFill>
                  <a:srgbClr val="FF0000"/>
                </a:solidFill>
                <a:latin typeface="微软雅黑" panose="020B0503020204020204" pitchFamily="34" charset="-122"/>
                <a:ea typeface="微软雅黑" panose="020B0503020204020204" pitchFamily="34" charset="-122"/>
              </a:rPr>
              <a:t>该子集违反序数属性的排序</a:t>
            </a:r>
            <a:endParaRPr lang="en-US" altLang="en-US" sz="1400" dirty="0">
              <a:solidFill>
                <a:srgbClr val="FF0000"/>
              </a:solidFill>
              <a:latin typeface="微软雅黑" panose="020B0503020204020204" pitchFamily="34" charset="-122"/>
              <a:ea typeface="微软雅黑" panose="020B0503020204020204" pitchFamily="34" charset="-122"/>
            </a:endParaRPr>
          </a:p>
          <a:p>
            <a:pPr algn="ctr">
              <a:spcBef>
                <a:spcPct val="0"/>
              </a:spcBef>
              <a:spcAft>
                <a:spcPct val="0"/>
              </a:spcAft>
              <a:buClrTx/>
              <a:buSzTx/>
              <a:buFontTx/>
              <a:buNone/>
            </a:pPr>
            <a:endParaRPr lang="en-US" altLang="en-US" sz="1400" dirty="0"/>
          </a:p>
        </p:txBody>
      </p:sp>
      <p:sp>
        <p:nvSpPr>
          <p:cNvPr id="16" name="文本框 15">
            <a:extLst>
              <a:ext uri="{FF2B5EF4-FFF2-40B4-BE49-F238E27FC236}">
                <a16:creationId xmlns:a16="http://schemas.microsoft.com/office/drawing/2014/main" id="{4368578D-3A45-4B92-B724-CAD878299B1A}"/>
              </a:ext>
            </a:extLst>
          </p:cNvPr>
          <p:cNvSpPr txBox="1"/>
          <p:nvPr/>
        </p:nvSpPr>
        <p:spPr>
          <a:xfrm flipH="1">
            <a:off x="4008437" y="1476608"/>
            <a:ext cx="2591155" cy="523220"/>
          </a:xfrm>
          <a:prstGeom prst="rect">
            <a:avLst/>
          </a:prstGeom>
          <a:noFill/>
        </p:spPr>
        <p:txBody>
          <a:bodyPr wrap="square" rtlCol="0">
            <a:spAutoFit/>
          </a:bodyPr>
          <a:lstStyle/>
          <a:p>
            <a:pPr algn="ctr"/>
            <a:r>
              <a:rPr lang="zh-CN" altLang="en-US" sz="2800" b="1" dirty="0">
                <a:solidFill>
                  <a:srgbClr val="C00000"/>
                </a:solidFill>
                <a:latin typeface="微软雅黑" panose="020B0503020204020204" pitchFamily="34" charset="-122"/>
                <a:ea typeface="微软雅黑" panose="020B0503020204020204" pitchFamily="34" charset="-122"/>
              </a:rPr>
              <a:t>序数值属性</a:t>
            </a:r>
          </a:p>
        </p:txBody>
      </p:sp>
      <p:sp>
        <p:nvSpPr>
          <p:cNvPr id="3" name="减 2">
            <a:extLst>
              <a:ext uri="{FF2B5EF4-FFF2-40B4-BE49-F238E27FC236}">
                <a16:creationId xmlns:a16="http://schemas.microsoft.com/office/drawing/2014/main" id="{1F422932-5F13-294B-B3AE-C4E40E0601F5}"/>
              </a:ext>
            </a:extLst>
          </p:cNvPr>
          <p:cNvSpPr/>
          <p:nvPr/>
        </p:nvSpPr>
        <p:spPr>
          <a:xfrm rot="2694986">
            <a:off x="8961229" y="4663207"/>
            <a:ext cx="2716695" cy="371060"/>
          </a:xfrm>
          <a:prstGeom prst="mathMinus">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减 10">
            <a:extLst>
              <a:ext uri="{FF2B5EF4-FFF2-40B4-BE49-F238E27FC236}">
                <a16:creationId xmlns:a16="http://schemas.microsoft.com/office/drawing/2014/main" id="{4198651C-18C1-4D49-AC27-E0C2FA4978BF}"/>
              </a:ext>
            </a:extLst>
          </p:cNvPr>
          <p:cNvSpPr/>
          <p:nvPr/>
        </p:nvSpPr>
        <p:spPr>
          <a:xfrm rot="18597676">
            <a:off x="9033914" y="4639417"/>
            <a:ext cx="2716695" cy="371060"/>
          </a:xfrm>
          <a:prstGeom prst="mathMinus">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74689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3" grpId="0" animBg="1"/>
      <p:bldP spid="1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621509"/>
            <a:ext cx="11040533" cy="533400"/>
          </a:xfrm>
        </p:spPr>
        <p:txBody>
          <a:bodyPr>
            <a:normAutofit fontScale="90000"/>
          </a:bodyPr>
          <a:lstStyle/>
          <a:p>
            <a:r>
              <a:rPr kumimoji="1" lang="zh-CN" altLang="en-US" dirty="0"/>
              <a:t>属性测试条件的确定</a:t>
            </a:r>
          </a:p>
        </p:txBody>
      </p:sp>
      <p:sp>
        <p:nvSpPr>
          <p:cNvPr id="5" name="文本占位符 2">
            <a:extLst>
              <a:ext uri="{FF2B5EF4-FFF2-40B4-BE49-F238E27FC236}">
                <a16:creationId xmlns:a16="http://schemas.microsoft.com/office/drawing/2014/main" id="{3AFA8DC4-7630-44C1-89F9-54B3FDDDBB43}"/>
              </a:ext>
            </a:extLst>
          </p:cNvPr>
          <p:cNvSpPr txBox="1">
            <a:spLocks/>
          </p:cNvSpPr>
          <p:nvPr/>
        </p:nvSpPr>
        <p:spPr>
          <a:xfrm>
            <a:off x="586368" y="2247021"/>
            <a:ext cx="4963828" cy="1378688"/>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kumimoji="1" lang="zh-CN" altLang="en-US" sz="2400" dirty="0"/>
              <a:t>拆分为两个个子集</a:t>
            </a:r>
            <a:endParaRPr kumimoji="1" lang="en-US" altLang="zh-CN" sz="2400" dirty="0"/>
          </a:p>
          <a:p>
            <a:pPr lvl="1">
              <a:buClr>
                <a:schemeClr val="tx1"/>
              </a:buClr>
            </a:pPr>
            <a:r>
              <a:rPr kumimoji="1" lang="zh-CN" altLang="en-US" sz="2000" dirty="0"/>
              <a:t>拆分后子集数量</a:t>
            </a:r>
            <a:r>
              <a:rPr kumimoji="1" lang="en-US" altLang="zh-CN" sz="2000" dirty="0"/>
              <a:t>=2</a:t>
            </a:r>
          </a:p>
          <a:p>
            <a:pPr lvl="1"/>
            <a:endParaRPr kumimoji="1" lang="en-US" altLang="zh-CN" sz="2000" dirty="0"/>
          </a:p>
        </p:txBody>
      </p:sp>
      <p:sp>
        <p:nvSpPr>
          <p:cNvPr id="8" name="文本占位符 2">
            <a:extLst>
              <a:ext uri="{FF2B5EF4-FFF2-40B4-BE49-F238E27FC236}">
                <a16:creationId xmlns:a16="http://schemas.microsoft.com/office/drawing/2014/main" id="{1C1CD2A8-6567-4144-BD69-90490F53A35C}"/>
              </a:ext>
            </a:extLst>
          </p:cNvPr>
          <p:cNvSpPr txBox="1">
            <a:spLocks/>
          </p:cNvSpPr>
          <p:nvPr/>
        </p:nvSpPr>
        <p:spPr>
          <a:xfrm>
            <a:off x="6038899" y="2197400"/>
            <a:ext cx="4963828" cy="1821713"/>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kumimoji="1" lang="zh-CN" altLang="en-US" sz="2400" dirty="0"/>
              <a:t>拆分为多个子集</a:t>
            </a:r>
            <a:endParaRPr kumimoji="1" lang="en-US" altLang="zh-CN" sz="2400" dirty="0"/>
          </a:p>
          <a:p>
            <a:pPr lvl="1">
              <a:buClr>
                <a:schemeClr val="tx1"/>
              </a:buClr>
            </a:pPr>
            <a:r>
              <a:rPr kumimoji="1" lang="zh-CN" altLang="en-US" sz="2000" dirty="0"/>
              <a:t>子集数量与数据集类别数量相同</a:t>
            </a:r>
            <a:endParaRPr kumimoji="1" lang="en-US" altLang="zh-CN" sz="2000" dirty="0"/>
          </a:p>
          <a:p>
            <a:pPr>
              <a:buClr>
                <a:schemeClr val="tx1"/>
              </a:buClr>
            </a:pPr>
            <a:endParaRPr kumimoji="1" lang="en-US" altLang="zh-CN" sz="2400" dirty="0"/>
          </a:p>
        </p:txBody>
      </p:sp>
      <p:sp>
        <p:nvSpPr>
          <p:cNvPr id="16" name="文本框 15">
            <a:extLst>
              <a:ext uri="{FF2B5EF4-FFF2-40B4-BE49-F238E27FC236}">
                <a16:creationId xmlns:a16="http://schemas.microsoft.com/office/drawing/2014/main" id="{4368578D-3A45-4B92-B724-CAD878299B1A}"/>
              </a:ext>
            </a:extLst>
          </p:cNvPr>
          <p:cNvSpPr txBox="1"/>
          <p:nvPr/>
        </p:nvSpPr>
        <p:spPr>
          <a:xfrm flipH="1">
            <a:off x="4008437" y="1476608"/>
            <a:ext cx="2591155" cy="523220"/>
          </a:xfrm>
          <a:prstGeom prst="rect">
            <a:avLst/>
          </a:prstGeom>
          <a:noFill/>
        </p:spPr>
        <p:txBody>
          <a:bodyPr wrap="square" rtlCol="0">
            <a:spAutoFit/>
          </a:bodyPr>
          <a:lstStyle/>
          <a:p>
            <a:pPr algn="ctr"/>
            <a:r>
              <a:rPr lang="zh-CN" altLang="en-US" sz="2800" b="1" dirty="0">
                <a:solidFill>
                  <a:srgbClr val="C00000"/>
                </a:solidFill>
                <a:latin typeface="微软雅黑" panose="020B0503020204020204" pitchFamily="34" charset="-122"/>
                <a:ea typeface="微软雅黑" panose="020B0503020204020204" pitchFamily="34" charset="-122"/>
              </a:rPr>
              <a:t>连续值属性</a:t>
            </a:r>
          </a:p>
        </p:txBody>
      </p:sp>
      <p:graphicFrame>
        <p:nvGraphicFramePr>
          <p:cNvPr id="10" name="Object 4">
            <a:extLst>
              <a:ext uri="{FF2B5EF4-FFF2-40B4-BE49-F238E27FC236}">
                <a16:creationId xmlns:a16="http://schemas.microsoft.com/office/drawing/2014/main" id="{9C0B1DE3-7A13-438E-B100-8E283639A3F1}"/>
              </a:ext>
            </a:extLst>
          </p:cNvPr>
          <p:cNvGraphicFramePr>
            <a:graphicFrameLocks noChangeAspect="1"/>
          </p:cNvGraphicFramePr>
          <p:nvPr>
            <p:extLst>
              <p:ext uri="{D42A27DB-BD31-4B8C-83A1-F6EECF244321}">
                <p14:modId xmlns:p14="http://schemas.microsoft.com/office/powerpoint/2010/main" val="3485495756"/>
              </p:ext>
            </p:extLst>
          </p:nvPr>
        </p:nvGraphicFramePr>
        <p:xfrm>
          <a:off x="1822450" y="3565441"/>
          <a:ext cx="8547100" cy="3695700"/>
        </p:xfrm>
        <a:graphic>
          <a:graphicData uri="http://schemas.openxmlformats.org/presentationml/2006/ole">
            <mc:AlternateContent xmlns:mc="http://schemas.openxmlformats.org/markup-compatibility/2006">
              <mc:Choice xmlns:v="urn:schemas-microsoft-com:vml" Requires="v">
                <p:oleObj name="Visio" r:id="rId3" imgW="8547100" imgH="3695700" progId="Visio.Drawing.6">
                  <p:embed/>
                </p:oleObj>
              </mc:Choice>
              <mc:Fallback>
                <p:oleObj name="Visio" r:id="rId3" imgW="8547100" imgH="3695700" progId="Visio.Drawing.6">
                  <p:embed/>
                  <p:pic>
                    <p:nvPicPr>
                      <p:cNvPr id="30722" name="Object 4">
                        <a:extLst>
                          <a:ext uri="{FF2B5EF4-FFF2-40B4-BE49-F238E27FC236}">
                            <a16:creationId xmlns:a16="http://schemas.microsoft.com/office/drawing/2014/main" id="{205C434A-C905-41D9-9154-228F67FDB7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2450" y="3565441"/>
                        <a:ext cx="8547100" cy="369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矩形 2">
            <a:extLst>
              <a:ext uri="{FF2B5EF4-FFF2-40B4-BE49-F238E27FC236}">
                <a16:creationId xmlns:a16="http://schemas.microsoft.com/office/drawing/2014/main" id="{4247F984-F581-4102-88C8-0225784A9128}"/>
              </a:ext>
            </a:extLst>
          </p:cNvPr>
          <p:cNvSpPr/>
          <p:nvPr/>
        </p:nvSpPr>
        <p:spPr>
          <a:xfrm>
            <a:off x="2190307" y="6655981"/>
            <a:ext cx="7666074" cy="6051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81509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621509"/>
            <a:ext cx="11040533" cy="533400"/>
          </a:xfrm>
        </p:spPr>
        <p:txBody>
          <a:bodyPr>
            <a:normAutofit fontScale="90000"/>
          </a:bodyPr>
          <a:lstStyle/>
          <a:p>
            <a:r>
              <a:rPr kumimoji="1" lang="zh-CN" altLang="en-US" dirty="0"/>
              <a:t>连续属性测试条件的确定</a:t>
            </a:r>
          </a:p>
        </p:txBody>
      </p:sp>
      <p:sp>
        <p:nvSpPr>
          <p:cNvPr id="5" name="文本占位符 2">
            <a:extLst>
              <a:ext uri="{FF2B5EF4-FFF2-40B4-BE49-F238E27FC236}">
                <a16:creationId xmlns:a16="http://schemas.microsoft.com/office/drawing/2014/main" id="{3AFA8DC4-7630-44C1-89F9-54B3FDDDBB43}"/>
              </a:ext>
            </a:extLst>
          </p:cNvPr>
          <p:cNvSpPr txBox="1">
            <a:spLocks/>
          </p:cNvSpPr>
          <p:nvPr/>
        </p:nvSpPr>
        <p:spPr>
          <a:xfrm>
            <a:off x="575734" y="1481470"/>
            <a:ext cx="11187186" cy="5069198"/>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kumimoji="1" lang="zh-CN" altLang="en-US" sz="2400" dirty="0"/>
              <a:t>将连续属性值</a:t>
            </a:r>
            <a:r>
              <a:rPr kumimoji="1" lang="zh-CN" altLang="en-US" sz="2400" dirty="0">
                <a:solidFill>
                  <a:srgbClr val="FF0000"/>
                </a:solidFill>
              </a:rPr>
              <a:t>离散化</a:t>
            </a:r>
            <a:r>
              <a:rPr kumimoji="1" lang="zh-CN" altLang="en-US" sz="2400" dirty="0"/>
              <a:t>（连续属性转化为序数属性）</a:t>
            </a:r>
            <a:endParaRPr kumimoji="1" lang="en-US" altLang="zh-CN" sz="2400" dirty="0"/>
          </a:p>
          <a:p>
            <a:pPr lvl="1">
              <a:buClr>
                <a:schemeClr val="tx1"/>
              </a:buClr>
            </a:pPr>
            <a:r>
              <a:rPr kumimoji="1" lang="zh-CN" altLang="en-US" sz="2000" dirty="0"/>
              <a:t>无监督离散化：等宽、等频率、</a:t>
            </a:r>
            <a:r>
              <a:rPr kumimoji="1" lang="en-US" altLang="zh-CN" sz="2000" dirty="0"/>
              <a:t>K</a:t>
            </a:r>
            <a:r>
              <a:rPr kumimoji="1" lang="zh-CN" altLang="en-US" sz="2000" dirty="0"/>
              <a:t>均值</a:t>
            </a:r>
            <a:endParaRPr kumimoji="1" lang="en-US" altLang="zh-CN" sz="2000" dirty="0"/>
          </a:p>
          <a:p>
            <a:pPr lvl="1">
              <a:buClr>
                <a:schemeClr val="tx1"/>
              </a:buClr>
            </a:pPr>
            <a:r>
              <a:rPr kumimoji="1" lang="zh-CN" altLang="en-US" sz="2000" dirty="0"/>
              <a:t>监督离散化：自上而下（先确定区间）、自下而上（根据属性值确定区间）</a:t>
            </a:r>
            <a:endParaRPr kumimoji="1" lang="en-US" altLang="zh-CN" sz="2000" dirty="0"/>
          </a:p>
          <a:p>
            <a:pPr>
              <a:buClr>
                <a:schemeClr val="tx1"/>
              </a:buClr>
            </a:pPr>
            <a:endParaRPr kumimoji="1" lang="en-US" altLang="zh-CN" sz="2400" dirty="0"/>
          </a:p>
          <a:p>
            <a:pPr>
              <a:buClr>
                <a:schemeClr val="tx1"/>
              </a:buClr>
            </a:pPr>
            <a:r>
              <a:rPr kumimoji="1" lang="zh-CN" altLang="en-US" sz="2400" dirty="0"/>
              <a:t>将连续属性值</a:t>
            </a:r>
            <a:r>
              <a:rPr kumimoji="1" lang="zh-CN" altLang="en-US" sz="2400" dirty="0">
                <a:solidFill>
                  <a:srgbClr val="FF0000"/>
                </a:solidFill>
              </a:rPr>
              <a:t>二元化</a:t>
            </a:r>
            <a:r>
              <a:rPr kumimoji="1" lang="zh-CN" altLang="en-US" sz="2400" dirty="0"/>
              <a:t>（连续属性转化为二元属性：</a:t>
            </a:r>
            <a:r>
              <a:rPr kumimoji="1" lang="en-US" altLang="zh-CN" sz="2400" dirty="0"/>
              <a:t>0</a:t>
            </a:r>
            <a:r>
              <a:rPr kumimoji="1" lang="zh-CN" altLang="en-US" sz="2400" dirty="0"/>
              <a:t>：</a:t>
            </a:r>
            <a:r>
              <a:rPr lang="en-US" altLang="en-US" sz="2400" dirty="0">
                <a:ea typeface="ＭＳ Ｐゴシック" panose="020B0600070205080204" pitchFamily="34" charset="-128"/>
              </a:rPr>
              <a:t>(A &lt; v)</a:t>
            </a:r>
            <a:r>
              <a:rPr lang="zh-CN" altLang="en-US" sz="2400" dirty="0">
                <a:ea typeface="ＭＳ Ｐゴシック" panose="020B0600070205080204" pitchFamily="34" charset="-128"/>
              </a:rPr>
              <a:t>，</a:t>
            </a:r>
            <a:r>
              <a:rPr lang="en-US" altLang="zh-CN" sz="2400" dirty="0">
                <a:ea typeface="ＭＳ Ｐゴシック" panose="020B0600070205080204" pitchFamily="34" charset="-128"/>
              </a:rPr>
              <a:t>1</a:t>
            </a:r>
            <a:r>
              <a:rPr lang="zh-CN" altLang="en-US" sz="2400" dirty="0">
                <a:ea typeface="ＭＳ Ｐゴシック" panose="020B0600070205080204" pitchFamily="34" charset="-128"/>
              </a:rPr>
              <a:t>：</a:t>
            </a:r>
            <a:r>
              <a:rPr lang="en-US" altLang="en-US" sz="2400" dirty="0">
                <a:ea typeface="ＭＳ Ｐゴシック" panose="020B0600070205080204" pitchFamily="34" charset="-128"/>
              </a:rPr>
              <a:t>(A </a:t>
            </a:r>
            <a:r>
              <a:rPr lang="en-US" altLang="en-US" sz="2400" dirty="0">
                <a:ea typeface="ＭＳ Ｐゴシック" panose="020B0600070205080204" pitchFamily="34" charset="-128"/>
                <a:sym typeface="Symbol" panose="05050102010706020507" pitchFamily="18" charset="2"/>
              </a:rPr>
              <a:t> v) </a:t>
            </a:r>
            <a:r>
              <a:rPr kumimoji="1" lang="zh-CN" altLang="en-US" sz="2400" dirty="0">
                <a:ea typeface="ＭＳ Ｐゴシック" panose="020B0600070205080204" pitchFamily="34" charset="-128"/>
                <a:sym typeface="Symbol" panose="05050102010706020507" pitchFamily="18" charset="2"/>
              </a:rPr>
              <a:t>）</a:t>
            </a:r>
            <a:endParaRPr kumimoji="1" lang="en-US" altLang="zh-CN" sz="2400" dirty="0">
              <a:ea typeface="ＭＳ Ｐゴシック" panose="020B0600070205080204" pitchFamily="34" charset="-128"/>
              <a:sym typeface="Symbol" panose="05050102010706020507" pitchFamily="18" charset="2"/>
            </a:endParaRPr>
          </a:p>
          <a:p>
            <a:pPr lvl="1">
              <a:buClr>
                <a:schemeClr val="tx1"/>
              </a:buClr>
            </a:pPr>
            <a:r>
              <a:rPr kumimoji="1" lang="zh-CN" altLang="en-US" sz="2000" dirty="0">
                <a:latin typeface="微软雅黑" panose="020B0503020204020204" pitchFamily="34" charset="-122"/>
                <a:ea typeface="微软雅黑" panose="020B0503020204020204" pitchFamily="34" charset="-122"/>
              </a:rPr>
              <a:t>考虑所有可能的分割点，并确定最优分割点</a:t>
            </a:r>
            <a:endParaRPr kumimoji="1" lang="en-US" altLang="zh-CN" sz="2000" dirty="0">
              <a:latin typeface="微软雅黑" panose="020B0503020204020204" pitchFamily="34" charset="-122"/>
              <a:ea typeface="微软雅黑" panose="020B0503020204020204" pitchFamily="34" charset="-122"/>
            </a:endParaRPr>
          </a:p>
          <a:p>
            <a:pPr lvl="1">
              <a:buClr>
                <a:schemeClr val="tx1"/>
              </a:buClr>
            </a:pPr>
            <a:r>
              <a:rPr kumimoji="1" lang="zh-CN" altLang="en-US" sz="2000" dirty="0">
                <a:latin typeface="微软雅黑" panose="020B0503020204020204" pitchFamily="34" charset="-122"/>
                <a:ea typeface="微软雅黑" panose="020B0503020204020204" pitchFamily="34" charset="-122"/>
              </a:rPr>
              <a:t>连续属性的二元化时间复杂度可能更高</a:t>
            </a:r>
            <a:endParaRPr kumimoji="1"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10690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a:extLst>
              <a:ext uri="{FF2B5EF4-FFF2-40B4-BE49-F238E27FC236}">
                <a16:creationId xmlns:a16="http://schemas.microsoft.com/office/drawing/2014/main" id="{547AC0DE-D7D0-4979-A586-2F7C11F20A4E}"/>
              </a:ext>
            </a:extLst>
          </p:cNvPr>
          <p:cNvGrpSpPr/>
          <p:nvPr/>
        </p:nvGrpSpPr>
        <p:grpSpPr>
          <a:xfrm>
            <a:off x="55597" y="3900746"/>
            <a:ext cx="9905698" cy="2248371"/>
            <a:chOff x="6169327" y="5570067"/>
            <a:chExt cx="9905698" cy="2248371"/>
          </a:xfrm>
        </p:grpSpPr>
        <p:graphicFrame>
          <p:nvGraphicFramePr>
            <p:cNvPr id="9" name="Object 5">
              <a:extLst>
                <a:ext uri="{FF2B5EF4-FFF2-40B4-BE49-F238E27FC236}">
                  <a16:creationId xmlns:a16="http://schemas.microsoft.com/office/drawing/2014/main" id="{3EA56E06-6D1E-43CC-AF47-EBBAA06A2BB0}"/>
                </a:ext>
              </a:extLst>
            </p:cNvPr>
            <p:cNvGraphicFramePr>
              <a:graphicFrameLocks noChangeAspect="1"/>
            </p:cNvGraphicFramePr>
            <p:nvPr>
              <p:extLst>
                <p:ext uri="{D42A27DB-BD31-4B8C-83A1-F6EECF244321}">
                  <p14:modId xmlns:p14="http://schemas.microsoft.com/office/powerpoint/2010/main" val="3260412823"/>
                </p:ext>
              </p:extLst>
            </p:nvPr>
          </p:nvGraphicFramePr>
          <p:xfrm>
            <a:off x="6423025" y="5570538"/>
            <a:ext cx="9652000" cy="2247900"/>
          </p:xfrm>
          <a:graphic>
            <a:graphicData uri="http://schemas.openxmlformats.org/presentationml/2006/ole">
              <mc:AlternateContent xmlns:mc="http://schemas.openxmlformats.org/markup-compatibility/2006">
                <mc:Choice xmlns:v="urn:schemas-microsoft-com:vml" Requires="v">
                  <p:oleObj name="Visio" r:id="rId3" imgW="9652000" imgH="2247900" progId="Visio.Drawing.11">
                    <p:embed/>
                  </p:oleObj>
                </mc:Choice>
                <mc:Fallback>
                  <p:oleObj name="Visio" r:id="rId3" imgW="9652000" imgH="2247900" progId="Visio.Drawing.11">
                    <p:embed/>
                    <p:pic>
                      <p:nvPicPr>
                        <p:cNvPr id="7" name="Object 5">
                          <a:extLst>
                            <a:ext uri="{FF2B5EF4-FFF2-40B4-BE49-F238E27FC236}">
                              <a16:creationId xmlns:a16="http://schemas.microsoft.com/office/drawing/2014/main" id="{35534F55-DDEA-4542-991E-40EF5B79CE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3025" y="5570538"/>
                          <a:ext cx="9652000" cy="224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矩形 2">
              <a:extLst>
                <a:ext uri="{FF2B5EF4-FFF2-40B4-BE49-F238E27FC236}">
                  <a16:creationId xmlns:a16="http://schemas.microsoft.com/office/drawing/2014/main" id="{999DE8EE-BD24-4021-8C91-7B5F0A94ADDA}"/>
                </a:ext>
              </a:extLst>
            </p:cNvPr>
            <p:cNvSpPr/>
            <p:nvPr/>
          </p:nvSpPr>
          <p:spPr>
            <a:xfrm>
              <a:off x="6169327" y="5570067"/>
              <a:ext cx="6022673" cy="224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621509"/>
            <a:ext cx="11040533" cy="533400"/>
          </a:xfrm>
        </p:spPr>
        <p:txBody>
          <a:bodyPr>
            <a:normAutofit fontScale="90000"/>
          </a:bodyPr>
          <a:lstStyle/>
          <a:p>
            <a:r>
              <a:rPr kumimoji="1" lang="zh-CN" altLang="en-US" dirty="0"/>
              <a:t>最佳划分方式的选择</a:t>
            </a:r>
          </a:p>
        </p:txBody>
      </p:sp>
      <p:sp>
        <p:nvSpPr>
          <p:cNvPr id="5" name="文本占位符 2">
            <a:extLst>
              <a:ext uri="{FF2B5EF4-FFF2-40B4-BE49-F238E27FC236}">
                <a16:creationId xmlns:a16="http://schemas.microsoft.com/office/drawing/2014/main" id="{3AFA8DC4-7630-44C1-89F9-54B3FDDDBB43}"/>
              </a:ext>
            </a:extLst>
          </p:cNvPr>
          <p:cNvSpPr txBox="1">
            <a:spLocks/>
          </p:cNvSpPr>
          <p:nvPr/>
        </p:nvSpPr>
        <p:spPr>
          <a:xfrm>
            <a:off x="575734" y="1481470"/>
            <a:ext cx="11187186" cy="5069198"/>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
                <a:schemeClr val="tx1"/>
              </a:buClr>
              <a:buNone/>
            </a:pPr>
            <a:endParaRPr kumimoji="1" lang="en-US" altLang="zh-CN" sz="2400" dirty="0"/>
          </a:p>
        </p:txBody>
      </p:sp>
      <p:pic>
        <p:nvPicPr>
          <p:cNvPr id="4" name="Picture 10">
            <a:extLst>
              <a:ext uri="{FF2B5EF4-FFF2-40B4-BE49-F238E27FC236}">
                <a16:creationId xmlns:a16="http://schemas.microsoft.com/office/drawing/2014/main" id="{18F0DFB4-520F-45AD-89C7-EC6950E9A42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a:xfrm>
            <a:off x="1007947" y="1407039"/>
            <a:ext cx="3852083" cy="3772997"/>
          </a:xfrm>
          <a:prstGeom prst="rect">
            <a:avLst/>
          </a:prstGeom>
        </p:spPr>
      </p:pic>
      <p:sp>
        <p:nvSpPr>
          <p:cNvPr id="6" name="文本占位符 2">
            <a:extLst>
              <a:ext uri="{FF2B5EF4-FFF2-40B4-BE49-F238E27FC236}">
                <a16:creationId xmlns:a16="http://schemas.microsoft.com/office/drawing/2014/main" id="{B5704259-029A-4278-81CF-3822EF3FE69A}"/>
              </a:ext>
            </a:extLst>
          </p:cNvPr>
          <p:cNvSpPr txBox="1">
            <a:spLocks/>
          </p:cNvSpPr>
          <p:nvPr/>
        </p:nvSpPr>
        <p:spPr>
          <a:xfrm>
            <a:off x="586368" y="5115820"/>
            <a:ext cx="4963828" cy="1981412"/>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
                <a:schemeClr val="tx1"/>
              </a:buClr>
              <a:buNone/>
            </a:pPr>
            <a:r>
              <a:rPr kumimoji="1" lang="zh-CN" altLang="en-US" sz="2400" dirty="0"/>
              <a:t>在数据集拆分前：</a:t>
            </a:r>
            <a:endParaRPr kumimoji="1" lang="en-US" altLang="zh-CN" sz="2400" dirty="0"/>
          </a:p>
          <a:p>
            <a:pPr lvl="1">
              <a:buClr>
                <a:schemeClr val="tx1"/>
              </a:buClr>
            </a:pPr>
            <a:r>
              <a:rPr kumimoji="1" lang="zh-CN" altLang="en-US" sz="2000" dirty="0"/>
              <a:t>属于类别</a:t>
            </a:r>
            <a:r>
              <a:rPr kumimoji="1" lang="en-US" altLang="zh-CN" sz="2000" dirty="0"/>
              <a:t>0</a:t>
            </a:r>
            <a:r>
              <a:rPr kumimoji="1" lang="zh-CN" altLang="en-US" sz="2000" dirty="0"/>
              <a:t>（</a:t>
            </a:r>
            <a:r>
              <a:rPr kumimoji="1" lang="en-US" altLang="zh-CN" sz="2000" dirty="0"/>
              <a:t>C0</a:t>
            </a:r>
            <a:r>
              <a:rPr kumimoji="1" lang="zh-CN" altLang="en-US" sz="2000" dirty="0"/>
              <a:t>）的对象：</a:t>
            </a:r>
            <a:r>
              <a:rPr kumimoji="1" lang="en-US" altLang="zh-CN" sz="2000" dirty="0"/>
              <a:t>10</a:t>
            </a:r>
            <a:r>
              <a:rPr kumimoji="1" lang="zh-CN" altLang="en-US" sz="2000" dirty="0"/>
              <a:t>个</a:t>
            </a:r>
            <a:endParaRPr kumimoji="1" lang="en-US" altLang="zh-CN" sz="2000" dirty="0"/>
          </a:p>
          <a:p>
            <a:pPr lvl="1">
              <a:buClr>
                <a:schemeClr val="tx1"/>
              </a:buClr>
            </a:pPr>
            <a:r>
              <a:rPr kumimoji="1" lang="zh-CN" altLang="en-US" sz="2000" dirty="0"/>
              <a:t>属于类别</a:t>
            </a:r>
            <a:r>
              <a:rPr kumimoji="1" lang="en-US" altLang="zh-CN" sz="2000" dirty="0"/>
              <a:t>1</a:t>
            </a:r>
            <a:r>
              <a:rPr kumimoji="1" lang="zh-CN" altLang="en-US" sz="2000" dirty="0"/>
              <a:t>（</a:t>
            </a:r>
            <a:r>
              <a:rPr kumimoji="1" lang="en-US" altLang="zh-CN" sz="2000" dirty="0"/>
              <a:t>C1</a:t>
            </a:r>
            <a:r>
              <a:rPr kumimoji="1" lang="zh-CN" altLang="en-US" sz="2000" dirty="0"/>
              <a:t>）的对象：</a:t>
            </a:r>
            <a:r>
              <a:rPr kumimoji="1" lang="en-US" altLang="zh-CN" sz="2000" dirty="0"/>
              <a:t>10</a:t>
            </a:r>
            <a:r>
              <a:rPr kumimoji="1" lang="zh-CN" altLang="en-US" sz="2000" dirty="0"/>
              <a:t>个</a:t>
            </a:r>
            <a:endParaRPr kumimoji="1" lang="en-US" altLang="zh-CN" sz="2000" dirty="0"/>
          </a:p>
          <a:p>
            <a:pPr lvl="1">
              <a:buClr>
                <a:schemeClr val="tx1"/>
              </a:buClr>
            </a:pPr>
            <a:endParaRPr kumimoji="1" lang="en-US" altLang="zh-CN" sz="2000" dirty="0"/>
          </a:p>
          <a:p>
            <a:pPr lvl="1">
              <a:buClr>
                <a:schemeClr val="tx1"/>
              </a:buClr>
            </a:pPr>
            <a:endParaRPr kumimoji="1" lang="en-US" altLang="zh-CN" sz="2000" dirty="0"/>
          </a:p>
          <a:p>
            <a:pPr lvl="1"/>
            <a:endParaRPr kumimoji="1" lang="en-US" altLang="zh-CN" sz="2000" dirty="0"/>
          </a:p>
          <a:p>
            <a:pPr lvl="1"/>
            <a:endParaRPr kumimoji="1" lang="en-US" altLang="zh-CN" sz="2000" dirty="0"/>
          </a:p>
        </p:txBody>
      </p:sp>
      <p:grpSp>
        <p:nvGrpSpPr>
          <p:cNvPr id="13" name="组合 12">
            <a:extLst>
              <a:ext uri="{FF2B5EF4-FFF2-40B4-BE49-F238E27FC236}">
                <a16:creationId xmlns:a16="http://schemas.microsoft.com/office/drawing/2014/main" id="{B903ABD6-8CEA-48D9-800D-0FBDD3570700}"/>
              </a:ext>
            </a:extLst>
          </p:cNvPr>
          <p:cNvGrpSpPr/>
          <p:nvPr/>
        </p:nvGrpSpPr>
        <p:grpSpPr>
          <a:xfrm>
            <a:off x="5850349" y="1449194"/>
            <a:ext cx="9652000" cy="2322331"/>
            <a:chOff x="6169327" y="1279069"/>
            <a:chExt cx="9652000" cy="2322331"/>
          </a:xfrm>
        </p:grpSpPr>
        <p:graphicFrame>
          <p:nvGraphicFramePr>
            <p:cNvPr id="7" name="Object 5">
              <a:extLst>
                <a:ext uri="{FF2B5EF4-FFF2-40B4-BE49-F238E27FC236}">
                  <a16:creationId xmlns:a16="http://schemas.microsoft.com/office/drawing/2014/main" id="{35534F55-DDEA-4542-991E-40EF5B79CE4D}"/>
                </a:ext>
              </a:extLst>
            </p:cNvPr>
            <p:cNvGraphicFramePr>
              <a:graphicFrameLocks noChangeAspect="1"/>
            </p:cNvGraphicFramePr>
            <p:nvPr>
              <p:extLst>
                <p:ext uri="{D42A27DB-BD31-4B8C-83A1-F6EECF244321}">
                  <p14:modId xmlns:p14="http://schemas.microsoft.com/office/powerpoint/2010/main" val="947856364"/>
                </p:ext>
              </p:extLst>
            </p:nvPr>
          </p:nvGraphicFramePr>
          <p:xfrm>
            <a:off x="6169327" y="1279069"/>
            <a:ext cx="9652000" cy="2247900"/>
          </p:xfrm>
          <a:graphic>
            <a:graphicData uri="http://schemas.openxmlformats.org/presentationml/2006/ole">
              <mc:AlternateContent xmlns:mc="http://schemas.openxmlformats.org/markup-compatibility/2006">
                <mc:Choice xmlns:v="urn:schemas-microsoft-com:vml" Requires="v">
                  <p:oleObj name="Visio" r:id="rId6" imgW="9652000" imgH="2247900" progId="Visio.Drawing.6">
                    <p:embed/>
                  </p:oleObj>
                </mc:Choice>
                <mc:Fallback>
                  <p:oleObj name="Visio" r:id="rId6" imgW="9652000" imgH="2247900" progId="Visio.Drawing.6">
                    <p:embed/>
                    <p:pic>
                      <p:nvPicPr>
                        <p:cNvPr id="32771" name="Object 5">
                          <a:extLst>
                            <a:ext uri="{FF2B5EF4-FFF2-40B4-BE49-F238E27FC236}">
                              <a16:creationId xmlns:a16="http://schemas.microsoft.com/office/drawing/2014/main" id="{F868737F-DC54-4051-A73E-55DCA0DC0A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69327" y="1279069"/>
                          <a:ext cx="9652000" cy="2247900"/>
                        </a:xfrm>
                        <a:prstGeom prst="rect">
                          <a:avLst/>
                        </a:prstGeom>
                        <a:noFill/>
                        <a:ln>
                          <a:noFill/>
                        </a:ln>
                        <a:effectLst/>
                      </p:spPr>
                    </p:pic>
                  </p:oleObj>
                </mc:Fallback>
              </mc:AlternateContent>
            </a:graphicData>
          </a:graphic>
        </p:graphicFrame>
        <p:sp>
          <p:nvSpPr>
            <p:cNvPr id="12" name="矩形 11">
              <a:extLst>
                <a:ext uri="{FF2B5EF4-FFF2-40B4-BE49-F238E27FC236}">
                  <a16:creationId xmlns:a16="http://schemas.microsoft.com/office/drawing/2014/main" id="{FE19BA72-245A-440A-9676-66F20FB06B96}"/>
                </a:ext>
              </a:extLst>
            </p:cNvPr>
            <p:cNvSpPr/>
            <p:nvPr/>
          </p:nvSpPr>
          <p:spPr>
            <a:xfrm>
              <a:off x="12067953" y="1353500"/>
              <a:ext cx="3753374" cy="224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文本占位符 2">
            <a:extLst>
              <a:ext uri="{FF2B5EF4-FFF2-40B4-BE49-F238E27FC236}">
                <a16:creationId xmlns:a16="http://schemas.microsoft.com/office/drawing/2014/main" id="{B0CD4B13-8F2B-4D48-88F9-DD9319859A64}"/>
              </a:ext>
            </a:extLst>
          </p:cNvPr>
          <p:cNvSpPr txBox="1">
            <a:spLocks/>
          </p:cNvSpPr>
          <p:nvPr/>
        </p:nvSpPr>
        <p:spPr>
          <a:xfrm>
            <a:off x="6641806" y="6208724"/>
            <a:ext cx="3089382" cy="748439"/>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
                <a:schemeClr val="tx1"/>
              </a:buClr>
              <a:buNone/>
            </a:pPr>
            <a:r>
              <a:rPr kumimoji="1" lang="zh-CN" altLang="en-US" sz="2400" dirty="0"/>
              <a:t>最佳划分方式是什么？</a:t>
            </a:r>
            <a:endParaRPr kumimoji="1" lang="en-US" altLang="zh-CN" sz="2000" dirty="0"/>
          </a:p>
          <a:p>
            <a:pPr lvl="1">
              <a:buClr>
                <a:schemeClr val="tx1"/>
              </a:buClr>
            </a:pPr>
            <a:endParaRPr kumimoji="1" lang="en-US" altLang="zh-CN" sz="2000" dirty="0"/>
          </a:p>
          <a:p>
            <a:pPr lvl="1"/>
            <a:endParaRPr kumimoji="1" lang="en-US" altLang="zh-CN" sz="2000" dirty="0"/>
          </a:p>
          <a:p>
            <a:pPr lvl="1"/>
            <a:endParaRPr kumimoji="1" lang="en-US" altLang="zh-CN" sz="2000" dirty="0"/>
          </a:p>
        </p:txBody>
      </p:sp>
    </p:spTree>
    <p:extLst>
      <p:ext uri="{BB962C8B-B14F-4D97-AF65-F5344CB8AC3E}">
        <p14:creationId xmlns:p14="http://schemas.microsoft.com/office/powerpoint/2010/main" val="9341568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1" y="621509"/>
            <a:ext cx="5137888" cy="533400"/>
          </a:xfrm>
        </p:spPr>
        <p:txBody>
          <a:bodyPr>
            <a:normAutofit fontScale="90000"/>
          </a:bodyPr>
          <a:lstStyle/>
          <a:p>
            <a:r>
              <a:rPr kumimoji="1" lang="zh-CN" altLang="en-US" dirty="0"/>
              <a:t>最佳划分方式的选择</a:t>
            </a:r>
          </a:p>
        </p:txBody>
      </p:sp>
      <p:sp>
        <p:nvSpPr>
          <p:cNvPr id="5" name="文本占位符 2">
            <a:extLst>
              <a:ext uri="{FF2B5EF4-FFF2-40B4-BE49-F238E27FC236}">
                <a16:creationId xmlns:a16="http://schemas.microsoft.com/office/drawing/2014/main" id="{3AFA8DC4-7630-44C1-89F9-54B3FDDDBB43}"/>
              </a:ext>
            </a:extLst>
          </p:cNvPr>
          <p:cNvSpPr txBox="1">
            <a:spLocks/>
          </p:cNvSpPr>
          <p:nvPr/>
        </p:nvSpPr>
        <p:spPr>
          <a:xfrm>
            <a:off x="575734" y="1481470"/>
            <a:ext cx="11187186" cy="5069198"/>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kumimoji="1" lang="zh-CN" altLang="en-US" sz="2400" dirty="0"/>
              <a:t>贪心策略：</a:t>
            </a:r>
            <a:endParaRPr kumimoji="1" lang="en-US" altLang="zh-CN" sz="2400" dirty="0"/>
          </a:p>
          <a:p>
            <a:pPr lvl="1">
              <a:buClr>
                <a:schemeClr val="tx1"/>
              </a:buClr>
            </a:pPr>
            <a:r>
              <a:rPr kumimoji="1" lang="zh-CN" altLang="en-US" sz="2000" dirty="0"/>
              <a:t>根据划分后子结点</a:t>
            </a:r>
            <a:r>
              <a:rPr kumimoji="1" lang="zh-CN" altLang="en-US" sz="2000" dirty="0">
                <a:solidFill>
                  <a:srgbClr val="FF0000"/>
                </a:solidFill>
              </a:rPr>
              <a:t>纯度</a:t>
            </a:r>
            <a:r>
              <a:rPr kumimoji="1" lang="zh-CN" altLang="en-US" sz="2000" dirty="0"/>
              <a:t>决定：所生成的子结点具有最高纯度的划分方式为最优。</a:t>
            </a:r>
            <a:endParaRPr kumimoji="1" lang="en-US" altLang="zh-CN" sz="2000" dirty="0"/>
          </a:p>
          <a:p>
            <a:pPr marL="457200" lvl="1" indent="0">
              <a:buClr>
                <a:schemeClr val="tx1"/>
              </a:buClr>
              <a:buNone/>
            </a:pPr>
            <a:endParaRPr kumimoji="1" lang="en-US" altLang="zh-CN" sz="2000" dirty="0"/>
          </a:p>
          <a:p>
            <a:pPr lvl="1">
              <a:buClr>
                <a:schemeClr val="tx1"/>
              </a:buClr>
            </a:pPr>
            <a:endParaRPr kumimoji="1" lang="en-US" altLang="zh-CN" sz="2000" dirty="0"/>
          </a:p>
          <a:p>
            <a:pPr>
              <a:buClr>
                <a:schemeClr val="tx1"/>
              </a:buClr>
            </a:pPr>
            <a:endParaRPr kumimoji="1" lang="en-US" altLang="zh-CN" sz="2400" dirty="0"/>
          </a:p>
          <a:p>
            <a:pPr>
              <a:buClr>
                <a:schemeClr val="tx1"/>
              </a:buClr>
            </a:pPr>
            <a:endParaRPr kumimoji="1" lang="en-US" altLang="zh-CN" sz="2400" dirty="0"/>
          </a:p>
          <a:p>
            <a:pPr>
              <a:buClr>
                <a:schemeClr val="tx1"/>
              </a:buClr>
            </a:pPr>
            <a:r>
              <a:rPr kumimoji="1" lang="zh-CN" altLang="en-US" sz="2400" dirty="0"/>
              <a:t>纯度</a:t>
            </a:r>
            <a:r>
              <a:rPr kumimoji="1" lang="en-US" altLang="zh-CN" sz="2400" dirty="0"/>
              <a:t>/</a:t>
            </a:r>
            <a:r>
              <a:rPr kumimoji="1" lang="zh-CN" altLang="en-US" sz="2400" dirty="0"/>
              <a:t>不纯度需要定量评估</a:t>
            </a:r>
            <a:endParaRPr kumimoji="1" lang="en-US" altLang="zh-CN" sz="2400" dirty="0"/>
          </a:p>
        </p:txBody>
      </p:sp>
      <p:graphicFrame>
        <p:nvGraphicFramePr>
          <p:cNvPr id="4" name="Object 6">
            <a:extLst>
              <a:ext uri="{FF2B5EF4-FFF2-40B4-BE49-F238E27FC236}">
                <a16:creationId xmlns:a16="http://schemas.microsoft.com/office/drawing/2014/main" id="{096C8B96-CCD6-4BB5-B515-559EF5D5A3CA}"/>
              </a:ext>
            </a:extLst>
          </p:cNvPr>
          <p:cNvGraphicFramePr>
            <a:graphicFrameLocks noChangeAspect="1"/>
          </p:cNvGraphicFramePr>
          <p:nvPr>
            <p:extLst>
              <p:ext uri="{D42A27DB-BD31-4B8C-83A1-F6EECF244321}">
                <p14:modId xmlns:p14="http://schemas.microsoft.com/office/powerpoint/2010/main" val="1576329981"/>
              </p:ext>
            </p:extLst>
          </p:nvPr>
        </p:nvGraphicFramePr>
        <p:xfrm>
          <a:off x="3660777" y="2904238"/>
          <a:ext cx="912812" cy="809667"/>
        </p:xfrm>
        <a:graphic>
          <a:graphicData uri="http://schemas.openxmlformats.org/presentationml/2006/ole">
            <mc:AlternateContent xmlns:mc="http://schemas.openxmlformats.org/markup-compatibility/2006">
              <mc:Choice xmlns:v="urn:schemas-microsoft-com:vml" Requires="v">
                <p:oleObj name="Visio" r:id="rId3" imgW="660400" imgH="596900" progId="Visio.Drawing.6">
                  <p:embed/>
                </p:oleObj>
              </mc:Choice>
              <mc:Fallback>
                <p:oleObj name="Visio" r:id="rId3" imgW="660400" imgH="596900" progId="Visio.Drawing.6">
                  <p:embed/>
                  <p:pic>
                    <p:nvPicPr>
                      <p:cNvPr id="33795" name="Object 6">
                        <a:extLst>
                          <a:ext uri="{FF2B5EF4-FFF2-40B4-BE49-F238E27FC236}">
                            <a16:creationId xmlns:a16="http://schemas.microsoft.com/office/drawing/2014/main" id="{2F6BA1FB-28FD-4212-B8EF-1FFA025DB6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60777" y="2904238"/>
                        <a:ext cx="912812" cy="809667"/>
                      </a:xfrm>
                      <a:prstGeom prst="rect">
                        <a:avLst/>
                      </a:prstGeom>
                      <a:noFill/>
                      <a:ln>
                        <a:noFill/>
                      </a:ln>
                      <a:effectLst/>
                    </p:spPr>
                  </p:pic>
                </p:oleObj>
              </mc:Fallback>
            </mc:AlternateContent>
          </a:graphicData>
        </a:graphic>
      </p:graphicFrame>
      <p:graphicFrame>
        <p:nvGraphicFramePr>
          <p:cNvPr id="6" name="Object 10">
            <a:extLst>
              <a:ext uri="{FF2B5EF4-FFF2-40B4-BE49-F238E27FC236}">
                <a16:creationId xmlns:a16="http://schemas.microsoft.com/office/drawing/2014/main" id="{9245C25A-A403-49D2-8A5F-0B1B8E3CC307}"/>
              </a:ext>
            </a:extLst>
          </p:cNvPr>
          <p:cNvGraphicFramePr>
            <a:graphicFrameLocks noChangeAspect="1"/>
          </p:cNvGraphicFramePr>
          <p:nvPr>
            <p:extLst>
              <p:ext uri="{D42A27DB-BD31-4B8C-83A1-F6EECF244321}">
                <p14:modId xmlns:p14="http://schemas.microsoft.com/office/powerpoint/2010/main" val="1685469484"/>
              </p:ext>
            </p:extLst>
          </p:nvPr>
        </p:nvGraphicFramePr>
        <p:xfrm>
          <a:off x="6799036" y="2897930"/>
          <a:ext cx="912812" cy="815975"/>
        </p:xfrm>
        <a:graphic>
          <a:graphicData uri="http://schemas.openxmlformats.org/presentationml/2006/ole">
            <mc:AlternateContent xmlns:mc="http://schemas.openxmlformats.org/markup-compatibility/2006">
              <mc:Choice xmlns:v="urn:schemas-microsoft-com:vml" Requires="v">
                <p:oleObj name="Visio" r:id="rId5" imgW="660400" imgH="596900" progId="Visio.Drawing.11">
                  <p:embed/>
                </p:oleObj>
              </mc:Choice>
              <mc:Fallback>
                <p:oleObj name="Visio" r:id="rId5" imgW="660400" imgH="596900" progId="Visio.Drawing.11">
                  <p:embed/>
                  <p:pic>
                    <p:nvPicPr>
                      <p:cNvPr id="33796" name="Object 10">
                        <a:extLst>
                          <a:ext uri="{FF2B5EF4-FFF2-40B4-BE49-F238E27FC236}">
                            <a16:creationId xmlns:a16="http://schemas.microsoft.com/office/drawing/2014/main" id="{E8E82353-70BD-4F4B-A45B-F2A83E7592F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99036" y="2897930"/>
                        <a:ext cx="912812" cy="81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文本占位符 2">
            <a:extLst>
              <a:ext uri="{FF2B5EF4-FFF2-40B4-BE49-F238E27FC236}">
                <a16:creationId xmlns:a16="http://schemas.microsoft.com/office/drawing/2014/main" id="{498D269C-E57B-4176-A5CF-1C0AA6FFC50A}"/>
              </a:ext>
            </a:extLst>
          </p:cNvPr>
          <p:cNvSpPr txBox="1">
            <a:spLocks/>
          </p:cNvSpPr>
          <p:nvPr/>
        </p:nvSpPr>
        <p:spPr>
          <a:xfrm>
            <a:off x="3557691" y="3702581"/>
            <a:ext cx="1321980" cy="748439"/>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
                <a:schemeClr val="tx1"/>
              </a:buClr>
              <a:buNone/>
            </a:pPr>
            <a:r>
              <a:rPr kumimoji="1" lang="zh-CN" altLang="en-US" sz="2400" dirty="0"/>
              <a:t>低纯度</a:t>
            </a:r>
            <a:endParaRPr kumimoji="1" lang="en-US" altLang="zh-CN" sz="2000" dirty="0"/>
          </a:p>
          <a:p>
            <a:pPr lvl="1">
              <a:buClr>
                <a:schemeClr val="tx1"/>
              </a:buClr>
            </a:pPr>
            <a:endParaRPr kumimoji="1" lang="en-US" altLang="zh-CN" sz="2000" dirty="0"/>
          </a:p>
          <a:p>
            <a:pPr lvl="1"/>
            <a:endParaRPr kumimoji="1" lang="en-US" altLang="zh-CN" sz="2000" dirty="0"/>
          </a:p>
          <a:p>
            <a:pPr lvl="1"/>
            <a:endParaRPr kumimoji="1" lang="en-US" altLang="zh-CN" sz="2000" dirty="0"/>
          </a:p>
        </p:txBody>
      </p:sp>
      <p:sp>
        <p:nvSpPr>
          <p:cNvPr id="8" name="文本占位符 2">
            <a:extLst>
              <a:ext uri="{FF2B5EF4-FFF2-40B4-BE49-F238E27FC236}">
                <a16:creationId xmlns:a16="http://schemas.microsoft.com/office/drawing/2014/main" id="{53046FC2-84F8-4272-9FBD-104C6F0B4457}"/>
              </a:ext>
            </a:extLst>
          </p:cNvPr>
          <p:cNvSpPr txBox="1">
            <a:spLocks/>
          </p:cNvSpPr>
          <p:nvPr/>
        </p:nvSpPr>
        <p:spPr>
          <a:xfrm>
            <a:off x="6693873" y="3682006"/>
            <a:ext cx="1321980" cy="748439"/>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
                <a:schemeClr val="tx1"/>
              </a:buClr>
              <a:buNone/>
            </a:pPr>
            <a:r>
              <a:rPr kumimoji="1" lang="zh-CN" altLang="en-US" sz="2400" dirty="0"/>
              <a:t>高纯度</a:t>
            </a:r>
            <a:endParaRPr kumimoji="1" lang="en-US" altLang="zh-CN" sz="2000" dirty="0"/>
          </a:p>
          <a:p>
            <a:pPr lvl="1">
              <a:buClr>
                <a:schemeClr val="tx1"/>
              </a:buClr>
            </a:pPr>
            <a:endParaRPr kumimoji="1" lang="en-US" altLang="zh-CN" sz="2000" dirty="0"/>
          </a:p>
          <a:p>
            <a:pPr lvl="1"/>
            <a:endParaRPr kumimoji="1" lang="en-US" altLang="zh-CN" sz="2000" dirty="0"/>
          </a:p>
          <a:p>
            <a:pPr lvl="1"/>
            <a:endParaRPr kumimoji="1" lang="en-US" altLang="zh-CN" sz="2000" dirty="0"/>
          </a:p>
        </p:txBody>
      </p:sp>
    </p:spTree>
    <p:extLst>
      <p:ext uri="{BB962C8B-B14F-4D97-AF65-F5344CB8AC3E}">
        <p14:creationId xmlns:p14="http://schemas.microsoft.com/office/powerpoint/2010/main" val="452132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1" y="621509"/>
            <a:ext cx="5137888" cy="533400"/>
          </a:xfrm>
        </p:spPr>
        <p:txBody>
          <a:bodyPr>
            <a:normAutofit fontScale="90000"/>
          </a:bodyPr>
          <a:lstStyle/>
          <a:p>
            <a:r>
              <a:rPr kumimoji="1" lang="zh-CN" altLang="en-US" dirty="0"/>
              <a:t>不纯度的度量</a:t>
            </a:r>
          </a:p>
        </p:txBody>
      </p:sp>
      <mc:AlternateContent xmlns:mc="http://schemas.openxmlformats.org/markup-compatibility/2006" xmlns:a14="http://schemas.microsoft.com/office/drawing/2010/main">
        <mc:Choice Requires="a14">
          <p:sp>
            <p:nvSpPr>
              <p:cNvPr id="5" name="文本占位符 2">
                <a:extLst>
                  <a:ext uri="{FF2B5EF4-FFF2-40B4-BE49-F238E27FC236}">
                    <a16:creationId xmlns:a16="http://schemas.microsoft.com/office/drawing/2014/main" id="{3AFA8DC4-7630-44C1-89F9-54B3FDDDBB43}"/>
                  </a:ext>
                </a:extLst>
              </p:cNvPr>
              <p:cNvSpPr txBox="1">
                <a:spLocks/>
              </p:cNvSpPr>
              <p:nvPr/>
            </p:nvSpPr>
            <p:spPr>
              <a:xfrm>
                <a:off x="575734" y="1481470"/>
                <a:ext cx="11187186" cy="4951228"/>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kumimoji="1" lang="zh-CN" altLang="en-US" sz="2400" b="1" dirty="0"/>
                  <a:t>基尼系数</a:t>
                </a:r>
                <a:r>
                  <a:rPr kumimoji="1" lang="zh-CN" altLang="en-US" sz="2400" dirty="0"/>
                  <a:t>（</a:t>
                </a:r>
                <a:r>
                  <a:rPr kumimoji="1" lang="en-US" altLang="zh-CN" sz="2400" dirty="0"/>
                  <a:t>Gini index</a:t>
                </a:r>
                <a:r>
                  <a:rPr kumimoji="1" lang="zh-CN" altLang="en-US" sz="2400" dirty="0"/>
                  <a:t>）：</a:t>
                </a:r>
                <a:endParaRPr kumimoji="1" lang="en-US" altLang="zh-CN" sz="2400" dirty="0"/>
              </a:p>
              <a:p>
                <a:pPr>
                  <a:buClr>
                    <a:schemeClr val="tx1"/>
                  </a:buClr>
                </a:pPr>
                <a:endParaRPr kumimoji="1" lang="en-US" altLang="zh-CN" sz="2400" dirty="0"/>
              </a:p>
              <a:p>
                <a:pPr>
                  <a:buClr>
                    <a:schemeClr val="tx1"/>
                  </a:buClr>
                </a:pPr>
                <a:r>
                  <a:rPr kumimoji="1" lang="zh-CN" altLang="en-US" sz="2400" b="1" dirty="0"/>
                  <a:t>熵</a:t>
                </a:r>
                <a:r>
                  <a:rPr kumimoji="1" lang="zh-CN" altLang="en-US" sz="2400" dirty="0"/>
                  <a:t>（</a:t>
                </a:r>
                <a:r>
                  <a:rPr kumimoji="1" lang="en-US" altLang="zh-CN" sz="2400" dirty="0"/>
                  <a:t>Entropy</a:t>
                </a:r>
                <a:r>
                  <a:rPr kumimoji="1" lang="zh-CN" altLang="en-US" sz="2400" dirty="0"/>
                  <a:t>）：</a:t>
                </a:r>
                <a:endParaRPr kumimoji="1" lang="en-US" altLang="zh-CN" sz="2400" dirty="0"/>
              </a:p>
              <a:p>
                <a:pPr>
                  <a:buClr>
                    <a:schemeClr val="tx1"/>
                  </a:buClr>
                </a:pPr>
                <a:endParaRPr kumimoji="1" lang="en-US" altLang="zh-CN" sz="2400" dirty="0"/>
              </a:p>
              <a:p>
                <a:pPr>
                  <a:buClr>
                    <a:schemeClr val="tx1"/>
                  </a:buClr>
                </a:pPr>
                <a:r>
                  <a:rPr kumimoji="1" lang="zh-CN" altLang="en-US" sz="2400" b="1" dirty="0"/>
                  <a:t>分类误差</a:t>
                </a:r>
                <a:r>
                  <a:rPr kumimoji="1" lang="zh-CN" altLang="en-US" sz="2400" dirty="0"/>
                  <a:t>（</a:t>
                </a:r>
                <a:r>
                  <a:rPr kumimoji="1" lang="en-US" altLang="zh-CN" sz="2400" dirty="0"/>
                  <a:t>Classification error</a:t>
                </a:r>
                <a:r>
                  <a:rPr kumimoji="1" lang="zh-CN" altLang="en-US" sz="2400" dirty="0"/>
                  <a:t>）：</a:t>
                </a:r>
                <a:endParaRPr kumimoji="1" lang="en-US" altLang="zh-CN" sz="2400" dirty="0"/>
              </a:p>
              <a:p>
                <a:pPr>
                  <a:buClr>
                    <a:schemeClr val="tx1"/>
                  </a:buClr>
                </a:pPr>
                <a:endParaRPr kumimoji="1" lang="en-US" altLang="zh-CN" sz="2400" dirty="0"/>
              </a:p>
              <a:p>
                <a:pPr marL="0" indent="0">
                  <a:buClr>
                    <a:schemeClr val="tx1"/>
                  </a:buClr>
                  <a:buNone/>
                </a:pPr>
                <a14:m>
                  <m:oMath xmlns:m="http://schemas.openxmlformats.org/officeDocument/2006/math">
                    <m:sSub>
                      <m:sSubPr>
                        <m:ctrlPr>
                          <a:rPr lang="en-US" altLang="zh-CN" sz="2400" i="1">
                            <a:latin typeface="Cambria Math" panose="02040503050406030204" pitchFamily="18" charset="0"/>
                          </a:rPr>
                        </m:ctrlPr>
                      </m:sSubPr>
                      <m:e>
                        <m:r>
                          <m:rPr>
                            <m:sty m:val="p"/>
                          </m:rPr>
                          <a:rPr lang="en-US" altLang="zh-CN" sz="2400" b="0" i="0">
                            <a:latin typeface="Cambria Math" panose="02040503050406030204" pitchFamily="18" charset="0"/>
                          </a:rPr>
                          <m:t>p</m:t>
                        </m:r>
                      </m:e>
                      <m:sub>
                        <m:r>
                          <m:rPr>
                            <m:sty m:val="p"/>
                          </m:rPr>
                          <a:rPr lang="en-US" altLang="zh-CN" sz="2400" b="0" i="0">
                            <a:latin typeface="Cambria Math" panose="02040503050406030204" pitchFamily="18" charset="0"/>
                          </a:rPr>
                          <m:t>i</m:t>
                        </m:r>
                      </m:sub>
                    </m:sSub>
                    <m:d>
                      <m:dPr>
                        <m:ctrlPr>
                          <a:rPr lang="en-US" altLang="zh-CN" sz="2400" i="1">
                            <a:latin typeface="Cambria Math" panose="02040503050406030204" pitchFamily="18" charset="0"/>
                          </a:rPr>
                        </m:ctrlPr>
                      </m:dPr>
                      <m:e>
                        <m:r>
                          <m:rPr>
                            <m:sty m:val="p"/>
                          </m:rPr>
                          <a:rPr lang="en-US" altLang="zh-CN" sz="2400" b="0" i="0">
                            <a:latin typeface="Cambria Math" panose="02040503050406030204" pitchFamily="18" charset="0"/>
                          </a:rPr>
                          <m:t>t</m:t>
                        </m:r>
                      </m:e>
                    </m:d>
                  </m:oMath>
                </a14:m>
                <a:r>
                  <a:rPr lang="zh-CN" altLang="en-US" sz="2400" dirty="0"/>
                  <a:t>是类别</a:t>
                </a:r>
                <a:r>
                  <a:rPr lang="en-US" altLang="zh-CN" sz="2400" dirty="0" err="1"/>
                  <a:t>i</a:t>
                </a:r>
                <a:r>
                  <a:rPr lang="zh-CN" altLang="en-US" sz="2400" dirty="0"/>
                  <a:t>在结点</a:t>
                </a:r>
                <a:r>
                  <a:rPr lang="en-US" altLang="zh-CN" sz="2400" dirty="0"/>
                  <a:t>t</a:t>
                </a:r>
                <a:r>
                  <a:rPr lang="zh-CN" altLang="en-US" sz="2400" dirty="0"/>
                  <a:t>的概率，</a:t>
                </a:r>
                <a:r>
                  <a:rPr lang="en-US" altLang="zh-CN" sz="2400" dirty="0"/>
                  <a:t>c</a:t>
                </a:r>
                <a:r>
                  <a:rPr lang="zh-CN" altLang="en-US" sz="2400" dirty="0"/>
                  <a:t>是类别的个数</a:t>
                </a:r>
                <a:r>
                  <a:rPr lang="zh-CN" altLang="en-US" sz="2400" dirty="0">
                    <a:latin typeface="Cambria Math" panose="02040503050406030204" pitchFamily="18" charset="0"/>
                    <a:ea typeface="Cambria Math" panose="02040503050406030204" pitchFamily="18" charset="0"/>
                  </a:rPr>
                  <a:t>。</a:t>
                </a:r>
                <a:endParaRPr kumimoji="1" lang="en-US" altLang="zh-CN" sz="2400" dirty="0"/>
              </a:p>
              <a:p>
                <a:pPr marL="0" indent="0">
                  <a:buClr>
                    <a:schemeClr val="tx1"/>
                  </a:buClr>
                  <a:buNone/>
                </a:pPr>
                <a:endParaRPr kumimoji="1" lang="en-US" altLang="zh-CN" sz="2400" dirty="0"/>
              </a:p>
            </p:txBody>
          </p:sp>
        </mc:Choice>
        <mc:Fallback xmlns="">
          <p:sp>
            <p:nvSpPr>
              <p:cNvPr id="5" name="文本占位符 2">
                <a:extLst>
                  <a:ext uri="{FF2B5EF4-FFF2-40B4-BE49-F238E27FC236}">
                    <a16:creationId xmlns:a16="http://schemas.microsoft.com/office/drawing/2014/main" id="{3AFA8DC4-7630-44C1-89F9-54B3FDDDBB43}"/>
                  </a:ext>
                </a:extLst>
              </p:cNvPr>
              <p:cNvSpPr txBox="1">
                <a:spLocks noRot="1" noChangeAspect="1" noMove="1" noResize="1" noEditPoints="1" noAdjustHandles="1" noChangeArrowheads="1" noChangeShapeType="1" noTextEdit="1"/>
              </p:cNvSpPr>
              <p:nvPr/>
            </p:nvSpPr>
            <p:spPr>
              <a:xfrm>
                <a:off x="575734" y="1481470"/>
                <a:ext cx="11187186" cy="4951228"/>
              </a:xfrm>
              <a:prstGeom prst="rect">
                <a:avLst/>
              </a:prstGeom>
              <a:blipFill>
                <a:blip r:embed="rId3"/>
                <a:stretch>
                  <a:fillRect l="-79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TextBox 4">
                <a:extLst>
                  <a:ext uri="{FF2B5EF4-FFF2-40B4-BE49-F238E27FC236}">
                    <a16:creationId xmlns:a16="http://schemas.microsoft.com/office/drawing/2014/main" id="{A577FFE6-ABBF-45C0-9B21-4FDCD2BF5084}"/>
                  </a:ext>
                </a:extLst>
              </p:cNvPr>
              <p:cNvSpPr txBox="1"/>
              <p:nvPr/>
            </p:nvSpPr>
            <p:spPr>
              <a:xfrm>
                <a:off x="5144386" y="1329991"/>
                <a:ext cx="3303597" cy="103784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𝐺𝑖𝑛𝑖</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)=1 −</m:t>
                      </m:r>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=0</m:t>
                          </m:r>
                        </m:sub>
                        <m:sup>
                          <m:r>
                            <a:rPr lang="en-US" sz="2400" i="1">
                              <a:latin typeface="Cambria Math" panose="02040503050406030204" pitchFamily="18" charset="0"/>
                            </a:rPr>
                            <m:t>𝑐</m:t>
                          </m:r>
                          <m:r>
                            <a:rPr lang="en-US" sz="2400" i="1">
                              <a:latin typeface="Cambria Math" panose="02040503050406030204" pitchFamily="18" charset="0"/>
                            </a:rPr>
                            <m:t>−1</m:t>
                          </m:r>
                        </m:sup>
                        <m:e>
                          <m:sSub>
                            <m:sSubPr>
                              <m:ctrlPr>
                                <a:rPr lang="en-US" sz="2400" i="1">
                                  <a:latin typeface="Cambria Math" panose="02040503050406030204" pitchFamily="18" charset="0"/>
                                </a:rPr>
                              </m:ctrlPr>
                            </m:sSubPr>
                            <m:e>
                              <m:r>
                                <a:rPr lang="en-US" sz="2400" i="1">
                                  <a:latin typeface="Cambria Math" panose="02040503050406030204" pitchFamily="18" charset="0"/>
                                </a:rPr>
                                <m:t>𝑝</m:t>
                              </m:r>
                            </m:e>
                            <m:sub>
                              <m:r>
                                <a:rPr lang="en-US" sz="2400" i="1">
                                  <a:latin typeface="Cambria Math" panose="02040503050406030204" pitchFamily="18" charset="0"/>
                                </a:rPr>
                                <m:t>𝑖</m:t>
                              </m:r>
                            </m:sub>
                          </m:sSub>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r>
                                    <a:rPr lang="en-US" sz="2400" i="1">
                                      <a:latin typeface="Cambria Math" panose="02040503050406030204" pitchFamily="18" charset="0"/>
                                    </a:rPr>
                                    <m:t>𝑡</m:t>
                                  </m:r>
                                </m:e>
                              </m:d>
                            </m:e>
                            <m:sup>
                              <m:r>
                                <a:rPr lang="en-US" sz="2400" i="1">
                                  <a:latin typeface="Cambria Math" panose="02040503050406030204" pitchFamily="18" charset="0"/>
                                </a:rPr>
                                <m:t>2</m:t>
                              </m:r>
                            </m:sup>
                          </m:sSup>
                        </m:e>
                      </m:nary>
                    </m:oMath>
                  </m:oMathPara>
                </a14:m>
                <a:endParaRPr lang="en-US" sz="2400" dirty="0"/>
              </a:p>
            </p:txBody>
          </p:sp>
        </mc:Choice>
        <mc:Fallback xmlns="">
          <p:sp>
            <p:nvSpPr>
              <p:cNvPr id="9" name="TextBox 4">
                <a:extLst>
                  <a:ext uri="{FF2B5EF4-FFF2-40B4-BE49-F238E27FC236}">
                    <a16:creationId xmlns:a16="http://schemas.microsoft.com/office/drawing/2014/main" id="{A577FFE6-ABBF-45C0-9B21-4FDCD2BF5084}"/>
                  </a:ext>
                </a:extLst>
              </p:cNvPr>
              <p:cNvSpPr txBox="1">
                <a:spLocks noRot="1" noChangeAspect="1" noMove="1" noResize="1" noEditPoints="1" noAdjustHandles="1" noChangeArrowheads="1" noChangeShapeType="1" noTextEdit="1"/>
              </p:cNvSpPr>
              <p:nvPr/>
            </p:nvSpPr>
            <p:spPr>
              <a:xfrm>
                <a:off x="5144386" y="1329991"/>
                <a:ext cx="3303597" cy="1037848"/>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TextBox 10">
                <a:extLst>
                  <a:ext uri="{FF2B5EF4-FFF2-40B4-BE49-F238E27FC236}">
                    <a16:creationId xmlns:a16="http://schemas.microsoft.com/office/drawing/2014/main" id="{9A4908A4-14F9-4142-9DF6-DBA0092CA991}"/>
                  </a:ext>
                </a:extLst>
              </p:cNvPr>
              <p:cNvSpPr txBox="1"/>
              <p:nvPr/>
            </p:nvSpPr>
            <p:spPr>
              <a:xfrm>
                <a:off x="4039705" y="2621713"/>
                <a:ext cx="4645054" cy="103784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𝐸𝑛𝑡𝑟𝑜𝑝𝑦</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=0</m:t>
                          </m:r>
                        </m:sub>
                        <m:sup>
                          <m:r>
                            <a:rPr lang="en-US" sz="2400" i="1">
                              <a:latin typeface="Cambria Math" panose="02040503050406030204" pitchFamily="18" charset="0"/>
                            </a:rPr>
                            <m:t>𝑐</m:t>
                          </m:r>
                          <m:r>
                            <a:rPr lang="en-US" sz="2400" i="1">
                              <a:latin typeface="Cambria Math" panose="02040503050406030204" pitchFamily="18" charset="0"/>
                            </a:rPr>
                            <m:t>−1</m:t>
                          </m:r>
                        </m:sup>
                        <m:e>
                          <m:sSub>
                            <m:sSubPr>
                              <m:ctrlPr>
                                <a:rPr lang="en-US" sz="2400" i="1">
                                  <a:latin typeface="Cambria Math" panose="02040503050406030204" pitchFamily="18" charset="0"/>
                                </a:rPr>
                              </m:ctrlPr>
                            </m:sSubPr>
                            <m:e>
                              <m:r>
                                <a:rPr lang="en-US" sz="2400" i="1">
                                  <a:latin typeface="Cambria Math" panose="02040503050406030204" pitchFamily="18" charset="0"/>
                                </a:rPr>
                                <m:t>𝑝</m:t>
                              </m:r>
                            </m:e>
                            <m:sub>
                              <m:r>
                                <a:rPr lang="en-US" sz="2400" i="1">
                                  <a:latin typeface="Cambria Math" panose="02040503050406030204" pitchFamily="18" charset="0"/>
                                </a:rPr>
                                <m:t>𝑖</m:t>
                              </m:r>
                            </m:sub>
                          </m:sSub>
                          <m:d>
                            <m:dPr>
                              <m:ctrlPr>
                                <a:rPr lang="en-US" sz="2400" i="1">
                                  <a:latin typeface="Cambria Math" panose="02040503050406030204" pitchFamily="18" charset="0"/>
                                </a:rPr>
                              </m:ctrlPr>
                            </m:dPr>
                            <m:e>
                              <m:r>
                                <a:rPr lang="en-US" sz="2400" i="1">
                                  <a:latin typeface="Cambria Math" panose="02040503050406030204" pitchFamily="18" charset="0"/>
                                </a:rPr>
                                <m:t>𝑡</m:t>
                              </m:r>
                            </m:e>
                          </m:d>
                          <m:r>
                            <a:rPr lang="en-US" sz="2400" i="1">
                              <a:latin typeface="Cambria Math" panose="02040503050406030204" pitchFamily="18" charset="0"/>
                            </a:rPr>
                            <m:t>𝑙𝑜</m:t>
                          </m:r>
                          <m:sSub>
                            <m:sSubPr>
                              <m:ctrlPr>
                                <a:rPr lang="en-US" sz="2400" i="1">
                                  <a:latin typeface="Cambria Math" panose="02040503050406030204" pitchFamily="18" charset="0"/>
                                </a:rPr>
                              </m:ctrlPr>
                            </m:sSubPr>
                            <m:e>
                              <m:r>
                                <a:rPr lang="en-US" sz="2400" i="1">
                                  <a:latin typeface="Cambria Math" panose="02040503050406030204" pitchFamily="18" charset="0"/>
                                </a:rPr>
                                <m:t>𝑔</m:t>
                              </m:r>
                            </m:e>
                            <m:sub>
                              <m:r>
                                <a:rPr lang="en-US" sz="2400" i="1">
                                  <a:latin typeface="Cambria Math" panose="02040503050406030204" pitchFamily="18" charset="0"/>
                                </a:rPr>
                                <m:t>2</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𝑝</m:t>
                              </m:r>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rPr>
                            <m:t>𝑡</m:t>
                          </m:r>
                          <m:r>
                            <a:rPr lang="en-US" sz="2400" i="1">
                              <a:latin typeface="Cambria Math" panose="02040503050406030204" pitchFamily="18" charset="0"/>
                            </a:rPr>
                            <m:t>)</m:t>
                          </m:r>
                        </m:e>
                      </m:nary>
                    </m:oMath>
                  </m:oMathPara>
                </a14:m>
                <a:endParaRPr lang="en-US" sz="2400" dirty="0"/>
              </a:p>
            </p:txBody>
          </p:sp>
        </mc:Choice>
        <mc:Fallback xmlns="">
          <p:sp>
            <p:nvSpPr>
              <p:cNvPr id="10" name="TextBox 10">
                <a:extLst>
                  <a:ext uri="{FF2B5EF4-FFF2-40B4-BE49-F238E27FC236}">
                    <a16:creationId xmlns:a16="http://schemas.microsoft.com/office/drawing/2014/main" id="{9A4908A4-14F9-4142-9DF6-DBA0092CA991}"/>
                  </a:ext>
                </a:extLst>
              </p:cNvPr>
              <p:cNvSpPr txBox="1">
                <a:spLocks noRot="1" noChangeAspect="1" noMove="1" noResize="1" noEditPoints="1" noAdjustHandles="1" noChangeArrowheads="1" noChangeShapeType="1" noTextEdit="1"/>
              </p:cNvSpPr>
              <p:nvPr/>
            </p:nvSpPr>
            <p:spPr>
              <a:xfrm>
                <a:off x="4039705" y="2621713"/>
                <a:ext cx="4645054" cy="1037848"/>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TextBox 11">
                <a:extLst>
                  <a:ext uri="{FF2B5EF4-FFF2-40B4-BE49-F238E27FC236}">
                    <a16:creationId xmlns:a16="http://schemas.microsoft.com/office/drawing/2014/main" id="{AB8F4F49-C7DE-4BB5-875B-CD74505E6159}"/>
                  </a:ext>
                </a:extLst>
              </p:cNvPr>
              <p:cNvSpPr txBox="1"/>
              <p:nvPr/>
            </p:nvSpPr>
            <p:spPr>
              <a:xfrm>
                <a:off x="3511676" y="4912791"/>
                <a:ext cx="570111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𝐶𝑙𝑎𝑠𝑠𝑖𝑓𝑖𝑐𝑎𝑡𝑖𝑜𝑛</m:t>
                      </m:r>
                      <m:r>
                        <a:rPr lang="en-US" sz="2400" i="1" smtClean="0">
                          <a:latin typeface="Cambria Math" panose="02040503050406030204" pitchFamily="18" charset="0"/>
                        </a:rPr>
                        <m:t> </m:t>
                      </m:r>
                      <m:r>
                        <a:rPr lang="en-US" sz="2400" i="1" smtClean="0">
                          <a:latin typeface="Cambria Math" panose="02040503050406030204" pitchFamily="18" charset="0"/>
                        </a:rPr>
                        <m:t>𝑒𝑟𝑟𝑜𝑟</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1 −</m:t>
                          </m:r>
                          <m:r>
                            <m:rPr>
                              <m:sty m:val="p"/>
                            </m:rPr>
                            <a:rPr lang="en-US" sz="2400">
                              <a:latin typeface="Cambria Math" panose="02040503050406030204" pitchFamily="18" charset="0"/>
                            </a:rPr>
                            <m:t>max</m:t>
                          </m:r>
                          <m:r>
                            <a:rPr lang="en-US" sz="2400">
                              <a:latin typeface="Cambria Math" panose="02040503050406030204" pitchFamily="18" charset="0"/>
                            </a:rPr>
                            <m:t>⁡</m:t>
                          </m:r>
                          <m:r>
                            <a:rPr lang="en-US" sz="2400" i="1">
                              <a:latin typeface="Cambria Math" panose="02040503050406030204" pitchFamily="18" charset="0"/>
                            </a:rPr>
                            <m:t>[</m:t>
                          </m:r>
                          <m:r>
                            <a:rPr lang="en-US" sz="2400" i="1">
                              <a:latin typeface="Cambria Math" panose="02040503050406030204" pitchFamily="18" charset="0"/>
                            </a:rPr>
                            <m:t>𝑝</m:t>
                          </m:r>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rPr>
                        <m:t>𝑡</m:t>
                      </m:r>
                      <m:r>
                        <a:rPr lang="en-US" sz="2400" i="1">
                          <a:latin typeface="Cambria Math" panose="02040503050406030204" pitchFamily="18" charset="0"/>
                        </a:rPr>
                        <m:t>)]</m:t>
                      </m:r>
                    </m:oMath>
                  </m:oMathPara>
                </a14:m>
                <a:endParaRPr lang="en-US" sz="2400" dirty="0"/>
              </a:p>
            </p:txBody>
          </p:sp>
        </mc:Choice>
        <mc:Fallback xmlns="">
          <p:sp>
            <p:nvSpPr>
              <p:cNvPr id="11" name="TextBox 11">
                <a:extLst>
                  <a:ext uri="{FF2B5EF4-FFF2-40B4-BE49-F238E27FC236}">
                    <a16:creationId xmlns:a16="http://schemas.microsoft.com/office/drawing/2014/main" id="{AB8F4F49-C7DE-4BB5-875B-CD74505E6159}"/>
                  </a:ext>
                </a:extLst>
              </p:cNvPr>
              <p:cNvSpPr txBox="1">
                <a:spLocks noRot="1" noChangeAspect="1" noMove="1" noResize="1" noEditPoints="1" noAdjustHandles="1" noChangeArrowheads="1" noChangeShapeType="1" noTextEdit="1"/>
              </p:cNvSpPr>
              <p:nvPr/>
            </p:nvSpPr>
            <p:spPr>
              <a:xfrm>
                <a:off x="3511676" y="4912791"/>
                <a:ext cx="5701112" cy="369332"/>
              </a:xfrm>
              <a:prstGeom prst="rect">
                <a:avLst/>
              </a:prstGeom>
              <a:blipFill>
                <a:blip r:embed="rId6"/>
                <a:stretch>
                  <a:fillRect l="-1283" r="-1390" b="-35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599041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621509"/>
            <a:ext cx="11040533" cy="533400"/>
          </a:xfrm>
        </p:spPr>
        <p:txBody>
          <a:bodyPr>
            <a:normAutofit fontScale="90000"/>
          </a:bodyPr>
          <a:lstStyle/>
          <a:p>
            <a:r>
              <a:rPr kumimoji="1" lang="zh-CN" altLang="en-US" dirty="0"/>
              <a:t>最佳划分方式的选择</a:t>
            </a:r>
          </a:p>
        </p:txBody>
      </p:sp>
      <p:sp>
        <p:nvSpPr>
          <p:cNvPr id="5" name="文本占位符 2">
            <a:extLst>
              <a:ext uri="{FF2B5EF4-FFF2-40B4-BE49-F238E27FC236}">
                <a16:creationId xmlns:a16="http://schemas.microsoft.com/office/drawing/2014/main" id="{3AFA8DC4-7630-44C1-89F9-54B3FDDDBB43}"/>
              </a:ext>
            </a:extLst>
          </p:cNvPr>
          <p:cNvSpPr txBox="1">
            <a:spLocks/>
          </p:cNvSpPr>
          <p:nvPr/>
        </p:nvSpPr>
        <p:spPr>
          <a:xfrm>
            <a:off x="575734" y="1481470"/>
            <a:ext cx="11187186" cy="4908697"/>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
                <a:schemeClr val="tx1"/>
              </a:buClr>
              <a:buNone/>
            </a:pPr>
            <a:r>
              <a:rPr kumimoji="1" lang="zh-CN" altLang="en-US" sz="2400" b="1" dirty="0"/>
              <a:t>划分方式评估流程：</a:t>
            </a:r>
            <a:endParaRPr kumimoji="1" lang="en-US" altLang="zh-CN" sz="2400" b="1" dirty="0"/>
          </a:p>
          <a:p>
            <a:pPr marL="457200" indent="-457200">
              <a:buClr>
                <a:schemeClr val="tx1"/>
              </a:buClr>
              <a:buFont typeface="+mj-lt"/>
              <a:buAutoNum type="arabicPeriod"/>
            </a:pPr>
            <a:r>
              <a:rPr kumimoji="1" lang="zh-CN" altLang="en-US" sz="2400" dirty="0"/>
              <a:t>计算划分前（父结点）的不纯度（</a:t>
            </a:r>
            <a:r>
              <a:rPr kumimoji="1" lang="en-US" altLang="zh-CN" sz="2400" dirty="0"/>
              <a:t>P</a:t>
            </a:r>
            <a:r>
              <a:rPr kumimoji="1" lang="zh-CN" altLang="en-US" sz="2400" dirty="0"/>
              <a:t>）</a:t>
            </a:r>
            <a:endParaRPr kumimoji="1" lang="en-US" altLang="zh-CN" sz="2400" dirty="0"/>
          </a:p>
          <a:p>
            <a:pPr marL="457200" indent="-457200">
              <a:buClr>
                <a:schemeClr val="tx1"/>
              </a:buClr>
              <a:buFont typeface="+mj-lt"/>
              <a:buAutoNum type="arabicPeriod"/>
            </a:pPr>
            <a:r>
              <a:rPr kumimoji="1" lang="zh-CN" altLang="en-US" sz="2400" dirty="0"/>
              <a:t>计算划分后的不纯度（</a:t>
            </a:r>
            <a:r>
              <a:rPr kumimoji="1" lang="en-US" altLang="zh-CN" sz="2400" dirty="0"/>
              <a:t>M</a:t>
            </a:r>
            <a:r>
              <a:rPr kumimoji="1" lang="zh-CN" altLang="en-US" sz="2400" dirty="0"/>
              <a:t>）</a:t>
            </a:r>
            <a:endParaRPr kumimoji="1" lang="en-US" altLang="zh-CN" sz="2400" dirty="0"/>
          </a:p>
          <a:p>
            <a:pPr lvl="1">
              <a:buClr>
                <a:schemeClr val="tx1"/>
              </a:buClr>
            </a:pPr>
            <a:r>
              <a:rPr kumimoji="1" lang="zh-CN" altLang="en-US" sz="2000" dirty="0"/>
              <a:t>计算每个子结点的不纯度</a:t>
            </a:r>
            <a:endParaRPr kumimoji="1" lang="en-US" altLang="zh-CN" sz="2000" dirty="0"/>
          </a:p>
          <a:p>
            <a:pPr lvl="1">
              <a:buClr>
                <a:schemeClr val="tx1"/>
              </a:buClr>
            </a:pPr>
            <a:r>
              <a:rPr kumimoji="1" lang="en-US" altLang="zh-CN" sz="2000" dirty="0"/>
              <a:t>M</a:t>
            </a:r>
            <a:r>
              <a:rPr kumimoji="1" lang="zh-CN" altLang="en-US" sz="2000" dirty="0"/>
              <a:t>为子结点不纯度的加权和</a:t>
            </a:r>
            <a:endParaRPr kumimoji="1" lang="en-US" altLang="zh-CN" sz="2000" dirty="0"/>
          </a:p>
          <a:p>
            <a:pPr marL="457200" indent="-457200">
              <a:buClr>
                <a:schemeClr val="tx1"/>
              </a:buClr>
              <a:buFont typeface="+mj-lt"/>
              <a:buAutoNum type="arabicPeriod"/>
            </a:pPr>
            <a:r>
              <a:rPr kumimoji="1" lang="zh-CN" altLang="en-US" sz="2400" dirty="0"/>
              <a:t>选择拥有最大增益的划分方式；或选择划分后拥有最小不纯度</a:t>
            </a:r>
            <a:r>
              <a:rPr kumimoji="1" lang="en-US" altLang="zh-CN" sz="2400" dirty="0"/>
              <a:t>M</a:t>
            </a:r>
            <a:r>
              <a:rPr kumimoji="1" lang="zh-CN" altLang="en-US" sz="2400" dirty="0"/>
              <a:t>的划分方式。</a:t>
            </a:r>
            <a:endParaRPr kumimoji="1" lang="en-US" altLang="zh-CN" sz="2400" dirty="0"/>
          </a:p>
          <a:p>
            <a:pPr marL="0" indent="0">
              <a:buClr>
                <a:schemeClr val="tx1"/>
              </a:buClr>
              <a:buNone/>
            </a:pPr>
            <a:endParaRPr kumimoji="1" lang="en-US" altLang="zh-CN" sz="1100" dirty="0"/>
          </a:p>
          <a:p>
            <a:pPr>
              <a:buClr>
                <a:schemeClr val="tx1"/>
              </a:buClr>
            </a:pPr>
            <a:r>
              <a:rPr kumimoji="1" lang="zh-CN" altLang="en-US" sz="2400" dirty="0"/>
              <a:t>增益的计算：</a:t>
            </a:r>
            <a:r>
              <a:rPr kumimoji="1" lang="zh-CN" altLang="zh-CN" sz="2000" dirty="0"/>
              <a:t>Δ</a:t>
            </a:r>
            <a:r>
              <a:rPr kumimoji="1" lang="en-US" altLang="zh-CN" sz="2000" dirty="0"/>
              <a:t>=P-M</a:t>
            </a:r>
          </a:p>
          <a:p>
            <a:pPr lvl="1">
              <a:buClr>
                <a:schemeClr val="tx1"/>
              </a:buClr>
            </a:pPr>
            <a:endParaRPr kumimoji="1" lang="en-US" altLang="zh-CN" sz="2000" dirty="0"/>
          </a:p>
        </p:txBody>
      </p:sp>
    </p:spTree>
    <p:extLst>
      <p:ext uri="{BB962C8B-B14F-4D97-AF65-F5344CB8AC3E}">
        <p14:creationId xmlns:p14="http://schemas.microsoft.com/office/powerpoint/2010/main" val="1792917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621509"/>
            <a:ext cx="11040533" cy="533400"/>
          </a:xfrm>
        </p:spPr>
        <p:txBody>
          <a:bodyPr>
            <a:normAutofit fontScale="90000"/>
          </a:bodyPr>
          <a:lstStyle/>
          <a:p>
            <a:r>
              <a:rPr kumimoji="1" lang="zh-CN" altLang="en-US" dirty="0"/>
              <a:t>最佳划分方式的选择</a:t>
            </a:r>
          </a:p>
        </p:txBody>
      </p:sp>
      <p:graphicFrame>
        <p:nvGraphicFramePr>
          <p:cNvPr id="4" name="Object 20">
            <a:extLst>
              <a:ext uri="{FF2B5EF4-FFF2-40B4-BE49-F238E27FC236}">
                <a16:creationId xmlns:a16="http://schemas.microsoft.com/office/drawing/2014/main" id="{C8F888E5-578F-45B3-A6DE-2279A60BB8D1}"/>
              </a:ext>
            </a:extLst>
          </p:cNvPr>
          <p:cNvGraphicFramePr>
            <a:graphicFrameLocks noChangeAspect="1"/>
          </p:cNvGraphicFramePr>
          <p:nvPr>
            <p:extLst>
              <p:ext uri="{D42A27DB-BD31-4B8C-83A1-F6EECF244321}">
                <p14:modId xmlns:p14="http://schemas.microsoft.com/office/powerpoint/2010/main" val="956591371"/>
              </p:ext>
            </p:extLst>
          </p:nvPr>
        </p:nvGraphicFramePr>
        <p:xfrm>
          <a:off x="1473478" y="3956553"/>
          <a:ext cx="1744652" cy="732487"/>
        </p:xfrm>
        <a:graphic>
          <a:graphicData uri="http://schemas.openxmlformats.org/presentationml/2006/ole">
            <mc:AlternateContent xmlns:mc="http://schemas.openxmlformats.org/markup-compatibility/2006">
              <mc:Choice xmlns:v="urn:schemas-microsoft-com:vml" Requires="v">
                <p:oleObj name="Document" r:id="rId3" imgW="3327400" imgH="1397000" progId="Word.Document.8">
                  <p:embed/>
                </p:oleObj>
              </mc:Choice>
              <mc:Fallback>
                <p:oleObj name="Document" r:id="rId3" imgW="3327400" imgH="1397000" progId="Word.Document.8">
                  <p:embed/>
                  <p:pic>
                    <p:nvPicPr>
                      <p:cNvPr id="36881" name="Object 20">
                        <a:extLst>
                          <a:ext uri="{FF2B5EF4-FFF2-40B4-BE49-F238E27FC236}">
                            <a16:creationId xmlns:a16="http://schemas.microsoft.com/office/drawing/2014/main" id="{7288883A-481C-4F83-B545-39CEB73425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3478" y="3956553"/>
                        <a:ext cx="1744652" cy="732487"/>
                      </a:xfrm>
                      <a:prstGeom prst="rect">
                        <a:avLst/>
                      </a:prstGeom>
                      <a:noFill/>
                      <a:ln>
                        <a:noFill/>
                      </a:ln>
                      <a:effectLst/>
                    </p:spPr>
                  </p:pic>
                </p:oleObj>
              </mc:Fallback>
            </mc:AlternateContent>
          </a:graphicData>
        </a:graphic>
      </p:graphicFrame>
      <p:sp>
        <p:nvSpPr>
          <p:cNvPr id="6" name="Oval 4">
            <a:extLst>
              <a:ext uri="{FF2B5EF4-FFF2-40B4-BE49-F238E27FC236}">
                <a16:creationId xmlns:a16="http://schemas.microsoft.com/office/drawing/2014/main" id="{7ACB9F40-4F0E-4266-B73C-2369B7CF3B31}"/>
              </a:ext>
            </a:extLst>
          </p:cNvPr>
          <p:cNvSpPr>
            <a:spLocks noChangeArrowheads="1"/>
          </p:cNvSpPr>
          <p:nvPr/>
        </p:nvSpPr>
        <p:spPr bwMode="auto">
          <a:xfrm>
            <a:off x="7908403" y="2199191"/>
            <a:ext cx="1009650" cy="454025"/>
          </a:xfrm>
          <a:prstGeom prst="ellipse">
            <a:avLst/>
          </a:prstGeom>
          <a:solidFill>
            <a:srgbClr val="FFFFFF"/>
          </a:solidFill>
          <a:ln w="9525">
            <a:solidFill>
              <a:schemeClr val="tx1"/>
            </a:solidFill>
            <a:round/>
            <a:headEnd/>
            <a:tailEnd/>
          </a:ln>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spcAft>
                <a:spcPct val="0"/>
              </a:spcAft>
              <a:buClrTx/>
              <a:buSzTx/>
              <a:buFontTx/>
              <a:buNone/>
            </a:pPr>
            <a:r>
              <a:rPr lang="en-US" altLang="en-US" sz="2000">
                <a:latin typeface="Times New Roman" panose="02020603050405020304" pitchFamily="18" charset="0"/>
              </a:rPr>
              <a:t>B?</a:t>
            </a:r>
            <a:endParaRPr lang="en-US" altLang="en-US" sz="2400">
              <a:latin typeface="Times New Roman" panose="02020603050405020304" pitchFamily="18" charset="0"/>
            </a:endParaRPr>
          </a:p>
        </p:txBody>
      </p:sp>
      <p:sp>
        <p:nvSpPr>
          <p:cNvPr id="7" name="Line 5">
            <a:extLst>
              <a:ext uri="{FF2B5EF4-FFF2-40B4-BE49-F238E27FC236}">
                <a16:creationId xmlns:a16="http://schemas.microsoft.com/office/drawing/2014/main" id="{AF1B42CD-33BF-4E9C-B74F-EE0D211F2E61}"/>
              </a:ext>
            </a:extLst>
          </p:cNvPr>
          <p:cNvSpPr>
            <a:spLocks noChangeShapeType="1"/>
          </p:cNvSpPr>
          <p:nvPr/>
        </p:nvSpPr>
        <p:spPr bwMode="auto">
          <a:xfrm flipH="1">
            <a:off x="7333729" y="2656390"/>
            <a:ext cx="1108075" cy="725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 name="Line 6">
            <a:extLst>
              <a:ext uri="{FF2B5EF4-FFF2-40B4-BE49-F238E27FC236}">
                <a16:creationId xmlns:a16="http://schemas.microsoft.com/office/drawing/2014/main" id="{9DF82D46-701F-4249-AAAF-0652F5FDFBA7}"/>
              </a:ext>
            </a:extLst>
          </p:cNvPr>
          <p:cNvSpPr>
            <a:spLocks noChangeShapeType="1"/>
          </p:cNvSpPr>
          <p:nvPr/>
        </p:nvSpPr>
        <p:spPr bwMode="auto">
          <a:xfrm>
            <a:off x="8441804" y="2656390"/>
            <a:ext cx="1184275" cy="725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 name="Text Box 7">
            <a:extLst>
              <a:ext uri="{FF2B5EF4-FFF2-40B4-BE49-F238E27FC236}">
                <a16:creationId xmlns:a16="http://schemas.microsoft.com/office/drawing/2014/main" id="{9BF069EE-CAB4-4B7E-9060-40FF9BD6F2B2}"/>
              </a:ext>
            </a:extLst>
          </p:cNvPr>
          <p:cNvSpPr txBox="1">
            <a:spLocks noChangeArrowheads="1"/>
          </p:cNvSpPr>
          <p:nvPr/>
        </p:nvSpPr>
        <p:spPr bwMode="auto">
          <a:xfrm>
            <a:off x="7060678" y="2772278"/>
            <a:ext cx="539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spcAft>
                <a:spcPct val="0"/>
              </a:spcAft>
              <a:buClrTx/>
              <a:buSzTx/>
              <a:buFontTx/>
              <a:buNone/>
            </a:pPr>
            <a:r>
              <a:rPr lang="en-US" altLang="en-US" sz="1800">
                <a:latin typeface="Times New Roman" panose="02020603050405020304" pitchFamily="18" charset="0"/>
              </a:rPr>
              <a:t>Yes</a:t>
            </a:r>
          </a:p>
        </p:txBody>
      </p:sp>
      <p:sp>
        <p:nvSpPr>
          <p:cNvPr id="10" name="Text Box 8">
            <a:extLst>
              <a:ext uri="{FF2B5EF4-FFF2-40B4-BE49-F238E27FC236}">
                <a16:creationId xmlns:a16="http://schemas.microsoft.com/office/drawing/2014/main" id="{5815631D-1E4E-4667-906E-3AA3A53F85B4}"/>
              </a:ext>
            </a:extLst>
          </p:cNvPr>
          <p:cNvSpPr txBox="1">
            <a:spLocks noChangeArrowheads="1"/>
          </p:cNvSpPr>
          <p:nvPr/>
        </p:nvSpPr>
        <p:spPr bwMode="auto">
          <a:xfrm>
            <a:off x="9549878" y="2772278"/>
            <a:ext cx="463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spcAft>
                <a:spcPct val="0"/>
              </a:spcAft>
              <a:buClrTx/>
              <a:buSzTx/>
              <a:buFontTx/>
              <a:buNone/>
            </a:pPr>
            <a:r>
              <a:rPr lang="en-US" altLang="en-US" sz="1800">
                <a:latin typeface="Times New Roman" panose="02020603050405020304" pitchFamily="18" charset="0"/>
              </a:rPr>
              <a:t>No</a:t>
            </a:r>
          </a:p>
        </p:txBody>
      </p:sp>
      <p:sp>
        <p:nvSpPr>
          <p:cNvPr id="11" name="Rectangle 9">
            <a:extLst>
              <a:ext uri="{FF2B5EF4-FFF2-40B4-BE49-F238E27FC236}">
                <a16:creationId xmlns:a16="http://schemas.microsoft.com/office/drawing/2014/main" id="{7527978F-B3BF-4550-BC0B-C91090504F2C}"/>
              </a:ext>
            </a:extLst>
          </p:cNvPr>
          <p:cNvSpPr>
            <a:spLocks noChangeArrowheads="1"/>
          </p:cNvSpPr>
          <p:nvPr/>
        </p:nvSpPr>
        <p:spPr bwMode="auto">
          <a:xfrm>
            <a:off x="6917804" y="3381878"/>
            <a:ext cx="936625" cy="341312"/>
          </a:xfrm>
          <a:prstGeom prst="rect">
            <a:avLst/>
          </a:prstGeom>
          <a:solidFill>
            <a:srgbClr val="FFFFFF"/>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spcAft>
                <a:spcPct val="0"/>
              </a:spcAft>
              <a:buClrTx/>
              <a:buSzTx/>
              <a:buFontTx/>
              <a:buNone/>
            </a:pPr>
            <a:r>
              <a:rPr lang="en-US" altLang="en-US" sz="1800">
                <a:latin typeface="Times New Roman" panose="02020603050405020304" pitchFamily="18" charset="0"/>
              </a:rPr>
              <a:t>Node N3</a:t>
            </a:r>
          </a:p>
        </p:txBody>
      </p:sp>
      <p:sp>
        <p:nvSpPr>
          <p:cNvPr id="12" name="Rectangle 10">
            <a:extLst>
              <a:ext uri="{FF2B5EF4-FFF2-40B4-BE49-F238E27FC236}">
                <a16:creationId xmlns:a16="http://schemas.microsoft.com/office/drawing/2014/main" id="{7D46C601-2B16-44F8-9CAA-8341B9AE8CC8}"/>
              </a:ext>
            </a:extLst>
          </p:cNvPr>
          <p:cNvSpPr>
            <a:spLocks noChangeArrowheads="1"/>
          </p:cNvSpPr>
          <p:nvPr/>
        </p:nvSpPr>
        <p:spPr bwMode="auto">
          <a:xfrm>
            <a:off x="9105379" y="3381878"/>
            <a:ext cx="936625" cy="341312"/>
          </a:xfrm>
          <a:prstGeom prst="rect">
            <a:avLst/>
          </a:prstGeom>
          <a:solidFill>
            <a:srgbClr val="FFFFFF"/>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spcAft>
                <a:spcPct val="0"/>
              </a:spcAft>
              <a:buClrTx/>
              <a:buSzTx/>
              <a:buFontTx/>
              <a:buNone/>
            </a:pPr>
            <a:r>
              <a:rPr lang="en-US" altLang="en-US" sz="1800">
                <a:latin typeface="Times New Roman" panose="02020603050405020304" pitchFamily="18" charset="0"/>
              </a:rPr>
              <a:t>Node N4</a:t>
            </a:r>
          </a:p>
        </p:txBody>
      </p:sp>
      <p:sp>
        <p:nvSpPr>
          <p:cNvPr id="13" name="Oval 11">
            <a:extLst>
              <a:ext uri="{FF2B5EF4-FFF2-40B4-BE49-F238E27FC236}">
                <a16:creationId xmlns:a16="http://schemas.microsoft.com/office/drawing/2014/main" id="{ED1C2D63-E2EA-46FE-8D3D-89D8027F6B14}"/>
              </a:ext>
            </a:extLst>
          </p:cNvPr>
          <p:cNvSpPr>
            <a:spLocks noChangeArrowheads="1"/>
          </p:cNvSpPr>
          <p:nvPr/>
        </p:nvSpPr>
        <p:spPr bwMode="auto">
          <a:xfrm>
            <a:off x="2879203" y="2122991"/>
            <a:ext cx="1009650" cy="454025"/>
          </a:xfrm>
          <a:prstGeom prst="ellipse">
            <a:avLst/>
          </a:prstGeom>
          <a:solidFill>
            <a:srgbClr val="FFFFFF"/>
          </a:solidFill>
          <a:ln w="9525">
            <a:solidFill>
              <a:schemeClr val="tx1"/>
            </a:solidFill>
            <a:round/>
            <a:headEnd/>
            <a:tailEnd/>
          </a:ln>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spcAft>
                <a:spcPct val="0"/>
              </a:spcAft>
              <a:buClrTx/>
              <a:buSzTx/>
              <a:buFontTx/>
              <a:buNone/>
            </a:pPr>
            <a:r>
              <a:rPr lang="en-US" altLang="en-US" sz="2000">
                <a:latin typeface="Times New Roman" panose="02020603050405020304" pitchFamily="18" charset="0"/>
              </a:rPr>
              <a:t>A?</a:t>
            </a:r>
            <a:endParaRPr lang="en-US" altLang="en-US" sz="2400">
              <a:latin typeface="Times New Roman" panose="02020603050405020304" pitchFamily="18" charset="0"/>
            </a:endParaRPr>
          </a:p>
        </p:txBody>
      </p:sp>
      <p:sp>
        <p:nvSpPr>
          <p:cNvPr id="14" name="Line 12">
            <a:extLst>
              <a:ext uri="{FF2B5EF4-FFF2-40B4-BE49-F238E27FC236}">
                <a16:creationId xmlns:a16="http://schemas.microsoft.com/office/drawing/2014/main" id="{B7104D9A-48D9-4477-818E-1AAFA52D4A36}"/>
              </a:ext>
            </a:extLst>
          </p:cNvPr>
          <p:cNvSpPr>
            <a:spLocks noChangeShapeType="1"/>
          </p:cNvSpPr>
          <p:nvPr/>
        </p:nvSpPr>
        <p:spPr bwMode="auto">
          <a:xfrm flipH="1">
            <a:off x="2304529" y="2580190"/>
            <a:ext cx="1108075" cy="725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 name="Line 13">
            <a:extLst>
              <a:ext uri="{FF2B5EF4-FFF2-40B4-BE49-F238E27FC236}">
                <a16:creationId xmlns:a16="http://schemas.microsoft.com/office/drawing/2014/main" id="{4BA36DC5-A0CF-4A98-891A-BE57F0B0AF9E}"/>
              </a:ext>
            </a:extLst>
          </p:cNvPr>
          <p:cNvSpPr>
            <a:spLocks noChangeShapeType="1"/>
          </p:cNvSpPr>
          <p:nvPr/>
        </p:nvSpPr>
        <p:spPr bwMode="auto">
          <a:xfrm>
            <a:off x="3412604" y="2580190"/>
            <a:ext cx="1184275" cy="725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 name="Text Box 14">
            <a:extLst>
              <a:ext uri="{FF2B5EF4-FFF2-40B4-BE49-F238E27FC236}">
                <a16:creationId xmlns:a16="http://schemas.microsoft.com/office/drawing/2014/main" id="{9D1D8682-744A-4388-B55A-6EA4827025A3}"/>
              </a:ext>
            </a:extLst>
          </p:cNvPr>
          <p:cNvSpPr txBox="1">
            <a:spLocks noChangeArrowheads="1"/>
          </p:cNvSpPr>
          <p:nvPr/>
        </p:nvSpPr>
        <p:spPr bwMode="auto">
          <a:xfrm>
            <a:off x="2031478" y="2696078"/>
            <a:ext cx="539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spcAft>
                <a:spcPct val="0"/>
              </a:spcAft>
              <a:buClrTx/>
              <a:buSzTx/>
              <a:buFontTx/>
              <a:buNone/>
            </a:pPr>
            <a:r>
              <a:rPr lang="en-US" altLang="en-US" sz="1800">
                <a:latin typeface="Times New Roman" panose="02020603050405020304" pitchFamily="18" charset="0"/>
              </a:rPr>
              <a:t>Yes</a:t>
            </a:r>
          </a:p>
        </p:txBody>
      </p:sp>
      <p:sp>
        <p:nvSpPr>
          <p:cNvPr id="17" name="Text Box 15">
            <a:extLst>
              <a:ext uri="{FF2B5EF4-FFF2-40B4-BE49-F238E27FC236}">
                <a16:creationId xmlns:a16="http://schemas.microsoft.com/office/drawing/2014/main" id="{2F4B5110-B70E-4586-AF47-29A4E07DBF4A}"/>
              </a:ext>
            </a:extLst>
          </p:cNvPr>
          <p:cNvSpPr txBox="1">
            <a:spLocks noChangeArrowheads="1"/>
          </p:cNvSpPr>
          <p:nvPr/>
        </p:nvSpPr>
        <p:spPr bwMode="auto">
          <a:xfrm>
            <a:off x="4520678" y="2696078"/>
            <a:ext cx="463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spcAft>
                <a:spcPct val="0"/>
              </a:spcAft>
              <a:buClrTx/>
              <a:buSzTx/>
              <a:buFontTx/>
              <a:buNone/>
            </a:pPr>
            <a:r>
              <a:rPr lang="en-US" altLang="en-US" sz="1800">
                <a:latin typeface="Times New Roman" panose="02020603050405020304" pitchFamily="18" charset="0"/>
              </a:rPr>
              <a:t>No</a:t>
            </a:r>
          </a:p>
        </p:txBody>
      </p:sp>
      <p:sp>
        <p:nvSpPr>
          <p:cNvPr id="18" name="Rectangle 16">
            <a:extLst>
              <a:ext uri="{FF2B5EF4-FFF2-40B4-BE49-F238E27FC236}">
                <a16:creationId xmlns:a16="http://schemas.microsoft.com/office/drawing/2014/main" id="{A75C40EF-E8C7-4608-988F-D173A3153423}"/>
              </a:ext>
            </a:extLst>
          </p:cNvPr>
          <p:cNvSpPr>
            <a:spLocks noChangeArrowheads="1"/>
          </p:cNvSpPr>
          <p:nvPr/>
        </p:nvSpPr>
        <p:spPr bwMode="auto">
          <a:xfrm>
            <a:off x="1888604" y="3305678"/>
            <a:ext cx="936625" cy="341312"/>
          </a:xfrm>
          <a:prstGeom prst="rect">
            <a:avLst/>
          </a:prstGeom>
          <a:solidFill>
            <a:srgbClr val="FFFFFF"/>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spcAft>
                <a:spcPct val="0"/>
              </a:spcAft>
              <a:buClrTx/>
              <a:buSzTx/>
              <a:buFontTx/>
              <a:buNone/>
            </a:pPr>
            <a:r>
              <a:rPr lang="en-US" altLang="en-US" sz="1800">
                <a:latin typeface="Times New Roman" panose="02020603050405020304" pitchFamily="18" charset="0"/>
              </a:rPr>
              <a:t>Node N1</a:t>
            </a:r>
          </a:p>
        </p:txBody>
      </p:sp>
      <p:sp>
        <p:nvSpPr>
          <p:cNvPr id="19" name="Rectangle 17">
            <a:extLst>
              <a:ext uri="{FF2B5EF4-FFF2-40B4-BE49-F238E27FC236}">
                <a16:creationId xmlns:a16="http://schemas.microsoft.com/office/drawing/2014/main" id="{88D7FAE0-8E27-451B-9846-BB7B10C7B93A}"/>
              </a:ext>
            </a:extLst>
          </p:cNvPr>
          <p:cNvSpPr>
            <a:spLocks noChangeArrowheads="1"/>
          </p:cNvSpPr>
          <p:nvPr/>
        </p:nvSpPr>
        <p:spPr bwMode="auto">
          <a:xfrm>
            <a:off x="4076179" y="3305678"/>
            <a:ext cx="936625" cy="341312"/>
          </a:xfrm>
          <a:prstGeom prst="rect">
            <a:avLst/>
          </a:prstGeom>
          <a:solidFill>
            <a:srgbClr val="FFFFFF"/>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spcAft>
                <a:spcPct val="0"/>
              </a:spcAft>
              <a:buClrTx/>
              <a:buSzTx/>
              <a:buFontTx/>
              <a:buNone/>
            </a:pPr>
            <a:r>
              <a:rPr lang="en-US" altLang="en-US" sz="1800">
                <a:latin typeface="Times New Roman" panose="02020603050405020304" pitchFamily="18" charset="0"/>
              </a:rPr>
              <a:t>Node N2</a:t>
            </a:r>
          </a:p>
        </p:txBody>
      </p:sp>
      <p:sp>
        <p:nvSpPr>
          <p:cNvPr id="20" name="Text Box 18">
            <a:extLst>
              <a:ext uri="{FF2B5EF4-FFF2-40B4-BE49-F238E27FC236}">
                <a16:creationId xmlns:a16="http://schemas.microsoft.com/office/drawing/2014/main" id="{818118ED-1DAE-4ABB-A598-2EEE94D99711}"/>
              </a:ext>
            </a:extLst>
          </p:cNvPr>
          <p:cNvSpPr txBox="1">
            <a:spLocks noChangeArrowheads="1"/>
          </p:cNvSpPr>
          <p:nvPr/>
        </p:nvSpPr>
        <p:spPr bwMode="auto">
          <a:xfrm>
            <a:off x="3603171" y="1548303"/>
            <a:ext cx="1515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zh-CN" altLang="en-US" sz="1800" dirty="0">
                <a:solidFill>
                  <a:srgbClr val="FF0000"/>
                </a:solidFill>
              </a:rPr>
              <a:t>① 划分前</a:t>
            </a:r>
            <a:r>
              <a:rPr lang="en-US" altLang="en-US" sz="1800" dirty="0">
                <a:solidFill>
                  <a:srgbClr val="FF0000"/>
                </a:solidFill>
              </a:rPr>
              <a:t>:</a:t>
            </a:r>
          </a:p>
        </p:txBody>
      </p:sp>
      <p:graphicFrame>
        <p:nvGraphicFramePr>
          <p:cNvPr id="21" name="Object 27">
            <a:extLst>
              <a:ext uri="{FF2B5EF4-FFF2-40B4-BE49-F238E27FC236}">
                <a16:creationId xmlns:a16="http://schemas.microsoft.com/office/drawing/2014/main" id="{CBC0D7EB-1527-4655-84C9-F8A1CA9A9E4B}"/>
              </a:ext>
            </a:extLst>
          </p:cNvPr>
          <p:cNvGraphicFramePr>
            <a:graphicFrameLocks noChangeAspect="1"/>
          </p:cNvGraphicFramePr>
          <p:nvPr>
            <p:extLst>
              <p:ext uri="{D42A27DB-BD31-4B8C-83A1-F6EECF244321}">
                <p14:modId xmlns:p14="http://schemas.microsoft.com/office/powerpoint/2010/main" val="3908468153"/>
              </p:ext>
            </p:extLst>
          </p:nvPr>
        </p:nvGraphicFramePr>
        <p:xfrm>
          <a:off x="3798366" y="3956554"/>
          <a:ext cx="1636712" cy="681037"/>
        </p:xfrm>
        <a:graphic>
          <a:graphicData uri="http://schemas.openxmlformats.org/presentationml/2006/ole">
            <mc:AlternateContent xmlns:mc="http://schemas.openxmlformats.org/markup-compatibility/2006">
              <mc:Choice xmlns:v="urn:schemas-microsoft-com:vml" Requires="v">
                <p:oleObj name="Document" r:id="rId5" imgW="3327400" imgH="1397000" progId="Word.Document.8">
                  <p:embed/>
                </p:oleObj>
              </mc:Choice>
              <mc:Fallback>
                <p:oleObj name="Document" r:id="rId5" imgW="3327400" imgH="1397000" progId="Word.Document.8">
                  <p:embed/>
                  <p:pic>
                    <p:nvPicPr>
                      <p:cNvPr id="36882" name="Object 27">
                        <a:extLst>
                          <a:ext uri="{FF2B5EF4-FFF2-40B4-BE49-F238E27FC236}">
                            <a16:creationId xmlns:a16="http://schemas.microsoft.com/office/drawing/2014/main" id="{E9DA3913-BA37-4CD6-B589-349287EC8B5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98366" y="3956554"/>
                        <a:ext cx="1636712" cy="681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22" name="Object 28">
            <a:extLst>
              <a:ext uri="{FF2B5EF4-FFF2-40B4-BE49-F238E27FC236}">
                <a16:creationId xmlns:a16="http://schemas.microsoft.com/office/drawing/2014/main" id="{4544887D-7768-4391-BAB4-1974EC435A04}"/>
              </a:ext>
            </a:extLst>
          </p:cNvPr>
          <p:cNvGraphicFramePr>
            <a:graphicFrameLocks noChangeAspect="1"/>
          </p:cNvGraphicFramePr>
          <p:nvPr>
            <p:extLst>
              <p:ext uri="{D42A27DB-BD31-4B8C-83A1-F6EECF244321}">
                <p14:modId xmlns:p14="http://schemas.microsoft.com/office/powerpoint/2010/main" val="1094965141"/>
              </p:ext>
            </p:extLst>
          </p:nvPr>
        </p:nvGraphicFramePr>
        <p:xfrm>
          <a:off x="6541566" y="3956554"/>
          <a:ext cx="1636712" cy="681037"/>
        </p:xfrm>
        <a:graphic>
          <a:graphicData uri="http://schemas.openxmlformats.org/presentationml/2006/ole">
            <mc:AlternateContent xmlns:mc="http://schemas.openxmlformats.org/markup-compatibility/2006">
              <mc:Choice xmlns:v="urn:schemas-microsoft-com:vml" Requires="v">
                <p:oleObj name="Document" r:id="rId7" imgW="3340100" imgH="1397000" progId="Word.Document.8">
                  <p:embed/>
                </p:oleObj>
              </mc:Choice>
              <mc:Fallback>
                <p:oleObj name="Document" r:id="rId7" imgW="3340100" imgH="1397000" progId="Word.Document.8">
                  <p:embed/>
                  <p:pic>
                    <p:nvPicPr>
                      <p:cNvPr id="36883" name="Object 28">
                        <a:extLst>
                          <a:ext uri="{FF2B5EF4-FFF2-40B4-BE49-F238E27FC236}">
                            <a16:creationId xmlns:a16="http://schemas.microsoft.com/office/drawing/2014/main" id="{0C0748CF-44F5-4649-BA5A-7B1451BC8AB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41566" y="3956554"/>
                        <a:ext cx="1636712" cy="681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23" name="Object 29">
            <a:extLst>
              <a:ext uri="{FF2B5EF4-FFF2-40B4-BE49-F238E27FC236}">
                <a16:creationId xmlns:a16="http://schemas.microsoft.com/office/drawing/2014/main" id="{C5E0E98B-BBC3-4274-880C-DAE92880A39D}"/>
              </a:ext>
            </a:extLst>
          </p:cNvPr>
          <p:cNvGraphicFramePr>
            <a:graphicFrameLocks noChangeAspect="1"/>
          </p:cNvGraphicFramePr>
          <p:nvPr>
            <p:extLst>
              <p:ext uri="{D42A27DB-BD31-4B8C-83A1-F6EECF244321}">
                <p14:modId xmlns:p14="http://schemas.microsoft.com/office/powerpoint/2010/main" val="296792613"/>
              </p:ext>
            </p:extLst>
          </p:nvPr>
        </p:nvGraphicFramePr>
        <p:xfrm>
          <a:off x="8827567" y="3956553"/>
          <a:ext cx="1595437" cy="660400"/>
        </p:xfrm>
        <a:graphic>
          <a:graphicData uri="http://schemas.openxmlformats.org/presentationml/2006/ole">
            <mc:AlternateContent xmlns:mc="http://schemas.openxmlformats.org/markup-compatibility/2006">
              <mc:Choice xmlns:v="urn:schemas-microsoft-com:vml" Requires="v">
                <p:oleObj name="Document" r:id="rId9" imgW="3352800" imgH="1397000" progId="Word.Document.8">
                  <p:embed/>
                </p:oleObj>
              </mc:Choice>
              <mc:Fallback>
                <p:oleObj name="Document" r:id="rId9" imgW="3352800" imgH="1397000" progId="Word.Document.8">
                  <p:embed/>
                  <p:pic>
                    <p:nvPicPr>
                      <p:cNvPr id="36884" name="Object 29">
                        <a:extLst>
                          <a:ext uri="{FF2B5EF4-FFF2-40B4-BE49-F238E27FC236}">
                            <a16:creationId xmlns:a16="http://schemas.microsoft.com/office/drawing/2014/main" id="{E02CD5EA-C7B8-40BF-A963-6E45B9C475D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827567" y="3956553"/>
                        <a:ext cx="1595437" cy="66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24" name="Object 33">
            <a:extLst>
              <a:ext uri="{FF2B5EF4-FFF2-40B4-BE49-F238E27FC236}">
                <a16:creationId xmlns:a16="http://schemas.microsoft.com/office/drawing/2014/main" id="{857FE281-6F39-41B7-B18F-9187145CFA70}"/>
              </a:ext>
            </a:extLst>
          </p:cNvPr>
          <p:cNvGraphicFramePr>
            <a:graphicFrameLocks noChangeAspect="1"/>
          </p:cNvGraphicFramePr>
          <p:nvPr>
            <p:extLst>
              <p:ext uri="{D42A27DB-BD31-4B8C-83A1-F6EECF244321}">
                <p14:modId xmlns:p14="http://schemas.microsoft.com/office/powerpoint/2010/main" val="3581945055"/>
              </p:ext>
            </p:extLst>
          </p:nvPr>
        </p:nvGraphicFramePr>
        <p:xfrm>
          <a:off x="5222875" y="1447801"/>
          <a:ext cx="1595438" cy="660400"/>
        </p:xfrm>
        <a:graphic>
          <a:graphicData uri="http://schemas.openxmlformats.org/presentationml/2006/ole">
            <mc:AlternateContent xmlns:mc="http://schemas.openxmlformats.org/markup-compatibility/2006">
              <mc:Choice xmlns:v="urn:schemas-microsoft-com:vml" Requires="v">
                <p:oleObj name="Document" r:id="rId11" imgW="3340100" imgH="1397000" progId="Word.Document.8">
                  <p:embed/>
                </p:oleObj>
              </mc:Choice>
              <mc:Fallback>
                <p:oleObj name="Document" r:id="rId11" imgW="3340100" imgH="1397000" progId="Word.Document.8">
                  <p:embed/>
                  <p:pic>
                    <p:nvPicPr>
                      <p:cNvPr id="36885" name="Object 33">
                        <a:extLst>
                          <a:ext uri="{FF2B5EF4-FFF2-40B4-BE49-F238E27FC236}">
                            <a16:creationId xmlns:a16="http://schemas.microsoft.com/office/drawing/2014/main" id="{932BFF67-D515-4314-B21D-02FDC8D2022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22875" y="1447801"/>
                        <a:ext cx="1595438" cy="66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nvGrpSpPr>
          <p:cNvPr id="25" name="Group 50">
            <a:extLst>
              <a:ext uri="{FF2B5EF4-FFF2-40B4-BE49-F238E27FC236}">
                <a16:creationId xmlns:a16="http://schemas.microsoft.com/office/drawing/2014/main" id="{CC016019-6CFC-49D9-9918-08249DDD5F80}"/>
              </a:ext>
            </a:extLst>
          </p:cNvPr>
          <p:cNvGrpSpPr>
            <a:grpSpLocks/>
          </p:cNvGrpSpPr>
          <p:nvPr/>
        </p:nvGrpSpPr>
        <p:grpSpPr bwMode="auto">
          <a:xfrm>
            <a:off x="6975475" y="1447802"/>
            <a:ext cx="1295400" cy="396875"/>
            <a:chOff x="3600" y="768"/>
            <a:chExt cx="816" cy="250"/>
          </a:xfrm>
        </p:grpSpPr>
        <p:sp>
          <p:nvSpPr>
            <p:cNvPr id="26" name="Line 34">
              <a:extLst>
                <a:ext uri="{FF2B5EF4-FFF2-40B4-BE49-F238E27FC236}">
                  <a16:creationId xmlns:a16="http://schemas.microsoft.com/office/drawing/2014/main" id="{F34E352C-19BF-4D8C-8A4E-2E89D2B3B94D}"/>
                </a:ext>
              </a:extLst>
            </p:cNvPr>
            <p:cNvSpPr>
              <a:spLocks noChangeShapeType="1"/>
            </p:cNvSpPr>
            <p:nvPr/>
          </p:nvSpPr>
          <p:spPr bwMode="auto">
            <a:xfrm>
              <a:off x="3600" y="912"/>
              <a:ext cx="336"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 name="Text Box 35">
              <a:extLst>
                <a:ext uri="{FF2B5EF4-FFF2-40B4-BE49-F238E27FC236}">
                  <a16:creationId xmlns:a16="http://schemas.microsoft.com/office/drawing/2014/main" id="{D7040715-EA33-4B0D-BAEF-E0D1AA824954}"/>
                </a:ext>
              </a:extLst>
            </p:cNvPr>
            <p:cNvSpPr txBox="1">
              <a:spLocks noChangeArrowheads="1"/>
            </p:cNvSpPr>
            <p:nvPr/>
          </p:nvSpPr>
          <p:spPr bwMode="auto">
            <a:xfrm>
              <a:off x="3984" y="768"/>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2000"/>
                <a:t>P</a:t>
              </a:r>
            </a:p>
          </p:txBody>
        </p:sp>
      </p:grpSp>
      <p:grpSp>
        <p:nvGrpSpPr>
          <p:cNvPr id="28" name="Group 48">
            <a:extLst>
              <a:ext uri="{FF2B5EF4-FFF2-40B4-BE49-F238E27FC236}">
                <a16:creationId xmlns:a16="http://schemas.microsoft.com/office/drawing/2014/main" id="{C0CAC039-832D-44A2-809D-5745451EE1F7}"/>
              </a:ext>
            </a:extLst>
          </p:cNvPr>
          <p:cNvGrpSpPr>
            <a:grpSpLocks/>
          </p:cNvGrpSpPr>
          <p:nvPr/>
        </p:nvGrpSpPr>
        <p:grpSpPr bwMode="auto">
          <a:xfrm>
            <a:off x="2041003" y="4713791"/>
            <a:ext cx="8001000" cy="854075"/>
            <a:chOff x="384" y="2832"/>
            <a:chExt cx="5040" cy="538"/>
          </a:xfrm>
        </p:grpSpPr>
        <p:sp>
          <p:nvSpPr>
            <p:cNvPr id="29" name="Text Box 36">
              <a:extLst>
                <a:ext uri="{FF2B5EF4-FFF2-40B4-BE49-F238E27FC236}">
                  <a16:creationId xmlns:a16="http://schemas.microsoft.com/office/drawing/2014/main" id="{A9CCCF54-B02F-41DB-82E1-EB26F5CD0B52}"/>
                </a:ext>
              </a:extLst>
            </p:cNvPr>
            <p:cNvSpPr txBox="1">
              <a:spLocks noChangeArrowheads="1"/>
            </p:cNvSpPr>
            <p:nvPr/>
          </p:nvSpPr>
          <p:spPr bwMode="auto">
            <a:xfrm>
              <a:off x="384" y="3120"/>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2000"/>
                <a:t>M11</a:t>
              </a:r>
            </a:p>
          </p:txBody>
        </p:sp>
        <p:sp>
          <p:nvSpPr>
            <p:cNvPr id="30" name="Text Box 37">
              <a:extLst>
                <a:ext uri="{FF2B5EF4-FFF2-40B4-BE49-F238E27FC236}">
                  <a16:creationId xmlns:a16="http://schemas.microsoft.com/office/drawing/2014/main" id="{BB6BD528-714D-479B-B108-B6FF8EE753F1}"/>
                </a:ext>
              </a:extLst>
            </p:cNvPr>
            <p:cNvSpPr txBox="1">
              <a:spLocks noChangeArrowheads="1"/>
            </p:cNvSpPr>
            <p:nvPr/>
          </p:nvSpPr>
          <p:spPr bwMode="auto">
            <a:xfrm>
              <a:off x="1824" y="3110"/>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2000"/>
                <a:t>M12</a:t>
              </a:r>
            </a:p>
          </p:txBody>
        </p:sp>
        <p:sp>
          <p:nvSpPr>
            <p:cNvPr id="31" name="Text Box 38">
              <a:extLst>
                <a:ext uri="{FF2B5EF4-FFF2-40B4-BE49-F238E27FC236}">
                  <a16:creationId xmlns:a16="http://schemas.microsoft.com/office/drawing/2014/main" id="{26F0D33C-8154-47C0-AEEE-0129B70EE994}"/>
                </a:ext>
              </a:extLst>
            </p:cNvPr>
            <p:cNvSpPr txBox="1">
              <a:spLocks noChangeArrowheads="1"/>
            </p:cNvSpPr>
            <p:nvPr/>
          </p:nvSpPr>
          <p:spPr bwMode="auto">
            <a:xfrm>
              <a:off x="3600" y="3110"/>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2000"/>
                <a:t>M21</a:t>
              </a:r>
            </a:p>
          </p:txBody>
        </p:sp>
        <p:sp>
          <p:nvSpPr>
            <p:cNvPr id="32" name="Text Box 39">
              <a:extLst>
                <a:ext uri="{FF2B5EF4-FFF2-40B4-BE49-F238E27FC236}">
                  <a16:creationId xmlns:a16="http://schemas.microsoft.com/office/drawing/2014/main" id="{704666B7-6A2B-499B-BE79-85424E7924E2}"/>
                </a:ext>
              </a:extLst>
            </p:cNvPr>
            <p:cNvSpPr txBox="1">
              <a:spLocks noChangeArrowheads="1"/>
            </p:cNvSpPr>
            <p:nvPr/>
          </p:nvSpPr>
          <p:spPr bwMode="auto">
            <a:xfrm>
              <a:off x="4992" y="3110"/>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2000"/>
                <a:t>M22</a:t>
              </a:r>
            </a:p>
          </p:txBody>
        </p:sp>
        <p:sp>
          <p:nvSpPr>
            <p:cNvPr id="33" name="Line 40">
              <a:extLst>
                <a:ext uri="{FF2B5EF4-FFF2-40B4-BE49-F238E27FC236}">
                  <a16:creationId xmlns:a16="http://schemas.microsoft.com/office/drawing/2014/main" id="{304A415F-8A9D-4555-A244-B5DF801C64D0}"/>
                </a:ext>
              </a:extLst>
            </p:cNvPr>
            <p:cNvSpPr>
              <a:spLocks noChangeShapeType="1"/>
            </p:cNvSpPr>
            <p:nvPr/>
          </p:nvSpPr>
          <p:spPr bwMode="auto">
            <a:xfrm>
              <a:off x="528" y="2832"/>
              <a:ext cx="0" cy="288"/>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 name="Line 41">
              <a:extLst>
                <a:ext uri="{FF2B5EF4-FFF2-40B4-BE49-F238E27FC236}">
                  <a16:creationId xmlns:a16="http://schemas.microsoft.com/office/drawing/2014/main" id="{12BE5CFF-7479-4486-93AC-BADCB82C04F8}"/>
                </a:ext>
              </a:extLst>
            </p:cNvPr>
            <p:cNvSpPr>
              <a:spLocks noChangeShapeType="1"/>
            </p:cNvSpPr>
            <p:nvPr/>
          </p:nvSpPr>
          <p:spPr bwMode="auto">
            <a:xfrm>
              <a:off x="2016" y="2832"/>
              <a:ext cx="0" cy="288"/>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 name="Line 42">
              <a:extLst>
                <a:ext uri="{FF2B5EF4-FFF2-40B4-BE49-F238E27FC236}">
                  <a16:creationId xmlns:a16="http://schemas.microsoft.com/office/drawing/2014/main" id="{DF983F49-8C92-405E-98DA-A2D05BC8566A}"/>
                </a:ext>
              </a:extLst>
            </p:cNvPr>
            <p:cNvSpPr>
              <a:spLocks noChangeShapeType="1"/>
            </p:cNvSpPr>
            <p:nvPr/>
          </p:nvSpPr>
          <p:spPr bwMode="auto">
            <a:xfrm>
              <a:off x="3744" y="2832"/>
              <a:ext cx="0" cy="288"/>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6" name="Line 43">
              <a:extLst>
                <a:ext uri="{FF2B5EF4-FFF2-40B4-BE49-F238E27FC236}">
                  <a16:creationId xmlns:a16="http://schemas.microsoft.com/office/drawing/2014/main" id="{EC508D09-D2E9-467F-AB0F-F4F605D08936}"/>
                </a:ext>
              </a:extLst>
            </p:cNvPr>
            <p:cNvSpPr>
              <a:spLocks noChangeShapeType="1"/>
            </p:cNvSpPr>
            <p:nvPr/>
          </p:nvSpPr>
          <p:spPr bwMode="auto">
            <a:xfrm>
              <a:off x="5184" y="2832"/>
              <a:ext cx="0" cy="288"/>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37" name="Group 49">
            <a:extLst>
              <a:ext uri="{FF2B5EF4-FFF2-40B4-BE49-F238E27FC236}">
                <a16:creationId xmlns:a16="http://schemas.microsoft.com/office/drawing/2014/main" id="{DF06772B-4D41-423A-BB49-55922EAF4F73}"/>
              </a:ext>
            </a:extLst>
          </p:cNvPr>
          <p:cNvGrpSpPr>
            <a:grpSpLocks/>
          </p:cNvGrpSpPr>
          <p:nvPr/>
        </p:nvGrpSpPr>
        <p:grpSpPr bwMode="auto">
          <a:xfrm>
            <a:off x="2193403" y="5628191"/>
            <a:ext cx="7620000" cy="777875"/>
            <a:chOff x="480" y="3408"/>
            <a:chExt cx="4800" cy="490"/>
          </a:xfrm>
        </p:grpSpPr>
        <p:sp>
          <p:nvSpPr>
            <p:cNvPr id="38" name="AutoShape 44">
              <a:extLst>
                <a:ext uri="{FF2B5EF4-FFF2-40B4-BE49-F238E27FC236}">
                  <a16:creationId xmlns:a16="http://schemas.microsoft.com/office/drawing/2014/main" id="{043017E3-C480-4FC5-A3B0-ECE8C893BCF8}"/>
                </a:ext>
              </a:extLst>
            </p:cNvPr>
            <p:cNvSpPr>
              <a:spLocks/>
            </p:cNvSpPr>
            <p:nvPr/>
          </p:nvSpPr>
          <p:spPr bwMode="auto">
            <a:xfrm rot="-5400000">
              <a:off x="1152" y="2736"/>
              <a:ext cx="192" cy="1536"/>
            </a:xfrm>
            <a:prstGeom prst="leftBrace">
              <a:avLst>
                <a:gd name="adj1" fmla="val 66667"/>
                <a:gd name="adj2" fmla="val 50963"/>
              </a:avLst>
            </a:prstGeom>
            <a:noFill/>
            <a:ln w="25400">
              <a:solidFill>
                <a:srgbClr val="1C5A6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39" name="AutoShape 45">
              <a:extLst>
                <a:ext uri="{FF2B5EF4-FFF2-40B4-BE49-F238E27FC236}">
                  <a16:creationId xmlns:a16="http://schemas.microsoft.com/office/drawing/2014/main" id="{487EE6FA-73CA-44AA-9830-DA74A7B1A3B9}"/>
                </a:ext>
              </a:extLst>
            </p:cNvPr>
            <p:cNvSpPr>
              <a:spLocks/>
            </p:cNvSpPr>
            <p:nvPr/>
          </p:nvSpPr>
          <p:spPr bwMode="auto">
            <a:xfrm rot="-5400000">
              <a:off x="4416" y="2736"/>
              <a:ext cx="192" cy="1536"/>
            </a:xfrm>
            <a:prstGeom prst="leftBrace">
              <a:avLst>
                <a:gd name="adj1" fmla="val 66667"/>
                <a:gd name="adj2" fmla="val 50963"/>
              </a:avLst>
            </a:prstGeom>
            <a:noFill/>
            <a:ln w="25400">
              <a:solidFill>
                <a:srgbClr val="1C5A6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40" name="Text Box 46">
              <a:extLst>
                <a:ext uri="{FF2B5EF4-FFF2-40B4-BE49-F238E27FC236}">
                  <a16:creationId xmlns:a16="http://schemas.microsoft.com/office/drawing/2014/main" id="{8346052C-3378-4F85-9E0C-8B093EE802A4}"/>
                </a:ext>
              </a:extLst>
            </p:cNvPr>
            <p:cNvSpPr txBox="1">
              <a:spLocks noChangeArrowheads="1"/>
            </p:cNvSpPr>
            <p:nvPr/>
          </p:nvSpPr>
          <p:spPr bwMode="auto">
            <a:xfrm>
              <a:off x="1056" y="3638"/>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2000"/>
                <a:t>M1</a:t>
              </a:r>
            </a:p>
          </p:txBody>
        </p:sp>
        <p:sp>
          <p:nvSpPr>
            <p:cNvPr id="41" name="Text Box 47">
              <a:extLst>
                <a:ext uri="{FF2B5EF4-FFF2-40B4-BE49-F238E27FC236}">
                  <a16:creationId xmlns:a16="http://schemas.microsoft.com/office/drawing/2014/main" id="{AAE97E4A-06BD-4FEB-ADD5-8B12490A7342}"/>
                </a:ext>
              </a:extLst>
            </p:cNvPr>
            <p:cNvSpPr txBox="1">
              <a:spLocks noChangeArrowheads="1"/>
            </p:cNvSpPr>
            <p:nvPr/>
          </p:nvSpPr>
          <p:spPr bwMode="auto">
            <a:xfrm>
              <a:off x="4320" y="3648"/>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2000"/>
                <a:t>M2</a:t>
              </a:r>
            </a:p>
          </p:txBody>
        </p:sp>
      </p:grpSp>
      <p:sp>
        <p:nvSpPr>
          <p:cNvPr id="42" name="Text Box 51">
            <a:extLst>
              <a:ext uri="{FF2B5EF4-FFF2-40B4-BE49-F238E27FC236}">
                <a16:creationId xmlns:a16="http://schemas.microsoft.com/office/drawing/2014/main" id="{5B236BED-9D00-4FE0-973C-1D8D534122C4}"/>
              </a:ext>
            </a:extLst>
          </p:cNvPr>
          <p:cNvSpPr txBox="1">
            <a:spLocks noChangeArrowheads="1"/>
          </p:cNvSpPr>
          <p:nvPr/>
        </p:nvSpPr>
        <p:spPr bwMode="auto">
          <a:xfrm>
            <a:off x="4169839" y="6276400"/>
            <a:ext cx="45767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zh-CN" altLang="en-US" sz="2000" dirty="0">
                <a:solidFill>
                  <a:srgbClr val="FF0000"/>
                </a:solidFill>
              </a:rPr>
              <a:t>③ </a:t>
            </a:r>
            <a:r>
              <a:rPr lang="en-US" altLang="en-US" sz="2000" dirty="0">
                <a:solidFill>
                  <a:srgbClr val="FF0000"/>
                </a:solidFill>
              </a:rPr>
              <a:t>Δ</a:t>
            </a:r>
            <a:r>
              <a:rPr lang="en-US" altLang="en-US" sz="2000" baseline="-25000" dirty="0">
                <a:solidFill>
                  <a:srgbClr val="FF0000"/>
                </a:solidFill>
              </a:rPr>
              <a:t>1</a:t>
            </a:r>
            <a:r>
              <a:rPr lang="en-US" altLang="en-US" sz="2000" dirty="0">
                <a:solidFill>
                  <a:srgbClr val="FF0000"/>
                </a:solidFill>
              </a:rPr>
              <a:t> = P – M1    vs.     Δ</a:t>
            </a:r>
            <a:r>
              <a:rPr lang="en-US" altLang="en-US" sz="2000" baseline="-25000" dirty="0">
                <a:solidFill>
                  <a:srgbClr val="FF0000"/>
                </a:solidFill>
              </a:rPr>
              <a:t>2</a:t>
            </a:r>
            <a:r>
              <a:rPr lang="en-US" altLang="zh-CN" sz="2000" dirty="0">
                <a:solidFill>
                  <a:srgbClr val="FF0000"/>
                </a:solidFill>
              </a:rPr>
              <a:t>=</a:t>
            </a:r>
            <a:r>
              <a:rPr lang="en-US" altLang="en-US" sz="2000" baseline="-25000" dirty="0">
                <a:solidFill>
                  <a:srgbClr val="FF0000"/>
                </a:solidFill>
              </a:rPr>
              <a:t> </a:t>
            </a:r>
            <a:r>
              <a:rPr lang="en-US" altLang="en-US" sz="2000" dirty="0">
                <a:solidFill>
                  <a:srgbClr val="FF0000"/>
                </a:solidFill>
              </a:rPr>
              <a:t>P – M2</a:t>
            </a:r>
          </a:p>
        </p:txBody>
      </p:sp>
      <p:sp>
        <p:nvSpPr>
          <p:cNvPr id="43" name="Text Box 18">
            <a:extLst>
              <a:ext uri="{FF2B5EF4-FFF2-40B4-BE49-F238E27FC236}">
                <a16:creationId xmlns:a16="http://schemas.microsoft.com/office/drawing/2014/main" id="{52FCD1BF-A18F-4DF5-A442-059A94BB77DD}"/>
              </a:ext>
            </a:extLst>
          </p:cNvPr>
          <p:cNvSpPr txBox="1">
            <a:spLocks noChangeArrowheads="1"/>
          </p:cNvSpPr>
          <p:nvPr/>
        </p:nvSpPr>
        <p:spPr bwMode="auto">
          <a:xfrm>
            <a:off x="206834" y="4057976"/>
            <a:ext cx="15587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zh-CN" altLang="en-US" sz="1800" dirty="0">
                <a:solidFill>
                  <a:srgbClr val="FF0000"/>
                </a:solidFill>
              </a:rPr>
              <a:t>② 划分后</a:t>
            </a:r>
            <a:r>
              <a:rPr lang="en-US" altLang="en-US" sz="1800" dirty="0">
                <a:solidFill>
                  <a:srgbClr val="FF0000"/>
                </a:solidFill>
              </a:rPr>
              <a:t>:</a:t>
            </a:r>
          </a:p>
        </p:txBody>
      </p:sp>
    </p:spTree>
    <p:extLst>
      <p:ext uri="{BB962C8B-B14F-4D97-AF65-F5344CB8AC3E}">
        <p14:creationId xmlns:p14="http://schemas.microsoft.com/office/powerpoint/2010/main" val="1667956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48217" y="349211"/>
            <a:ext cx="11040533" cy="533400"/>
          </a:xfrm>
        </p:spPr>
        <p:txBody>
          <a:bodyPr>
            <a:normAutofit fontScale="90000"/>
          </a:bodyPr>
          <a:lstStyle/>
          <a:p>
            <a:r>
              <a:rPr lang="zh-CN" altLang="en-US" dirty="0"/>
              <a:t>分类的定义</a:t>
            </a:r>
            <a:endParaRPr kumimoji="1" lang="zh-CN" altLang="en-US" dirty="0"/>
          </a:p>
        </p:txBody>
      </p:sp>
      <p:sp>
        <p:nvSpPr>
          <p:cNvPr id="3" name="文本占位符 2">
            <a:extLst>
              <a:ext uri="{FF2B5EF4-FFF2-40B4-BE49-F238E27FC236}">
                <a16:creationId xmlns:a16="http://schemas.microsoft.com/office/drawing/2014/main" id="{174C9010-CB9B-DF47-A8ED-FA43D06F1210}"/>
              </a:ext>
            </a:extLst>
          </p:cNvPr>
          <p:cNvSpPr>
            <a:spLocks noGrp="1"/>
          </p:cNvSpPr>
          <p:nvPr>
            <p:ph type="body" sz="half" idx="1"/>
          </p:nvPr>
        </p:nvSpPr>
        <p:spPr>
          <a:xfrm>
            <a:off x="548217" y="1143000"/>
            <a:ext cx="11259470" cy="5181600"/>
          </a:xfrm>
        </p:spPr>
        <p:txBody>
          <a:bodyPr>
            <a:normAutofit/>
          </a:bodyPr>
          <a:lstStyle/>
          <a:p>
            <a:pPr marL="0" indent="0">
              <a:buNone/>
            </a:pPr>
            <a:r>
              <a:rPr lang="zh-CN" altLang="en-US" sz="2400" b="1" dirty="0"/>
              <a:t>给定的一组记录（训练集）：</a:t>
            </a:r>
            <a:endParaRPr lang="en-US" altLang="zh-CN" sz="600" b="1" dirty="0"/>
          </a:p>
          <a:p>
            <a:r>
              <a:rPr lang="zh-CN" altLang="en-US" sz="2400" dirty="0"/>
              <a:t>每一组记录由元组</a:t>
            </a:r>
            <a:r>
              <a:rPr lang="en-US" altLang="zh-CN" sz="2400" dirty="0"/>
              <a:t>(</a:t>
            </a:r>
            <a:r>
              <a:rPr lang="en-US" altLang="zh-CN" sz="2400" b="1" i="1" dirty="0" err="1">
                <a:latin typeface="Times New Roman" charset="0"/>
              </a:rPr>
              <a:t>x</a:t>
            </a:r>
            <a:r>
              <a:rPr lang="en-US" altLang="zh-CN" sz="2400" dirty="0" err="1"/>
              <a:t>,</a:t>
            </a:r>
            <a:r>
              <a:rPr lang="en-US" altLang="zh-CN" sz="2400" i="1" dirty="0" err="1">
                <a:latin typeface="Times New Roman" charset="0"/>
              </a:rPr>
              <a:t>y</a:t>
            </a:r>
            <a:r>
              <a:rPr lang="en-US" altLang="zh-CN" sz="2400" dirty="0"/>
              <a:t>)</a:t>
            </a:r>
            <a:r>
              <a:rPr lang="zh-CN" altLang="en-US" sz="2400" dirty="0"/>
              <a:t>为特征，</a:t>
            </a:r>
            <a:endParaRPr lang="en-US" altLang="zh-CN" sz="2400" dirty="0"/>
          </a:p>
          <a:p>
            <a:r>
              <a:rPr lang="zh-CN" altLang="en-US" sz="2400" dirty="0"/>
              <a:t>其中</a:t>
            </a:r>
            <a:r>
              <a:rPr lang="en-US" altLang="zh-CN" sz="2400" b="1" i="1" dirty="0">
                <a:latin typeface="Times New Roman" charset="0"/>
              </a:rPr>
              <a:t>x</a:t>
            </a:r>
            <a:r>
              <a:rPr lang="zh-CN" altLang="en-US" sz="2400" dirty="0">
                <a:latin typeface="Times New Roman" charset="0"/>
              </a:rPr>
              <a:t>为属性集，</a:t>
            </a:r>
            <a:r>
              <a:rPr lang="en-US" altLang="zh-CN" sz="2400" i="1" dirty="0">
                <a:latin typeface="Times New Roman" charset="0"/>
              </a:rPr>
              <a:t> y</a:t>
            </a:r>
            <a:r>
              <a:rPr lang="zh-CN" altLang="en-US" sz="2400" dirty="0">
                <a:latin typeface="Times New Roman" charset="0"/>
              </a:rPr>
              <a:t>为对象的类别标签</a:t>
            </a:r>
            <a:endParaRPr lang="en-US" altLang="zh-CN" sz="2400" dirty="0">
              <a:latin typeface="Times New Roman" charset="0"/>
            </a:endParaRPr>
          </a:p>
          <a:p>
            <a:pPr lvl="1"/>
            <a:r>
              <a:rPr lang="en-US" altLang="zh-CN" sz="2000" b="1" i="1" dirty="0">
                <a:latin typeface="Times New Roman" charset="0"/>
              </a:rPr>
              <a:t>x </a:t>
            </a:r>
            <a:r>
              <a:rPr lang="zh-CN" altLang="en-US" sz="2000" dirty="0">
                <a:latin typeface="Times New Roman" charset="0"/>
              </a:rPr>
              <a:t>：属性，自变量，输入数据</a:t>
            </a:r>
            <a:endParaRPr lang="en-US" altLang="zh-CN" sz="2000" dirty="0">
              <a:latin typeface="Times New Roman" charset="0"/>
            </a:endParaRPr>
          </a:p>
          <a:p>
            <a:pPr lvl="1"/>
            <a:r>
              <a:rPr lang="en-US" altLang="zh-CN" sz="2000" i="1" dirty="0">
                <a:latin typeface="Times New Roman" charset="0"/>
              </a:rPr>
              <a:t>y </a:t>
            </a:r>
            <a:r>
              <a:rPr lang="zh-CN" altLang="en-US" sz="2000" dirty="0">
                <a:latin typeface="Times New Roman" charset="0"/>
              </a:rPr>
              <a:t>：类别，因变量，输出数据</a:t>
            </a:r>
            <a:endParaRPr lang="en-US" altLang="zh-CN" sz="2000" dirty="0">
              <a:latin typeface="Times New Roman" charset="0"/>
            </a:endParaRPr>
          </a:p>
          <a:p>
            <a:endParaRPr lang="en-US" altLang="zh-CN" sz="1400" dirty="0">
              <a:latin typeface="Times New Roman" charset="0"/>
            </a:endParaRPr>
          </a:p>
          <a:p>
            <a:pPr marL="0" indent="0">
              <a:buNone/>
            </a:pPr>
            <a:r>
              <a:rPr lang="zh-CN" altLang="en-US" sz="2400" b="1" dirty="0"/>
              <a:t>分类任务：</a:t>
            </a:r>
            <a:endParaRPr lang="en-US" altLang="zh-CN" sz="2400" b="1" dirty="0"/>
          </a:p>
          <a:p>
            <a:r>
              <a:rPr lang="zh-CN" altLang="en-US" sz="2400" dirty="0"/>
              <a:t>建立分类模型，用来表示属性集</a:t>
            </a:r>
            <a:r>
              <a:rPr lang="en-US" altLang="zh-CN" sz="2400" b="1" i="1" dirty="0">
                <a:latin typeface="Times New Roman" charset="0"/>
              </a:rPr>
              <a:t>x</a:t>
            </a:r>
            <a:r>
              <a:rPr lang="zh-CN" altLang="en-US" sz="2400" dirty="0"/>
              <a:t>和类别标签</a:t>
            </a:r>
            <a:r>
              <a:rPr lang="en-US" altLang="zh-CN" sz="2400" i="1" dirty="0">
                <a:latin typeface="Times New Roman" charset="0"/>
              </a:rPr>
              <a:t>y</a:t>
            </a:r>
            <a:r>
              <a:rPr lang="zh-CN" altLang="en-US" sz="2400" dirty="0"/>
              <a:t>之间的关系</a:t>
            </a:r>
            <a:endParaRPr lang="en-US" altLang="zh-CN" dirty="0"/>
          </a:p>
          <a:p>
            <a:endParaRPr kumimoji="1" lang="zh-CN" altLang="en-US" dirty="0"/>
          </a:p>
        </p:txBody>
      </p:sp>
      <p:sp>
        <p:nvSpPr>
          <p:cNvPr id="4" name="Slide Number Placeholder 6">
            <a:extLst>
              <a:ext uri="{FF2B5EF4-FFF2-40B4-BE49-F238E27FC236}">
                <a16:creationId xmlns:a16="http://schemas.microsoft.com/office/drawing/2014/main" id="{9CB539C6-FB11-E64A-A802-4725979C097A}"/>
              </a:ext>
            </a:extLst>
          </p:cNvPr>
          <p:cNvSpPr txBox="1">
            <a:spLocks/>
          </p:cNvSpPr>
          <p:nvPr/>
        </p:nvSpPr>
        <p:spPr bwMode="auto">
          <a:xfrm>
            <a:off x="10438408" y="6356350"/>
            <a:ext cx="1206437"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defPPr>
              <a:defRPr lang="zh-CN"/>
            </a:defPPr>
            <a:lvl1pPr marL="0" algn="l" defTabSz="914400" rtl="0" eaLnBrk="1" latinLnBrk="0" hangingPunct="1">
              <a:spcBef>
                <a:spcPct val="10000"/>
              </a:spcBef>
              <a:spcAft>
                <a:spcPts val="400"/>
              </a:spcAft>
              <a:buClr>
                <a:srgbClr val="0C7B9C"/>
              </a:buClr>
              <a:buSzPct val="75000"/>
              <a:buFont typeface="Monotype Sorts" pitchFamily="2" charset="2"/>
              <a:buChar char="l"/>
              <a:defRPr sz="2800" kern="1200">
                <a:solidFill>
                  <a:schemeClr val="tx1"/>
                </a:solidFill>
                <a:latin typeface="Arial" panose="020B0604020202020204" pitchFamily="34" charset="0"/>
                <a:ea typeface="+mn-ea"/>
                <a:cs typeface="+mn-cs"/>
              </a:defRPr>
            </a:lvl1pPr>
            <a:lvl2pPr marL="742950" indent="-285750" algn="l" defTabSz="914400" rtl="0" eaLnBrk="1" latinLnBrk="0" hangingPunct="1">
              <a:spcBef>
                <a:spcPct val="10000"/>
              </a:spcBef>
              <a:spcAft>
                <a:spcPts val="400"/>
              </a:spcAft>
              <a:buClr>
                <a:srgbClr val="0C7B9C"/>
              </a:buClr>
              <a:buSzPct val="100000"/>
              <a:buFont typeface="Arial" panose="020B0604020202020204" pitchFamily="34" charset="0"/>
              <a:buChar char="–"/>
              <a:defRPr sz="2800" kern="1200">
                <a:solidFill>
                  <a:schemeClr val="tx1"/>
                </a:solidFill>
                <a:latin typeface="Arial" panose="020B0604020202020204" pitchFamily="34" charset="0"/>
                <a:ea typeface="+mn-ea"/>
                <a:cs typeface="+mn-cs"/>
              </a:defRPr>
            </a:lvl2pPr>
            <a:lvl3pPr marL="1143000" indent="-228600" algn="l" defTabSz="914400" rtl="0" eaLnBrk="1" latinLnBrk="0" hangingPunct="1">
              <a:spcBef>
                <a:spcPct val="10000"/>
              </a:spcBef>
              <a:spcAft>
                <a:spcPts val="400"/>
              </a:spcAft>
              <a:buClr>
                <a:srgbClr val="0C7B9C"/>
              </a:buClr>
              <a:buSzPct val="70000"/>
              <a:buFont typeface="Wingdings" pitchFamily="2" charset="2"/>
              <a:buChar char="u"/>
              <a:defRPr sz="2400" kern="1200">
                <a:solidFill>
                  <a:schemeClr val="tx1"/>
                </a:solidFill>
                <a:latin typeface="Arial" panose="020B0604020202020204" pitchFamily="34" charset="0"/>
                <a:ea typeface="+mn-ea"/>
                <a:cs typeface="+mn-cs"/>
              </a:defRPr>
            </a:lvl3pPr>
            <a:lvl4pPr marL="1600200" indent="-228600" algn="l" defTabSz="914400" rtl="0" eaLnBrk="1" latinLnBrk="0" hangingPunct="1">
              <a:spcBef>
                <a:spcPct val="20000"/>
              </a:spcBef>
              <a:buSzPct val="100000"/>
              <a:buChar char="–"/>
              <a:defRPr sz="2000" kern="1200">
                <a:solidFill>
                  <a:schemeClr val="tx1"/>
                </a:solidFill>
                <a:latin typeface="Times New Roman" panose="02020603050405020304" pitchFamily="18" charset="0"/>
                <a:ea typeface="+mn-ea"/>
                <a:cs typeface="+mn-cs"/>
              </a:defRPr>
            </a:lvl4pPr>
            <a:lvl5pPr marL="2057400" indent="-228600" algn="l" defTabSz="914400" rtl="0" eaLnBrk="1" latinLnBrk="0" hangingPunct="1">
              <a:spcBef>
                <a:spcPct val="20000"/>
              </a:spcBef>
              <a:buSzPct val="100000"/>
              <a:buChar char="•"/>
              <a:defRPr sz="2000"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9pPr>
          </a:lstStyle>
          <a:p>
            <a:pPr>
              <a:lnSpc>
                <a:spcPct val="90000"/>
              </a:lnSpc>
              <a:spcBef>
                <a:spcPct val="0"/>
              </a:spcBef>
              <a:spcAft>
                <a:spcPts val="600"/>
              </a:spcAft>
              <a:buClrTx/>
              <a:buSzTx/>
              <a:buFontTx/>
              <a:buNone/>
            </a:pPr>
            <a:fld id="{B3C95AA5-9D5C-5241-9970-E26C58C44F9A}" type="slidenum">
              <a:rPr lang="en-US" altLang="en-US" sz="1800" smtClean="0">
                <a:latin typeface="Microsoft YaHei" panose="020B0503020204020204" pitchFamily="34" charset="-122"/>
              </a:rPr>
              <a:pPr>
                <a:lnSpc>
                  <a:spcPct val="90000"/>
                </a:lnSpc>
                <a:spcBef>
                  <a:spcPct val="0"/>
                </a:spcBef>
                <a:spcAft>
                  <a:spcPts val="600"/>
                </a:spcAft>
                <a:buClrTx/>
                <a:buSzTx/>
                <a:buFontTx/>
                <a:buNone/>
              </a:pPr>
              <a:t>3</a:t>
            </a:fld>
            <a:endParaRPr lang="en-US" altLang="en-US" sz="1800" dirty="0">
              <a:latin typeface="Microsoft YaHei" panose="020B0503020204020204" pitchFamily="34" charset="-122"/>
            </a:endParaRPr>
          </a:p>
        </p:txBody>
      </p:sp>
      <p:grpSp>
        <p:nvGrpSpPr>
          <p:cNvPr id="5" name="组合 4">
            <a:extLst>
              <a:ext uri="{FF2B5EF4-FFF2-40B4-BE49-F238E27FC236}">
                <a16:creationId xmlns:a16="http://schemas.microsoft.com/office/drawing/2014/main" id="{BABC099A-D374-0841-9837-F88F596BBC2D}"/>
              </a:ext>
            </a:extLst>
          </p:cNvPr>
          <p:cNvGrpSpPr/>
          <p:nvPr/>
        </p:nvGrpSpPr>
        <p:grpSpPr>
          <a:xfrm>
            <a:off x="6339410" y="1111250"/>
            <a:ext cx="5304373" cy="3817589"/>
            <a:chOff x="5263619" y="1235566"/>
            <a:chExt cx="6012846" cy="4344534"/>
          </a:xfrm>
        </p:grpSpPr>
        <p:pic>
          <p:nvPicPr>
            <p:cNvPr id="6" name="图形 5" descr="狗">
              <a:extLst>
                <a:ext uri="{FF2B5EF4-FFF2-40B4-BE49-F238E27FC236}">
                  <a16:creationId xmlns:a16="http://schemas.microsoft.com/office/drawing/2014/main" id="{D29A4E27-8C93-B345-AF4F-BEF58BF93CE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16066" y="2950633"/>
              <a:ext cx="914400" cy="914400"/>
            </a:xfrm>
            <a:prstGeom prst="rect">
              <a:avLst/>
            </a:prstGeom>
          </p:spPr>
        </p:pic>
        <p:pic>
          <p:nvPicPr>
            <p:cNvPr id="7" name="图形 6" descr="猫">
              <a:extLst>
                <a:ext uri="{FF2B5EF4-FFF2-40B4-BE49-F238E27FC236}">
                  <a16:creationId xmlns:a16="http://schemas.microsoft.com/office/drawing/2014/main" id="{A03B9B24-7E33-A440-B4B8-1853BCF7FBC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362065" y="4665700"/>
              <a:ext cx="914400" cy="914400"/>
            </a:xfrm>
            <a:prstGeom prst="rect">
              <a:avLst/>
            </a:prstGeom>
          </p:spPr>
        </p:pic>
        <p:pic>
          <p:nvPicPr>
            <p:cNvPr id="8" name="图形 7" descr="长颈鹿">
              <a:extLst>
                <a:ext uri="{FF2B5EF4-FFF2-40B4-BE49-F238E27FC236}">
                  <a16:creationId xmlns:a16="http://schemas.microsoft.com/office/drawing/2014/main" id="{A918F2AB-68BD-724D-B8C7-4EF6312E492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316066" y="1235566"/>
              <a:ext cx="914400" cy="914400"/>
            </a:xfrm>
            <a:prstGeom prst="rect">
              <a:avLst/>
            </a:prstGeom>
          </p:spPr>
        </p:pic>
        <p:cxnSp>
          <p:nvCxnSpPr>
            <p:cNvPr id="9" name="直线箭头连接符 8">
              <a:extLst>
                <a:ext uri="{FF2B5EF4-FFF2-40B4-BE49-F238E27FC236}">
                  <a16:creationId xmlns:a16="http://schemas.microsoft.com/office/drawing/2014/main" id="{4F3B920D-0011-734C-96FA-EB0023163B2C}"/>
                </a:ext>
              </a:extLst>
            </p:cNvPr>
            <p:cNvCxnSpPr>
              <a:cxnSpLocks/>
              <a:stCxn id="12" idx="7"/>
              <a:endCxn id="8" idx="1"/>
            </p:cNvCxnSpPr>
            <p:nvPr/>
          </p:nvCxnSpPr>
          <p:spPr>
            <a:xfrm flipV="1">
              <a:off x="8493262" y="1692766"/>
              <a:ext cx="1822804" cy="11644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直线箭头连接符 9">
              <a:extLst>
                <a:ext uri="{FF2B5EF4-FFF2-40B4-BE49-F238E27FC236}">
                  <a16:creationId xmlns:a16="http://schemas.microsoft.com/office/drawing/2014/main" id="{9BF84D83-171F-A043-980F-EC341B97FEAD}"/>
                </a:ext>
              </a:extLst>
            </p:cNvPr>
            <p:cNvCxnSpPr>
              <a:cxnSpLocks/>
              <a:stCxn id="12" idx="6"/>
              <a:endCxn id="6" idx="1"/>
            </p:cNvCxnSpPr>
            <p:nvPr/>
          </p:nvCxnSpPr>
          <p:spPr>
            <a:xfrm flipV="1">
              <a:off x="8595250" y="3407833"/>
              <a:ext cx="1720816" cy="211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直线箭头连接符 10">
              <a:extLst>
                <a:ext uri="{FF2B5EF4-FFF2-40B4-BE49-F238E27FC236}">
                  <a16:creationId xmlns:a16="http://schemas.microsoft.com/office/drawing/2014/main" id="{3F23C3F0-8FB7-F54C-A0A0-953C22C5356D}"/>
                </a:ext>
              </a:extLst>
            </p:cNvPr>
            <p:cNvCxnSpPr>
              <a:cxnSpLocks/>
              <a:stCxn id="12" idx="5"/>
              <a:endCxn id="7" idx="1"/>
            </p:cNvCxnSpPr>
            <p:nvPr/>
          </p:nvCxnSpPr>
          <p:spPr>
            <a:xfrm>
              <a:off x="8493262" y="4000742"/>
              <a:ext cx="1868803" cy="11221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椭圆 11">
              <a:extLst>
                <a:ext uri="{FF2B5EF4-FFF2-40B4-BE49-F238E27FC236}">
                  <a16:creationId xmlns:a16="http://schemas.microsoft.com/office/drawing/2014/main" id="{20E18D79-2696-B649-8B79-E3902156DF4E}"/>
                </a:ext>
              </a:extLst>
            </p:cNvPr>
            <p:cNvSpPr/>
            <p:nvPr/>
          </p:nvSpPr>
          <p:spPr>
            <a:xfrm>
              <a:off x="7898834" y="2620433"/>
              <a:ext cx="696416" cy="1617133"/>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zh-CN" altLang="en-US"/>
            </a:p>
          </p:txBody>
        </p:sp>
        <p:pic>
          <p:nvPicPr>
            <p:cNvPr id="13" name="图形 12" descr="爪印">
              <a:extLst>
                <a:ext uri="{FF2B5EF4-FFF2-40B4-BE49-F238E27FC236}">
                  <a16:creationId xmlns:a16="http://schemas.microsoft.com/office/drawing/2014/main" id="{117EDA01-45CB-4B4D-BE13-DAA336C56B3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263619" y="2971800"/>
              <a:ext cx="914400" cy="914400"/>
            </a:xfrm>
            <a:prstGeom prst="rect">
              <a:avLst/>
            </a:prstGeom>
          </p:spPr>
        </p:pic>
        <p:cxnSp>
          <p:nvCxnSpPr>
            <p:cNvPr id="14" name="直线箭头连接符 13">
              <a:extLst>
                <a:ext uri="{FF2B5EF4-FFF2-40B4-BE49-F238E27FC236}">
                  <a16:creationId xmlns:a16="http://schemas.microsoft.com/office/drawing/2014/main" id="{4BD0159E-C9A0-6940-82F7-AA7B1CCD98FC}"/>
                </a:ext>
              </a:extLst>
            </p:cNvPr>
            <p:cNvCxnSpPr>
              <a:cxnSpLocks/>
              <a:stCxn id="13" idx="3"/>
              <a:endCxn id="12" idx="2"/>
            </p:cNvCxnSpPr>
            <p:nvPr/>
          </p:nvCxnSpPr>
          <p:spPr>
            <a:xfrm>
              <a:off x="6178019" y="3429000"/>
              <a:ext cx="172081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1919460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6">
            <a:extLst>
              <a:ext uri="{FF2B5EF4-FFF2-40B4-BE49-F238E27FC236}">
                <a16:creationId xmlns:a16="http://schemas.microsoft.com/office/drawing/2014/main" id="{877D50F2-D508-BE45-8D48-2C61440B3EBB}"/>
              </a:ext>
            </a:extLst>
          </p:cNvPr>
          <p:cNvSpPr/>
          <p:nvPr/>
        </p:nvSpPr>
        <p:spPr>
          <a:xfrm>
            <a:off x="4817328" y="888209"/>
            <a:ext cx="3393892" cy="18772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621509"/>
            <a:ext cx="11040533" cy="533400"/>
          </a:xfrm>
        </p:spPr>
        <p:txBody>
          <a:bodyPr>
            <a:normAutofit fontScale="90000"/>
          </a:bodyPr>
          <a:lstStyle/>
          <a:p>
            <a:r>
              <a:rPr kumimoji="1" lang="zh-CN" altLang="en-US" dirty="0"/>
              <a:t>基尼系数</a:t>
            </a:r>
          </a:p>
        </p:txBody>
      </p:sp>
      <mc:AlternateContent xmlns:mc="http://schemas.openxmlformats.org/markup-compatibility/2006" xmlns:a14="http://schemas.microsoft.com/office/drawing/2010/main">
        <mc:Choice Requires="a14">
          <p:sp>
            <p:nvSpPr>
              <p:cNvPr id="5" name="文本占位符 2">
                <a:extLst>
                  <a:ext uri="{FF2B5EF4-FFF2-40B4-BE49-F238E27FC236}">
                    <a16:creationId xmlns:a16="http://schemas.microsoft.com/office/drawing/2014/main" id="{3AFA8DC4-7630-44C1-89F9-54B3FDDDBB43}"/>
                  </a:ext>
                </a:extLst>
              </p:cNvPr>
              <p:cNvSpPr txBox="1">
                <a:spLocks/>
              </p:cNvSpPr>
              <p:nvPr/>
            </p:nvSpPr>
            <p:spPr>
              <a:xfrm>
                <a:off x="575734" y="1481470"/>
                <a:ext cx="11187186" cy="4908697"/>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kumimoji="1" lang="zh-CN" altLang="en-US" sz="2400" dirty="0"/>
                  <a:t>对特定结点</a:t>
                </a:r>
                <a:r>
                  <a:rPr kumimoji="1" lang="en-US" altLang="zh-CN" sz="2400" dirty="0"/>
                  <a:t>t</a:t>
                </a:r>
                <a:r>
                  <a:rPr kumimoji="1" lang="zh-CN" altLang="en-US" sz="2400" dirty="0"/>
                  <a:t>计算基尼系数：</a:t>
                </a:r>
                <a:endParaRPr kumimoji="1" lang="en-US" altLang="zh-CN" sz="2400" dirty="0"/>
              </a:p>
              <a:p>
                <a:pPr marL="0" indent="0" algn="ctr">
                  <a:buClr>
                    <a:schemeClr val="tx1"/>
                  </a:buClr>
                  <a:buNone/>
                </a:pPr>
                <a:endParaRPr lang="en-US" altLang="zh-CN" sz="2400" i="1" dirty="0">
                  <a:latin typeface="Cambria Math" panose="02040503050406030204" pitchFamily="18" charset="0"/>
                </a:endParaRPr>
              </a:p>
              <a:p>
                <a:pPr marL="0" indent="0" algn="ctr">
                  <a:buClr>
                    <a:schemeClr val="tx1"/>
                  </a:buClr>
                  <a:buNone/>
                </a:pPr>
                <a14:m>
                  <m:oMath xmlns:m="http://schemas.openxmlformats.org/officeDocument/2006/math">
                    <m:sSub>
                      <m:sSubPr>
                        <m:ctrlPr>
                          <a:rPr lang="en-US" altLang="zh-CN" sz="2400" i="1" smtClean="0">
                            <a:latin typeface="Cambria Math" panose="02040503050406030204" pitchFamily="18" charset="0"/>
                          </a:rPr>
                        </m:ctrlPr>
                      </m:sSubPr>
                      <m:e>
                        <m:r>
                          <m:rPr>
                            <m:sty m:val="p"/>
                          </m:rPr>
                          <a:rPr lang="en-US" altLang="zh-CN" sz="2400" b="0" i="0">
                            <a:latin typeface="Cambria Math" panose="02040503050406030204" pitchFamily="18" charset="0"/>
                          </a:rPr>
                          <m:t>p</m:t>
                        </m:r>
                      </m:e>
                      <m:sub>
                        <m:r>
                          <m:rPr>
                            <m:sty m:val="p"/>
                          </m:rPr>
                          <a:rPr lang="en-US" altLang="zh-CN" sz="2400" b="0" i="0">
                            <a:latin typeface="Cambria Math" panose="02040503050406030204" pitchFamily="18" charset="0"/>
                          </a:rPr>
                          <m:t>i</m:t>
                        </m:r>
                      </m:sub>
                    </m:sSub>
                    <m:d>
                      <m:dPr>
                        <m:ctrlPr>
                          <a:rPr lang="en-US" altLang="zh-CN" sz="2400" i="1">
                            <a:latin typeface="Cambria Math" panose="02040503050406030204" pitchFamily="18" charset="0"/>
                          </a:rPr>
                        </m:ctrlPr>
                      </m:dPr>
                      <m:e>
                        <m:r>
                          <m:rPr>
                            <m:sty m:val="p"/>
                          </m:rPr>
                          <a:rPr lang="en-US" altLang="zh-CN" sz="2400" b="0" i="0">
                            <a:latin typeface="Cambria Math" panose="02040503050406030204" pitchFamily="18" charset="0"/>
                          </a:rPr>
                          <m:t>t</m:t>
                        </m:r>
                      </m:e>
                    </m:d>
                  </m:oMath>
                </a14:m>
                <a:r>
                  <a:rPr lang="zh-CN" altLang="en-US" sz="2400" dirty="0"/>
                  <a:t>是类别</a:t>
                </a:r>
                <a:r>
                  <a:rPr lang="en-US" altLang="zh-CN" sz="2400" dirty="0" err="1"/>
                  <a:t>i</a:t>
                </a:r>
                <a:r>
                  <a:rPr lang="zh-CN" altLang="en-US" sz="2400" dirty="0"/>
                  <a:t>在结点</a:t>
                </a:r>
                <a:r>
                  <a:rPr lang="en-US" altLang="zh-CN" sz="2400" dirty="0"/>
                  <a:t>t</a:t>
                </a:r>
                <a:r>
                  <a:rPr lang="zh-CN" altLang="en-US" sz="2400" dirty="0"/>
                  <a:t>的概率，</a:t>
                </a:r>
                <a:r>
                  <a:rPr lang="en-US" altLang="zh-CN" sz="2400" dirty="0"/>
                  <a:t>c</a:t>
                </a:r>
                <a:r>
                  <a:rPr lang="zh-CN" altLang="en-US" sz="2400" dirty="0"/>
                  <a:t>是类别的个数</a:t>
                </a:r>
                <a:endParaRPr lang="en-US" altLang="zh-CN" sz="2400" dirty="0"/>
              </a:p>
              <a:p>
                <a:pPr>
                  <a:buClr>
                    <a:schemeClr val="tx1"/>
                  </a:buClr>
                </a:pPr>
                <a:r>
                  <a:rPr kumimoji="1" lang="en-US" altLang="zh-CN" sz="2400" dirty="0"/>
                  <a:t>Max(</a:t>
                </a:r>
                <a:r>
                  <a:rPr kumimoji="1" lang="en-US" altLang="zh-CN" sz="2400" dirty="0" err="1"/>
                  <a:t>gini</a:t>
                </a:r>
                <a:r>
                  <a:rPr kumimoji="1" lang="en-US" altLang="zh-CN" sz="2400" dirty="0"/>
                  <a:t>)=1-1/c</a:t>
                </a:r>
                <a:r>
                  <a:rPr kumimoji="1" lang="zh-CN" altLang="en-US" sz="2400" dirty="0"/>
                  <a:t>，当该结点所有类具有相同概率时，基尼系数最大。此时分类效果为最低；</a:t>
                </a:r>
                <a:endParaRPr kumimoji="1" lang="en-US" altLang="zh-CN" sz="2400" dirty="0"/>
              </a:p>
              <a:p>
                <a:pPr>
                  <a:buClr>
                    <a:schemeClr val="tx1"/>
                  </a:buClr>
                </a:pPr>
                <a:r>
                  <a:rPr kumimoji="1" lang="en-US" altLang="zh-CN" sz="2400" dirty="0"/>
                  <a:t>Min(</a:t>
                </a:r>
                <a:r>
                  <a:rPr kumimoji="1" lang="en-US" altLang="zh-CN" sz="2400" dirty="0" err="1"/>
                  <a:t>gini</a:t>
                </a:r>
                <a:r>
                  <a:rPr kumimoji="1" lang="en-US" altLang="zh-CN" sz="2400" dirty="0"/>
                  <a:t>)=0</a:t>
                </a:r>
                <a:r>
                  <a:rPr kumimoji="1" lang="zh-CN" altLang="en-US" sz="2400" dirty="0"/>
                  <a:t>，当该结点只含有相同类的对象时，基尼系数最小。此时分类效果最佳。</a:t>
                </a:r>
                <a:endParaRPr kumimoji="1" lang="en-US" altLang="zh-CN" sz="2400" dirty="0"/>
              </a:p>
            </p:txBody>
          </p:sp>
        </mc:Choice>
        <mc:Fallback xmlns="">
          <p:sp>
            <p:nvSpPr>
              <p:cNvPr id="5" name="文本占位符 2">
                <a:extLst>
                  <a:ext uri="{FF2B5EF4-FFF2-40B4-BE49-F238E27FC236}">
                    <a16:creationId xmlns:a16="http://schemas.microsoft.com/office/drawing/2014/main" id="{3AFA8DC4-7630-44C1-89F9-54B3FDDDBB43}"/>
                  </a:ext>
                </a:extLst>
              </p:cNvPr>
              <p:cNvSpPr txBox="1">
                <a:spLocks noRot="1" noChangeAspect="1" noMove="1" noResize="1" noEditPoints="1" noAdjustHandles="1" noChangeArrowheads="1" noChangeShapeType="1" noTextEdit="1"/>
              </p:cNvSpPr>
              <p:nvPr/>
            </p:nvSpPr>
            <p:spPr>
              <a:xfrm>
                <a:off x="575734" y="1481470"/>
                <a:ext cx="11187186" cy="4908697"/>
              </a:xfrm>
              <a:prstGeom prst="rect">
                <a:avLst/>
              </a:prstGeom>
              <a:blipFill>
                <a:blip r:embed="rId3"/>
                <a:stretch>
                  <a:fillRect l="-79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TextBox 4">
                <a:extLst>
                  <a:ext uri="{FF2B5EF4-FFF2-40B4-BE49-F238E27FC236}">
                    <a16:creationId xmlns:a16="http://schemas.microsoft.com/office/drawing/2014/main" id="{B8273C03-B2C5-4C2F-BC8E-B2D892325B4B}"/>
                  </a:ext>
                </a:extLst>
              </p:cNvPr>
              <p:cNvSpPr txBox="1"/>
              <p:nvPr/>
            </p:nvSpPr>
            <p:spPr>
              <a:xfrm>
                <a:off x="4907622" y="1321039"/>
                <a:ext cx="3303597" cy="103784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smtClean="0">
                          <a:solidFill>
                            <a:schemeClr val="bg1"/>
                          </a:solidFill>
                          <a:latin typeface="Cambria Math" panose="02040503050406030204" pitchFamily="18" charset="0"/>
                        </a:rPr>
                        <m:t>𝐺𝑖𝑛𝑖</m:t>
                      </m:r>
                      <m:r>
                        <a:rPr lang="en-US" sz="2400" b="0" i="1" smtClean="0">
                          <a:solidFill>
                            <a:schemeClr val="bg1"/>
                          </a:solidFill>
                          <a:latin typeface="Cambria Math" panose="02040503050406030204" pitchFamily="18" charset="0"/>
                        </a:rPr>
                        <m:t>(</m:t>
                      </m:r>
                      <m:r>
                        <a:rPr lang="en-US" sz="2400" b="0" i="1" smtClean="0">
                          <a:solidFill>
                            <a:schemeClr val="bg1"/>
                          </a:solidFill>
                          <a:latin typeface="Cambria Math" panose="02040503050406030204" pitchFamily="18" charset="0"/>
                        </a:rPr>
                        <m:t>𝑡</m:t>
                      </m:r>
                      <m:r>
                        <a:rPr lang="en-US" sz="2400" b="0" i="1" smtClean="0">
                          <a:solidFill>
                            <a:schemeClr val="bg1"/>
                          </a:solidFill>
                          <a:latin typeface="Cambria Math" panose="02040503050406030204" pitchFamily="18" charset="0"/>
                        </a:rPr>
                        <m:t>)=1 −</m:t>
                      </m:r>
                      <m:nary>
                        <m:naryPr>
                          <m:chr m:val="∑"/>
                          <m:ctrlPr>
                            <a:rPr lang="en-US" sz="2400" i="1">
                              <a:solidFill>
                                <a:schemeClr val="bg1"/>
                              </a:solidFill>
                              <a:latin typeface="Cambria Math" panose="02040503050406030204" pitchFamily="18" charset="0"/>
                            </a:rPr>
                          </m:ctrlPr>
                        </m:naryPr>
                        <m:sub>
                          <m:r>
                            <m:rPr>
                              <m:brk m:alnAt="23"/>
                            </m:rPr>
                            <a:rPr lang="en-US" sz="2400" i="1">
                              <a:solidFill>
                                <a:schemeClr val="bg1"/>
                              </a:solidFill>
                              <a:latin typeface="Cambria Math" panose="02040503050406030204" pitchFamily="18" charset="0"/>
                            </a:rPr>
                            <m:t>𝑖</m:t>
                          </m:r>
                          <m:r>
                            <a:rPr lang="en-US" sz="2400" i="1">
                              <a:solidFill>
                                <a:schemeClr val="bg1"/>
                              </a:solidFill>
                              <a:latin typeface="Cambria Math" panose="02040503050406030204" pitchFamily="18" charset="0"/>
                            </a:rPr>
                            <m:t>=0</m:t>
                          </m:r>
                        </m:sub>
                        <m:sup>
                          <m:r>
                            <a:rPr lang="en-US" sz="2400" i="1">
                              <a:solidFill>
                                <a:schemeClr val="bg1"/>
                              </a:solidFill>
                              <a:latin typeface="Cambria Math" panose="02040503050406030204" pitchFamily="18" charset="0"/>
                            </a:rPr>
                            <m:t>𝑐</m:t>
                          </m:r>
                          <m:r>
                            <a:rPr lang="en-US" sz="2400" i="1">
                              <a:solidFill>
                                <a:schemeClr val="bg1"/>
                              </a:solidFill>
                              <a:latin typeface="Cambria Math" panose="02040503050406030204" pitchFamily="18" charset="0"/>
                            </a:rPr>
                            <m:t>−1</m:t>
                          </m:r>
                        </m:sup>
                        <m:e>
                          <m:sSub>
                            <m:sSubPr>
                              <m:ctrlPr>
                                <a:rPr lang="en-US" sz="2400" i="1">
                                  <a:solidFill>
                                    <a:schemeClr val="bg1"/>
                                  </a:solidFill>
                                  <a:latin typeface="Cambria Math" panose="02040503050406030204" pitchFamily="18" charset="0"/>
                                </a:rPr>
                              </m:ctrlPr>
                            </m:sSubPr>
                            <m:e>
                              <m:r>
                                <a:rPr lang="en-US" sz="2400" i="1">
                                  <a:solidFill>
                                    <a:schemeClr val="bg1"/>
                                  </a:solidFill>
                                  <a:latin typeface="Cambria Math" panose="02040503050406030204" pitchFamily="18" charset="0"/>
                                </a:rPr>
                                <m:t>𝑝</m:t>
                              </m:r>
                            </m:e>
                            <m:sub>
                              <m:r>
                                <a:rPr lang="en-US" sz="2400" i="1">
                                  <a:solidFill>
                                    <a:schemeClr val="bg1"/>
                                  </a:solidFill>
                                  <a:latin typeface="Cambria Math" panose="02040503050406030204" pitchFamily="18" charset="0"/>
                                </a:rPr>
                                <m:t>𝑖</m:t>
                              </m:r>
                            </m:sub>
                          </m:sSub>
                          <m:sSup>
                            <m:sSupPr>
                              <m:ctrlPr>
                                <a:rPr lang="en-US" sz="2400" i="1">
                                  <a:solidFill>
                                    <a:schemeClr val="bg1"/>
                                  </a:solidFill>
                                  <a:latin typeface="Cambria Math" panose="02040503050406030204" pitchFamily="18" charset="0"/>
                                </a:rPr>
                              </m:ctrlPr>
                            </m:sSupPr>
                            <m:e>
                              <m:d>
                                <m:dPr>
                                  <m:ctrlPr>
                                    <a:rPr lang="en-US" sz="2400" i="1">
                                      <a:solidFill>
                                        <a:schemeClr val="bg1"/>
                                      </a:solidFill>
                                      <a:latin typeface="Cambria Math" panose="02040503050406030204" pitchFamily="18" charset="0"/>
                                    </a:rPr>
                                  </m:ctrlPr>
                                </m:dPr>
                                <m:e>
                                  <m:r>
                                    <a:rPr lang="en-US" sz="2400" i="1">
                                      <a:solidFill>
                                        <a:schemeClr val="bg1"/>
                                      </a:solidFill>
                                      <a:latin typeface="Cambria Math" panose="02040503050406030204" pitchFamily="18" charset="0"/>
                                    </a:rPr>
                                    <m:t>𝑡</m:t>
                                  </m:r>
                                </m:e>
                              </m:d>
                            </m:e>
                            <m:sup>
                              <m:r>
                                <a:rPr lang="en-US" sz="2400" i="1">
                                  <a:solidFill>
                                    <a:schemeClr val="bg1"/>
                                  </a:solidFill>
                                  <a:latin typeface="Cambria Math" panose="02040503050406030204" pitchFamily="18" charset="0"/>
                                </a:rPr>
                                <m:t>2</m:t>
                              </m:r>
                            </m:sup>
                          </m:sSup>
                        </m:e>
                      </m:nary>
                    </m:oMath>
                  </m:oMathPara>
                </a14:m>
                <a:endParaRPr lang="en-US" sz="2400" dirty="0">
                  <a:solidFill>
                    <a:schemeClr val="bg1"/>
                  </a:solidFill>
                </a:endParaRPr>
              </a:p>
            </p:txBody>
          </p:sp>
        </mc:Choice>
        <mc:Fallback xmlns="">
          <p:sp>
            <p:nvSpPr>
              <p:cNvPr id="4" name="TextBox 4">
                <a:extLst>
                  <a:ext uri="{FF2B5EF4-FFF2-40B4-BE49-F238E27FC236}">
                    <a16:creationId xmlns:a16="http://schemas.microsoft.com/office/drawing/2014/main" id="{B8273C03-B2C5-4C2F-BC8E-B2D892325B4B}"/>
                  </a:ext>
                </a:extLst>
              </p:cNvPr>
              <p:cNvSpPr txBox="1">
                <a:spLocks noRot="1" noChangeAspect="1" noMove="1" noResize="1" noEditPoints="1" noAdjustHandles="1" noChangeArrowheads="1" noChangeShapeType="1" noTextEdit="1"/>
              </p:cNvSpPr>
              <p:nvPr/>
            </p:nvSpPr>
            <p:spPr>
              <a:xfrm>
                <a:off x="4907622" y="1321039"/>
                <a:ext cx="3303597" cy="1037848"/>
              </a:xfrm>
              <a:prstGeom prst="rect">
                <a:avLst/>
              </a:prstGeom>
              <a:blipFill>
                <a:blip r:embed="rId4"/>
                <a:stretch>
                  <a:fillRect l="-1533" t="-117073" b="-178049"/>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C6665EBE-248E-494A-A495-1A2AE48E5111}"/>
              </a:ext>
            </a:extLst>
          </p:cNvPr>
          <p:cNvPicPr>
            <a:picLocks noChangeAspect="1"/>
          </p:cNvPicPr>
          <p:nvPr/>
        </p:nvPicPr>
        <p:blipFill>
          <a:blip r:embed="rId5"/>
          <a:stretch>
            <a:fillRect/>
          </a:stretch>
        </p:blipFill>
        <p:spPr>
          <a:xfrm>
            <a:off x="8543962" y="729941"/>
            <a:ext cx="3004571" cy="1838618"/>
          </a:xfrm>
          <a:prstGeom prst="rect">
            <a:avLst/>
          </a:prstGeom>
        </p:spPr>
      </p:pic>
    </p:spTree>
    <p:extLst>
      <p:ext uri="{BB962C8B-B14F-4D97-AF65-F5344CB8AC3E}">
        <p14:creationId xmlns:p14="http://schemas.microsoft.com/office/powerpoint/2010/main" val="39498757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圆角矩形 13">
            <a:extLst>
              <a:ext uri="{FF2B5EF4-FFF2-40B4-BE49-F238E27FC236}">
                <a16:creationId xmlns:a16="http://schemas.microsoft.com/office/drawing/2014/main" id="{3D83A48B-ECAD-DA48-836F-6EF1A2E18A58}"/>
              </a:ext>
            </a:extLst>
          </p:cNvPr>
          <p:cNvSpPr/>
          <p:nvPr/>
        </p:nvSpPr>
        <p:spPr>
          <a:xfrm>
            <a:off x="4817327" y="888209"/>
            <a:ext cx="4326673" cy="18772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621509"/>
            <a:ext cx="11040533" cy="533400"/>
          </a:xfrm>
        </p:spPr>
        <p:txBody>
          <a:bodyPr>
            <a:normAutofit fontScale="90000"/>
          </a:bodyPr>
          <a:lstStyle/>
          <a:p>
            <a:r>
              <a:rPr kumimoji="1" lang="zh-CN" altLang="en-US" dirty="0"/>
              <a:t>基尼系数</a:t>
            </a:r>
          </a:p>
        </p:txBody>
      </p:sp>
      <mc:AlternateContent xmlns:mc="http://schemas.openxmlformats.org/markup-compatibility/2006" xmlns:a14="http://schemas.microsoft.com/office/drawing/2010/main">
        <mc:Choice Requires="a14">
          <p:sp>
            <p:nvSpPr>
              <p:cNvPr id="5" name="文本占位符 2">
                <a:extLst>
                  <a:ext uri="{FF2B5EF4-FFF2-40B4-BE49-F238E27FC236}">
                    <a16:creationId xmlns:a16="http://schemas.microsoft.com/office/drawing/2014/main" id="{3AFA8DC4-7630-44C1-89F9-54B3FDDDBB43}"/>
                  </a:ext>
                </a:extLst>
              </p:cNvPr>
              <p:cNvSpPr txBox="1">
                <a:spLocks/>
              </p:cNvSpPr>
              <p:nvPr/>
            </p:nvSpPr>
            <p:spPr>
              <a:xfrm>
                <a:off x="575734" y="1481470"/>
                <a:ext cx="11187186" cy="4908697"/>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kumimoji="1" lang="zh-CN" altLang="en-US" sz="2400" dirty="0"/>
                  <a:t>对特定结点</a:t>
                </a:r>
                <a:r>
                  <a:rPr kumimoji="1" lang="en-US" altLang="zh-CN" sz="2400" dirty="0"/>
                  <a:t>t</a:t>
                </a:r>
                <a:r>
                  <a:rPr kumimoji="1" lang="zh-CN" altLang="en-US" sz="2400" dirty="0"/>
                  <a:t>计算基尼系数：</a:t>
                </a:r>
                <a:endParaRPr kumimoji="1" lang="en-US" altLang="zh-CN" sz="2400" dirty="0"/>
              </a:p>
              <a:p>
                <a:pPr marL="0" indent="0" algn="ctr">
                  <a:buClr>
                    <a:schemeClr val="tx1"/>
                  </a:buClr>
                  <a:buNone/>
                </a:pPr>
                <a:endParaRPr lang="en-US" altLang="zh-CN" sz="2400" i="1" dirty="0">
                  <a:latin typeface="Cambria Math" panose="02040503050406030204" pitchFamily="18" charset="0"/>
                </a:endParaRPr>
              </a:p>
              <a:p>
                <a:pPr marL="0" indent="0" algn="ctr">
                  <a:buClr>
                    <a:schemeClr val="tx1"/>
                  </a:buClr>
                  <a:buNone/>
                </a:pPr>
                <a14:m>
                  <m:oMath xmlns:m="http://schemas.openxmlformats.org/officeDocument/2006/math">
                    <m:sSub>
                      <m:sSubPr>
                        <m:ctrlPr>
                          <a:rPr lang="en-US" altLang="zh-CN" sz="2400" i="1" smtClean="0">
                            <a:latin typeface="Cambria Math" panose="02040503050406030204" pitchFamily="18" charset="0"/>
                          </a:rPr>
                        </m:ctrlPr>
                      </m:sSubPr>
                      <m:e>
                        <m:r>
                          <m:rPr>
                            <m:sty m:val="p"/>
                          </m:rPr>
                          <a:rPr lang="en-US" altLang="zh-CN" sz="2400" b="0" i="0">
                            <a:latin typeface="Cambria Math" panose="02040503050406030204" pitchFamily="18" charset="0"/>
                          </a:rPr>
                          <m:t>p</m:t>
                        </m:r>
                      </m:e>
                      <m:sub>
                        <m:r>
                          <m:rPr>
                            <m:sty m:val="p"/>
                          </m:rPr>
                          <a:rPr lang="en-US" altLang="zh-CN" sz="2400" b="0" i="0">
                            <a:latin typeface="Cambria Math" panose="02040503050406030204" pitchFamily="18" charset="0"/>
                          </a:rPr>
                          <m:t>i</m:t>
                        </m:r>
                      </m:sub>
                    </m:sSub>
                    <m:d>
                      <m:dPr>
                        <m:ctrlPr>
                          <a:rPr lang="en-US" altLang="zh-CN" sz="2400" i="1">
                            <a:latin typeface="Cambria Math" panose="02040503050406030204" pitchFamily="18" charset="0"/>
                          </a:rPr>
                        </m:ctrlPr>
                      </m:dPr>
                      <m:e>
                        <m:r>
                          <m:rPr>
                            <m:sty m:val="p"/>
                          </m:rPr>
                          <a:rPr lang="en-US" altLang="zh-CN" sz="2400" b="0" i="0">
                            <a:latin typeface="Cambria Math" panose="02040503050406030204" pitchFamily="18" charset="0"/>
                          </a:rPr>
                          <m:t>t</m:t>
                        </m:r>
                      </m:e>
                    </m:d>
                  </m:oMath>
                </a14:m>
                <a:r>
                  <a:rPr lang="zh-CN" altLang="en-US" sz="2400" dirty="0"/>
                  <a:t>是类别</a:t>
                </a:r>
                <a:r>
                  <a:rPr lang="en-US" altLang="zh-CN" sz="2400" dirty="0" err="1"/>
                  <a:t>i</a:t>
                </a:r>
                <a:r>
                  <a:rPr lang="zh-CN" altLang="en-US" sz="2400" dirty="0"/>
                  <a:t>在结点</a:t>
                </a:r>
                <a:r>
                  <a:rPr lang="en-US" altLang="zh-CN" sz="2400" dirty="0"/>
                  <a:t>t</a:t>
                </a:r>
                <a:r>
                  <a:rPr lang="zh-CN" altLang="en-US" sz="2400" dirty="0"/>
                  <a:t>的概率，</a:t>
                </a:r>
                <a:r>
                  <a:rPr lang="en-US" altLang="zh-CN" sz="2400" dirty="0"/>
                  <a:t>c</a:t>
                </a:r>
                <a:r>
                  <a:rPr lang="zh-CN" altLang="en-US" sz="2400" dirty="0"/>
                  <a:t>是类别的个数</a:t>
                </a:r>
                <a:endParaRPr lang="en-US" altLang="zh-CN" sz="2400" dirty="0"/>
              </a:p>
              <a:p>
                <a:pPr>
                  <a:buClr>
                    <a:schemeClr val="tx1"/>
                  </a:buClr>
                </a:pPr>
                <a:r>
                  <a:rPr kumimoji="1" lang="zh-CN" altLang="en-US" sz="2400" dirty="0"/>
                  <a:t>对二分类问题（</a:t>
                </a:r>
                <a:r>
                  <a:rPr kumimoji="1" lang="en-US" altLang="zh-CN" sz="2400" dirty="0"/>
                  <a:t>p, 1-p</a:t>
                </a:r>
                <a:r>
                  <a:rPr kumimoji="1" lang="zh-CN" altLang="en-US" sz="2400" dirty="0"/>
                  <a:t>）</a:t>
                </a:r>
                <a:endParaRPr kumimoji="1" lang="en-US" altLang="zh-CN" sz="2400" dirty="0"/>
              </a:p>
              <a:p>
                <a:pPr lvl="1">
                  <a:buClr>
                    <a:schemeClr val="tx1"/>
                  </a:buClr>
                </a:pPr>
                <a14:m>
                  <m:oMath xmlns:m="http://schemas.openxmlformats.org/officeDocument/2006/math">
                    <m:r>
                      <a:rPr kumimoji="1" lang="en-US" altLang="zh-CN" sz="2000" b="0" i="1" smtClean="0">
                        <a:latin typeface="Cambria Math" panose="02040503050406030204" pitchFamily="18" charset="0"/>
                      </a:rPr>
                      <m:t>𝐺</m:t>
                    </m:r>
                    <m:r>
                      <m:rPr>
                        <m:sty m:val="p"/>
                      </m:rPr>
                      <a:rPr kumimoji="1" lang="en-US" altLang="zh-CN" sz="2000" i="1">
                        <a:latin typeface="Cambria Math" panose="02040503050406030204" pitchFamily="18" charset="0"/>
                      </a:rPr>
                      <m:t>i</m:t>
                    </m:r>
                    <m:r>
                      <m:rPr>
                        <m:sty m:val="p"/>
                      </m:rPr>
                      <a:rPr kumimoji="1" lang="en-US" altLang="zh-CN" sz="2000" i="1" smtClean="0">
                        <a:latin typeface="Cambria Math" panose="02040503050406030204" pitchFamily="18" charset="0"/>
                      </a:rPr>
                      <m:t>ni</m:t>
                    </m:r>
                    <m:r>
                      <a:rPr kumimoji="1" lang="en-US" altLang="zh-CN" sz="2000" b="0" i="1" smtClean="0">
                        <a:latin typeface="Cambria Math" panose="02040503050406030204" pitchFamily="18" charset="0"/>
                      </a:rPr>
                      <m:t>=1−</m:t>
                    </m:r>
                    <m:r>
                      <a:rPr kumimoji="1" lang="en-US" altLang="zh-CN" sz="2000" b="0" i="1" smtClean="0">
                        <a:latin typeface="Cambria Math" panose="02040503050406030204" pitchFamily="18" charset="0"/>
                      </a:rPr>
                      <m:t>𝑝</m:t>
                    </m:r>
                    <m:r>
                      <a:rPr kumimoji="1" lang="en-US" altLang="zh-CN" sz="2000" b="0" i="1" baseline="30000" smtClean="0">
                        <a:latin typeface="Cambria Math" panose="02040503050406030204" pitchFamily="18" charset="0"/>
                      </a:rPr>
                      <m:t>2</m:t>
                    </m:r>
                    <m:r>
                      <a:rPr kumimoji="1" lang="en-US" altLang="zh-CN" sz="2000" b="0" i="1" smtClean="0">
                        <a:latin typeface="Cambria Math" panose="02040503050406030204" pitchFamily="18" charset="0"/>
                      </a:rPr>
                      <m:t>−</m:t>
                    </m:r>
                    <m:d>
                      <m:dPr>
                        <m:ctrlPr>
                          <a:rPr kumimoji="1" lang="en-US" altLang="zh-CN" sz="2000" b="0" i="1" smtClean="0">
                            <a:latin typeface="Cambria Math" panose="02040503050406030204" pitchFamily="18" charset="0"/>
                          </a:rPr>
                        </m:ctrlPr>
                      </m:dPr>
                      <m:e>
                        <m:r>
                          <a:rPr kumimoji="1" lang="en-US" altLang="zh-CN" sz="2000" b="0" i="1" smtClean="0">
                            <a:latin typeface="Cambria Math" panose="02040503050406030204" pitchFamily="18" charset="0"/>
                          </a:rPr>
                          <m:t>1−</m:t>
                        </m:r>
                        <m:r>
                          <a:rPr kumimoji="1" lang="en-US" altLang="zh-CN" sz="2000" b="0" i="1" smtClean="0">
                            <a:latin typeface="Cambria Math" panose="02040503050406030204" pitchFamily="18" charset="0"/>
                          </a:rPr>
                          <m:t>𝑝</m:t>
                        </m:r>
                      </m:e>
                    </m:d>
                    <m:r>
                      <a:rPr kumimoji="1" lang="en-US" altLang="zh-CN" sz="2000" b="0" i="1" baseline="30000" smtClean="0">
                        <a:latin typeface="Cambria Math" panose="02040503050406030204" pitchFamily="18" charset="0"/>
                      </a:rPr>
                      <m:t>2</m:t>
                    </m:r>
                    <m:r>
                      <a:rPr kumimoji="1" lang="en-US" altLang="zh-CN" sz="2000" b="0" i="1" smtClean="0">
                        <a:latin typeface="Cambria Math" panose="02040503050406030204" pitchFamily="18" charset="0"/>
                      </a:rPr>
                      <m:t>=2</m:t>
                    </m:r>
                    <m:r>
                      <a:rPr kumimoji="1" lang="en-US" altLang="zh-CN" sz="2000" b="0" i="1" smtClean="0">
                        <a:latin typeface="Cambria Math" panose="02040503050406030204" pitchFamily="18" charset="0"/>
                      </a:rPr>
                      <m:t>𝑝</m:t>
                    </m:r>
                    <m:r>
                      <a:rPr kumimoji="1" lang="en-US" altLang="zh-CN" sz="2000" b="0" i="1" smtClean="0">
                        <a:latin typeface="Cambria Math" panose="02040503050406030204" pitchFamily="18" charset="0"/>
                      </a:rPr>
                      <m:t>(1−</m:t>
                    </m:r>
                    <m:r>
                      <a:rPr kumimoji="1" lang="en-US" altLang="zh-CN" sz="2000" b="0" i="1" smtClean="0">
                        <a:latin typeface="Cambria Math" panose="02040503050406030204" pitchFamily="18" charset="0"/>
                      </a:rPr>
                      <m:t>𝑝</m:t>
                    </m:r>
                    <m:r>
                      <a:rPr kumimoji="1" lang="en-US" altLang="zh-CN" sz="2000" b="0" i="1" smtClean="0">
                        <a:latin typeface="Cambria Math" panose="02040503050406030204" pitchFamily="18" charset="0"/>
                      </a:rPr>
                      <m:t>)</m:t>
                    </m:r>
                  </m:oMath>
                </a14:m>
                <a:endParaRPr kumimoji="1" lang="en-US" altLang="zh-CN" sz="2000" dirty="0"/>
              </a:p>
            </p:txBody>
          </p:sp>
        </mc:Choice>
        <mc:Fallback xmlns="">
          <p:sp>
            <p:nvSpPr>
              <p:cNvPr id="5" name="文本占位符 2">
                <a:extLst>
                  <a:ext uri="{FF2B5EF4-FFF2-40B4-BE49-F238E27FC236}">
                    <a16:creationId xmlns:a16="http://schemas.microsoft.com/office/drawing/2014/main" id="{3AFA8DC4-7630-44C1-89F9-54B3FDDDBB43}"/>
                  </a:ext>
                </a:extLst>
              </p:cNvPr>
              <p:cNvSpPr txBox="1">
                <a:spLocks noRot="1" noChangeAspect="1" noMove="1" noResize="1" noEditPoints="1" noAdjustHandles="1" noChangeArrowheads="1" noChangeShapeType="1" noTextEdit="1"/>
              </p:cNvSpPr>
              <p:nvPr/>
            </p:nvSpPr>
            <p:spPr>
              <a:xfrm>
                <a:off x="575734" y="1481470"/>
                <a:ext cx="11187186" cy="4908697"/>
              </a:xfrm>
              <a:prstGeom prst="rect">
                <a:avLst/>
              </a:prstGeom>
              <a:blipFill>
                <a:blip r:embed="rId4"/>
                <a:stretch>
                  <a:fillRect l="-79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TextBox 4">
                <a:extLst>
                  <a:ext uri="{FF2B5EF4-FFF2-40B4-BE49-F238E27FC236}">
                    <a16:creationId xmlns:a16="http://schemas.microsoft.com/office/drawing/2014/main" id="{B8273C03-B2C5-4C2F-BC8E-B2D892325B4B}"/>
                  </a:ext>
                </a:extLst>
              </p:cNvPr>
              <p:cNvSpPr txBox="1"/>
              <p:nvPr/>
            </p:nvSpPr>
            <p:spPr>
              <a:xfrm>
                <a:off x="4907622" y="1321039"/>
                <a:ext cx="3852786" cy="12107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i="1" smtClean="0">
                          <a:solidFill>
                            <a:schemeClr val="bg1"/>
                          </a:solidFill>
                          <a:latin typeface="Cambria Math" panose="02040503050406030204" pitchFamily="18" charset="0"/>
                        </a:rPr>
                        <m:t>𝐺𝑖𝑛𝑖</m:t>
                      </m:r>
                      <m:r>
                        <a:rPr lang="en-US" sz="2800" b="0" i="1" smtClean="0">
                          <a:solidFill>
                            <a:schemeClr val="bg1"/>
                          </a:solidFill>
                          <a:latin typeface="Cambria Math" panose="02040503050406030204" pitchFamily="18" charset="0"/>
                        </a:rPr>
                        <m:t>(</m:t>
                      </m:r>
                      <m:r>
                        <a:rPr lang="en-US" sz="2800" b="0" i="1" smtClean="0">
                          <a:solidFill>
                            <a:schemeClr val="bg1"/>
                          </a:solidFill>
                          <a:latin typeface="Cambria Math" panose="02040503050406030204" pitchFamily="18" charset="0"/>
                        </a:rPr>
                        <m:t>𝑡</m:t>
                      </m:r>
                      <m:r>
                        <a:rPr lang="en-US" sz="2800" b="0" i="1" smtClean="0">
                          <a:solidFill>
                            <a:schemeClr val="bg1"/>
                          </a:solidFill>
                          <a:latin typeface="Cambria Math" panose="02040503050406030204" pitchFamily="18" charset="0"/>
                        </a:rPr>
                        <m:t>)=1 −</m:t>
                      </m:r>
                      <m:nary>
                        <m:naryPr>
                          <m:chr m:val="∑"/>
                          <m:ctrlPr>
                            <a:rPr lang="en-US" sz="2800" i="1">
                              <a:solidFill>
                                <a:schemeClr val="bg1"/>
                              </a:solidFill>
                              <a:latin typeface="Cambria Math" panose="02040503050406030204" pitchFamily="18" charset="0"/>
                            </a:rPr>
                          </m:ctrlPr>
                        </m:naryPr>
                        <m:sub>
                          <m:r>
                            <m:rPr>
                              <m:brk m:alnAt="23"/>
                            </m:rPr>
                            <a:rPr lang="en-US" sz="2800" i="1">
                              <a:solidFill>
                                <a:schemeClr val="bg1"/>
                              </a:solidFill>
                              <a:latin typeface="Cambria Math" panose="02040503050406030204" pitchFamily="18" charset="0"/>
                            </a:rPr>
                            <m:t>𝑖</m:t>
                          </m:r>
                          <m:r>
                            <a:rPr lang="en-US" sz="2800" i="1">
                              <a:solidFill>
                                <a:schemeClr val="bg1"/>
                              </a:solidFill>
                              <a:latin typeface="Cambria Math" panose="02040503050406030204" pitchFamily="18" charset="0"/>
                            </a:rPr>
                            <m:t>=0</m:t>
                          </m:r>
                        </m:sub>
                        <m:sup>
                          <m:r>
                            <a:rPr lang="en-US" sz="2800" i="1">
                              <a:solidFill>
                                <a:schemeClr val="bg1"/>
                              </a:solidFill>
                              <a:latin typeface="Cambria Math" panose="02040503050406030204" pitchFamily="18" charset="0"/>
                            </a:rPr>
                            <m:t>𝑐</m:t>
                          </m:r>
                          <m:r>
                            <a:rPr lang="en-US" sz="2800" i="1">
                              <a:solidFill>
                                <a:schemeClr val="bg1"/>
                              </a:solidFill>
                              <a:latin typeface="Cambria Math" panose="02040503050406030204" pitchFamily="18" charset="0"/>
                            </a:rPr>
                            <m:t>−1</m:t>
                          </m:r>
                        </m:sup>
                        <m:e>
                          <m:sSub>
                            <m:sSubPr>
                              <m:ctrlPr>
                                <a:rPr lang="en-US" sz="2800" i="1">
                                  <a:solidFill>
                                    <a:schemeClr val="bg1"/>
                                  </a:solidFill>
                                  <a:latin typeface="Cambria Math" panose="02040503050406030204" pitchFamily="18" charset="0"/>
                                </a:rPr>
                              </m:ctrlPr>
                            </m:sSubPr>
                            <m:e>
                              <m:r>
                                <a:rPr lang="en-US" sz="2800" i="1">
                                  <a:solidFill>
                                    <a:schemeClr val="bg1"/>
                                  </a:solidFill>
                                  <a:latin typeface="Cambria Math" panose="02040503050406030204" pitchFamily="18" charset="0"/>
                                </a:rPr>
                                <m:t>𝑝</m:t>
                              </m:r>
                            </m:e>
                            <m:sub>
                              <m:r>
                                <a:rPr lang="en-US" sz="2800" i="1">
                                  <a:solidFill>
                                    <a:schemeClr val="bg1"/>
                                  </a:solidFill>
                                  <a:latin typeface="Cambria Math" panose="02040503050406030204" pitchFamily="18" charset="0"/>
                                </a:rPr>
                                <m:t>𝑖</m:t>
                              </m:r>
                            </m:sub>
                          </m:sSub>
                          <m:sSup>
                            <m:sSupPr>
                              <m:ctrlPr>
                                <a:rPr lang="en-US" sz="2800" i="1">
                                  <a:solidFill>
                                    <a:schemeClr val="bg1"/>
                                  </a:solidFill>
                                  <a:latin typeface="Cambria Math" panose="02040503050406030204" pitchFamily="18" charset="0"/>
                                </a:rPr>
                              </m:ctrlPr>
                            </m:sSupPr>
                            <m:e>
                              <m:d>
                                <m:dPr>
                                  <m:ctrlPr>
                                    <a:rPr lang="en-US" sz="2800" i="1">
                                      <a:solidFill>
                                        <a:schemeClr val="bg1"/>
                                      </a:solidFill>
                                      <a:latin typeface="Cambria Math" panose="02040503050406030204" pitchFamily="18" charset="0"/>
                                    </a:rPr>
                                  </m:ctrlPr>
                                </m:dPr>
                                <m:e>
                                  <m:r>
                                    <a:rPr lang="en-US" sz="2800" i="1">
                                      <a:solidFill>
                                        <a:schemeClr val="bg1"/>
                                      </a:solidFill>
                                      <a:latin typeface="Cambria Math" panose="02040503050406030204" pitchFamily="18" charset="0"/>
                                    </a:rPr>
                                    <m:t>𝑡</m:t>
                                  </m:r>
                                </m:e>
                              </m:d>
                            </m:e>
                            <m:sup>
                              <m:r>
                                <a:rPr lang="en-US" sz="2800" i="1">
                                  <a:solidFill>
                                    <a:schemeClr val="bg1"/>
                                  </a:solidFill>
                                  <a:latin typeface="Cambria Math" panose="02040503050406030204" pitchFamily="18" charset="0"/>
                                </a:rPr>
                                <m:t>2</m:t>
                              </m:r>
                            </m:sup>
                          </m:sSup>
                        </m:e>
                      </m:nary>
                    </m:oMath>
                  </m:oMathPara>
                </a14:m>
                <a:endParaRPr lang="en-US" sz="2800" dirty="0">
                  <a:solidFill>
                    <a:schemeClr val="bg1"/>
                  </a:solidFill>
                </a:endParaRPr>
              </a:p>
            </p:txBody>
          </p:sp>
        </mc:Choice>
        <mc:Fallback xmlns="">
          <p:sp>
            <p:nvSpPr>
              <p:cNvPr id="4" name="TextBox 4">
                <a:extLst>
                  <a:ext uri="{FF2B5EF4-FFF2-40B4-BE49-F238E27FC236}">
                    <a16:creationId xmlns:a16="http://schemas.microsoft.com/office/drawing/2014/main" id="{B8273C03-B2C5-4C2F-BC8E-B2D892325B4B}"/>
                  </a:ext>
                </a:extLst>
              </p:cNvPr>
              <p:cNvSpPr txBox="1">
                <a:spLocks noRot="1" noChangeAspect="1" noMove="1" noResize="1" noEditPoints="1" noAdjustHandles="1" noChangeArrowheads="1" noChangeShapeType="1" noTextEdit="1"/>
              </p:cNvSpPr>
              <p:nvPr/>
            </p:nvSpPr>
            <p:spPr>
              <a:xfrm>
                <a:off x="4907622" y="1321039"/>
                <a:ext cx="3852786" cy="1210781"/>
              </a:xfrm>
              <a:prstGeom prst="rect">
                <a:avLst/>
              </a:prstGeom>
              <a:blipFill>
                <a:blip r:embed="rId5"/>
                <a:stretch>
                  <a:fillRect l="-1316" t="-113542" r="-329" b="-175000"/>
                </a:stretch>
              </a:blipFill>
            </p:spPr>
            <p:txBody>
              <a:bodyPr/>
              <a:lstStyle/>
              <a:p>
                <a:r>
                  <a:rPr lang="zh-CN" altLang="en-US">
                    <a:noFill/>
                  </a:rPr>
                  <a:t> </a:t>
                </a:r>
              </a:p>
            </p:txBody>
          </p:sp>
        </mc:Fallback>
      </mc:AlternateContent>
      <p:graphicFrame>
        <p:nvGraphicFramePr>
          <p:cNvPr id="6" name="Object 1">
            <a:extLst>
              <a:ext uri="{FF2B5EF4-FFF2-40B4-BE49-F238E27FC236}">
                <a16:creationId xmlns:a16="http://schemas.microsoft.com/office/drawing/2014/main" id="{413E06D0-11FD-4117-AC55-BB53930AA760}"/>
              </a:ext>
            </a:extLst>
          </p:cNvPr>
          <p:cNvGraphicFramePr>
            <a:graphicFrameLocks noChangeAspect="1"/>
          </p:cNvGraphicFramePr>
          <p:nvPr>
            <p:extLst>
              <p:ext uri="{D42A27DB-BD31-4B8C-83A1-F6EECF244321}">
                <p14:modId xmlns:p14="http://schemas.microsoft.com/office/powerpoint/2010/main" val="2629092855"/>
              </p:ext>
            </p:extLst>
          </p:nvPr>
        </p:nvGraphicFramePr>
        <p:xfrm>
          <a:off x="2819400" y="4832224"/>
          <a:ext cx="1371600" cy="808038"/>
        </p:xfrm>
        <a:graphic>
          <a:graphicData uri="http://schemas.openxmlformats.org/presentationml/2006/ole">
            <mc:AlternateContent xmlns:mc="http://schemas.openxmlformats.org/markup-compatibility/2006">
              <mc:Choice xmlns:v="urn:schemas-microsoft-com:vml" Requires="v">
                <p:oleObj name="文档" r:id="rId6" imgW="3284220" imgH="1970532" progId="Word.Document.8">
                  <p:embed/>
                </p:oleObj>
              </mc:Choice>
              <mc:Fallback>
                <p:oleObj name="文档" r:id="rId6" imgW="3284220" imgH="1970532" progId="Word.Document.8">
                  <p:embed/>
                  <p:pic>
                    <p:nvPicPr>
                      <p:cNvPr id="38916" name="Object 1">
                        <a:extLst>
                          <a:ext uri="{FF2B5EF4-FFF2-40B4-BE49-F238E27FC236}">
                            <a16:creationId xmlns:a16="http://schemas.microsoft.com/office/drawing/2014/main" id="{EE315B9B-4DE7-458B-9F56-648AB06C9CD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19400" y="4832224"/>
                        <a:ext cx="1371600" cy="808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7" name="Object 2">
            <a:extLst>
              <a:ext uri="{FF2B5EF4-FFF2-40B4-BE49-F238E27FC236}">
                <a16:creationId xmlns:a16="http://schemas.microsoft.com/office/drawing/2014/main" id="{C5E2E661-B921-46FA-A056-FEA208D2C72B}"/>
              </a:ext>
            </a:extLst>
          </p:cNvPr>
          <p:cNvGraphicFramePr>
            <a:graphicFrameLocks noChangeAspect="1"/>
          </p:cNvGraphicFramePr>
          <p:nvPr>
            <p:extLst>
              <p:ext uri="{D42A27DB-BD31-4B8C-83A1-F6EECF244321}">
                <p14:modId xmlns:p14="http://schemas.microsoft.com/office/powerpoint/2010/main" val="1595333883"/>
              </p:ext>
            </p:extLst>
          </p:nvPr>
        </p:nvGraphicFramePr>
        <p:xfrm>
          <a:off x="6096000" y="4832224"/>
          <a:ext cx="1371600" cy="808038"/>
        </p:xfrm>
        <a:graphic>
          <a:graphicData uri="http://schemas.openxmlformats.org/presentationml/2006/ole">
            <mc:AlternateContent xmlns:mc="http://schemas.openxmlformats.org/markup-compatibility/2006">
              <mc:Choice xmlns:v="urn:schemas-microsoft-com:vml" Requires="v">
                <p:oleObj name="Document" r:id="rId8" imgW="3284220" imgH="1970532" progId="Word.Document.8">
                  <p:embed/>
                </p:oleObj>
              </mc:Choice>
              <mc:Fallback>
                <p:oleObj name="Document" r:id="rId8" imgW="3284220" imgH="1970532" progId="Word.Document.8">
                  <p:embed/>
                  <p:pic>
                    <p:nvPicPr>
                      <p:cNvPr id="38917" name="Object 2">
                        <a:extLst>
                          <a:ext uri="{FF2B5EF4-FFF2-40B4-BE49-F238E27FC236}">
                            <a16:creationId xmlns:a16="http://schemas.microsoft.com/office/drawing/2014/main" id="{6E71460F-3960-42A3-BB53-55C550E0A02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96000" y="4832224"/>
                        <a:ext cx="1371600" cy="808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8" name="Object 3">
            <a:extLst>
              <a:ext uri="{FF2B5EF4-FFF2-40B4-BE49-F238E27FC236}">
                <a16:creationId xmlns:a16="http://schemas.microsoft.com/office/drawing/2014/main" id="{1407EA94-F5A5-4180-8072-81FF83AC7D2D}"/>
              </a:ext>
            </a:extLst>
          </p:cNvPr>
          <p:cNvGraphicFramePr>
            <a:graphicFrameLocks noChangeAspect="1"/>
          </p:cNvGraphicFramePr>
          <p:nvPr>
            <p:extLst>
              <p:ext uri="{D42A27DB-BD31-4B8C-83A1-F6EECF244321}">
                <p14:modId xmlns:p14="http://schemas.microsoft.com/office/powerpoint/2010/main" val="4016736519"/>
              </p:ext>
            </p:extLst>
          </p:nvPr>
        </p:nvGraphicFramePr>
        <p:xfrm>
          <a:off x="7772400" y="4832224"/>
          <a:ext cx="1371600" cy="808038"/>
        </p:xfrm>
        <a:graphic>
          <a:graphicData uri="http://schemas.openxmlformats.org/presentationml/2006/ole">
            <mc:AlternateContent xmlns:mc="http://schemas.openxmlformats.org/markup-compatibility/2006">
              <mc:Choice xmlns:v="urn:schemas-microsoft-com:vml" Requires="v">
                <p:oleObj name="Document" r:id="rId10" imgW="3284220" imgH="1970532" progId="Word.Document.8">
                  <p:embed/>
                </p:oleObj>
              </mc:Choice>
              <mc:Fallback>
                <p:oleObj name="Document" r:id="rId10" imgW="3284220" imgH="1970532" progId="Word.Document.8">
                  <p:embed/>
                  <p:pic>
                    <p:nvPicPr>
                      <p:cNvPr id="38918" name="Object 3">
                        <a:extLst>
                          <a:ext uri="{FF2B5EF4-FFF2-40B4-BE49-F238E27FC236}">
                            <a16:creationId xmlns:a16="http://schemas.microsoft.com/office/drawing/2014/main" id="{8A4756EA-4B03-42EA-9913-FAA930BC199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772400" y="4832224"/>
                        <a:ext cx="1371600" cy="808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9" name="Object 4">
            <a:extLst>
              <a:ext uri="{FF2B5EF4-FFF2-40B4-BE49-F238E27FC236}">
                <a16:creationId xmlns:a16="http://schemas.microsoft.com/office/drawing/2014/main" id="{515E8BB6-ADD2-40E0-8482-63332FC768B8}"/>
              </a:ext>
            </a:extLst>
          </p:cNvPr>
          <p:cNvGraphicFramePr>
            <a:graphicFrameLocks noChangeAspect="1"/>
          </p:cNvGraphicFramePr>
          <p:nvPr>
            <p:extLst>
              <p:ext uri="{D42A27DB-BD31-4B8C-83A1-F6EECF244321}">
                <p14:modId xmlns:p14="http://schemas.microsoft.com/office/powerpoint/2010/main" val="1611347266"/>
              </p:ext>
            </p:extLst>
          </p:nvPr>
        </p:nvGraphicFramePr>
        <p:xfrm>
          <a:off x="4495800" y="4832224"/>
          <a:ext cx="1371600" cy="808038"/>
        </p:xfrm>
        <a:graphic>
          <a:graphicData uri="http://schemas.openxmlformats.org/presentationml/2006/ole">
            <mc:AlternateContent xmlns:mc="http://schemas.openxmlformats.org/markup-compatibility/2006">
              <mc:Choice xmlns:v="urn:schemas-microsoft-com:vml" Requires="v">
                <p:oleObj name="Document" r:id="rId12" imgW="3284220" imgH="1970532" progId="Word.Document.8">
                  <p:embed/>
                </p:oleObj>
              </mc:Choice>
              <mc:Fallback>
                <p:oleObj name="Document" r:id="rId12" imgW="3284220" imgH="1970532" progId="Word.Document.8">
                  <p:embed/>
                  <p:pic>
                    <p:nvPicPr>
                      <p:cNvPr id="38919" name="Object 4">
                        <a:extLst>
                          <a:ext uri="{FF2B5EF4-FFF2-40B4-BE49-F238E27FC236}">
                            <a16:creationId xmlns:a16="http://schemas.microsoft.com/office/drawing/2014/main" id="{EC5A82F4-0C14-4A30-80CD-8B7C42019D5F}"/>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95800" y="4832224"/>
                        <a:ext cx="1371600" cy="808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nvGrpSpPr>
          <p:cNvPr id="13" name="组合 12">
            <a:extLst>
              <a:ext uri="{FF2B5EF4-FFF2-40B4-BE49-F238E27FC236}">
                <a16:creationId xmlns:a16="http://schemas.microsoft.com/office/drawing/2014/main" id="{957EA8EF-6B0C-4E4C-8512-5CF6B3D5EC63}"/>
              </a:ext>
            </a:extLst>
          </p:cNvPr>
          <p:cNvGrpSpPr/>
          <p:nvPr/>
        </p:nvGrpSpPr>
        <p:grpSpPr>
          <a:xfrm>
            <a:off x="3505200" y="5361557"/>
            <a:ext cx="5542722" cy="173480"/>
            <a:chOff x="3505200" y="5361557"/>
            <a:chExt cx="5542722" cy="173480"/>
          </a:xfrm>
        </p:grpSpPr>
        <p:sp>
          <p:nvSpPr>
            <p:cNvPr id="3" name="矩形 2">
              <a:extLst>
                <a:ext uri="{FF2B5EF4-FFF2-40B4-BE49-F238E27FC236}">
                  <a16:creationId xmlns:a16="http://schemas.microsoft.com/office/drawing/2014/main" id="{0D15E2E2-22C7-384D-85C2-C5D6E2528414}"/>
                </a:ext>
              </a:extLst>
            </p:cNvPr>
            <p:cNvSpPr/>
            <p:nvPr/>
          </p:nvSpPr>
          <p:spPr>
            <a:xfrm>
              <a:off x="3505200" y="5361557"/>
              <a:ext cx="589722" cy="1734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a:extLst>
                <a:ext uri="{FF2B5EF4-FFF2-40B4-BE49-F238E27FC236}">
                  <a16:creationId xmlns:a16="http://schemas.microsoft.com/office/drawing/2014/main" id="{32E1A961-3B9B-9644-84A8-897AA6D98E19}"/>
                </a:ext>
              </a:extLst>
            </p:cNvPr>
            <p:cNvSpPr/>
            <p:nvPr/>
          </p:nvSpPr>
          <p:spPr>
            <a:xfrm>
              <a:off x="5189697" y="5361557"/>
              <a:ext cx="589722" cy="1734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a:extLst>
                <a:ext uri="{FF2B5EF4-FFF2-40B4-BE49-F238E27FC236}">
                  <a16:creationId xmlns:a16="http://schemas.microsoft.com/office/drawing/2014/main" id="{B12A0B75-71AF-0244-8752-D1E52BD624D1}"/>
                </a:ext>
              </a:extLst>
            </p:cNvPr>
            <p:cNvSpPr/>
            <p:nvPr/>
          </p:nvSpPr>
          <p:spPr>
            <a:xfrm>
              <a:off x="6752387" y="5361557"/>
              <a:ext cx="589722" cy="1734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矩形 11">
              <a:extLst>
                <a:ext uri="{FF2B5EF4-FFF2-40B4-BE49-F238E27FC236}">
                  <a16:creationId xmlns:a16="http://schemas.microsoft.com/office/drawing/2014/main" id="{65FB76BE-D993-BF49-93B3-7DA7185132FF}"/>
                </a:ext>
              </a:extLst>
            </p:cNvPr>
            <p:cNvSpPr/>
            <p:nvPr/>
          </p:nvSpPr>
          <p:spPr>
            <a:xfrm>
              <a:off x="8458200" y="5361557"/>
              <a:ext cx="589722" cy="1734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1424338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621509"/>
            <a:ext cx="11040533" cy="533400"/>
          </a:xfrm>
        </p:spPr>
        <p:txBody>
          <a:bodyPr>
            <a:normAutofit fontScale="90000"/>
          </a:bodyPr>
          <a:lstStyle/>
          <a:p>
            <a:r>
              <a:rPr kumimoji="1" lang="zh-CN" altLang="en-US" dirty="0"/>
              <a:t>基尼系数</a:t>
            </a:r>
          </a:p>
        </p:txBody>
      </p:sp>
      <mc:AlternateContent xmlns:mc="http://schemas.openxmlformats.org/markup-compatibility/2006" xmlns:a14="http://schemas.microsoft.com/office/drawing/2010/main">
        <mc:Choice Requires="a14">
          <p:sp>
            <p:nvSpPr>
              <p:cNvPr id="5" name="文本占位符 2">
                <a:extLst>
                  <a:ext uri="{FF2B5EF4-FFF2-40B4-BE49-F238E27FC236}">
                    <a16:creationId xmlns:a16="http://schemas.microsoft.com/office/drawing/2014/main" id="{3AFA8DC4-7630-44C1-89F9-54B3FDDDBB43}"/>
                  </a:ext>
                </a:extLst>
              </p:cNvPr>
              <p:cNvSpPr txBox="1">
                <a:spLocks/>
              </p:cNvSpPr>
              <p:nvPr/>
            </p:nvSpPr>
            <p:spPr>
              <a:xfrm>
                <a:off x="575734" y="1481470"/>
                <a:ext cx="11187186" cy="2674151"/>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kumimoji="1" lang="zh-CN" altLang="en-US" sz="2400" dirty="0"/>
                  <a:t>对特定结点</a:t>
                </a:r>
                <a:r>
                  <a:rPr kumimoji="1" lang="en-US" altLang="zh-CN" sz="2400" dirty="0"/>
                  <a:t>t</a:t>
                </a:r>
                <a:r>
                  <a:rPr kumimoji="1" lang="zh-CN" altLang="en-US" sz="2400" dirty="0"/>
                  <a:t>计算基尼系数：</a:t>
                </a:r>
                <a:endParaRPr kumimoji="1" lang="en-US" altLang="zh-CN" sz="2400" dirty="0"/>
              </a:p>
              <a:p>
                <a:pPr marL="0" indent="0" algn="ctr">
                  <a:buClr>
                    <a:schemeClr val="tx1"/>
                  </a:buClr>
                  <a:buNone/>
                </a:pPr>
                <a:endParaRPr lang="en-US" altLang="zh-CN" sz="2400" i="1" dirty="0">
                  <a:latin typeface="Cambria Math" panose="02040503050406030204" pitchFamily="18" charset="0"/>
                </a:endParaRPr>
              </a:p>
              <a:p>
                <a:pPr marL="0" indent="0" algn="ctr">
                  <a:buClr>
                    <a:schemeClr val="tx1"/>
                  </a:buClr>
                  <a:buNone/>
                </a:pPr>
                <a14:m>
                  <m:oMath xmlns:m="http://schemas.openxmlformats.org/officeDocument/2006/math">
                    <m:sSub>
                      <m:sSubPr>
                        <m:ctrlPr>
                          <a:rPr lang="en-US" altLang="zh-CN" sz="2400" i="1" smtClean="0">
                            <a:latin typeface="Cambria Math" panose="02040503050406030204" pitchFamily="18" charset="0"/>
                          </a:rPr>
                        </m:ctrlPr>
                      </m:sSubPr>
                      <m:e>
                        <m:r>
                          <m:rPr>
                            <m:sty m:val="p"/>
                          </m:rPr>
                          <a:rPr lang="en-US" altLang="zh-CN" sz="2400" b="0" i="0">
                            <a:latin typeface="Cambria Math" panose="02040503050406030204" pitchFamily="18" charset="0"/>
                          </a:rPr>
                          <m:t>p</m:t>
                        </m:r>
                      </m:e>
                      <m:sub>
                        <m:r>
                          <m:rPr>
                            <m:sty m:val="p"/>
                          </m:rPr>
                          <a:rPr lang="en-US" altLang="zh-CN" sz="2400" b="0" i="0">
                            <a:latin typeface="Cambria Math" panose="02040503050406030204" pitchFamily="18" charset="0"/>
                          </a:rPr>
                          <m:t>i</m:t>
                        </m:r>
                      </m:sub>
                    </m:sSub>
                    <m:d>
                      <m:dPr>
                        <m:ctrlPr>
                          <a:rPr lang="en-US" altLang="zh-CN" sz="2400" i="1">
                            <a:latin typeface="Cambria Math" panose="02040503050406030204" pitchFamily="18" charset="0"/>
                          </a:rPr>
                        </m:ctrlPr>
                      </m:dPr>
                      <m:e>
                        <m:r>
                          <m:rPr>
                            <m:sty m:val="p"/>
                          </m:rPr>
                          <a:rPr lang="en-US" altLang="zh-CN" sz="2400" b="0" i="0">
                            <a:latin typeface="Cambria Math" panose="02040503050406030204" pitchFamily="18" charset="0"/>
                          </a:rPr>
                          <m:t>t</m:t>
                        </m:r>
                      </m:e>
                    </m:d>
                  </m:oMath>
                </a14:m>
                <a:r>
                  <a:rPr lang="zh-CN" altLang="en-US" sz="2400" dirty="0"/>
                  <a:t>是类别</a:t>
                </a:r>
                <a:r>
                  <a:rPr lang="en-US" altLang="zh-CN" sz="2400" dirty="0" err="1"/>
                  <a:t>i</a:t>
                </a:r>
                <a:r>
                  <a:rPr lang="zh-CN" altLang="en-US" sz="2400" dirty="0"/>
                  <a:t>在结点</a:t>
                </a:r>
                <a:r>
                  <a:rPr lang="en-US" altLang="zh-CN" sz="2400" dirty="0"/>
                  <a:t>t</a:t>
                </a:r>
                <a:r>
                  <a:rPr lang="zh-CN" altLang="en-US" sz="2400" dirty="0"/>
                  <a:t>的概率，</a:t>
                </a:r>
                <a:r>
                  <a:rPr lang="en-US" altLang="zh-CN" sz="2400" dirty="0"/>
                  <a:t>c</a:t>
                </a:r>
                <a:r>
                  <a:rPr lang="zh-CN" altLang="en-US" sz="2400" dirty="0"/>
                  <a:t>是类别的个数</a:t>
                </a:r>
                <a:endParaRPr lang="en-US" altLang="zh-CN" sz="2400" dirty="0"/>
              </a:p>
              <a:p>
                <a:pPr>
                  <a:buClr>
                    <a:schemeClr val="tx1"/>
                  </a:buClr>
                </a:pPr>
                <a:r>
                  <a:rPr kumimoji="1" lang="zh-CN" altLang="en-US" sz="2400" dirty="0"/>
                  <a:t>单个结点基尼系数计算</a:t>
                </a:r>
                <a:endParaRPr kumimoji="1" lang="en-US" altLang="zh-CN" sz="2400" dirty="0"/>
              </a:p>
            </p:txBody>
          </p:sp>
        </mc:Choice>
        <mc:Fallback xmlns="">
          <p:sp>
            <p:nvSpPr>
              <p:cNvPr id="5" name="文本占位符 2">
                <a:extLst>
                  <a:ext uri="{FF2B5EF4-FFF2-40B4-BE49-F238E27FC236}">
                    <a16:creationId xmlns:a16="http://schemas.microsoft.com/office/drawing/2014/main" id="{3AFA8DC4-7630-44C1-89F9-54B3FDDDBB43}"/>
                  </a:ext>
                </a:extLst>
              </p:cNvPr>
              <p:cNvSpPr txBox="1">
                <a:spLocks noRot="1" noChangeAspect="1" noMove="1" noResize="1" noEditPoints="1" noAdjustHandles="1" noChangeArrowheads="1" noChangeShapeType="1" noTextEdit="1"/>
              </p:cNvSpPr>
              <p:nvPr/>
            </p:nvSpPr>
            <p:spPr>
              <a:xfrm>
                <a:off x="575734" y="1481470"/>
                <a:ext cx="11187186" cy="2674151"/>
              </a:xfrm>
              <a:prstGeom prst="rect">
                <a:avLst/>
              </a:prstGeom>
              <a:blipFill>
                <a:blip r:embed="rId4"/>
                <a:stretch>
                  <a:fillRect l="-794" b="-2830"/>
                </a:stretch>
              </a:blipFill>
            </p:spPr>
            <p:txBody>
              <a:bodyPr/>
              <a:lstStyle/>
              <a:p>
                <a:r>
                  <a:rPr lang="zh-CN" altLang="en-US">
                    <a:noFill/>
                  </a:rPr>
                  <a:t> </a:t>
                </a:r>
              </a:p>
            </p:txBody>
          </p:sp>
        </mc:Fallback>
      </mc:AlternateContent>
      <p:graphicFrame>
        <p:nvGraphicFramePr>
          <p:cNvPr id="10" name="Object 5">
            <a:extLst>
              <a:ext uri="{FF2B5EF4-FFF2-40B4-BE49-F238E27FC236}">
                <a16:creationId xmlns:a16="http://schemas.microsoft.com/office/drawing/2014/main" id="{EAB5E578-8472-4CD0-B859-DA459D57148A}"/>
              </a:ext>
            </a:extLst>
          </p:cNvPr>
          <p:cNvGraphicFramePr>
            <a:graphicFrameLocks noChangeAspect="1"/>
          </p:cNvGraphicFramePr>
          <p:nvPr>
            <p:extLst>
              <p:ext uri="{D42A27DB-BD31-4B8C-83A1-F6EECF244321}">
                <p14:modId xmlns:p14="http://schemas.microsoft.com/office/powerpoint/2010/main" val="1582515276"/>
              </p:ext>
            </p:extLst>
          </p:nvPr>
        </p:nvGraphicFramePr>
        <p:xfrm>
          <a:off x="863685" y="4253908"/>
          <a:ext cx="2263702" cy="897570"/>
        </p:xfrm>
        <a:graphic>
          <a:graphicData uri="http://schemas.openxmlformats.org/presentationml/2006/ole">
            <mc:AlternateContent xmlns:mc="http://schemas.openxmlformats.org/markup-compatibility/2006">
              <mc:Choice xmlns:v="urn:schemas-microsoft-com:vml" Requires="v">
                <p:oleObj name="Document" r:id="rId5" imgW="3238500" imgH="1357884" progId="Word.Document.8">
                  <p:embed/>
                </p:oleObj>
              </mc:Choice>
              <mc:Fallback>
                <p:oleObj name="Document" r:id="rId5" imgW="3238500" imgH="1357884" progId="Word.Document.8">
                  <p:embed/>
                  <p:pic>
                    <p:nvPicPr>
                      <p:cNvPr id="39938" name="Object 5">
                        <a:extLst>
                          <a:ext uri="{FF2B5EF4-FFF2-40B4-BE49-F238E27FC236}">
                            <a16:creationId xmlns:a16="http://schemas.microsoft.com/office/drawing/2014/main" id="{E8200039-0ABF-4B57-A2ED-2890FA279DF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3685" y="4253908"/>
                        <a:ext cx="2263702" cy="897570"/>
                      </a:xfrm>
                      <a:prstGeom prst="rect">
                        <a:avLst/>
                      </a:prstGeom>
                      <a:noFill/>
                      <a:ln>
                        <a:noFill/>
                      </a:ln>
                      <a:effectLst/>
                    </p:spPr>
                  </p:pic>
                </p:oleObj>
              </mc:Fallback>
            </mc:AlternateContent>
          </a:graphicData>
        </a:graphic>
      </p:graphicFrame>
      <p:graphicFrame>
        <p:nvGraphicFramePr>
          <p:cNvPr id="11" name="Object 6">
            <a:extLst>
              <a:ext uri="{FF2B5EF4-FFF2-40B4-BE49-F238E27FC236}">
                <a16:creationId xmlns:a16="http://schemas.microsoft.com/office/drawing/2014/main" id="{BF91EFBB-6B92-4E53-A8F8-D11011310530}"/>
              </a:ext>
            </a:extLst>
          </p:cNvPr>
          <p:cNvGraphicFramePr>
            <a:graphicFrameLocks noChangeAspect="1"/>
          </p:cNvGraphicFramePr>
          <p:nvPr>
            <p:extLst>
              <p:ext uri="{D42A27DB-BD31-4B8C-83A1-F6EECF244321}">
                <p14:modId xmlns:p14="http://schemas.microsoft.com/office/powerpoint/2010/main" val="3245991187"/>
              </p:ext>
            </p:extLst>
          </p:nvPr>
        </p:nvGraphicFramePr>
        <p:xfrm>
          <a:off x="9064615" y="4252386"/>
          <a:ext cx="2190679" cy="899092"/>
        </p:xfrm>
        <a:graphic>
          <a:graphicData uri="http://schemas.openxmlformats.org/presentationml/2006/ole">
            <mc:AlternateContent xmlns:mc="http://schemas.openxmlformats.org/markup-compatibility/2006">
              <mc:Choice xmlns:v="urn:schemas-microsoft-com:vml" Requires="v">
                <p:oleObj name="Document" r:id="rId7" imgW="3238500" imgH="1382268" progId="Word.Document.8">
                  <p:embed/>
                </p:oleObj>
              </mc:Choice>
              <mc:Fallback>
                <p:oleObj name="Document" r:id="rId7" imgW="3238500" imgH="1382268" progId="Word.Document.8">
                  <p:embed/>
                  <p:pic>
                    <p:nvPicPr>
                      <p:cNvPr id="39939" name="Object 6">
                        <a:extLst>
                          <a:ext uri="{FF2B5EF4-FFF2-40B4-BE49-F238E27FC236}">
                            <a16:creationId xmlns:a16="http://schemas.microsoft.com/office/drawing/2014/main" id="{7120A4C6-279B-4344-8651-65647373516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64615" y="4252386"/>
                        <a:ext cx="2190679" cy="899092"/>
                      </a:xfrm>
                      <a:prstGeom prst="rect">
                        <a:avLst/>
                      </a:prstGeom>
                      <a:noFill/>
                      <a:ln>
                        <a:noFill/>
                      </a:ln>
                      <a:effectLst/>
                    </p:spPr>
                  </p:pic>
                </p:oleObj>
              </mc:Fallback>
            </mc:AlternateContent>
          </a:graphicData>
        </a:graphic>
      </p:graphicFrame>
      <p:graphicFrame>
        <p:nvGraphicFramePr>
          <p:cNvPr id="12" name="Object 8">
            <a:extLst>
              <a:ext uri="{FF2B5EF4-FFF2-40B4-BE49-F238E27FC236}">
                <a16:creationId xmlns:a16="http://schemas.microsoft.com/office/drawing/2014/main" id="{76C82380-EA4C-4A97-814D-8490C1BF9B57}"/>
              </a:ext>
            </a:extLst>
          </p:cNvPr>
          <p:cNvGraphicFramePr>
            <a:graphicFrameLocks noChangeAspect="1"/>
          </p:cNvGraphicFramePr>
          <p:nvPr>
            <p:extLst>
              <p:ext uri="{D42A27DB-BD31-4B8C-83A1-F6EECF244321}">
                <p14:modId xmlns:p14="http://schemas.microsoft.com/office/powerpoint/2010/main" val="3014155737"/>
              </p:ext>
            </p:extLst>
          </p:nvPr>
        </p:nvGraphicFramePr>
        <p:xfrm>
          <a:off x="936708" y="5517599"/>
          <a:ext cx="2190679" cy="868665"/>
        </p:xfrm>
        <a:graphic>
          <a:graphicData uri="http://schemas.openxmlformats.org/presentationml/2006/ole">
            <mc:AlternateContent xmlns:mc="http://schemas.openxmlformats.org/markup-compatibility/2006">
              <mc:Choice xmlns:v="urn:schemas-microsoft-com:vml" Requires="v">
                <p:oleObj name="Document" r:id="rId9" imgW="3238500" imgH="1357884" progId="Word.Document.8">
                  <p:embed/>
                </p:oleObj>
              </mc:Choice>
              <mc:Fallback>
                <p:oleObj name="Document" r:id="rId9" imgW="3238500" imgH="1357884" progId="Word.Document.8">
                  <p:embed/>
                  <p:pic>
                    <p:nvPicPr>
                      <p:cNvPr id="39940" name="Object 8">
                        <a:extLst>
                          <a:ext uri="{FF2B5EF4-FFF2-40B4-BE49-F238E27FC236}">
                            <a16:creationId xmlns:a16="http://schemas.microsoft.com/office/drawing/2014/main" id="{204A3D49-4270-4D62-ABAA-F91EA1DF73F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36708" y="5517599"/>
                        <a:ext cx="2190679" cy="868665"/>
                      </a:xfrm>
                      <a:prstGeom prst="rect">
                        <a:avLst/>
                      </a:prstGeom>
                      <a:noFill/>
                      <a:ln>
                        <a:noFill/>
                      </a:ln>
                      <a:effectLst/>
                    </p:spPr>
                  </p:pic>
                </p:oleObj>
              </mc:Fallback>
            </mc:AlternateContent>
          </a:graphicData>
        </a:graphic>
      </p:graphicFrame>
      <p:sp>
        <p:nvSpPr>
          <p:cNvPr id="13" name="Text Box 10">
            <a:extLst>
              <a:ext uri="{FF2B5EF4-FFF2-40B4-BE49-F238E27FC236}">
                <a16:creationId xmlns:a16="http://schemas.microsoft.com/office/drawing/2014/main" id="{F104E348-CE1A-48CB-9FD7-B71C413B940B}"/>
              </a:ext>
            </a:extLst>
          </p:cNvPr>
          <p:cNvSpPr txBox="1">
            <a:spLocks noChangeArrowheads="1"/>
          </p:cNvSpPr>
          <p:nvPr/>
        </p:nvSpPr>
        <p:spPr bwMode="auto">
          <a:xfrm>
            <a:off x="3454485" y="4330174"/>
            <a:ext cx="496553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1600"/>
              <a:t>P(C1) = 0/6 = 0     P(C2) = 6/6 = 1</a:t>
            </a:r>
          </a:p>
          <a:p>
            <a:pPr>
              <a:spcBef>
                <a:spcPct val="50000"/>
              </a:spcBef>
              <a:spcAft>
                <a:spcPct val="0"/>
              </a:spcAft>
              <a:buClrTx/>
              <a:buSzTx/>
              <a:buFontTx/>
              <a:buNone/>
            </a:pPr>
            <a:r>
              <a:rPr lang="en-US" altLang="en-US" sz="1600"/>
              <a:t>Gini = 1 – P(C1)</a:t>
            </a:r>
            <a:r>
              <a:rPr lang="en-US" altLang="en-US" sz="1600" baseline="30000"/>
              <a:t>2 </a:t>
            </a:r>
            <a:r>
              <a:rPr lang="en-US" altLang="en-US" sz="1600"/>
              <a:t>– P(C2)</a:t>
            </a:r>
            <a:r>
              <a:rPr lang="en-US" altLang="en-US" sz="1600" baseline="30000"/>
              <a:t>2</a:t>
            </a:r>
            <a:r>
              <a:rPr lang="en-US" altLang="en-US" sz="1600"/>
              <a:t> = 1 – 0 – 1 = 0 </a:t>
            </a:r>
          </a:p>
        </p:txBody>
      </p:sp>
      <p:sp>
        <p:nvSpPr>
          <p:cNvPr id="14" name="Text Box 12">
            <a:extLst>
              <a:ext uri="{FF2B5EF4-FFF2-40B4-BE49-F238E27FC236}">
                <a16:creationId xmlns:a16="http://schemas.microsoft.com/office/drawing/2014/main" id="{912C64E8-7C56-4C0B-97B1-CD8DD5FFB480}"/>
              </a:ext>
            </a:extLst>
          </p:cNvPr>
          <p:cNvSpPr txBox="1">
            <a:spLocks noChangeArrowheads="1"/>
          </p:cNvSpPr>
          <p:nvPr/>
        </p:nvSpPr>
        <p:spPr bwMode="auto">
          <a:xfrm>
            <a:off x="3527508" y="5595125"/>
            <a:ext cx="496553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1600" dirty="0"/>
              <a:t>P(C1) = 1/6          P(C2) = 5/6</a:t>
            </a:r>
          </a:p>
          <a:p>
            <a:pPr>
              <a:spcBef>
                <a:spcPct val="50000"/>
              </a:spcBef>
              <a:spcAft>
                <a:spcPct val="0"/>
              </a:spcAft>
              <a:buClrTx/>
              <a:buSzTx/>
              <a:buFontTx/>
              <a:buNone/>
            </a:pPr>
            <a:r>
              <a:rPr lang="en-US" altLang="en-US" sz="1600" dirty="0"/>
              <a:t>Gini = 1 – (1/6)</a:t>
            </a:r>
            <a:r>
              <a:rPr lang="en-US" altLang="en-US" sz="1600" baseline="30000" dirty="0"/>
              <a:t>2 </a:t>
            </a:r>
            <a:r>
              <a:rPr lang="en-US" altLang="en-US" sz="1600" dirty="0"/>
              <a:t>– (5/6)</a:t>
            </a:r>
            <a:r>
              <a:rPr lang="en-US" altLang="en-US" sz="1600" baseline="30000" dirty="0"/>
              <a:t>2</a:t>
            </a:r>
            <a:r>
              <a:rPr lang="en-US" altLang="en-US" sz="1600" dirty="0"/>
              <a:t> = 0.278</a:t>
            </a:r>
          </a:p>
        </p:txBody>
      </p:sp>
      <p:sp>
        <p:nvSpPr>
          <p:cNvPr id="15" name="Text Box 13">
            <a:extLst>
              <a:ext uri="{FF2B5EF4-FFF2-40B4-BE49-F238E27FC236}">
                <a16:creationId xmlns:a16="http://schemas.microsoft.com/office/drawing/2014/main" id="{0D12CCF3-4AC8-4542-82B6-9169D3F19F51}"/>
              </a:ext>
            </a:extLst>
          </p:cNvPr>
          <p:cNvSpPr txBox="1">
            <a:spLocks noChangeArrowheads="1"/>
          </p:cNvSpPr>
          <p:nvPr/>
        </p:nvSpPr>
        <p:spPr bwMode="auto">
          <a:xfrm>
            <a:off x="8772522" y="5517599"/>
            <a:ext cx="496553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1600" dirty="0"/>
              <a:t>P(C1) = 2/6          P(C2) = 4/6</a:t>
            </a:r>
          </a:p>
          <a:p>
            <a:pPr>
              <a:spcBef>
                <a:spcPct val="50000"/>
              </a:spcBef>
              <a:spcAft>
                <a:spcPct val="0"/>
              </a:spcAft>
              <a:buClrTx/>
              <a:buSzTx/>
              <a:buFontTx/>
              <a:buNone/>
            </a:pPr>
            <a:r>
              <a:rPr lang="en-US" altLang="en-US" sz="1600" dirty="0"/>
              <a:t>Gini = 1 – (2/6)</a:t>
            </a:r>
            <a:r>
              <a:rPr lang="en-US" altLang="en-US" sz="1600" baseline="30000" dirty="0"/>
              <a:t>2 </a:t>
            </a:r>
            <a:r>
              <a:rPr lang="en-US" altLang="en-US" sz="1600" dirty="0"/>
              <a:t>– (4/6)</a:t>
            </a:r>
            <a:r>
              <a:rPr lang="en-US" altLang="en-US" sz="1600" baseline="30000" dirty="0"/>
              <a:t>2</a:t>
            </a:r>
            <a:r>
              <a:rPr lang="en-US" altLang="en-US" sz="1600" dirty="0"/>
              <a:t> = 0.444</a:t>
            </a:r>
          </a:p>
        </p:txBody>
      </p:sp>
      <p:sp>
        <p:nvSpPr>
          <p:cNvPr id="16" name="圆角矩形 15">
            <a:extLst>
              <a:ext uri="{FF2B5EF4-FFF2-40B4-BE49-F238E27FC236}">
                <a16:creationId xmlns:a16="http://schemas.microsoft.com/office/drawing/2014/main" id="{001A4EBB-5908-CB46-9692-E4E05D029E16}"/>
              </a:ext>
            </a:extLst>
          </p:cNvPr>
          <p:cNvSpPr/>
          <p:nvPr/>
        </p:nvSpPr>
        <p:spPr>
          <a:xfrm>
            <a:off x="4817327" y="888209"/>
            <a:ext cx="4326673" cy="18772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17" name="TextBox 4">
                <a:extLst>
                  <a:ext uri="{FF2B5EF4-FFF2-40B4-BE49-F238E27FC236}">
                    <a16:creationId xmlns:a16="http://schemas.microsoft.com/office/drawing/2014/main" id="{CEA61D9A-2974-0C45-A747-DE208E2B4F1F}"/>
                  </a:ext>
                </a:extLst>
              </p:cNvPr>
              <p:cNvSpPr txBox="1"/>
              <p:nvPr/>
            </p:nvSpPr>
            <p:spPr>
              <a:xfrm>
                <a:off x="4907622" y="1321039"/>
                <a:ext cx="3852786" cy="12107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i="1" smtClean="0">
                          <a:solidFill>
                            <a:schemeClr val="bg1"/>
                          </a:solidFill>
                          <a:latin typeface="Cambria Math" panose="02040503050406030204" pitchFamily="18" charset="0"/>
                        </a:rPr>
                        <m:t>𝐺𝑖𝑛𝑖</m:t>
                      </m:r>
                      <m:r>
                        <a:rPr lang="en-US" sz="2800" b="0" i="1" smtClean="0">
                          <a:solidFill>
                            <a:schemeClr val="bg1"/>
                          </a:solidFill>
                          <a:latin typeface="Cambria Math" panose="02040503050406030204" pitchFamily="18" charset="0"/>
                        </a:rPr>
                        <m:t>(</m:t>
                      </m:r>
                      <m:r>
                        <a:rPr lang="en-US" sz="2800" b="0" i="1" smtClean="0">
                          <a:solidFill>
                            <a:schemeClr val="bg1"/>
                          </a:solidFill>
                          <a:latin typeface="Cambria Math" panose="02040503050406030204" pitchFamily="18" charset="0"/>
                        </a:rPr>
                        <m:t>𝑡</m:t>
                      </m:r>
                      <m:r>
                        <a:rPr lang="en-US" sz="2800" b="0" i="1" smtClean="0">
                          <a:solidFill>
                            <a:schemeClr val="bg1"/>
                          </a:solidFill>
                          <a:latin typeface="Cambria Math" panose="02040503050406030204" pitchFamily="18" charset="0"/>
                        </a:rPr>
                        <m:t>)=1 −</m:t>
                      </m:r>
                      <m:nary>
                        <m:naryPr>
                          <m:chr m:val="∑"/>
                          <m:ctrlPr>
                            <a:rPr lang="en-US" sz="2800" i="1">
                              <a:solidFill>
                                <a:schemeClr val="bg1"/>
                              </a:solidFill>
                              <a:latin typeface="Cambria Math" panose="02040503050406030204" pitchFamily="18" charset="0"/>
                            </a:rPr>
                          </m:ctrlPr>
                        </m:naryPr>
                        <m:sub>
                          <m:r>
                            <m:rPr>
                              <m:brk m:alnAt="23"/>
                            </m:rPr>
                            <a:rPr lang="en-US" sz="2800" i="1">
                              <a:solidFill>
                                <a:schemeClr val="bg1"/>
                              </a:solidFill>
                              <a:latin typeface="Cambria Math" panose="02040503050406030204" pitchFamily="18" charset="0"/>
                            </a:rPr>
                            <m:t>𝑖</m:t>
                          </m:r>
                          <m:r>
                            <a:rPr lang="en-US" sz="2800" i="1">
                              <a:solidFill>
                                <a:schemeClr val="bg1"/>
                              </a:solidFill>
                              <a:latin typeface="Cambria Math" panose="02040503050406030204" pitchFamily="18" charset="0"/>
                            </a:rPr>
                            <m:t>=0</m:t>
                          </m:r>
                        </m:sub>
                        <m:sup>
                          <m:r>
                            <a:rPr lang="en-US" sz="2800" i="1">
                              <a:solidFill>
                                <a:schemeClr val="bg1"/>
                              </a:solidFill>
                              <a:latin typeface="Cambria Math" panose="02040503050406030204" pitchFamily="18" charset="0"/>
                            </a:rPr>
                            <m:t>𝑐</m:t>
                          </m:r>
                          <m:r>
                            <a:rPr lang="en-US" sz="2800" i="1">
                              <a:solidFill>
                                <a:schemeClr val="bg1"/>
                              </a:solidFill>
                              <a:latin typeface="Cambria Math" panose="02040503050406030204" pitchFamily="18" charset="0"/>
                            </a:rPr>
                            <m:t>−1</m:t>
                          </m:r>
                        </m:sup>
                        <m:e>
                          <m:sSub>
                            <m:sSubPr>
                              <m:ctrlPr>
                                <a:rPr lang="en-US" sz="2800" i="1">
                                  <a:solidFill>
                                    <a:schemeClr val="bg1"/>
                                  </a:solidFill>
                                  <a:latin typeface="Cambria Math" panose="02040503050406030204" pitchFamily="18" charset="0"/>
                                </a:rPr>
                              </m:ctrlPr>
                            </m:sSubPr>
                            <m:e>
                              <m:r>
                                <a:rPr lang="en-US" sz="2800" i="1">
                                  <a:solidFill>
                                    <a:schemeClr val="bg1"/>
                                  </a:solidFill>
                                  <a:latin typeface="Cambria Math" panose="02040503050406030204" pitchFamily="18" charset="0"/>
                                </a:rPr>
                                <m:t>𝑝</m:t>
                              </m:r>
                            </m:e>
                            <m:sub>
                              <m:r>
                                <a:rPr lang="en-US" sz="2800" i="1">
                                  <a:solidFill>
                                    <a:schemeClr val="bg1"/>
                                  </a:solidFill>
                                  <a:latin typeface="Cambria Math" panose="02040503050406030204" pitchFamily="18" charset="0"/>
                                </a:rPr>
                                <m:t>𝑖</m:t>
                              </m:r>
                            </m:sub>
                          </m:sSub>
                          <m:sSup>
                            <m:sSupPr>
                              <m:ctrlPr>
                                <a:rPr lang="en-US" sz="2800" i="1">
                                  <a:solidFill>
                                    <a:schemeClr val="bg1"/>
                                  </a:solidFill>
                                  <a:latin typeface="Cambria Math" panose="02040503050406030204" pitchFamily="18" charset="0"/>
                                </a:rPr>
                              </m:ctrlPr>
                            </m:sSupPr>
                            <m:e>
                              <m:d>
                                <m:dPr>
                                  <m:ctrlPr>
                                    <a:rPr lang="en-US" sz="2800" i="1">
                                      <a:solidFill>
                                        <a:schemeClr val="bg1"/>
                                      </a:solidFill>
                                      <a:latin typeface="Cambria Math" panose="02040503050406030204" pitchFamily="18" charset="0"/>
                                    </a:rPr>
                                  </m:ctrlPr>
                                </m:dPr>
                                <m:e>
                                  <m:r>
                                    <a:rPr lang="en-US" sz="2800" i="1">
                                      <a:solidFill>
                                        <a:schemeClr val="bg1"/>
                                      </a:solidFill>
                                      <a:latin typeface="Cambria Math" panose="02040503050406030204" pitchFamily="18" charset="0"/>
                                    </a:rPr>
                                    <m:t>𝑡</m:t>
                                  </m:r>
                                </m:e>
                              </m:d>
                            </m:e>
                            <m:sup>
                              <m:r>
                                <a:rPr lang="en-US" sz="2800" i="1">
                                  <a:solidFill>
                                    <a:schemeClr val="bg1"/>
                                  </a:solidFill>
                                  <a:latin typeface="Cambria Math" panose="02040503050406030204" pitchFamily="18" charset="0"/>
                                </a:rPr>
                                <m:t>2</m:t>
                              </m:r>
                            </m:sup>
                          </m:sSup>
                        </m:e>
                      </m:nary>
                    </m:oMath>
                  </m:oMathPara>
                </a14:m>
                <a:endParaRPr lang="en-US" sz="2800" dirty="0">
                  <a:solidFill>
                    <a:schemeClr val="bg1"/>
                  </a:solidFill>
                </a:endParaRPr>
              </a:p>
            </p:txBody>
          </p:sp>
        </mc:Choice>
        <mc:Fallback xmlns="">
          <p:sp>
            <p:nvSpPr>
              <p:cNvPr id="17" name="TextBox 4">
                <a:extLst>
                  <a:ext uri="{FF2B5EF4-FFF2-40B4-BE49-F238E27FC236}">
                    <a16:creationId xmlns:a16="http://schemas.microsoft.com/office/drawing/2014/main" id="{CEA61D9A-2974-0C45-A747-DE208E2B4F1F}"/>
                  </a:ext>
                </a:extLst>
              </p:cNvPr>
              <p:cNvSpPr txBox="1">
                <a:spLocks noRot="1" noChangeAspect="1" noMove="1" noResize="1" noEditPoints="1" noAdjustHandles="1" noChangeArrowheads="1" noChangeShapeType="1" noTextEdit="1"/>
              </p:cNvSpPr>
              <p:nvPr/>
            </p:nvSpPr>
            <p:spPr>
              <a:xfrm>
                <a:off x="4907622" y="1321039"/>
                <a:ext cx="3852786" cy="1210781"/>
              </a:xfrm>
              <a:prstGeom prst="rect">
                <a:avLst/>
              </a:prstGeom>
              <a:blipFill>
                <a:blip r:embed="rId11"/>
                <a:stretch>
                  <a:fillRect l="-1316" t="-113542" r="-329" b="-175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037105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a:extLst>
              <a:ext uri="{FF2B5EF4-FFF2-40B4-BE49-F238E27FC236}">
                <a16:creationId xmlns:a16="http://schemas.microsoft.com/office/drawing/2014/main" id="{27CB9D1F-D2E6-704B-993D-CD80DA862B06}"/>
              </a:ext>
            </a:extLst>
          </p:cNvPr>
          <p:cNvSpPr/>
          <p:nvPr/>
        </p:nvSpPr>
        <p:spPr>
          <a:xfrm>
            <a:off x="3775885" y="2668773"/>
            <a:ext cx="4640230" cy="15204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621509"/>
            <a:ext cx="11040533" cy="533400"/>
          </a:xfrm>
        </p:spPr>
        <p:txBody>
          <a:bodyPr>
            <a:normAutofit fontScale="90000"/>
          </a:bodyPr>
          <a:lstStyle/>
          <a:p>
            <a:r>
              <a:rPr kumimoji="1" lang="zh-CN" altLang="en-US" dirty="0"/>
              <a:t>基尼系数</a:t>
            </a:r>
          </a:p>
        </p:txBody>
      </p:sp>
      <mc:AlternateContent xmlns:mc="http://schemas.openxmlformats.org/markup-compatibility/2006" xmlns:a14="http://schemas.microsoft.com/office/drawing/2010/main">
        <mc:Choice Requires="a14">
          <p:sp>
            <p:nvSpPr>
              <p:cNvPr id="5" name="文本占位符 2">
                <a:extLst>
                  <a:ext uri="{FF2B5EF4-FFF2-40B4-BE49-F238E27FC236}">
                    <a16:creationId xmlns:a16="http://schemas.microsoft.com/office/drawing/2014/main" id="{3AFA8DC4-7630-44C1-89F9-54B3FDDDBB43}"/>
                  </a:ext>
                </a:extLst>
              </p:cNvPr>
              <p:cNvSpPr txBox="1">
                <a:spLocks/>
              </p:cNvSpPr>
              <p:nvPr/>
            </p:nvSpPr>
            <p:spPr>
              <a:xfrm>
                <a:off x="575734" y="1481469"/>
                <a:ext cx="11187186" cy="523864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kumimoji="1" lang="zh-CN" altLang="en-US" sz="2400" dirty="0"/>
                  <a:t>多个子结点基尼系数计算</a:t>
                </a:r>
                <a:endParaRPr kumimoji="1" lang="en-US" altLang="zh-CN" sz="2400" dirty="0"/>
              </a:p>
              <a:p>
                <a:pPr lvl="1">
                  <a:buClr>
                    <a:schemeClr val="tx1"/>
                  </a:buClr>
                </a:pPr>
                <a:r>
                  <a:rPr kumimoji="1" lang="zh-CN" altLang="en-US" sz="2000" dirty="0"/>
                  <a:t>设经过一次测试，记录数据被拆分为</a:t>
                </a:r>
                <a:r>
                  <a:rPr kumimoji="1" lang="en-US" altLang="zh-CN" sz="2000" dirty="0"/>
                  <a:t>k</a:t>
                </a:r>
                <a:r>
                  <a:rPr kumimoji="1" lang="zh-CN" altLang="en-US" sz="2000" dirty="0"/>
                  <a:t>个子结点，则基尼系数为：</a:t>
                </a:r>
                <a:endParaRPr kumimoji="1" lang="en-US" altLang="zh-CN" sz="2000" dirty="0"/>
              </a:p>
              <a:p>
                <a:pPr lvl="1">
                  <a:buClr>
                    <a:schemeClr val="tx1"/>
                  </a:buClr>
                </a:pPr>
                <a:endParaRPr kumimoji="1" lang="en-US" altLang="zh-CN" sz="2000" dirty="0"/>
              </a:p>
              <a:p>
                <a:pPr lvl="1">
                  <a:buClr>
                    <a:schemeClr val="tx1"/>
                  </a:buClr>
                </a:pPr>
                <a:endParaRPr kumimoji="1" lang="en-US" altLang="zh-CN" sz="2000" dirty="0"/>
              </a:p>
              <a:p>
                <a:pPr marL="0" indent="0" algn="ctr">
                  <a:buClr>
                    <a:schemeClr val="tx1"/>
                  </a:buClr>
                  <a:buNone/>
                </a:pPr>
                <a:endParaRPr lang="en-US" altLang="zh-CN" sz="2000" i="1" dirty="0">
                  <a:latin typeface="Cambria Math" panose="02040503050406030204" pitchFamily="18" charset="0"/>
                </a:endParaRPr>
              </a:p>
              <a:p>
                <a:pPr marL="0" indent="0" algn="ctr">
                  <a:buClr>
                    <a:schemeClr val="tx1"/>
                  </a:buClr>
                  <a:buNone/>
                </a:pPr>
                <a14:m>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rPr>
                          <m:t>𝑛</m:t>
                        </m:r>
                      </m:e>
                      <m:sub>
                        <m:r>
                          <a:rPr lang="en-US" altLang="zh-CN" sz="2000" i="1">
                            <a:latin typeface="Cambria Math" panose="02040503050406030204" pitchFamily="18" charset="0"/>
                          </a:rPr>
                          <m:t>𝑖</m:t>
                        </m:r>
                      </m:sub>
                    </m:sSub>
                  </m:oMath>
                </a14:m>
                <a:r>
                  <a:rPr lang="en-US" altLang="zh-CN" sz="2000" dirty="0"/>
                  <a:t> =</a:t>
                </a:r>
                <a:r>
                  <a:rPr kumimoji="1" lang="zh-CN" altLang="en-US" sz="2000" dirty="0"/>
                  <a:t>子结点</a:t>
                </a:r>
                <a:r>
                  <a:rPr kumimoji="1" lang="en-US" altLang="zh-CN" sz="2000" dirty="0" err="1"/>
                  <a:t>i</a:t>
                </a:r>
                <a:r>
                  <a:rPr kumimoji="1" lang="zh-CN" altLang="en-US" sz="2000" dirty="0"/>
                  <a:t>所包含的记录数量</a:t>
                </a:r>
                <a:endParaRPr kumimoji="1" lang="en-US" altLang="zh-CN" sz="2000" dirty="0"/>
              </a:p>
              <a:p>
                <a:pPr marL="0" indent="0" algn="ctr">
                  <a:buClr>
                    <a:schemeClr val="tx1"/>
                  </a:buClr>
                  <a:buNone/>
                </a:pPr>
                <a:r>
                  <a:rPr lang="en-US" altLang="zh-CN" sz="2000" dirty="0"/>
                  <a:t> </a:t>
                </a:r>
                <a14:m>
                  <m:oMath xmlns:m="http://schemas.openxmlformats.org/officeDocument/2006/math">
                    <m:r>
                      <a:rPr lang="en-US" altLang="zh-CN" sz="2000" i="1">
                        <a:latin typeface="Cambria Math" panose="02040503050406030204" pitchFamily="18" charset="0"/>
                      </a:rPr>
                      <m:t>𝑛</m:t>
                    </m:r>
                  </m:oMath>
                </a14:m>
                <a:r>
                  <a:rPr lang="en-US" altLang="zh-CN" sz="2000" baseline="-25000" dirty="0"/>
                  <a:t> </a:t>
                </a:r>
                <a:r>
                  <a:rPr lang="en-US" altLang="zh-CN" sz="2000" dirty="0"/>
                  <a:t> = </a:t>
                </a:r>
                <a:r>
                  <a:rPr lang="zh-CN" altLang="en-US" sz="2000" dirty="0"/>
                  <a:t>父结点所包含的记录数量</a:t>
                </a:r>
                <a:endParaRPr lang="en-US" altLang="zh-CN" sz="2000" dirty="0"/>
              </a:p>
              <a:p>
                <a:pPr>
                  <a:buClr>
                    <a:schemeClr val="tx1"/>
                  </a:buClr>
                </a:pPr>
                <a:r>
                  <a:rPr kumimoji="1" lang="zh-CN" altLang="en-US" sz="2400" dirty="0"/>
                  <a:t>选择具有最大加权平均基尼系数的划分方法</a:t>
                </a:r>
                <a:endParaRPr kumimoji="1" lang="en-US" altLang="zh-CN" sz="2400" dirty="0"/>
              </a:p>
              <a:p>
                <a:pPr>
                  <a:buClr>
                    <a:schemeClr val="tx1"/>
                  </a:buClr>
                </a:pPr>
                <a:r>
                  <a:rPr kumimoji="1" lang="zh-CN" altLang="en-US" sz="2400" dirty="0"/>
                  <a:t>基尼系数常用于</a:t>
                </a:r>
                <a:r>
                  <a:rPr kumimoji="1" lang="en-US" altLang="zh-CN" sz="2400" dirty="0"/>
                  <a:t>CART</a:t>
                </a:r>
                <a:r>
                  <a:rPr kumimoji="1" lang="zh-CN" altLang="en-US" sz="2400" dirty="0"/>
                  <a:t>，</a:t>
                </a:r>
                <a:r>
                  <a:rPr kumimoji="1" lang="en-US" altLang="zh-CN" sz="2400" dirty="0"/>
                  <a:t>SLIQ</a:t>
                </a:r>
                <a:r>
                  <a:rPr kumimoji="1" lang="zh-CN" altLang="en-US" sz="2400" dirty="0"/>
                  <a:t>，</a:t>
                </a:r>
                <a:r>
                  <a:rPr kumimoji="1" lang="en-US" altLang="zh-CN" sz="2400" dirty="0"/>
                  <a:t>SPRINT</a:t>
                </a:r>
                <a:r>
                  <a:rPr kumimoji="1" lang="zh-CN" altLang="en-US" sz="2400" dirty="0"/>
                  <a:t>等决策树构建算法</a:t>
                </a:r>
                <a:endParaRPr kumimoji="1" lang="en-US" altLang="zh-CN" sz="2400" dirty="0"/>
              </a:p>
            </p:txBody>
          </p:sp>
        </mc:Choice>
        <mc:Fallback xmlns="">
          <p:sp>
            <p:nvSpPr>
              <p:cNvPr id="5" name="文本占位符 2">
                <a:extLst>
                  <a:ext uri="{FF2B5EF4-FFF2-40B4-BE49-F238E27FC236}">
                    <a16:creationId xmlns:a16="http://schemas.microsoft.com/office/drawing/2014/main" id="{3AFA8DC4-7630-44C1-89F9-54B3FDDDBB43}"/>
                  </a:ext>
                </a:extLst>
              </p:cNvPr>
              <p:cNvSpPr txBox="1">
                <a:spLocks noRot="1" noChangeAspect="1" noMove="1" noResize="1" noEditPoints="1" noAdjustHandles="1" noChangeArrowheads="1" noChangeShapeType="1" noTextEdit="1"/>
              </p:cNvSpPr>
              <p:nvPr/>
            </p:nvSpPr>
            <p:spPr>
              <a:xfrm>
                <a:off x="575734" y="1481469"/>
                <a:ext cx="11187186" cy="5238645"/>
              </a:xfrm>
              <a:prstGeom prst="rect">
                <a:avLst/>
              </a:prstGeom>
              <a:blipFill>
                <a:blip r:embed="rId3"/>
                <a:stretch>
                  <a:fillRect l="-79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TextBox 4">
                <a:extLst>
                  <a:ext uri="{FF2B5EF4-FFF2-40B4-BE49-F238E27FC236}">
                    <a16:creationId xmlns:a16="http://schemas.microsoft.com/office/drawing/2014/main" id="{2EE92B56-F9B8-4C2D-8F31-71C7E501C169}"/>
                  </a:ext>
                </a:extLst>
              </p:cNvPr>
              <p:cNvSpPr txBox="1"/>
              <p:nvPr/>
            </p:nvSpPr>
            <p:spPr>
              <a:xfrm>
                <a:off x="4401823" y="2906036"/>
                <a:ext cx="3535007" cy="10459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smtClean="0">
                          <a:solidFill>
                            <a:schemeClr val="bg1"/>
                          </a:solidFill>
                          <a:latin typeface="Cambria Math" panose="02040503050406030204" pitchFamily="18" charset="0"/>
                        </a:rPr>
                        <m:t>𝐺𝐼𝑁</m:t>
                      </m:r>
                      <m:sSub>
                        <m:sSubPr>
                          <m:ctrlPr>
                            <a:rPr lang="en-US" sz="2400" i="1">
                              <a:solidFill>
                                <a:schemeClr val="bg1"/>
                              </a:solidFill>
                              <a:latin typeface="Cambria Math" panose="02040503050406030204" pitchFamily="18" charset="0"/>
                            </a:rPr>
                          </m:ctrlPr>
                        </m:sSubPr>
                        <m:e>
                          <m:r>
                            <a:rPr lang="en-US" sz="2400" i="1">
                              <a:solidFill>
                                <a:schemeClr val="bg1"/>
                              </a:solidFill>
                              <a:latin typeface="Cambria Math" panose="02040503050406030204" pitchFamily="18" charset="0"/>
                            </a:rPr>
                            <m:t>𝐼</m:t>
                          </m:r>
                        </m:e>
                        <m:sub>
                          <m:r>
                            <a:rPr lang="en-US" sz="2400" i="1">
                              <a:solidFill>
                                <a:schemeClr val="bg1"/>
                              </a:solidFill>
                              <a:latin typeface="Cambria Math" panose="02040503050406030204" pitchFamily="18" charset="0"/>
                            </a:rPr>
                            <m:t>𝑠𝑝𝑙𝑖𝑡</m:t>
                          </m:r>
                        </m:sub>
                      </m:sSub>
                      <m:r>
                        <a:rPr lang="en-US" sz="2400" i="1">
                          <a:solidFill>
                            <a:schemeClr val="bg1"/>
                          </a:solidFill>
                          <a:latin typeface="Cambria Math" panose="02040503050406030204" pitchFamily="18" charset="0"/>
                        </a:rPr>
                        <m:t>= </m:t>
                      </m:r>
                      <m:nary>
                        <m:naryPr>
                          <m:chr m:val="∑"/>
                          <m:ctrlPr>
                            <a:rPr lang="en-US" sz="2400" i="1">
                              <a:solidFill>
                                <a:schemeClr val="bg1"/>
                              </a:solidFill>
                              <a:latin typeface="Cambria Math" panose="02040503050406030204" pitchFamily="18" charset="0"/>
                            </a:rPr>
                          </m:ctrlPr>
                        </m:naryPr>
                        <m:sub>
                          <m:r>
                            <m:rPr>
                              <m:brk m:alnAt="23"/>
                            </m:rPr>
                            <a:rPr lang="en-US" sz="2400" i="1">
                              <a:solidFill>
                                <a:schemeClr val="bg1"/>
                              </a:solidFill>
                              <a:latin typeface="Cambria Math" panose="02040503050406030204" pitchFamily="18" charset="0"/>
                            </a:rPr>
                            <m:t>𝑖</m:t>
                          </m:r>
                          <m:r>
                            <a:rPr lang="en-US" sz="2400" i="1">
                              <a:solidFill>
                                <a:schemeClr val="bg1"/>
                              </a:solidFill>
                              <a:latin typeface="Cambria Math" panose="02040503050406030204" pitchFamily="18" charset="0"/>
                            </a:rPr>
                            <m:t>=1</m:t>
                          </m:r>
                        </m:sub>
                        <m:sup>
                          <m:r>
                            <a:rPr lang="en-US" sz="2400" i="1">
                              <a:solidFill>
                                <a:schemeClr val="bg1"/>
                              </a:solidFill>
                              <a:latin typeface="Cambria Math" panose="02040503050406030204" pitchFamily="18" charset="0"/>
                            </a:rPr>
                            <m:t>𝑘</m:t>
                          </m:r>
                        </m:sup>
                        <m:e>
                          <m:f>
                            <m:fPr>
                              <m:ctrlPr>
                                <a:rPr lang="en-US" sz="2400" i="1">
                                  <a:solidFill>
                                    <a:schemeClr val="bg1"/>
                                  </a:solidFill>
                                  <a:latin typeface="Cambria Math" panose="02040503050406030204" pitchFamily="18" charset="0"/>
                                </a:rPr>
                              </m:ctrlPr>
                            </m:fPr>
                            <m:num>
                              <m:sSub>
                                <m:sSubPr>
                                  <m:ctrlPr>
                                    <a:rPr lang="en-US" sz="2400" i="1">
                                      <a:solidFill>
                                        <a:schemeClr val="bg1"/>
                                      </a:solidFill>
                                      <a:latin typeface="Cambria Math" panose="02040503050406030204" pitchFamily="18" charset="0"/>
                                    </a:rPr>
                                  </m:ctrlPr>
                                </m:sSubPr>
                                <m:e>
                                  <m:r>
                                    <a:rPr lang="en-US" sz="2400" i="1">
                                      <a:solidFill>
                                        <a:schemeClr val="bg1"/>
                                      </a:solidFill>
                                      <a:latin typeface="Cambria Math" panose="02040503050406030204" pitchFamily="18" charset="0"/>
                                    </a:rPr>
                                    <m:t>𝑛</m:t>
                                  </m:r>
                                </m:e>
                                <m:sub>
                                  <m:r>
                                    <a:rPr lang="en-US" sz="2400" i="1">
                                      <a:solidFill>
                                        <a:schemeClr val="bg1"/>
                                      </a:solidFill>
                                      <a:latin typeface="Cambria Math" panose="02040503050406030204" pitchFamily="18" charset="0"/>
                                    </a:rPr>
                                    <m:t>𝑖</m:t>
                                  </m:r>
                                </m:sub>
                              </m:sSub>
                            </m:num>
                            <m:den>
                              <m:r>
                                <a:rPr lang="en-US" sz="2400" i="1">
                                  <a:solidFill>
                                    <a:schemeClr val="bg1"/>
                                  </a:solidFill>
                                  <a:latin typeface="Cambria Math" panose="02040503050406030204" pitchFamily="18" charset="0"/>
                                </a:rPr>
                                <m:t>𝑛</m:t>
                              </m:r>
                            </m:den>
                          </m:f>
                          <m:r>
                            <a:rPr lang="en-US" sz="2400" i="1">
                              <a:solidFill>
                                <a:schemeClr val="bg1"/>
                              </a:solidFill>
                              <a:latin typeface="Cambria Math" panose="02040503050406030204" pitchFamily="18" charset="0"/>
                            </a:rPr>
                            <m:t>𝐺𝐼𝑁𝐼</m:t>
                          </m:r>
                          <m:r>
                            <a:rPr lang="en-US" sz="2400" i="1">
                              <a:solidFill>
                                <a:schemeClr val="bg1"/>
                              </a:solidFill>
                              <a:latin typeface="Cambria Math" panose="02040503050406030204" pitchFamily="18" charset="0"/>
                            </a:rPr>
                            <m:t>(</m:t>
                          </m:r>
                          <m:r>
                            <a:rPr lang="en-US" sz="2400" i="1">
                              <a:solidFill>
                                <a:schemeClr val="bg1"/>
                              </a:solidFill>
                              <a:latin typeface="Cambria Math" panose="02040503050406030204" pitchFamily="18" charset="0"/>
                            </a:rPr>
                            <m:t>𝑖</m:t>
                          </m:r>
                          <m:r>
                            <a:rPr lang="en-US" sz="2400" i="1">
                              <a:solidFill>
                                <a:schemeClr val="bg1"/>
                              </a:solidFill>
                              <a:latin typeface="Cambria Math" panose="02040503050406030204" pitchFamily="18" charset="0"/>
                            </a:rPr>
                            <m:t>)</m:t>
                          </m:r>
                        </m:e>
                      </m:nary>
                    </m:oMath>
                  </m:oMathPara>
                </a14:m>
                <a:endParaRPr lang="en-US" sz="2400" dirty="0">
                  <a:solidFill>
                    <a:schemeClr val="bg1"/>
                  </a:solidFill>
                </a:endParaRPr>
              </a:p>
            </p:txBody>
          </p:sp>
        </mc:Choice>
        <mc:Fallback xmlns="">
          <p:sp>
            <p:nvSpPr>
              <p:cNvPr id="16" name="TextBox 4">
                <a:extLst>
                  <a:ext uri="{FF2B5EF4-FFF2-40B4-BE49-F238E27FC236}">
                    <a16:creationId xmlns:a16="http://schemas.microsoft.com/office/drawing/2014/main" id="{2EE92B56-F9B8-4C2D-8F31-71C7E501C169}"/>
                  </a:ext>
                </a:extLst>
              </p:cNvPr>
              <p:cNvSpPr txBox="1">
                <a:spLocks noRot="1" noChangeAspect="1" noMove="1" noResize="1" noEditPoints="1" noAdjustHandles="1" noChangeArrowheads="1" noChangeShapeType="1" noTextEdit="1"/>
              </p:cNvSpPr>
              <p:nvPr/>
            </p:nvSpPr>
            <p:spPr>
              <a:xfrm>
                <a:off x="4401823" y="2906036"/>
                <a:ext cx="3535007" cy="1045927"/>
              </a:xfrm>
              <a:prstGeom prst="rect">
                <a:avLst/>
              </a:prstGeom>
              <a:blipFill>
                <a:blip r:embed="rId4"/>
                <a:stretch>
                  <a:fillRect l="-1075" t="-111905" r="-2509" b="-17261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726694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621509"/>
            <a:ext cx="11040533" cy="533400"/>
          </a:xfrm>
        </p:spPr>
        <p:txBody>
          <a:bodyPr>
            <a:normAutofit fontScale="90000"/>
          </a:bodyPr>
          <a:lstStyle/>
          <a:p>
            <a:r>
              <a:rPr kumimoji="1" lang="zh-CN" altLang="en-US" dirty="0"/>
              <a:t>基尼系数</a:t>
            </a:r>
          </a:p>
        </p:txBody>
      </p:sp>
      <p:sp>
        <p:nvSpPr>
          <p:cNvPr id="5" name="文本占位符 2">
            <a:extLst>
              <a:ext uri="{FF2B5EF4-FFF2-40B4-BE49-F238E27FC236}">
                <a16:creationId xmlns:a16="http://schemas.microsoft.com/office/drawing/2014/main" id="{3AFA8DC4-7630-44C1-89F9-54B3FDDDBB43}"/>
              </a:ext>
            </a:extLst>
          </p:cNvPr>
          <p:cNvSpPr txBox="1">
            <a:spLocks/>
          </p:cNvSpPr>
          <p:nvPr/>
        </p:nvSpPr>
        <p:spPr>
          <a:xfrm>
            <a:off x="575734" y="1481469"/>
            <a:ext cx="11187186" cy="5238645"/>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kumimoji="1" lang="zh-CN" altLang="en-US" sz="2400" dirty="0"/>
              <a:t>二元属性结点基尼系数计算</a:t>
            </a:r>
            <a:endParaRPr kumimoji="1" lang="en-US" altLang="zh-CN" sz="2400" dirty="0"/>
          </a:p>
          <a:p>
            <a:pPr lvl="1">
              <a:buClr>
                <a:schemeClr val="tx1"/>
              </a:buClr>
            </a:pPr>
            <a:r>
              <a:rPr kumimoji="1" lang="zh-CN" altLang="en-US" sz="2000" dirty="0"/>
              <a:t>经过条件判断分为两个子结点</a:t>
            </a:r>
            <a:endParaRPr kumimoji="1" lang="en-US" altLang="zh-CN" sz="2000" dirty="0"/>
          </a:p>
          <a:p>
            <a:pPr lvl="1">
              <a:buClr>
                <a:schemeClr val="tx1"/>
              </a:buClr>
            </a:pPr>
            <a:r>
              <a:rPr kumimoji="1" lang="zh-CN" altLang="en-US" sz="2000" dirty="0"/>
              <a:t>计算该划分策略的增益</a:t>
            </a:r>
            <a:endParaRPr kumimoji="1" lang="en-US" altLang="zh-CN" sz="2000" dirty="0"/>
          </a:p>
          <a:p>
            <a:pPr>
              <a:buClr>
                <a:schemeClr val="tx1"/>
              </a:buClr>
            </a:pPr>
            <a:endParaRPr kumimoji="1" lang="en-US" altLang="zh-CN" sz="2400" dirty="0"/>
          </a:p>
          <a:p>
            <a:pPr marL="457200" indent="-457200">
              <a:buClr>
                <a:schemeClr val="tx1"/>
              </a:buClr>
              <a:buFont typeface="+mj-lt"/>
              <a:buAutoNum type="arabicPeriod"/>
            </a:pPr>
            <a:r>
              <a:rPr kumimoji="1" lang="zh-CN" altLang="en-US" sz="2000" dirty="0"/>
              <a:t>父结点基尼系数：</a:t>
            </a:r>
            <a:r>
              <a:rPr kumimoji="1" lang="en-US" altLang="zh-CN" sz="2000" dirty="0"/>
              <a:t>Gini(B)=1-(7/12)</a:t>
            </a:r>
            <a:r>
              <a:rPr kumimoji="1" lang="en-US" altLang="zh-CN" sz="2000" baseline="30000" dirty="0"/>
              <a:t>2</a:t>
            </a:r>
            <a:r>
              <a:rPr kumimoji="1" lang="en-US" altLang="zh-CN" sz="2000" dirty="0"/>
              <a:t>-(5/12)</a:t>
            </a:r>
            <a:r>
              <a:rPr kumimoji="1" lang="en-US" altLang="zh-CN" sz="2000" baseline="30000" dirty="0"/>
              <a:t>2</a:t>
            </a:r>
            <a:r>
              <a:rPr kumimoji="1" lang="en-US" altLang="zh-CN" sz="2000" dirty="0"/>
              <a:t>=0.486</a:t>
            </a:r>
          </a:p>
          <a:p>
            <a:pPr marL="457200" indent="-457200">
              <a:buClr>
                <a:schemeClr val="tx1"/>
              </a:buClr>
              <a:buFont typeface="+mj-lt"/>
              <a:buAutoNum type="arabicPeriod"/>
            </a:pPr>
            <a:r>
              <a:rPr kumimoji="1" lang="zh-CN" altLang="en-US" sz="2000" dirty="0"/>
              <a:t>子结点基尼系数：</a:t>
            </a:r>
            <a:r>
              <a:rPr lang="en-US" altLang="en-US" sz="2000" dirty="0"/>
              <a:t>Gini(N1) = 1 – (5/6)</a:t>
            </a:r>
            <a:r>
              <a:rPr lang="en-US" altLang="en-US" sz="2000" baseline="30000" dirty="0"/>
              <a:t>2 </a:t>
            </a:r>
            <a:r>
              <a:rPr lang="en-US" altLang="en-US" sz="2000" dirty="0"/>
              <a:t>– (1/6)</a:t>
            </a:r>
            <a:r>
              <a:rPr lang="en-US" altLang="en-US" sz="2000" baseline="30000" dirty="0"/>
              <a:t>2</a:t>
            </a:r>
            <a:r>
              <a:rPr lang="en-US" altLang="en-US" sz="2000" dirty="0"/>
              <a:t> = 0.278</a:t>
            </a:r>
          </a:p>
          <a:p>
            <a:pPr marL="0" indent="0">
              <a:buClr>
                <a:schemeClr val="tx1"/>
              </a:buClr>
              <a:buNone/>
            </a:pPr>
            <a:r>
              <a:rPr lang="en-US" altLang="en-US" sz="2000" dirty="0"/>
              <a:t>	                     Gini(N2) = 1 – (2/6)</a:t>
            </a:r>
            <a:r>
              <a:rPr lang="en-US" altLang="en-US" sz="2000" baseline="30000" dirty="0"/>
              <a:t>2 </a:t>
            </a:r>
            <a:r>
              <a:rPr lang="en-US" altLang="en-US" sz="2000" dirty="0"/>
              <a:t>– (4/6)</a:t>
            </a:r>
            <a:r>
              <a:rPr lang="en-US" altLang="en-US" sz="2000" baseline="30000" dirty="0"/>
              <a:t>2</a:t>
            </a:r>
            <a:r>
              <a:rPr lang="en-US" altLang="en-US" sz="2000" dirty="0"/>
              <a:t> = 0.444</a:t>
            </a:r>
          </a:p>
          <a:p>
            <a:pPr marL="0" indent="0">
              <a:buClr>
                <a:schemeClr val="tx1"/>
              </a:buClr>
              <a:buNone/>
            </a:pPr>
            <a:r>
              <a:rPr lang="en-US" altLang="en-US" sz="2000" dirty="0"/>
              <a:t>3.   </a:t>
            </a:r>
            <a:r>
              <a:rPr lang="zh-CN" altLang="en-US" sz="2000" dirty="0"/>
              <a:t>计算增益：</a:t>
            </a:r>
            <a:r>
              <a:rPr lang="el-GR" altLang="zh-CN" sz="2000" dirty="0"/>
              <a:t>Δ</a:t>
            </a:r>
            <a:r>
              <a:rPr lang="en-US" altLang="zh-CN" sz="2000" dirty="0"/>
              <a:t>=0.486-0.361=0.125</a:t>
            </a:r>
            <a:endParaRPr lang="en-US" altLang="en-US" sz="2000" dirty="0"/>
          </a:p>
          <a:p>
            <a:pPr marL="0" indent="0">
              <a:buClr>
                <a:schemeClr val="tx1"/>
              </a:buClr>
              <a:buNone/>
            </a:pPr>
            <a:endParaRPr lang="en-US" altLang="en-US" sz="2000" dirty="0"/>
          </a:p>
          <a:p>
            <a:pPr marL="0" indent="0">
              <a:buClr>
                <a:schemeClr val="tx1"/>
              </a:buClr>
              <a:buNone/>
            </a:pPr>
            <a:endParaRPr lang="en-US" altLang="en-US" sz="2400" dirty="0"/>
          </a:p>
          <a:p>
            <a:pPr marL="457200" indent="-457200">
              <a:buClr>
                <a:schemeClr val="tx1"/>
              </a:buClr>
              <a:buFont typeface="+mj-lt"/>
              <a:buAutoNum type="arabicPeriod"/>
            </a:pPr>
            <a:endParaRPr kumimoji="1" lang="en-US" altLang="zh-CN" sz="2400" dirty="0"/>
          </a:p>
        </p:txBody>
      </p:sp>
      <p:sp>
        <p:nvSpPr>
          <p:cNvPr id="6" name="Oval 4">
            <a:extLst>
              <a:ext uri="{FF2B5EF4-FFF2-40B4-BE49-F238E27FC236}">
                <a16:creationId xmlns:a16="http://schemas.microsoft.com/office/drawing/2014/main" id="{4F4A634F-D393-437C-919C-CAB602DD5654}"/>
              </a:ext>
            </a:extLst>
          </p:cNvPr>
          <p:cNvSpPr>
            <a:spLocks noChangeArrowheads="1"/>
          </p:cNvSpPr>
          <p:nvPr/>
        </p:nvSpPr>
        <p:spPr bwMode="auto">
          <a:xfrm>
            <a:off x="6352116" y="1517754"/>
            <a:ext cx="1009650" cy="454025"/>
          </a:xfrm>
          <a:prstGeom prst="ellipse">
            <a:avLst/>
          </a:prstGeom>
          <a:solidFill>
            <a:srgbClr val="FFFFFF"/>
          </a:solidFill>
          <a:ln w="9525">
            <a:solidFill>
              <a:schemeClr val="tx1"/>
            </a:solidFill>
            <a:round/>
            <a:headEnd/>
            <a:tailEnd/>
          </a:ln>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spcAft>
                <a:spcPct val="0"/>
              </a:spcAft>
              <a:buClrTx/>
              <a:buSzTx/>
              <a:buFontTx/>
              <a:buNone/>
            </a:pPr>
            <a:r>
              <a:rPr lang="en-US" altLang="en-US" sz="2000">
                <a:latin typeface="Times New Roman" panose="02020603050405020304" pitchFamily="18" charset="0"/>
              </a:rPr>
              <a:t>B?</a:t>
            </a:r>
            <a:endParaRPr lang="en-US" altLang="en-US" sz="2400">
              <a:latin typeface="Times New Roman" panose="02020603050405020304" pitchFamily="18" charset="0"/>
            </a:endParaRPr>
          </a:p>
        </p:txBody>
      </p:sp>
      <p:sp>
        <p:nvSpPr>
          <p:cNvPr id="7" name="Line 5">
            <a:extLst>
              <a:ext uri="{FF2B5EF4-FFF2-40B4-BE49-F238E27FC236}">
                <a16:creationId xmlns:a16="http://schemas.microsoft.com/office/drawing/2014/main" id="{76EF7CC5-D12A-4B95-8FB1-1867089BA55D}"/>
              </a:ext>
            </a:extLst>
          </p:cNvPr>
          <p:cNvSpPr>
            <a:spLocks noChangeShapeType="1"/>
          </p:cNvSpPr>
          <p:nvPr/>
        </p:nvSpPr>
        <p:spPr bwMode="auto">
          <a:xfrm flipH="1">
            <a:off x="5777442" y="1974954"/>
            <a:ext cx="1108075" cy="7254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 name="Line 6">
            <a:extLst>
              <a:ext uri="{FF2B5EF4-FFF2-40B4-BE49-F238E27FC236}">
                <a16:creationId xmlns:a16="http://schemas.microsoft.com/office/drawing/2014/main" id="{B331FD60-D771-4F54-AA94-D42078DD4B3E}"/>
              </a:ext>
            </a:extLst>
          </p:cNvPr>
          <p:cNvSpPr>
            <a:spLocks noChangeShapeType="1"/>
          </p:cNvSpPr>
          <p:nvPr/>
        </p:nvSpPr>
        <p:spPr bwMode="auto">
          <a:xfrm>
            <a:off x="6885517" y="1974954"/>
            <a:ext cx="1184275" cy="7254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 name="Text Box 7">
            <a:extLst>
              <a:ext uri="{FF2B5EF4-FFF2-40B4-BE49-F238E27FC236}">
                <a16:creationId xmlns:a16="http://schemas.microsoft.com/office/drawing/2014/main" id="{6DB0F638-E975-48E0-9A23-2C23E89A6C03}"/>
              </a:ext>
            </a:extLst>
          </p:cNvPr>
          <p:cNvSpPr txBox="1">
            <a:spLocks noChangeArrowheads="1"/>
          </p:cNvSpPr>
          <p:nvPr/>
        </p:nvSpPr>
        <p:spPr bwMode="auto">
          <a:xfrm>
            <a:off x="5504391" y="2090841"/>
            <a:ext cx="539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spcAft>
                <a:spcPct val="0"/>
              </a:spcAft>
              <a:buClrTx/>
              <a:buSzTx/>
              <a:buFontTx/>
              <a:buNone/>
            </a:pPr>
            <a:r>
              <a:rPr lang="en-US" altLang="en-US" sz="1800">
                <a:latin typeface="Times New Roman" panose="02020603050405020304" pitchFamily="18" charset="0"/>
              </a:rPr>
              <a:t>Yes</a:t>
            </a:r>
          </a:p>
        </p:txBody>
      </p:sp>
      <p:sp>
        <p:nvSpPr>
          <p:cNvPr id="10" name="Text Box 8">
            <a:extLst>
              <a:ext uri="{FF2B5EF4-FFF2-40B4-BE49-F238E27FC236}">
                <a16:creationId xmlns:a16="http://schemas.microsoft.com/office/drawing/2014/main" id="{B19550BB-FD6D-4394-91DB-DCDE889230D5}"/>
              </a:ext>
            </a:extLst>
          </p:cNvPr>
          <p:cNvSpPr txBox="1">
            <a:spLocks noChangeArrowheads="1"/>
          </p:cNvSpPr>
          <p:nvPr/>
        </p:nvSpPr>
        <p:spPr bwMode="auto">
          <a:xfrm>
            <a:off x="7993591" y="2090841"/>
            <a:ext cx="463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spcAft>
                <a:spcPct val="0"/>
              </a:spcAft>
              <a:buClrTx/>
              <a:buSzTx/>
              <a:buFontTx/>
              <a:buNone/>
            </a:pPr>
            <a:r>
              <a:rPr lang="en-US" altLang="en-US" sz="1800">
                <a:latin typeface="Times New Roman" panose="02020603050405020304" pitchFamily="18" charset="0"/>
              </a:rPr>
              <a:t>No</a:t>
            </a:r>
          </a:p>
        </p:txBody>
      </p:sp>
      <p:sp>
        <p:nvSpPr>
          <p:cNvPr id="11" name="Rectangle 9">
            <a:extLst>
              <a:ext uri="{FF2B5EF4-FFF2-40B4-BE49-F238E27FC236}">
                <a16:creationId xmlns:a16="http://schemas.microsoft.com/office/drawing/2014/main" id="{29E29846-6B4D-4C98-8B2B-B5798A0C4891}"/>
              </a:ext>
            </a:extLst>
          </p:cNvPr>
          <p:cNvSpPr>
            <a:spLocks noChangeArrowheads="1"/>
          </p:cNvSpPr>
          <p:nvPr/>
        </p:nvSpPr>
        <p:spPr bwMode="auto">
          <a:xfrm>
            <a:off x="5361517" y="2700441"/>
            <a:ext cx="936625" cy="341313"/>
          </a:xfrm>
          <a:prstGeom prst="rect">
            <a:avLst/>
          </a:prstGeom>
          <a:solidFill>
            <a:srgbClr val="FFFFFF"/>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spcAft>
                <a:spcPct val="0"/>
              </a:spcAft>
              <a:buClrTx/>
              <a:buSzTx/>
              <a:buFontTx/>
              <a:buNone/>
            </a:pPr>
            <a:r>
              <a:rPr lang="en-US" altLang="en-US" sz="1800">
                <a:latin typeface="Times New Roman" panose="02020603050405020304" pitchFamily="18" charset="0"/>
              </a:rPr>
              <a:t>Node N1</a:t>
            </a:r>
          </a:p>
        </p:txBody>
      </p:sp>
      <p:sp>
        <p:nvSpPr>
          <p:cNvPr id="12" name="Rectangle 10">
            <a:extLst>
              <a:ext uri="{FF2B5EF4-FFF2-40B4-BE49-F238E27FC236}">
                <a16:creationId xmlns:a16="http://schemas.microsoft.com/office/drawing/2014/main" id="{9E4016E1-2A3F-42A6-A2E3-DE5BFC7B9FA1}"/>
              </a:ext>
            </a:extLst>
          </p:cNvPr>
          <p:cNvSpPr>
            <a:spLocks noChangeArrowheads="1"/>
          </p:cNvSpPr>
          <p:nvPr/>
        </p:nvSpPr>
        <p:spPr bwMode="auto">
          <a:xfrm>
            <a:off x="7549092" y="2700441"/>
            <a:ext cx="936625" cy="341313"/>
          </a:xfrm>
          <a:prstGeom prst="rect">
            <a:avLst/>
          </a:prstGeom>
          <a:solidFill>
            <a:srgbClr val="FFFFFF"/>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spcAft>
                <a:spcPct val="0"/>
              </a:spcAft>
              <a:buClrTx/>
              <a:buSzTx/>
              <a:buFontTx/>
              <a:buNone/>
            </a:pPr>
            <a:r>
              <a:rPr lang="en-US" altLang="en-US" sz="1800">
                <a:latin typeface="Times New Roman" panose="02020603050405020304" pitchFamily="18" charset="0"/>
              </a:rPr>
              <a:t>Node N2</a:t>
            </a:r>
          </a:p>
        </p:txBody>
      </p:sp>
      <p:graphicFrame>
        <p:nvGraphicFramePr>
          <p:cNvPr id="13" name="Object 11">
            <a:extLst>
              <a:ext uri="{FF2B5EF4-FFF2-40B4-BE49-F238E27FC236}">
                <a16:creationId xmlns:a16="http://schemas.microsoft.com/office/drawing/2014/main" id="{E866380A-BE3F-4CE0-B326-243E337ED69D}"/>
              </a:ext>
            </a:extLst>
          </p:cNvPr>
          <p:cNvGraphicFramePr>
            <a:graphicFrameLocks noChangeAspect="1"/>
          </p:cNvGraphicFramePr>
          <p:nvPr>
            <p:extLst>
              <p:ext uri="{D42A27DB-BD31-4B8C-83A1-F6EECF244321}">
                <p14:modId xmlns:p14="http://schemas.microsoft.com/office/powerpoint/2010/main" val="1901347730"/>
              </p:ext>
            </p:extLst>
          </p:nvPr>
        </p:nvGraphicFramePr>
        <p:xfrm>
          <a:off x="8784696" y="346405"/>
          <a:ext cx="1981200" cy="1905000"/>
        </p:xfrm>
        <a:graphic>
          <a:graphicData uri="http://schemas.openxmlformats.org/presentationml/2006/ole">
            <mc:AlternateContent xmlns:mc="http://schemas.openxmlformats.org/markup-compatibility/2006">
              <mc:Choice xmlns:v="urn:schemas-microsoft-com:vml" Requires="v">
                <p:oleObj name="Document" r:id="rId3" imgW="3187700" imgH="3048000" progId="Word.Document.8">
                  <p:embed/>
                </p:oleObj>
              </mc:Choice>
              <mc:Fallback>
                <p:oleObj name="Document" r:id="rId3" imgW="3187700" imgH="3048000" progId="Word.Document.8">
                  <p:embed/>
                  <p:pic>
                    <p:nvPicPr>
                      <p:cNvPr id="41994" name="Object 11">
                        <a:extLst>
                          <a:ext uri="{FF2B5EF4-FFF2-40B4-BE49-F238E27FC236}">
                            <a16:creationId xmlns:a16="http://schemas.microsoft.com/office/drawing/2014/main" id="{1EB89425-ECB7-4EFB-8642-8035770B13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84696" y="346405"/>
                        <a:ext cx="1981200" cy="190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4" name="Object 12">
            <a:extLst>
              <a:ext uri="{FF2B5EF4-FFF2-40B4-BE49-F238E27FC236}">
                <a16:creationId xmlns:a16="http://schemas.microsoft.com/office/drawing/2014/main" id="{ABDDBD6A-89A8-42D8-AF20-01AFBD847F44}"/>
              </a:ext>
            </a:extLst>
          </p:cNvPr>
          <p:cNvGraphicFramePr>
            <a:graphicFrameLocks noChangeAspect="1"/>
          </p:cNvGraphicFramePr>
          <p:nvPr>
            <p:extLst>
              <p:ext uri="{D42A27DB-BD31-4B8C-83A1-F6EECF244321}">
                <p14:modId xmlns:p14="http://schemas.microsoft.com/office/powerpoint/2010/main" val="963212274"/>
              </p:ext>
            </p:extLst>
          </p:nvPr>
        </p:nvGraphicFramePr>
        <p:xfrm>
          <a:off x="8784167" y="2710018"/>
          <a:ext cx="1905000" cy="1471613"/>
        </p:xfrm>
        <a:graphic>
          <a:graphicData uri="http://schemas.openxmlformats.org/presentationml/2006/ole">
            <mc:AlternateContent xmlns:mc="http://schemas.openxmlformats.org/markup-compatibility/2006">
              <mc:Choice xmlns:v="urn:schemas-microsoft-com:vml" Requires="v">
                <p:oleObj name="Document" r:id="rId5" imgW="3265932" imgH="2548128" progId="Word.Document.8">
                  <p:embed/>
                </p:oleObj>
              </mc:Choice>
              <mc:Fallback>
                <p:oleObj name="Document" r:id="rId5" imgW="3265932" imgH="2548128" progId="Word.Document.8">
                  <p:embed/>
                  <p:pic>
                    <p:nvPicPr>
                      <p:cNvPr id="41995" name="Object 12">
                        <a:extLst>
                          <a:ext uri="{FF2B5EF4-FFF2-40B4-BE49-F238E27FC236}">
                            <a16:creationId xmlns:a16="http://schemas.microsoft.com/office/drawing/2014/main" id="{9A97F3B4-C759-4C23-BFFA-C3387C40E6B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84167" y="2710018"/>
                        <a:ext cx="1905000" cy="147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7" name="Text Box 14">
            <a:extLst>
              <a:ext uri="{FF2B5EF4-FFF2-40B4-BE49-F238E27FC236}">
                <a16:creationId xmlns:a16="http://schemas.microsoft.com/office/drawing/2014/main" id="{8606D8FD-FD39-4AAB-86FC-57D7D2B451C4}"/>
              </a:ext>
            </a:extLst>
          </p:cNvPr>
          <p:cNvSpPr txBox="1">
            <a:spLocks noChangeArrowheads="1"/>
          </p:cNvSpPr>
          <p:nvPr/>
        </p:nvSpPr>
        <p:spPr bwMode="auto">
          <a:xfrm>
            <a:off x="8017404" y="4619588"/>
            <a:ext cx="3770524" cy="11695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2000" dirty="0">
                <a:solidFill>
                  <a:srgbClr val="FF0000"/>
                </a:solidFill>
                <a:latin typeface="微软雅黑" panose="020B0503020204020204" pitchFamily="34" charset="-122"/>
                <a:ea typeface="微软雅黑" panose="020B0503020204020204" pitchFamily="34" charset="-122"/>
              </a:rPr>
              <a:t>Gini</a:t>
            </a:r>
            <a:r>
              <a:rPr lang="zh-CN" altLang="en-US" sz="2000" dirty="0">
                <a:solidFill>
                  <a:srgbClr val="FF0000"/>
                </a:solidFill>
                <a:latin typeface="微软雅黑" panose="020B0503020204020204" pitchFamily="34" charset="-122"/>
                <a:ea typeface="微软雅黑" panose="020B0503020204020204" pitchFamily="34" charset="-122"/>
              </a:rPr>
              <a:t>加权和</a:t>
            </a:r>
            <a:r>
              <a:rPr lang="en-US" altLang="en-US" sz="2000" dirty="0">
                <a:solidFill>
                  <a:srgbClr val="FF0000"/>
                </a:solidFill>
                <a:latin typeface="微软雅黑" panose="020B0503020204020204" pitchFamily="34" charset="-122"/>
                <a:ea typeface="微软雅黑" panose="020B0503020204020204" pitchFamily="34" charset="-122"/>
              </a:rPr>
              <a:t>= </a:t>
            </a:r>
          </a:p>
          <a:p>
            <a:pPr>
              <a:spcBef>
                <a:spcPct val="50000"/>
              </a:spcBef>
              <a:spcAft>
                <a:spcPct val="0"/>
              </a:spcAft>
              <a:buClrTx/>
              <a:buSzTx/>
              <a:buFontTx/>
              <a:buNone/>
            </a:pPr>
            <a:r>
              <a:rPr lang="en-US" altLang="en-US" sz="2000" dirty="0">
                <a:solidFill>
                  <a:srgbClr val="FF0000"/>
                </a:solidFill>
                <a:latin typeface="微软雅黑" panose="020B0503020204020204" pitchFamily="34" charset="-122"/>
                <a:ea typeface="微软雅黑" panose="020B0503020204020204" pitchFamily="34" charset="-122"/>
              </a:rPr>
              <a:t>6/12 * 0.278 + 6/12 * 0.444=0.361</a:t>
            </a:r>
          </a:p>
        </p:txBody>
      </p:sp>
      <p:sp>
        <p:nvSpPr>
          <p:cNvPr id="3" name="矩形 2">
            <a:extLst>
              <a:ext uri="{FF2B5EF4-FFF2-40B4-BE49-F238E27FC236}">
                <a16:creationId xmlns:a16="http://schemas.microsoft.com/office/drawing/2014/main" id="{19D8BF16-B961-B34F-8ABA-A907743167D6}"/>
              </a:ext>
            </a:extLst>
          </p:cNvPr>
          <p:cNvSpPr/>
          <p:nvPr/>
        </p:nvSpPr>
        <p:spPr>
          <a:xfrm>
            <a:off x="8069792" y="5053098"/>
            <a:ext cx="3423424" cy="7136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082954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2"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2"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621509"/>
            <a:ext cx="11040533" cy="533400"/>
          </a:xfrm>
        </p:spPr>
        <p:txBody>
          <a:bodyPr>
            <a:normAutofit fontScale="90000"/>
          </a:bodyPr>
          <a:lstStyle/>
          <a:p>
            <a:r>
              <a:rPr kumimoji="1" lang="zh-CN" altLang="en-US" dirty="0"/>
              <a:t>基尼系数</a:t>
            </a:r>
          </a:p>
        </p:txBody>
      </p:sp>
      <p:sp>
        <p:nvSpPr>
          <p:cNvPr id="5" name="文本占位符 2">
            <a:extLst>
              <a:ext uri="{FF2B5EF4-FFF2-40B4-BE49-F238E27FC236}">
                <a16:creationId xmlns:a16="http://schemas.microsoft.com/office/drawing/2014/main" id="{3AFA8DC4-7630-44C1-89F9-54B3FDDDBB43}"/>
              </a:ext>
            </a:extLst>
          </p:cNvPr>
          <p:cNvSpPr txBox="1">
            <a:spLocks/>
          </p:cNvSpPr>
          <p:nvPr/>
        </p:nvSpPr>
        <p:spPr>
          <a:xfrm>
            <a:off x="575734" y="1481469"/>
            <a:ext cx="11187186" cy="5238645"/>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kumimoji="1" lang="zh-CN" altLang="en-US" sz="2400" dirty="0"/>
              <a:t>多类别属性结点基尼系数计算</a:t>
            </a:r>
            <a:endParaRPr kumimoji="1" lang="en-US" altLang="zh-CN" sz="2400" dirty="0"/>
          </a:p>
          <a:p>
            <a:pPr marL="0" indent="0">
              <a:buClr>
                <a:schemeClr val="tx1"/>
              </a:buClr>
              <a:buNone/>
            </a:pPr>
            <a:endParaRPr lang="en-US" altLang="en-US" sz="2400" dirty="0"/>
          </a:p>
          <a:p>
            <a:pPr marL="457200" indent="-457200">
              <a:buClr>
                <a:schemeClr val="tx1"/>
              </a:buClr>
              <a:buFont typeface="+mj-lt"/>
              <a:buAutoNum type="arabicPeriod"/>
            </a:pPr>
            <a:endParaRPr kumimoji="1" lang="en-US" altLang="zh-CN" sz="2400" dirty="0"/>
          </a:p>
        </p:txBody>
      </p:sp>
      <p:graphicFrame>
        <p:nvGraphicFramePr>
          <p:cNvPr id="15" name="Object 4">
            <a:extLst>
              <a:ext uri="{FF2B5EF4-FFF2-40B4-BE49-F238E27FC236}">
                <a16:creationId xmlns:a16="http://schemas.microsoft.com/office/drawing/2014/main" id="{2183D11A-6C87-4734-AD5C-C4031251DE8C}"/>
              </a:ext>
            </a:extLst>
          </p:cNvPr>
          <p:cNvGraphicFramePr>
            <a:graphicFrameLocks noChangeAspect="1"/>
          </p:cNvGraphicFramePr>
          <p:nvPr>
            <p:extLst>
              <p:ext uri="{D42A27DB-BD31-4B8C-83A1-F6EECF244321}">
                <p14:modId xmlns:p14="http://schemas.microsoft.com/office/powerpoint/2010/main" val="2737739957"/>
              </p:ext>
            </p:extLst>
          </p:nvPr>
        </p:nvGraphicFramePr>
        <p:xfrm>
          <a:off x="5580063" y="3262313"/>
          <a:ext cx="2570162" cy="1757362"/>
        </p:xfrm>
        <a:graphic>
          <a:graphicData uri="http://schemas.openxmlformats.org/presentationml/2006/ole">
            <mc:AlternateContent xmlns:mc="http://schemas.openxmlformats.org/markup-compatibility/2006">
              <mc:Choice xmlns:v="urn:schemas-microsoft-com:vml" Requires="v">
                <p:oleObj name="文档" r:id="rId3" imgW="5854700" imgH="4000500" progId="Word.Document.8">
                  <p:embed/>
                </p:oleObj>
              </mc:Choice>
              <mc:Fallback>
                <p:oleObj name="文档" r:id="rId3" imgW="5854700" imgH="4000500" progId="Word.Document.8">
                  <p:embed/>
                  <p:pic>
                    <p:nvPicPr>
                      <p:cNvPr id="43011" name="Object 4">
                        <a:extLst>
                          <a:ext uri="{FF2B5EF4-FFF2-40B4-BE49-F238E27FC236}">
                            <a16:creationId xmlns:a16="http://schemas.microsoft.com/office/drawing/2014/main" id="{B3D2D975-52F5-405B-BEA7-C3D4AC753F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0063" y="3262313"/>
                        <a:ext cx="2570162" cy="1757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6" name="Object 5">
            <a:extLst>
              <a:ext uri="{FF2B5EF4-FFF2-40B4-BE49-F238E27FC236}">
                <a16:creationId xmlns:a16="http://schemas.microsoft.com/office/drawing/2014/main" id="{346D823C-0CC9-40A2-9605-119D396620EE}"/>
              </a:ext>
            </a:extLst>
          </p:cNvPr>
          <p:cNvGraphicFramePr>
            <a:graphicFrameLocks noChangeAspect="1"/>
          </p:cNvGraphicFramePr>
          <p:nvPr>
            <p:extLst>
              <p:ext uri="{D42A27DB-BD31-4B8C-83A1-F6EECF244321}">
                <p14:modId xmlns:p14="http://schemas.microsoft.com/office/powerpoint/2010/main" val="3795544212"/>
              </p:ext>
            </p:extLst>
          </p:nvPr>
        </p:nvGraphicFramePr>
        <p:xfrm>
          <a:off x="8110538" y="3258107"/>
          <a:ext cx="2570162" cy="1757362"/>
        </p:xfrm>
        <a:graphic>
          <a:graphicData uri="http://schemas.openxmlformats.org/presentationml/2006/ole">
            <mc:AlternateContent xmlns:mc="http://schemas.openxmlformats.org/markup-compatibility/2006">
              <mc:Choice xmlns:v="urn:schemas-microsoft-com:vml" Requires="v">
                <p:oleObj name="Document" r:id="rId5" imgW="5854700" imgH="4000500" progId="Word.Document.8">
                  <p:embed/>
                </p:oleObj>
              </mc:Choice>
              <mc:Fallback>
                <p:oleObj name="Document" r:id="rId5" imgW="5854700" imgH="4000500" progId="Word.Document.8">
                  <p:embed/>
                  <p:pic>
                    <p:nvPicPr>
                      <p:cNvPr id="43012" name="Object 5">
                        <a:extLst>
                          <a:ext uri="{FF2B5EF4-FFF2-40B4-BE49-F238E27FC236}">
                            <a16:creationId xmlns:a16="http://schemas.microsoft.com/office/drawing/2014/main" id="{A1470F44-EAB7-460F-AE62-2D26108C264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10538" y="3258107"/>
                        <a:ext cx="2570162" cy="1757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8" name="Object 6">
            <a:extLst>
              <a:ext uri="{FF2B5EF4-FFF2-40B4-BE49-F238E27FC236}">
                <a16:creationId xmlns:a16="http://schemas.microsoft.com/office/drawing/2014/main" id="{43B6BA8A-E493-4DA3-A078-B937FBF7B4D0}"/>
              </a:ext>
            </a:extLst>
          </p:cNvPr>
          <p:cNvGraphicFramePr>
            <a:graphicFrameLocks noChangeAspect="1"/>
          </p:cNvGraphicFramePr>
          <p:nvPr>
            <p:extLst>
              <p:ext uri="{D42A27DB-BD31-4B8C-83A1-F6EECF244321}">
                <p14:modId xmlns:p14="http://schemas.microsoft.com/office/powerpoint/2010/main" val="4249596010"/>
              </p:ext>
            </p:extLst>
          </p:nvPr>
        </p:nvGraphicFramePr>
        <p:xfrm>
          <a:off x="1993900" y="3262869"/>
          <a:ext cx="3048000" cy="1570038"/>
        </p:xfrm>
        <a:graphic>
          <a:graphicData uri="http://schemas.openxmlformats.org/presentationml/2006/ole">
            <mc:AlternateContent xmlns:mc="http://schemas.openxmlformats.org/markup-compatibility/2006">
              <mc:Choice xmlns:v="urn:schemas-microsoft-com:vml" Requires="v">
                <p:oleObj name="文档" r:id="rId7" imgW="6210300" imgH="3187700" progId="Word.Document.8">
                  <p:embed/>
                </p:oleObj>
              </mc:Choice>
              <mc:Fallback>
                <p:oleObj name="文档" r:id="rId7" imgW="6210300" imgH="3187700" progId="Word.Document.8">
                  <p:embed/>
                  <p:pic>
                    <p:nvPicPr>
                      <p:cNvPr id="43013" name="Object 6">
                        <a:extLst>
                          <a:ext uri="{FF2B5EF4-FFF2-40B4-BE49-F238E27FC236}">
                            <a16:creationId xmlns:a16="http://schemas.microsoft.com/office/drawing/2014/main" id="{3C433E6E-3953-4FFB-883E-09A65EB3773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93900" y="3262869"/>
                        <a:ext cx="3048000" cy="1570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9" name="Line 7">
            <a:extLst>
              <a:ext uri="{FF2B5EF4-FFF2-40B4-BE49-F238E27FC236}">
                <a16:creationId xmlns:a16="http://schemas.microsoft.com/office/drawing/2014/main" id="{4491D44C-D822-42AA-A477-D495497612AE}"/>
              </a:ext>
            </a:extLst>
          </p:cNvPr>
          <p:cNvSpPr>
            <a:spLocks noChangeShapeType="1"/>
          </p:cNvSpPr>
          <p:nvPr/>
        </p:nvSpPr>
        <p:spPr bwMode="auto">
          <a:xfrm flipH="1">
            <a:off x="5270500" y="2424669"/>
            <a:ext cx="1588" cy="2438400"/>
          </a:xfrm>
          <a:prstGeom prst="line">
            <a:avLst/>
          </a:prstGeom>
          <a:noFill/>
          <a:ln w="38100">
            <a:solidFill>
              <a:schemeClr val="tx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 name="Text Box 8">
            <a:extLst>
              <a:ext uri="{FF2B5EF4-FFF2-40B4-BE49-F238E27FC236}">
                <a16:creationId xmlns:a16="http://schemas.microsoft.com/office/drawing/2014/main" id="{360A6BFE-C40C-4864-9739-6C13806F41D1}"/>
              </a:ext>
            </a:extLst>
          </p:cNvPr>
          <p:cNvSpPr txBox="1">
            <a:spLocks noChangeArrowheads="1"/>
          </p:cNvSpPr>
          <p:nvPr/>
        </p:nvSpPr>
        <p:spPr bwMode="auto">
          <a:xfrm>
            <a:off x="2792867" y="2324309"/>
            <a:ext cx="198002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zh-CN" altLang="en-US" sz="2000" dirty="0">
                <a:latin typeface="Microsoft YaHei" panose="020B0503020204020204" pitchFamily="34" charset="-122"/>
                <a:ea typeface="Microsoft YaHei" panose="020B0503020204020204" pitchFamily="34" charset="-122"/>
              </a:rPr>
              <a:t>划分为多个子集</a:t>
            </a:r>
            <a:endParaRPr lang="en-US" altLang="en-US" sz="2000" dirty="0">
              <a:latin typeface="Microsoft YaHei" panose="020B0503020204020204" pitchFamily="34" charset="-122"/>
              <a:ea typeface="Microsoft YaHei" panose="020B0503020204020204" pitchFamily="34" charset="-122"/>
            </a:endParaRPr>
          </a:p>
        </p:txBody>
      </p:sp>
      <p:sp>
        <p:nvSpPr>
          <p:cNvPr id="21" name="Text Box 9">
            <a:extLst>
              <a:ext uri="{FF2B5EF4-FFF2-40B4-BE49-F238E27FC236}">
                <a16:creationId xmlns:a16="http://schemas.microsoft.com/office/drawing/2014/main" id="{F16E2554-8C02-4CD3-8301-6DAA204FF1D5}"/>
              </a:ext>
            </a:extLst>
          </p:cNvPr>
          <p:cNvSpPr txBox="1">
            <a:spLocks noChangeArrowheads="1"/>
          </p:cNvSpPr>
          <p:nvPr/>
        </p:nvSpPr>
        <p:spPr bwMode="auto">
          <a:xfrm>
            <a:off x="7398753" y="2351628"/>
            <a:ext cx="198002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zh-CN" altLang="en-US" sz="2000" dirty="0">
                <a:latin typeface="Microsoft YaHei" panose="020B0503020204020204" pitchFamily="34" charset="-122"/>
                <a:ea typeface="Microsoft YaHei" panose="020B0503020204020204" pitchFamily="34" charset="-122"/>
              </a:rPr>
              <a:t>划分为两个子集</a:t>
            </a:r>
            <a:endParaRPr lang="en-US" altLang="en-US" sz="2000" dirty="0">
              <a:latin typeface="Microsoft YaHei" panose="020B0503020204020204" pitchFamily="34" charset="-122"/>
              <a:ea typeface="Microsoft YaHei" panose="020B0503020204020204" pitchFamily="34" charset="-122"/>
            </a:endParaRPr>
          </a:p>
        </p:txBody>
      </p:sp>
      <p:sp>
        <p:nvSpPr>
          <p:cNvPr id="22" name="TextBox 1">
            <a:extLst>
              <a:ext uri="{FF2B5EF4-FFF2-40B4-BE49-F238E27FC236}">
                <a16:creationId xmlns:a16="http://schemas.microsoft.com/office/drawing/2014/main" id="{0C8CBB46-FE5E-4B0C-98F3-18E9FF2A4C98}"/>
              </a:ext>
            </a:extLst>
          </p:cNvPr>
          <p:cNvSpPr txBox="1">
            <a:spLocks noChangeArrowheads="1"/>
          </p:cNvSpPr>
          <p:nvPr/>
        </p:nvSpPr>
        <p:spPr bwMode="auto">
          <a:xfrm>
            <a:off x="4190717" y="5128849"/>
            <a:ext cx="21595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zh-CN" altLang="en-US" sz="1800" dirty="0">
                <a:solidFill>
                  <a:srgbClr val="00B050"/>
                </a:solidFill>
                <a:latin typeface="Microsoft YaHei" panose="020B0503020204020204" pitchFamily="34" charset="-122"/>
                <a:ea typeface="Microsoft YaHei" panose="020B0503020204020204" pitchFamily="34" charset="-122"/>
              </a:rPr>
              <a:t>判断最优划分方法</a:t>
            </a:r>
            <a:r>
              <a:rPr lang="en-US" altLang="en-US" sz="1800" dirty="0">
                <a:solidFill>
                  <a:srgbClr val="00B050"/>
                </a:solidFill>
                <a:latin typeface="Microsoft YaHei" panose="020B0503020204020204" pitchFamily="34" charset="-122"/>
                <a:ea typeface="Microsoft YaHei" panose="020B0503020204020204" pitchFamily="34" charset="-122"/>
              </a:rPr>
              <a:t>?</a:t>
            </a:r>
          </a:p>
        </p:txBody>
      </p:sp>
      <p:sp>
        <p:nvSpPr>
          <p:cNvPr id="6" name="矩形 5">
            <a:extLst>
              <a:ext uri="{FF2B5EF4-FFF2-40B4-BE49-F238E27FC236}">
                <a16:creationId xmlns:a16="http://schemas.microsoft.com/office/drawing/2014/main" id="{72CDAE7D-F2B2-9B42-A9FD-8255B00D1ABB}"/>
              </a:ext>
            </a:extLst>
          </p:cNvPr>
          <p:cNvSpPr/>
          <p:nvPr/>
        </p:nvSpPr>
        <p:spPr>
          <a:xfrm>
            <a:off x="6328410" y="4003745"/>
            <a:ext cx="1399815" cy="7136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矩形 13">
            <a:extLst>
              <a:ext uri="{FF2B5EF4-FFF2-40B4-BE49-F238E27FC236}">
                <a16:creationId xmlns:a16="http://schemas.microsoft.com/office/drawing/2014/main" id="{5064AA13-5441-0248-8A8E-7DFAF90FF01A}"/>
              </a:ext>
            </a:extLst>
          </p:cNvPr>
          <p:cNvSpPr/>
          <p:nvPr/>
        </p:nvSpPr>
        <p:spPr>
          <a:xfrm>
            <a:off x="8920136" y="4003745"/>
            <a:ext cx="1399815" cy="7136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930594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6" grpId="0" animBg="1"/>
      <p:bldP spid="1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621509"/>
            <a:ext cx="11040533" cy="533400"/>
          </a:xfrm>
        </p:spPr>
        <p:txBody>
          <a:bodyPr>
            <a:normAutofit fontScale="90000"/>
          </a:bodyPr>
          <a:lstStyle/>
          <a:p>
            <a:r>
              <a:rPr kumimoji="1" lang="zh-CN" altLang="en-US" dirty="0"/>
              <a:t>基尼系数</a:t>
            </a:r>
          </a:p>
        </p:txBody>
      </p:sp>
      <p:sp>
        <p:nvSpPr>
          <p:cNvPr id="5" name="文本占位符 2">
            <a:extLst>
              <a:ext uri="{FF2B5EF4-FFF2-40B4-BE49-F238E27FC236}">
                <a16:creationId xmlns:a16="http://schemas.microsoft.com/office/drawing/2014/main" id="{3AFA8DC4-7630-44C1-89F9-54B3FDDDBB43}"/>
              </a:ext>
            </a:extLst>
          </p:cNvPr>
          <p:cNvSpPr txBox="1">
            <a:spLocks/>
          </p:cNvSpPr>
          <p:nvPr/>
        </p:nvSpPr>
        <p:spPr>
          <a:xfrm>
            <a:off x="575734" y="1481469"/>
            <a:ext cx="11187186" cy="5238645"/>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kumimoji="1" lang="zh-CN" altLang="en-US" sz="2400" dirty="0"/>
              <a:t>连续属性结点基尼系数计算与划分方法</a:t>
            </a:r>
            <a:endParaRPr kumimoji="1" lang="en-US" altLang="zh-CN" sz="2400" dirty="0"/>
          </a:p>
          <a:p>
            <a:pPr lvl="1">
              <a:buClr>
                <a:schemeClr val="tx1"/>
              </a:buClr>
            </a:pPr>
            <a:r>
              <a:rPr kumimoji="1" lang="zh-CN" altLang="en-US" sz="2000" dirty="0"/>
              <a:t>对连续属性，常采用二元划分的方法</a:t>
            </a:r>
            <a:endParaRPr kumimoji="1" lang="en-US" altLang="zh-CN" sz="2000" dirty="0"/>
          </a:p>
          <a:p>
            <a:pPr lvl="1">
              <a:buClr>
                <a:schemeClr val="tx1"/>
              </a:buClr>
            </a:pPr>
            <a:r>
              <a:rPr kumimoji="1" lang="zh-CN" altLang="en-US" sz="2000" dirty="0"/>
              <a:t>可能存在很多分割方法：理论上，连续属性的任何取值都可以作为分割点</a:t>
            </a:r>
            <a:endParaRPr kumimoji="1" lang="en-US" altLang="zh-CN" sz="2000" dirty="0"/>
          </a:p>
          <a:p>
            <a:pPr lvl="1">
              <a:buClr>
                <a:schemeClr val="tx1"/>
              </a:buClr>
            </a:pPr>
            <a:r>
              <a:rPr kumimoji="1" lang="zh-CN" altLang="en-US" sz="2000" dirty="0"/>
              <a:t>对每个分割点，可以计算其计数矩阵（</a:t>
            </a:r>
            <a:r>
              <a:rPr kumimoji="1" lang="en-US" altLang="zh-CN" sz="2000" dirty="0"/>
              <a:t>count matrix</a:t>
            </a:r>
            <a:r>
              <a:rPr kumimoji="1" lang="zh-CN" altLang="en-US" sz="2000" dirty="0"/>
              <a:t>）</a:t>
            </a:r>
            <a:r>
              <a:rPr kumimoji="1" lang="en-US" altLang="zh-CN" sz="2000" dirty="0"/>
              <a:t>:</a:t>
            </a:r>
          </a:p>
          <a:p>
            <a:pPr lvl="1">
              <a:buClr>
                <a:schemeClr val="tx1"/>
              </a:buClr>
            </a:pPr>
            <a:endParaRPr kumimoji="1" lang="en-US" altLang="zh-CN" sz="2000" dirty="0"/>
          </a:p>
          <a:p>
            <a:pPr lvl="1">
              <a:buClr>
                <a:schemeClr val="tx1"/>
              </a:buClr>
            </a:pPr>
            <a:endParaRPr kumimoji="1" lang="en-US" altLang="zh-CN" sz="2000" dirty="0"/>
          </a:p>
          <a:p>
            <a:pPr lvl="1">
              <a:buClr>
                <a:schemeClr val="tx1"/>
              </a:buClr>
            </a:pPr>
            <a:endParaRPr kumimoji="1" lang="en-US" altLang="zh-CN" sz="2000" dirty="0"/>
          </a:p>
          <a:p>
            <a:pPr lvl="1">
              <a:buClr>
                <a:schemeClr val="tx1"/>
              </a:buClr>
            </a:pPr>
            <a:r>
              <a:rPr kumimoji="1" lang="zh-CN" altLang="en-US" sz="2000" dirty="0"/>
              <a:t>如何确定分割点</a:t>
            </a:r>
            <a:r>
              <a:rPr kumimoji="1" lang="en-US" altLang="zh-CN" sz="2000" dirty="0"/>
              <a:t>v</a:t>
            </a:r>
            <a:r>
              <a:rPr kumimoji="1" lang="zh-CN" altLang="en-US" sz="2000" dirty="0"/>
              <a:t>：对每个可能的</a:t>
            </a:r>
            <a:r>
              <a:rPr kumimoji="1" lang="en-US" altLang="zh-CN" sz="2000" dirty="0"/>
              <a:t>v</a:t>
            </a:r>
            <a:r>
              <a:rPr kumimoji="1" lang="zh-CN" altLang="en-US" sz="2000" dirty="0"/>
              <a:t>，在数据集上进行测试，并计算基尼系数。然而，</a:t>
            </a:r>
            <a:r>
              <a:rPr kumimoji="1" lang="zh-CN" altLang="en-US" sz="2000" dirty="0">
                <a:solidFill>
                  <a:srgbClr val="FF0000"/>
                </a:solidFill>
              </a:rPr>
              <a:t>上述方法计算量很大</a:t>
            </a:r>
            <a:r>
              <a:rPr kumimoji="1" lang="zh-CN" altLang="en-US" sz="2000" dirty="0"/>
              <a:t>。</a:t>
            </a:r>
            <a:endParaRPr kumimoji="1" lang="en-US" altLang="zh-CN" sz="2000" dirty="0"/>
          </a:p>
          <a:p>
            <a:pPr marL="0" indent="0">
              <a:buClr>
                <a:schemeClr val="tx1"/>
              </a:buClr>
              <a:buNone/>
            </a:pPr>
            <a:endParaRPr lang="en-US" altLang="en-US" sz="2400" dirty="0"/>
          </a:p>
          <a:p>
            <a:pPr marL="457200" indent="-457200">
              <a:buClr>
                <a:schemeClr val="tx1"/>
              </a:buClr>
              <a:buFont typeface="+mj-lt"/>
              <a:buAutoNum type="arabicPeriod"/>
            </a:pPr>
            <a:endParaRPr kumimoji="1" lang="en-US" altLang="zh-CN" sz="2400" dirty="0"/>
          </a:p>
        </p:txBody>
      </p:sp>
      <p:graphicFrame>
        <p:nvGraphicFramePr>
          <p:cNvPr id="11" name="Table 1">
            <a:extLst>
              <a:ext uri="{FF2B5EF4-FFF2-40B4-BE49-F238E27FC236}">
                <a16:creationId xmlns:a16="http://schemas.microsoft.com/office/drawing/2014/main" id="{3378FADC-3097-4FD8-B2A7-55C7DC92B453}"/>
              </a:ext>
            </a:extLst>
          </p:cNvPr>
          <p:cNvGraphicFramePr>
            <a:graphicFrameLocks noGrp="1"/>
          </p:cNvGraphicFramePr>
          <p:nvPr>
            <p:extLst>
              <p:ext uri="{D42A27DB-BD31-4B8C-83A1-F6EECF244321}">
                <p14:modId xmlns:p14="http://schemas.microsoft.com/office/powerpoint/2010/main" val="2506779724"/>
              </p:ext>
            </p:extLst>
          </p:nvPr>
        </p:nvGraphicFramePr>
        <p:xfrm>
          <a:off x="3548743" y="3750356"/>
          <a:ext cx="2743200" cy="1160461"/>
        </p:xfrm>
        <a:graphic>
          <a:graphicData uri="http://schemas.openxmlformats.org/drawingml/2006/table">
            <a:tbl>
              <a:tblPr/>
              <a:tblGrid>
                <a:gridCol w="1538288">
                  <a:extLst>
                    <a:ext uri="{9D8B030D-6E8A-4147-A177-3AD203B41FA5}">
                      <a16:colId xmlns:a16="http://schemas.microsoft.com/office/drawing/2014/main" val="20000"/>
                    </a:ext>
                  </a:extLst>
                </a:gridCol>
                <a:gridCol w="603250">
                  <a:extLst>
                    <a:ext uri="{9D8B030D-6E8A-4147-A177-3AD203B41FA5}">
                      <a16:colId xmlns:a16="http://schemas.microsoft.com/office/drawing/2014/main" val="20001"/>
                    </a:ext>
                  </a:extLst>
                </a:gridCol>
                <a:gridCol w="601662">
                  <a:extLst>
                    <a:ext uri="{9D8B030D-6E8A-4147-A177-3AD203B41FA5}">
                      <a16:colId xmlns:a16="http://schemas.microsoft.com/office/drawing/2014/main" val="20002"/>
                    </a:ext>
                  </a:extLst>
                </a:gridCol>
              </a:tblGrid>
              <a:tr h="371475">
                <a:tc>
                  <a:txBody>
                    <a:bodyPr/>
                    <a:lstStyle>
                      <a:lvl1pPr>
                        <a:spcBef>
                          <a:spcPct val="10000"/>
                        </a:spcBef>
                        <a:spcAft>
                          <a:spcPts val="400"/>
                        </a:spcAft>
                        <a:buClr>
                          <a:srgbClr val="0C7B9C"/>
                        </a:buClr>
                        <a:buSzPct val="75000"/>
                        <a:buFont typeface="Monotype Sorts" charset="2"/>
                        <a:defRPr sz="2400">
                          <a:solidFill>
                            <a:schemeClr val="tx1"/>
                          </a:solidFill>
                          <a:latin typeface="Arial" charset="0"/>
                          <a:ea typeface="ＭＳ Ｐゴシック" charset="-128"/>
                        </a:defRPr>
                      </a:lvl1pPr>
                      <a:lvl2pPr marL="742950" indent="-285750">
                        <a:spcBef>
                          <a:spcPct val="10000"/>
                        </a:spcBef>
                        <a:spcAft>
                          <a:spcPts val="400"/>
                        </a:spcAft>
                        <a:buClr>
                          <a:srgbClr val="0C7B9C"/>
                        </a:buClr>
                        <a:buSzPct val="100000"/>
                        <a:buFont typeface="Arial" charset="0"/>
                        <a:defRPr sz="2400">
                          <a:solidFill>
                            <a:schemeClr val="tx1"/>
                          </a:solidFill>
                          <a:latin typeface="Arial" charset="0"/>
                          <a:ea typeface="ＭＳ Ｐゴシック" charset="-128"/>
                        </a:defRPr>
                      </a:lvl2pPr>
                      <a:lvl3pPr marL="1143000" indent="-228600">
                        <a:spcBef>
                          <a:spcPct val="10000"/>
                        </a:spcBef>
                        <a:spcAft>
                          <a:spcPts val="400"/>
                        </a:spcAft>
                        <a:buClr>
                          <a:srgbClr val="0C7B9C"/>
                        </a:buClr>
                        <a:buSzPct val="70000"/>
                        <a:buFont typeface="Wingdings" charset="2"/>
                        <a:defRPr sz="2000">
                          <a:solidFill>
                            <a:schemeClr val="tx1"/>
                          </a:solidFill>
                          <a:latin typeface="Arial" charset="0"/>
                          <a:ea typeface="ＭＳ Ｐゴシック" charset="-128"/>
                        </a:defRPr>
                      </a:lvl3pPr>
                      <a:lvl4pPr marL="1600200" indent="-228600">
                        <a:spcBef>
                          <a:spcPct val="20000"/>
                        </a:spcBef>
                        <a:buSzPct val="100000"/>
                        <a:defRPr>
                          <a:solidFill>
                            <a:schemeClr val="tx1"/>
                          </a:solidFill>
                          <a:latin typeface="Times New Roman" charset="0"/>
                          <a:ea typeface="ＭＳ Ｐゴシック" charset="-128"/>
                        </a:defRPr>
                      </a:lvl4pPr>
                      <a:lvl5pPr marL="2057400" indent="-228600">
                        <a:spcBef>
                          <a:spcPct val="20000"/>
                        </a:spcBef>
                        <a:buSzPct val="10000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buSzPct val="100000"/>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buSzPct val="100000"/>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buSzPct val="100000"/>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buSzPct val="100000"/>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a typeface="ＭＳ Ｐゴシック" charset="-128"/>
                      </a:endParaRPr>
                    </a:p>
                  </a:txBody>
                  <a:tcPr marT="45733" marB="45733" horzOverflow="overflow">
                    <a:lnL>
                      <a:noFill/>
                    </a:lnL>
                    <a:lnR>
                      <a:noFill/>
                    </a:lnR>
                    <a:lnT>
                      <a:noFill/>
                    </a:lnT>
                    <a:lnB>
                      <a:noFill/>
                    </a:lnB>
                    <a:lnTlToBr>
                      <a:noFill/>
                    </a:lnTlToBr>
                    <a:lnBlToTr>
                      <a:noFill/>
                    </a:lnBlToTr>
                    <a:noFill/>
                  </a:tcPr>
                </a:tc>
                <a:tc>
                  <a:txBody>
                    <a:bodyPr/>
                    <a:lstStyle>
                      <a:lvl1pPr>
                        <a:spcBef>
                          <a:spcPct val="10000"/>
                        </a:spcBef>
                        <a:spcAft>
                          <a:spcPts val="400"/>
                        </a:spcAft>
                        <a:buClr>
                          <a:srgbClr val="0C7B9C"/>
                        </a:buClr>
                        <a:buSzPct val="75000"/>
                        <a:buFont typeface="Monotype Sorts" charset="2"/>
                        <a:defRPr sz="2400">
                          <a:solidFill>
                            <a:schemeClr val="tx1"/>
                          </a:solidFill>
                          <a:latin typeface="Arial" charset="0"/>
                          <a:ea typeface="ＭＳ Ｐゴシック" charset="-128"/>
                        </a:defRPr>
                      </a:lvl1pPr>
                      <a:lvl2pPr marL="742950" indent="-285750">
                        <a:spcBef>
                          <a:spcPct val="10000"/>
                        </a:spcBef>
                        <a:spcAft>
                          <a:spcPts val="400"/>
                        </a:spcAft>
                        <a:buClr>
                          <a:srgbClr val="0C7B9C"/>
                        </a:buClr>
                        <a:buSzPct val="100000"/>
                        <a:buFont typeface="Arial" charset="0"/>
                        <a:defRPr sz="2400">
                          <a:solidFill>
                            <a:schemeClr val="tx1"/>
                          </a:solidFill>
                          <a:latin typeface="Arial" charset="0"/>
                          <a:ea typeface="ＭＳ Ｐゴシック" charset="-128"/>
                        </a:defRPr>
                      </a:lvl2pPr>
                      <a:lvl3pPr marL="1143000" indent="-228600">
                        <a:spcBef>
                          <a:spcPct val="10000"/>
                        </a:spcBef>
                        <a:spcAft>
                          <a:spcPts val="400"/>
                        </a:spcAft>
                        <a:buClr>
                          <a:srgbClr val="0C7B9C"/>
                        </a:buClr>
                        <a:buSzPct val="70000"/>
                        <a:buFont typeface="Wingdings" charset="2"/>
                        <a:defRPr sz="2000">
                          <a:solidFill>
                            <a:schemeClr val="tx1"/>
                          </a:solidFill>
                          <a:latin typeface="Arial" charset="0"/>
                          <a:ea typeface="ＭＳ Ｐゴシック" charset="-128"/>
                        </a:defRPr>
                      </a:lvl3pPr>
                      <a:lvl4pPr marL="1600200" indent="-228600">
                        <a:spcBef>
                          <a:spcPct val="20000"/>
                        </a:spcBef>
                        <a:buSzPct val="100000"/>
                        <a:defRPr>
                          <a:solidFill>
                            <a:schemeClr val="tx1"/>
                          </a:solidFill>
                          <a:latin typeface="Times New Roman" charset="0"/>
                          <a:ea typeface="ＭＳ Ｐゴシック" charset="-128"/>
                        </a:defRPr>
                      </a:lvl4pPr>
                      <a:lvl5pPr marL="2057400" indent="-228600">
                        <a:spcBef>
                          <a:spcPct val="20000"/>
                        </a:spcBef>
                        <a:buSzPct val="10000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buSzPct val="100000"/>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buSzPct val="100000"/>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buSzPct val="100000"/>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buSzPct val="100000"/>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charset="0"/>
                          <a:ea typeface="ＭＳ Ｐゴシック" charset="-128"/>
                        </a:rPr>
                        <a:t>A≤ v</a:t>
                      </a:r>
                    </a:p>
                  </a:txBody>
                  <a:tcPr marT="45733" marB="45733"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spcAft>
                          <a:spcPts val="400"/>
                        </a:spcAft>
                        <a:buClr>
                          <a:srgbClr val="0C7B9C"/>
                        </a:buClr>
                        <a:buSzPct val="75000"/>
                        <a:buFont typeface="Monotype Sorts" charset="2"/>
                        <a:defRPr sz="2400">
                          <a:solidFill>
                            <a:schemeClr val="tx1"/>
                          </a:solidFill>
                          <a:latin typeface="Arial" charset="0"/>
                          <a:ea typeface="ＭＳ Ｐゴシック" charset="-128"/>
                        </a:defRPr>
                      </a:lvl1pPr>
                      <a:lvl2pPr marL="742950" indent="-285750">
                        <a:spcBef>
                          <a:spcPct val="10000"/>
                        </a:spcBef>
                        <a:spcAft>
                          <a:spcPts val="400"/>
                        </a:spcAft>
                        <a:buClr>
                          <a:srgbClr val="0C7B9C"/>
                        </a:buClr>
                        <a:buSzPct val="100000"/>
                        <a:buFont typeface="Arial" charset="0"/>
                        <a:defRPr sz="2400">
                          <a:solidFill>
                            <a:schemeClr val="tx1"/>
                          </a:solidFill>
                          <a:latin typeface="Arial" charset="0"/>
                          <a:ea typeface="ＭＳ Ｐゴシック" charset="-128"/>
                        </a:defRPr>
                      </a:lvl2pPr>
                      <a:lvl3pPr marL="1143000" indent="-228600">
                        <a:spcBef>
                          <a:spcPct val="10000"/>
                        </a:spcBef>
                        <a:spcAft>
                          <a:spcPts val="400"/>
                        </a:spcAft>
                        <a:buClr>
                          <a:srgbClr val="0C7B9C"/>
                        </a:buClr>
                        <a:buSzPct val="70000"/>
                        <a:buFont typeface="Wingdings" charset="2"/>
                        <a:defRPr sz="2000">
                          <a:solidFill>
                            <a:schemeClr val="tx1"/>
                          </a:solidFill>
                          <a:latin typeface="Arial" charset="0"/>
                          <a:ea typeface="ＭＳ Ｐゴシック" charset="-128"/>
                        </a:defRPr>
                      </a:lvl3pPr>
                      <a:lvl4pPr marL="1600200" indent="-228600">
                        <a:spcBef>
                          <a:spcPct val="20000"/>
                        </a:spcBef>
                        <a:buSzPct val="100000"/>
                        <a:defRPr>
                          <a:solidFill>
                            <a:schemeClr val="tx1"/>
                          </a:solidFill>
                          <a:latin typeface="Times New Roman" charset="0"/>
                          <a:ea typeface="ＭＳ Ｐゴシック" charset="-128"/>
                        </a:defRPr>
                      </a:lvl4pPr>
                      <a:lvl5pPr marL="2057400" indent="-228600">
                        <a:spcBef>
                          <a:spcPct val="20000"/>
                        </a:spcBef>
                        <a:buSzPct val="10000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buSzPct val="100000"/>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buSzPct val="100000"/>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buSzPct val="100000"/>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buSzPct val="100000"/>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charset="0"/>
                          <a:ea typeface="ＭＳ Ｐゴシック" charset="-128"/>
                        </a:rPr>
                        <a:t>A&gt; v</a:t>
                      </a:r>
                    </a:p>
                  </a:txBody>
                  <a:tcPr marT="45733" marB="45733"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7511">
                <a:tc>
                  <a:txBody>
                    <a:bodyPr/>
                    <a:lstStyle>
                      <a:lvl1pPr>
                        <a:spcBef>
                          <a:spcPct val="10000"/>
                        </a:spcBef>
                        <a:spcAft>
                          <a:spcPts val="400"/>
                        </a:spcAft>
                        <a:buClr>
                          <a:srgbClr val="0C7B9C"/>
                        </a:buClr>
                        <a:buSzPct val="75000"/>
                        <a:buFont typeface="Monotype Sorts" charset="2"/>
                        <a:defRPr sz="2400">
                          <a:solidFill>
                            <a:schemeClr val="tx1"/>
                          </a:solidFill>
                          <a:latin typeface="Arial" charset="0"/>
                          <a:ea typeface="ＭＳ Ｐゴシック" charset="-128"/>
                        </a:defRPr>
                      </a:lvl1pPr>
                      <a:lvl2pPr marL="742950" indent="-285750">
                        <a:spcBef>
                          <a:spcPct val="10000"/>
                        </a:spcBef>
                        <a:spcAft>
                          <a:spcPts val="400"/>
                        </a:spcAft>
                        <a:buClr>
                          <a:srgbClr val="0C7B9C"/>
                        </a:buClr>
                        <a:buSzPct val="100000"/>
                        <a:buFont typeface="Arial" charset="0"/>
                        <a:defRPr sz="2400">
                          <a:solidFill>
                            <a:schemeClr val="tx1"/>
                          </a:solidFill>
                          <a:latin typeface="Arial" charset="0"/>
                          <a:ea typeface="ＭＳ Ｐゴシック" charset="-128"/>
                        </a:defRPr>
                      </a:lvl2pPr>
                      <a:lvl3pPr marL="1143000" indent="-228600">
                        <a:spcBef>
                          <a:spcPct val="10000"/>
                        </a:spcBef>
                        <a:spcAft>
                          <a:spcPts val="400"/>
                        </a:spcAft>
                        <a:buClr>
                          <a:srgbClr val="0C7B9C"/>
                        </a:buClr>
                        <a:buSzPct val="70000"/>
                        <a:buFont typeface="Wingdings" charset="2"/>
                        <a:defRPr sz="2000">
                          <a:solidFill>
                            <a:schemeClr val="tx1"/>
                          </a:solidFill>
                          <a:latin typeface="Arial" charset="0"/>
                          <a:ea typeface="ＭＳ Ｐゴシック" charset="-128"/>
                        </a:defRPr>
                      </a:lvl3pPr>
                      <a:lvl4pPr marL="1600200" indent="-228600">
                        <a:spcBef>
                          <a:spcPct val="20000"/>
                        </a:spcBef>
                        <a:buSzPct val="100000"/>
                        <a:defRPr>
                          <a:solidFill>
                            <a:schemeClr val="tx1"/>
                          </a:solidFill>
                          <a:latin typeface="Times New Roman" charset="0"/>
                          <a:ea typeface="ＭＳ Ｐゴシック" charset="-128"/>
                        </a:defRPr>
                      </a:lvl4pPr>
                      <a:lvl5pPr marL="2057400" indent="-228600">
                        <a:spcBef>
                          <a:spcPct val="20000"/>
                        </a:spcBef>
                        <a:buSzPct val="10000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buSzPct val="100000"/>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buSzPct val="100000"/>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buSzPct val="100000"/>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buSzPct val="100000"/>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charset="0"/>
                          <a:ea typeface="ＭＳ Ｐゴシック" charset="-128"/>
                        </a:rPr>
                        <a:t>D</a:t>
                      </a:r>
                      <a:r>
                        <a:rPr kumimoji="0" lang="en-US" altLang="zh-CN" sz="1600" b="0" i="0" u="none" strike="noStrike" cap="none" normalizeH="0" baseline="0" dirty="0">
                          <a:ln>
                            <a:noFill/>
                          </a:ln>
                          <a:solidFill>
                            <a:schemeClr val="tx1"/>
                          </a:solidFill>
                          <a:effectLst/>
                          <a:latin typeface="Arial" charset="0"/>
                          <a:ea typeface="ＭＳ Ｐゴシック" charset="-128"/>
                        </a:rPr>
                        <a:t>efault Yes</a:t>
                      </a:r>
                      <a:endParaRPr kumimoji="0" lang="en-US" altLang="en-US" sz="1600" b="0" i="0" u="none" strike="noStrike" cap="none" normalizeH="0" baseline="0" dirty="0">
                        <a:ln>
                          <a:noFill/>
                        </a:ln>
                        <a:solidFill>
                          <a:schemeClr val="tx1"/>
                        </a:solidFill>
                        <a:effectLst/>
                        <a:latin typeface="Arial" charset="0"/>
                        <a:ea typeface="ＭＳ Ｐゴシック" charset="-128"/>
                      </a:endParaRPr>
                    </a:p>
                  </a:txBody>
                  <a:tcPr marT="45733" marB="45733"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10000"/>
                        </a:spcBef>
                        <a:spcAft>
                          <a:spcPts val="400"/>
                        </a:spcAft>
                        <a:buClr>
                          <a:srgbClr val="0C7B9C"/>
                        </a:buClr>
                        <a:buSzPct val="75000"/>
                        <a:buFont typeface="Monotype Sorts" charset="2"/>
                        <a:defRPr sz="2400">
                          <a:solidFill>
                            <a:schemeClr val="tx1"/>
                          </a:solidFill>
                          <a:latin typeface="Arial" charset="0"/>
                          <a:ea typeface="ＭＳ Ｐゴシック" charset="-128"/>
                        </a:defRPr>
                      </a:lvl1pPr>
                      <a:lvl2pPr marL="742950" indent="-285750">
                        <a:spcBef>
                          <a:spcPct val="10000"/>
                        </a:spcBef>
                        <a:spcAft>
                          <a:spcPts val="400"/>
                        </a:spcAft>
                        <a:buClr>
                          <a:srgbClr val="0C7B9C"/>
                        </a:buClr>
                        <a:buSzPct val="100000"/>
                        <a:buFont typeface="Arial" charset="0"/>
                        <a:defRPr sz="2400">
                          <a:solidFill>
                            <a:schemeClr val="tx1"/>
                          </a:solidFill>
                          <a:latin typeface="Arial" charset="0"/>
                          <a:ea typeface="ＭＳ Ｐゴシック" charset="-128"/>
                        </a:defRPr>
                      </a:lvl2pPr>
                      <a:lvl3pPr marL="1143000" indent="-228600">
                        <a:spcBef>
                          <a:spcPct val="10000"/>
                        </a:spcBef>
                        <a:spcAft>
                          <a:spcPts val="400"/>
                        </a:spcAft>
                        <a:buClr>
                          <a:srgbClr val="0C7B9C"/>
                        </a:buClr>
                        <a:buSzPct val="70000"/>
                        <a:buFont typeface="Wingdings" charset="2"/>
                        <a:defRPr sz="2000">
                          <a:solidFill>
                            <a:schemeClr val="tx1"/>
                          </a:solidFill>
                          <a:latin typeface="Arial" charset="0"/>
                          <a:ea typeface="ＭＳ Ｐゴシック" charset="-128"/>
                        </a:defRPr>
                      </a:lvl3pPr>
                      <a:lvl4pPr marL="1600200" indent="-228600">
                        <a:spcBef>
                          <a:spcPct val="20000"/>
                        </a:spcBef>
                        <a:buSzPct val="100000"/>
                        <a:defRPr>
                          <a:solidFill>
                            <a:schemeClr val="tx1"/>
                          </a:solidFill>
                          <a:latin typeface="Times New Roman" charset="0"/>
                          <a:ea typeface="ＭＳ Ｐゴシック" charset="-128"/>
                        </a:defRPr>
                      </a:lvl4pPr>
                      <a:lvl5pPr marL="2057400" indent="-228600">
                        <a:spcBef>
                          <a:spcPct val="20000"/>
                        </a:spcBef>
                        <a:buSzPct val="10000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buSzPct val="100000"/>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buSzPct val="100000"/>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buSzPct val="100000"/>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buSzPct val="100000"/>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charset="0"/>
                          <a:ea typeface="ＭＳ Ｐゴシック" charset="-128"/>
                        </a:rPr>
                        <a:t>N1</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spcAft>
                          <a:spcPts val="400"/>
                        </a:spcAft>
                        <a:buClr>
                          <a:srgbClr val="0C7B9C"/>
                        </a:buClr>
                        <a:buSzPct val="75000"/>
                        <a:buFont typeface="Monotype Sorts" charset="2"/>
                        <a:defRPr sz="2400">
                          <a:solidFill>
                            <a:schemeClr val="tx1"/>
                          </a:solidFill>
                          <a:latin typeface="Arial" charset="0"/>
                          <a:ea typeface="ＭＳ Ｐゴシック" charset="-128"/>
                        </a:defRPr>
                      </a:lvl1pPr>
                      <a:lvl2pPr marL="742950" indent="-285750">
                        <a:spcBef>
                          <a:spcPct val="10000"/>
                        </a:spcBef>
                        <a:spcAft>
                          <a:spcPts val="400"/>
                        </a:spcAft>
                        <a:buClr>
                          <a:srgbClr val="0C7B9C"/>
                        </a:buClr>
                        <a:buSzPct val="100000"/>
                        <a:buFont typeface="Arial" charset="0"/>
                        <a:defRPr sz="2400">
                          <a:solidFill>
                            <a:schemeClr val="tx1"/>
                          </a:solidFill>
                          <a:latin typeface="Arial" charset="0"/>
                          <a:ea typeface="ＭＳ Ｐゴシック" charset="-128"/>
                        </a:defRPr>
                      </a:lvl2pPr>
                      <a:lvl3pPr marL="1143000" indent="-228600">
                        <a:spcBef>
                          <a:spcPct val="10000"/>
                        </a:spcBef>
                        <a:spcAft>
                          <a:spcPts val="400"/>
                        </a:spcAft>
                        <a:buClr>
                          <a:srgbClr val="0C7B9C"/>
                        </a:buClr>
                        <a:buSzPct val="70000"/>
                        <a:buFont typeface="Wingdings" charset="2"/>
                        <a:defRPr sz="2000">
                          <a:solidFill>
                            <a:schemeClr val="tx1"/>
                          </a:solidFill>
                          <a:latin typeface="Arial" charset="0"/>
                          <a:ea typeface="ＭＳ Ｐゴシック" charset="-128"/>
                        </a:defRPr>
                      </a:lvl3pPr>
                      <a:lvl4pPr marL="1600200" indent="-228600">
                        <a:spcBef>
                          <a:spcPct val="20000"/>
                        </a:spcBef>
                        <a:buSzPct val="100000"/>
                        <a:defRPr>
                          <a:solidFill>
                            <a:schemeClr val="tx1"/>
                          </a:solidFill>
                          <a:latin typeface="Times New Roman" charset="0"/>
                          <a:ea typeface="ＭＳ Ｐゴシック" charset="-128"/>
                        </a:defRPr>
                      </a:lvl4pPr>
                      <a:lvl5pPr marL="2057400" indent="-228600">
                        <a:spcBef>
                          <a:spcPct val="20000"/>
                        </a:spcBef>
                        <a:buSzPct val="10000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buSzPct val="100000"/>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buSzPct val="100000"/>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buSzPct val="100000"/>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buSzPct val="100000"/>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cap="none" normalizeH="0" baseline="0" dirty="0">
                          <a:ln>
                            <a:noFill/>
                          </a:ln>
                          <a:solidFill>
                            <a:schemeClr val="tx1"/>
                          </a:solidFill>
                          <a:effectLst/>
                          <a:latin typeface="Arial" charset="0"/>
                          <a:ea typeface="ＭＳ Ｐゴシック" charset="-128"/>
                        </a:rPr>
                        <a:t>N2</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1475">
                <a:tc>
                  <a:txBody>
                    <a:bodyPr/>
                    <a:lstStyle>
                      <a:lvl1pPr>
                        <a:spcBef>
                          <a:spcPct val="10000"/>
                        </a:spcBef>
                        <a:spcAft>
                          <a:spcPts val="400"/>
                        </a:spcAft>
                        <a:buClr>
                          <a:srgbClr val="0C7B9C"/>
                        </a:buClr>
                        <a:buSzPct val="75000"/>
                        <a:buFont typeface="Monotype Sorts" charset="2"/>
                        <a:defRPr sz="2400">
                          <a:solidFill>
                            <a:schemeClr val="tx1"/>
                          </a:solidFill>
                          <a:latin typeface="Arial" charset="0"/>
                          <a:ea typeface="ＭＳ Ｐゴシック" charset="-128"/>
                        </a:defRPr>
                      </a:lvl1pPr>
                      <a:lvl2pPr marL="742950" indent="-285750">
                        <a:spcBef>
                          <a:spcPct val="10000"/>
                        </a:spcBef>
                        <a:spcAft>
                          <a:spcPts val="400"/>
                        </a:spcAft>
                        <a:buClr>
                          <a:srgbClr val="0C7B9C"/>
                        </a:buClr>
                        <a:buSzPct val="100000"/>
                        <a:buFont typeface="Arial" charset="0"/>
                        <a:defRPr sz="2400">
                          <a:solidFill>
                            <a:schemeClr val="tx1"/>
                          </a:solidFill>
                          <a:latin typeface="Arial" charset="0"/>
                          <a:ea typeface="ＭＳ Ｐゴシック" charset="-128"/>
                        </a:defRPr>
                      </a:lvl2pPr>
                      <a:lvl3pPr marL="1143000" indent="-228600">
                        <a:spcBef>
                          <a:spcPct val="10000"/>
                        </a:spcBef>
                        <a:spcAft>
                          <a:spcPts val="400"/>
                        </a:spcAft>
                        <a:buClr>
                          <a:srgbClr val="0C7B9C"/>
                        </a:buClr>
                        <a:buSzPct val="70000"/>
                        <a:buFont typeface="Wingdings" charset="2"/>
                        <a:defRPr sz="2000">
                          <a:solidFill>
                            <a:schemeClr val="tx1"/>
                          </a:solidFill>
                          <a:latin typeface="Arial" charset="0"/>
                          <a:ea typeface="ＭＳ Ｐゴシック" charset="-128"/>
                        </a:defRPr>
                      </a:lvl3pPr>
                      <a:lvl4pPr marL="1600200" indent="-228600">
                        <a:spcBef>
                          <a:spcPct val="20000"/>
                        </a:spcBef>
                        <a:buSzPct val="100000"/>
                        <a:defRPr>
                          <a:solidFill>
                            <a:schemeClr val="tx1"/>
                          </a:solidFill>
                          <a:latin typeface="Times New Roman" charset="0"/>
                          <a:ea typeface="ＭＳ Ｐゴシック" charset="-128"/>
                        </a:defRPr>
                      </a:lvl4pPr>
                      <a:lvl5pPr marL="2057400" indent="-228600">
                        <a:spcBef>
                          <a:spcPct val="20000"/>
                        </a:spcBef>
                        <a:buSzPct val="10000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buSzPct val="100000"/>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buSzPct val="100000"/>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buSzPct val="100000"/>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buSzPct val="100000"/>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ea typeface="ＭＳ Ｐゴシック" charset="-128"/>
                        </a:rPr>
                        <a:t>Defaulted No</a:t>
                      </a:r>
                    </a:p>
                  </a:txBody>
                  <a:tcPr marT="45733" marB="45733"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10000"/>
                        </a:spcBef>
                        <a:spcAft>
                          <a:spcPts val="400"/>
                        </a:spcAft>
                        <a:buClr>
                          <a:srgbClr val="0C7B9C"/>
                        </a:buClr>
                        <a:buSzPct val="75000"/>
                        <a:buFont typeface="Monotype Sorts" charset="2"/>
                        <a:defRPr sz="2400">
                          <a:solidFill>
                            <a:schemeClr val="tx1"/>
                          </a:solidFill>
                          <a:latin typeface="Arial" charset="0"/>
                          <a:ea typeface="ＭＳ Ｐゴシック" charset="-128"/>
                        </a:defRPr>
                      </a:lvl1pPr>
                      <a:lvl2pPr marL="742950" indent="-285750">
                        <a:spcBef>
                          <a:spcPct val="10000"/>
                        </a:spcBef>
                        <a:spcAft>
                          <a:spcPts val="400"/>
                        </a:spcAft>
                        <a:buClr>
                          <a:srgbClr val="0C7B9C"/>
                        </a:buClr>
                        <a:buSzPct val="100000"/>
                        <a:buFont typeface="Arial" charset="0"/>
                        <a:defRPr sz="2400">
                          <a:solidFill>
                            <a:schemeClr val="tx1"/>
                          </a:solidFill>
                          <a:latin typeface="Arial" charset="0"/>
                          <a:ea typeface="ＭＳ Ｐゴシック" charset="-128"/>
                        </a:defRPr>
                      </a:lvl2pPr>
                      <a:lvl3pPr marL="1143000" indent="-228600">
                        <a:spcBef>
                          <a:spcPct val="10000"/>
                        </a:spcBef>
                        <a:spcAft>
                          <a:spcPts val="400"/>
                        </a:spcAft>
                        <a:buClr>
                          <a:srgbClr val="0C7B9C"/>
                        </a:buClr>
                        <a:buSzPct val="70000"/>
                        <a:buFont typeface="Wingdings" charset="2"/>
                        <a:defRPr sz="2000">
                          <a:solidFill>
                            <a:schemeClr val="tx1"/>
                          </a:solidFill>
                          <a:latin typeface="Arial" charset="0"/>
                          <a:ea typeface="ＭＳ Ｐゴシック" charset="-128"/>
                        </a:defRPr>
                      </a:lvl3pPr>
                      <a:lvl4pPr marL="1600200" indent="-228600">
                        <a:spcBef>
                          <a:spcPct val="20000"/>
                        </a:spcBef>
                        <a:buSzPct val="100000"/>
                        <a:defRPr>
                          <a:solidFill>
                            <a:schemeClr val="tx1"/>
                          </a:solidFill>
                          <a:latin typeface="Times New Roman" charset="0"/>
                          <a:ea typeface="ＭＳ Ｐゴシック" charset="-128"/>
                        </a:defRPr>
                      </a:lvl4pPr>
                      <a:lvl5pPr marL="2057400" indent="-228600">
                        <a:spcBef>
                          <a:spcPct val="20000"/>
                        </a:spcBef>
                        <a:buSzPct val="10000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buSzPct val="100000"/>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buSzPct val="100000"/>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buSzPct val="100000"/>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buSzPct val="100000"/>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cap="none" normalizeH="0" baseline="0" dirty="0">
                          <a:ln>
                            <a:noFill/>
                          </a:ln>
                          <a:solidFill>
                            <a:schemeClr val="tx1"/>
                          </a:solidFill>
                          <a:effectLst/>
                          <a:latin typeface="Arial" charset="0"/>
                          <a:ea typeface="ＭＳ Ｐゴシック" charset="-128"/>
                        </a:rPr>
                        <a:t>N3</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spcAft>
                          <a:spcPts val="400"/>
                        </a:spcAft>
                        <a:buClr>
                          <a:srgbClr val="0C7B9C"/>
                        </a:buClr>
                        <a:buSzPct val="75000"/>
                        <a:buFont typeface="Monotype Sorts" charset="2"/>
                        <a:defRPr sz="2400">
                          <a:solidFill>
                            <a:schemeClr val="tx1"/>
                          </a:solidFill>
                          <a:latin typeface="Arial" charset="0"/>
                          <a:ea typeface="ＭＳ Ｐゴシック" charset="-128"/>
                        </a:defRPr>
                      </a:lvl1pPr>
                      <a:lvl2pPr marL="742950" indent="-285750">
                        <a:spcBef>
                          <a:spcPct val="10000"/>
                        </a:spcBef>
                        <a:spcAft>
                          <a:spcPts val="400"/>
                        </a:spcAft>
                        <a:buClr>
                          <a:srgbClr val="0C7B9C"/>
                        </a:buClr>
                        <a:buSzPct val="100000"/>
                        <a:buFont typeface="Arial" charset="0"/>
                        <a:defRPr sz="2400">
                          <a:solidFill>
                            <a:schemeClr val="tx1"/>
                          </a:solidFill>
                          <a:latin typeface="Arial" charset="0"/>
                          <a:ea typeface="ＭＳ Ｐゴシック" charset="-128"/>
                        </a:defRPr>
                      </a:lvl2pPr>
                      <a:lvl3pPr marL="1143000" indent="-228600">
                        <a:spcBef>
                          <a:spcPct val="10000"/>
                        </a:spcBef>
                        <a:spcAft>
                          <a:spcPts val="400"/>
                        </a:spcAft>
                        <a:buClr>
                          <a:srgbClr val="0C7B9C"/>
                        </a:buClr>
                        <a:buSzPct val="70000"/>
                        <a:buFont typeface="Wingdings" charset="2"/>
                        <a:defRPr sz="2000">
                          <a:solidFill>
                            <a:schemeClr val="tx1"/>
                          </a:solidFill>
                          <a:latin typeface="Arial" charset="0"/>
                          <a:ea typeface="ＭＳ Ｐゴシック" charset="-128"/>
                        </a:defRPr>
                      </a:lvl3pPr>
                      <a:lvl4pPr marL="1600200" indent="-228600">
                        <a:spcBef>
                          <a:spcPct val="20000"/>
                        </a:spcBef>
                        <a:buSzPct val="100000"/>
                        <a:defRPr>
                          <a:solidFill>
                            <a:schemeClr val="tx1"/>
                          </a:solidFill>
                          <a:latin typeface="Times New Roman" charset="0"/>
                          <a:ea typeface="ＭＳ Ｐゴシック" charset="-128"/>
                        </a:defRPr>
                      </a:lvl4pPr>
                      <a:lvl5pPr marL="2057400" indent="-228600">
                        <a:spcBef>
                          <a:spcPct val="20000"/>
                        </a:spcBef>
                        <a:buSzPct val="10000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buSzPct val="100000"/>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buSzPct val="100000"/>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buSzPct val="100000"/>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buSzPct val="100000"/>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cap="none" normalizeH="0" baseline="0" dirty="0">
                          <a:ln>
                            <a:noFill/>
                          </a:ln>
                          <a:solidFill>
                            <a:schemeClr val="tx1"/>
                          </a:solidFill>
                          <a:effectLst/>
                          <a:latin typeface="Arial" charset="0"/>
                          <a:ea typeface="ＭＳ Ｐゴシック" charset="-128"/>
                        </a:rPr>
                        <a:t>N4</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072902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621509"/>
            <a:ext cx="11040533" cy="533400"/>
          </a:xfrm>
        </p:spPr>
        <p:txBody>
          <a:bodyPr>
            <a:normAutofit fontScale="90000"/>
          </a:bodyPr>
          <a:lstStyle/>
          <a:p>
            <a:r>
              <a:rPr kumimoji="1" lang="zh-CN" altLang="en-US" dirty="0"/>
              <a:t>基尼系数</a:t>
            </a:r>
          </a:p>
        </p:txBody>
      </p:sp>
      <p:sp>
        <p:nvSpPr>
          <p:cNvPr id="5" name="文本占位符 2">
            <a:extLst>
              <a:ext uri="{FF2B5EF4-FFF2-40B4-BE49-F238E27FC236}">
                <a16:creationId xmlns:a16="http://schemas.microsoft.com/office/drawing/2014/main" id="{3AFA8DC4-7630-44C1-89F9-54B3FDDDBB43}"/>
              </a:ext>
            </a:extLst>
          </p:cNvPr>
          <p:cNvSpPr txBox="1">
            <a:spLocks/>
          </p:cNvSpPr>
          <p:nvPr/>
        </p:nvSpPr>
        <p:spPr>
          <a:xfrm>
            <a:off x="575734" y="1481469"/>
            <a:ext cx="11187186" cy="5238645"/>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
                <a:schemeClr val="tx1"/>
              </a:buClr>
              <a:buNone/>
            </a:pPr>
            <a:endParaRPr lang="en-US" altLang="en-US" sz="2400" dirty="0"/>
          </a:p>
          <a:p>
            <a:pPr marL="457200" indent="-457200">
              <a:buClr>
                <a:schemeClr val="tx1"/>
              </a:buClr>
              <a:buFont typeface="+mj-lt"/>
              <a:buAutoNum type="arabicPeriod"/>
            </a:pPr>
            <a:endParaRPr kumimoji="1" lang="en-US" altLang="zh-CN" sz="2400" dirty="0"/>
          </a:p>
        </p:txBody>
      </p:sp>
      <p:sp>
        <p:nvSpPr>
          <p:cNvPr id="4" name="内容占位符 3">
            <a:extLst>
              <a:ext uri="{FF2B5EF4-FFF2-40B4-BE49-F238E27FC236}">
                <a16:creationId xmlns:a16="http://schemas.microsoft.com/office/drawing/2014/main" id="{231CCBD9-F7E8-F547-93A6-D93EF32D8F56}"/>
              </a:ext>
            </a:extLst>
          </p:cNvPr>
          <p:cNvSpPr>
            <a:spLocks noGrp="1"/>
          </p:cNvSpPr>
          <p:nvPr>
            <p:ph sz="half" idx="2"/>
          </p:nvPr>
        </p:nvSpPr>
        <p:spPr/>
        <p:txBody>
          <a:bodyPr/>
          <a:lstStyle/>
          <a:p>
            <a:r>
              <a:rPr kumimoji="1" lang="zh-CN" altLang="en-US" dirty="0"/>
              <a:t>连续属性结点基尼系数计算与划分方法</a:t>
            </a:r>
            <a:endParaRPr kumimoji="1" lang="en-US" altLang="zh-CN" dirty="0"/>
          </a:p>
          <a:p>
            <a:endParaRPr lang="zh-CN" altLang="en-US" dirty="0"/>
          </a:p>
        </p:txBody>
      </p:sp>
      <p:graphicFrame>
        <p:nvGraphicFramePr>
          <p:cNvPr id="34" name="内容占位符 9">
            <a:extLst>
              <a:ext uri="{FF2B5EF4-FFF2-40B4-BE49-F238E27FC236}">
                <a16:creationId xmlns:a16="http://schemas.microsoft.com/office/drawing/2014/main" id="{92EE1B8F-2721-5F44-AFA7-457C8B0A13F9}"/>
              </a:ext>
            </a:extLst>
          </p:cNvPr>
          <p:cNvGraphicFramePr>
            <a:graphicFrameLocks/>
          </p:cNvGraphicFramePr>
          <p:nvPr>
            <p:extLst>
              <p:ext uri="{D42A27DB-BD31-4B8C-83A1-F6EECF244321}">
                <p14:modId xmlns:p14="http://schemas.microsoft.com/office/powerpoint/2010/main" val="1323222437"/>
              </p:ext>
            </p:extLst>
          </p:nvPr>
        </p:nvGraphicFramePr>
        <p:xfrm>
          <a:off x="1077199" y="1518484"/>
          <a:ext cx="4616820" cy="2926080"/>
        </p:xfrm>
        <a:graphic>
          <a:graphicData uri="http://schemas.openxmlformats.org/drawingml/2006/table">
            <a:tbl>
              <a:tblPr firstRow="1" bandRow="1">
                <a:tableStyleId>{5C22544A-7EE6-4342-B048-85BDC9FD1C3A}</a:tableStyleId>
              </a:tblPr>
              <a:tblGrid>
                <a:gridCol w="645458">
                  <a:extLst>
                    <a:ext uri="{9D8B030D-6E8A-4147-A177-3AD203B41FA5}">
                      <a16:colId xmlns:a16="http://schemas.microsoft.com/office/drawing/2014/main" val="3871494798"/>
                    </a:ext>
                  </a:extLst>
                </a:gridCol>
                <a:gridCol w="896470">
                  <a:extLst>
                    <a:ext uri="{9D8B030D-6E8A-4147-A177-3AD203B41FA5}">
                      <a16:colId xmlns:a16="http://schemas.microsoft.com/office/drawing/2014/main" val="551711942"/>
                    </a:ext>
                  </a:extLst>
                </a:gridCol>
                <a:gridCol w="923365">
                  <a:extLst>
                    <a:ext uri="{9D8B030D-6E8A-4147-A177-3AD203B41FA5}">
                      <a16:colId xmlns:a16="http://schemas.microsoft.com/office/drawing/2014/main" val="2719134420"/>
                    </a:ext>
                  </a:extLst>
                </a:gridCol>
                <a:gridCol w="869577">
                  <a:extLst>
                    <a:ext uri="{9D8B030D-6E8A-4147-A177-3AD203B41FA5}">
                      <a16:colId xmlns:a16="http://schemas.microsoft.com/office/drawing/2014/main" val="1062237326"/>
                    </a:ext>
                  </a:extLst>
                </a:gridCol>
                <a:gridCol w="1281950">
                  <a:extLst>
                    <a:ext uri="{9D8B030D-6E8A-4147-A177-3AD203B41FA5}">
                      <a16:colId xmlns:a16="http://schemas.microsoft.com/office/drawing/2014/main" val="1500793289"/>
                    </a:ext>
                  </a:extLst>
                </a:gridCol>
              </a:tblGrid>
              <a:tr h="267900">
                <a:tc>
                  <a:txBody>
                    <a:bodyPr/>
                    <a:lstStyle/>
                    <a:p>
                      <a:pPr indent="-34290" algn="ctr">
                        <a:spcAft>
                          <a:spcPts val="0"/>
                        </a:spcAft>
                      </a:pPr>
                      <a:r>
                        <a:rPr lang="en-US" sz="1600" b="0" dirty="0">
                          <a:solidFill>
                            <a:srgbClr val="FFFFFF"/>
                          </a:solidFill>
                          <a:effectLst/>
                          <a:latin typeface="+mj-lt"/>
                          <a:ea typeface="DengXian" panose="02010600030101010101" pitchFamily="2" charset="-122"/>
                          <a:cs typeface="Times New Roman" panose="02020603050405020304" pitchFamily="18" charset="0"/>
                        </a:rPr>
                        <a:t>ID</a:t>
                      </a:r>
                      <a:endParaRPr lang="zh-CN" sz="800" b="0" dirty="0">
                        <a:effectLst/>
                        <a:latin typeface="+mj-lt"/>
                        <a:ea typeface="DengXian" panose="02010600030101010101" pitchFamily="2" charset="-122"/>
                      </a:endParaRPr>
                    </a:p>
                  </a:txBody>
                  <a:tcPr marL="68580" marR="68580" marT="0" marB="0" anchor="ctr"/>
                </a:tc>
                <a:tc>
                  <a:txBody>
                    <a:bodyPr/>
                    <a:lstStyle/>
                    <a:p>
                      <a:pPr indent="-34290" algn="ctr">
                        <a:spcAft>
                          <a:spcPts val="0"/>
                        </a:spcAft>
                      </a:pPr>
                      <a:r>
                        <a:rPr lang="en-US" sz="1600" b="0" dirty="0">
                          <a:solidFill>
                            <a:srgbClr val="FFFFFF"/>
                          </a:solidFill>
                          <a:effectLst/>
                          <a:latin typeface="+mj-lt"/>
                          <a:ea typeface="DengXian" panose="02010600030101010101" pitchFamily="2" charset="-122"/>
                          <a:cs typeface="Times New Roman" panose="02020603050405020304" pitchFamily="18" charset="0"/>
                        </a:rPr>
                        <a:t>Home Owner</a:t>
                      </a:r>
                      <a:endParaRPr lang="zh-CN" sz="800" b="0" dirty="0">
                        <a:effectLst/>
                        <a:latin typeface="+mj-lt"/>
                        <a:ea typeface="DengXian" panose="02010600030101010101" pitchFamily="2" charset="-122"/>
                      </a:endParaRPr>
                    </a:p>
                  </a:txBody>
                  <a:tcPr marL="68580" marR="68580" marT="0" marB="0" anchor="ctr"/>
                </a:tc>
                <a:tc>
                  <a:txBody>
                    <a:bodyPr/>
                    <a:lstStyle/>
                    <a:p>
                      <a:pPr algn="ctr">
                        <a:spcAft>
                          <a:spcPts val="0"/>
                        </a:spcAft>
                      </a:pPr>
                      <a:r>
                        <a:rPr lang="en-US" sz="1600" b="0" dirty="0">
                          <a:solidFill>
                            <a:srgbClr val="FFFFFF"/>
                          </a:solidFill>
                          <a:effectLst/>
                          <a:latin typeface="+mj-lt"/>
                          <a:ea typeface="DengXian" panose="02010600030101010101" pitchFamily="2" charset="-122"/>
                          <a:cs typeface="Times New Roman" panose="02020603050405020304" pitchFamily="18" charset="0"/>
                        </a:rPr>
                        <a:t>Marital</a:t>
                      </a:r>
                      <a:endParaRPr lang="zh-CN" sz="800" b="0" dirty="0">
                        <a:effectLst/>
                        <a:latin typeface="+mj-lt"/>
                        <a:ea typeface="DengXian" panose="02010600030101010101" pitchFamily="2" charset="-122"/>
                      </a:endParaRPr>
                    </a:p>
                    <a:p>
                      <a:pPr algn="ctr">
                        <a:spcAft>
                          <a:spcPts val="0"/>
                        </a:spcAft>
                      </a:pPr>
                      <a:r>
                        <a:rPr lang="en-US" sz="1600" b="0" dirty="0">
                          <a:solidFill>
                            <a:srgbClr val="FFFFFF"/>
                          </a:solidFill>
                          <a:effectLst/>
                          <a:latin typeface="+mj-lt"/>
                          <a:ea typeface="DengXian" panose="02010600030101010101" pitchFamily="2" charset="-122"/>
                          <a:cs typeface="Times New Roman" panose="02020603050405020304" pitchFamily="18" charset="0"/>
                        </a:rPr>
                        <a:t>Status</a:t>
                      </a:r>
                      <a:endParaRPr lang="zh-CN" sz="800" b="0" dirty="0">
                        <a:effectLst/>
                        <a:latin typeface="+mj-lt"/>
                        <a:ea typeface="DengXian" panose="02010600030101010101" pitchFamily="2" charset="-122"/>
                      </a:endParaRPr>
                    </a:p>
                  </a:txBody>
                  <a:tcPr marL="68580" marR="68580" marT="0" marB="0" anchor="ctr"/>
                </a:tc>
                <a:tc>
                  <a:txBody>
                    <a:bodyPr/>
                    <a:lstStyle/>
                    <a:p>
                      <a:pPr algn="ctr">
                        <a:spcAft>
                          <a:spcPts val="0"/>
                        </a:spcAft>
                      </a:pPr>
                      <a:r>
                        <a:rPr lang="en-US" sz="1600" b="0">
                          <a:solidFill>
                            <a:srgbClr val="FFFFFF"/>
                          </a:solidFill>
                          <a:effectLst/>
                          <a:latin typeface="+mj-lt"/>
                          <a:ea typeface="DengXian" panose="02010600030101010101" pitchFamily="2" charset="-122"/>
                          <a:cs typeface="Times New Roman" panose="02020603050405020304" pitchFamily="18" charset="0"/>
                        </a:rPr>
                        <a:t>Annual</a:t>
                      </a:r>
                      <a:endParaRPr lang="zh-CN" sz="800" b="0">
                        <a:effectLst/>
                        <a:latin typeface="+mj-lt"/>
                        <a:ea typeface="DengXian" panose="02010600030101010101" pitchFamily="2" charset="-122"/>
                      </a:endParaRPr>
                    </a:p>
                    <a:p>
                      <a:pPr algn="ctr">
                        <a:spcAft>
                          <a:spcPts val="0"/>
                        </a:spcAft>
                      </a:pPr>
                      <a:r>
                        <a:rPr lang="en-US" sz="1600" b="0">
                          <a:solidFill>
                            <a:srgbClr val="FFFFFF"/>
                          </a:solidFill>
                          <a:effectLst/>
                          <a:latin typeface="+mj-lt"/>
                          <a:ea typeface="DengXian" panose="02010600030101010101" pitchFamily="2" charset="-122"/>
                          <a:cs typeface="Times New Roman" panose="02020603050405020304" pitchFamily="18" charset="0"/>
                        </a:rPr>
                        <a:t>Income</a:t>
                      </a:r>
                      <a:endParaRPr lang="zh-CN" sz="800" b="0">
                        <a:effectLst/>
                        <a:latin typeface="+mj-lt"/>
                        <a:ea typeface="DengXian" panose="02010600030101010101" pitchFamily="2" charset="-122"/>
                      </a:endParaRPr>
                    </a:p>
                  </a:txBody>
                  <a:tcPr marL="68580" marR="68580" marT="0" marB="0" anchor="ctr"/>
                </a:tc>
                <a:tc>
                  <a:txBody>
                    <a:bodyPr/>
                    <a:lstStyle/>
                    <a:p>
                      <a:pPr algn="ctr">
                        <a:spcAft>
                          <a:spcPts val="0"/>
                        </a:spcAft>
                      </a:pPr>
                      <a:r>
                        <a:rPr lang="en-US" sz="1600" b="0">
                          <a:solidFill>
                            <a:srgbClr val="FFFFFF"/>
                          </a:solidFill>
                          <a:effectLst/>
                          <a:latin typeface="+mj-lt"/>
                          <a:ea typeface="DengXian" panose="02010600030101010101" pitchFamily="2" charset="-122"/>
                          <a:cs typeface="Times New Roman" panose="02020603050405020304" pitchFamily="18" charset="0"/>
                        </a:rPr>
                        <a:t>Defaulted Borrower</a:t>
                      </a:r>
                      <a:endParaRPr lang="zh-CN" sz="800" b="0">
                        <a:effectLst/>
                        <a:latin typeface="+mj-lt"/>
                        <a:ea typeface="DengXian" panose="02010600030101010101" pitchFamily="2" charset="-122"/>
                      </a:endParaRPr>
                    </a:p>
                  </a:txBody>
                  <a:tcPr marL="68580" marR="68580" marT="0" marB="0" anchor="ctr"/>
                </a:tc>
                <a:extLst>
                  <a:ext uri="{0D108BD9-81ED-4DB2-BD59-A6C34878D82A}">
                    <a16:rowId xmlns:a16="http://schemas.microsoft.com/office/drawing/2014/main" val="3039501530"/>
                  </a:ext>
                </a:extLst>
              </a:tr>
              <a:tr h="203715">
                <a:tc>
                  <a:txBody>
                    <a:bodyPr/>
                    <a:lstStyle/>
                    <a:p>
                      <a:pPr>
                        <a:spcAft>
                          <a:spcPts val="0"/>
                        </a:spcAft>
                      </a:pPr>
                      <a:r>
                        <a:rPr lang="en-US" sz="1600" b="0">
                          <a:solidFill>
                            <a:srgbClr val="000000"/>
                          </a:solidFill>
                          <a:effectLst/>
                          <a:latin typeface="+mj-lt"/>
                          <a:ea typeface="DengXian" panose="02010600030101010101" pitchFamily="2" charset="-122"/>
                          <a:cs typeface="Times New Roman" panose="02020603050405020304" pitchFamily="18" charset="0"/>
                        </a:rPr>
                        <a:t>1</a:t>
                      </a:r>
                      <a:endParaRPr lang="zh-CN" sz="800" b="0">
                        <a:effectLst/>
                        <a:latin typeface="+mj-lt"/>
                        <a:ea typeface="DengXian" panose="02010600030101010101" pitchFamily="2" charset="-122"/>
                      </a:endParaRPr>
                    </a:p>
                  </a:txBody>
                  <a:tcPr marL="68580" marR="68580" marT="0" marB="0" anchor="ctr"/>
                </a:tc>
                <a:tc>
                  <a:txBody>
                    <a:bodyPr/>
                    <a:lstStyle/>
                    <a:p>
                      <a:pPr>
                        <a:spcAft>
                          <a:spcPts val="0"/>
                        </a:spcAft>
                      </a:pPr>
                      <a:r>
                        <a:rPr lang="en-US" sz="1600" b="0" dirty="0">
                          <a:solidFill>
                            <a:srgbClr val="000000"/>
                          </a:solidFill>
                          <a:effectLst/>
                          <a:latin typeface="+mj-lt"/>
                          <a:ea typeface="DengXian" panose="02010600030101010101" pitchFamily="2" charset="-122"/>
                          <a:cs typeface="Times New Roman" panose="02020603050405020304" pitchFamily="18" charset="0"/>
                        </a:rPr>
                        <a:t>Yes</a:t>
                      </a:r>
                      <a:endParaRPr lang="zh-CN" sz="800" b="0" dirty="0">
                        <a:effectLst/>
                        <a:latin typeface="+mj-lt"/>
                        <a:ea typeface="DengXian" panose="02010600030101010101" pitchFamily="2" charset="-122"/>
                      </a:endParaRPr>
                    </a:p>
                  </a:txBody>
                  <a:tcPr marL="68580" marR="68580" marT="0" marB="0" anchor="ctr"/>
                </a:tc>
                <a:tc>
                  <a:txBody>
                    <a:bodyPr/>
                    <a:lstStyle/>
                    <a:p>
                      <a:pPr>
                        <a:spcAft>
                          <a:spcPts val="0"/>
                        </a:spcAft>
                      </a:pPr>
                      <a:r>
                        <a:rPr lang="en-US" sz="1600" b="0" dirty="0">
                          <a:solidFill>
                            <a:srgbClr val="000000"/>
                          </a:solidFill>
                          <a:effectLst/>
                          <a:latin typeface="+mj-lt"/>
                          <a:ea typeface="DengXian" panose="02010600030101010101" pitchFamily="2" charset="-122"/>
                          <a:cs typeface="Times New Roman" panose="02020603050405020304" pitchFamily="18" charset="0"/>
                        </a:rPr>
                        <a:t>Single</a:t>
                      </a:r>
                      <a:endParaRPr lang="zh-CN" sz="800" b="0" dirty="0">
                        <a:effectLst/>
                        <a:latin typeface="+mj-lt"/>
                        <a:ea typeface="DengXian" panose="02010600030101010101" pitchFamily="2" charset="-122"/>
                      </a:endParaRPr>
                    </a:p>
                  </a:txBody>
                  <a:tcPr marL="68580" marR="68580" marT="0" marB="0" anchor="ctr"/>
                </a:tc>
                <a:tc>
                  <a:txBody>
                    <a:bodyPr/>
                    <a:lstStyle/>
                    <a:p>
                      <a:pPr>
                        <a:spcAft>
                          <a:spcPts val="0"/>
                        </a:spcAft>
                      </a:pPr>
                      <a:r>
                        <a:rPr lang="en-US" sz="1600" b="0" dirty="0">
                          <a:solidFill>
                            <a:srgbClr val="000000"/>
                          </a:solidFill>
                          <a:effectLst/>
                          <a:latin typeface="+mj-lt"/>
                          <a:ea typeface="DengXian" panose="02010600030101010101" pitchFamily="2" charset="-122"/>
                          <a:cs typeface="Times New Roman" panose="02020603050405020304" pitchFamily="18" charset="0"/>
                        </a:rPr>
                        <a:t>125K</a:t>
                      </a:r>
                      <a:endParaRPr lang="zh-CN" sz="800" b="0" dirty="0">
                        <a:effectLst/>
                        <a:latin typeface="+mj-lt"/>
                        <a:ea typeface="DengXian" panose="02010600030101010101" pitchFamily="2" charset="-122"/>
                      </a:endParaRPr>
                    </a:p>
                  </a:txBody>
                  <a:tcPr marL="68580" marR="68580" marT="0" marB="0" anchor="ctr"/>
                </a:tc>
                <a:tc>
                  <a:txBody>
                    <a:bodyPr/>
                    <a:lstStyle/>
                    <a:p>
                      <a:pPr>
                        <a:spcAft>
                          <a:spcPts val="0"/>
                        </a:spcAft>
                      </a:pPr>
                      <a:r>
                        <a:rPr lang="en-US" sz="1600" b="0">
                          <a:solidFill>
                            <a:srgbClr val="FF0000"/>
                          </a:solidFill>
                          <a:effectLst/>
                          <a:latin typeface="+mj-lt"/>
                          <a:cs typeface="Times New Roman" panose="02020603050405020304" pitchFamily="18" charset="0"/>
                        </a:rPr>
                        <a:t>No</a:t>
                      </a:r>
                      <a:endParaRPr lang="zh-CN" sz="800" b="0">
                        <a:solidFill>
                          <a:srgbClr val="FF0000"/>
                        </a:solidFill>
                        <a:effectLst/>
                        <a:latin typeface="+mj-lt"/>
                        <a:cs typeface="Times New Roman" panose="02020603050405020304" pitchFamily="18" charset="0"/>
                      </a:endParaRPr>
                    </a:p>
                  </a:txBody>
                  <a:tcPr marL="68580" marR="68580" marT="0" marB="0" anchor="ctr"/>
                </a:tc>
                <a:extLst>
                  <a:ext uri="{0D108BD9-81ED-4DB2-BD59-A6C34878D82A}">
                    <a16:rowId xmlns:a16="http://schemas.microsoft.com/office/drawing/2014/main" val="4273102289"/>
                  </a:ext>
                </a:extLst>
              </a:tr>
              <a:tr h="203715">
                <a:tc>
                  <a:txBody>
                    <a:bodyPr/>
                    <a:lstStyle/>
                    <a:p>
                      <a:pPr>
                        <a:spcAft>
                          <a:spcPts val="0"/>
                        </a:spcAft>
                      </a:pPr>
                      <a:r>
                        <a:rPr lang="en-US" sz="1600" b="0">
                          <a:solidFill>
                            <a:srgbClr val="000000"/>
                          </a:solidFill>
                          <a:effectLst/>
                          <a:latin typeface="+mj-lt"/>
                          <a:ea typeface="DengXian" panose="02010600030101010101" pitchFamily="2" charset="-122"/>
                          <a:cs typeface="Times New Roman" panose="02020603050405020304" pitchFamily="18" charset="0"/>
                        </a:rPr>
                        <a:t>2</a:t>
                      </a:r>
                      <a:endParaRPr lang="zh-CN" sz="800" b="0">
                        <a:effectLst/>
                        <a:latin typeface="+mj-lt"/>
                        <a:ea typeface="DengXian" panose="02010600030101010101" pitchFamily="2" charset="-122"/>
                      </a:endParaRPr>
                    </a:p>
                  </a:txBody>
                  <a:tcPr marL="68580" marR="68580" marT="0" marB="0" anchor="ctr"/>
                </a:tc>
                <a:tc>
                  <a:txBody>
                    <a:bodyPr/>
                    <a:lstStyle/>
                    <a:p>
                      <a:pPr>
                        <a:spcAft>
                          <a:spcPts val="0"/>
                        </a:spcAft>
                      </a:pPr>
                      <a:r>
                        <a:rPr lang="en-US" sz="1600" b="0">
                          <a:solidFill>
                            <a:srgbClr val="000000"/>
                          </a:solidFill>
                          <a:effectLst/>
                          <a:latin typeface="+mj-lt"/>
                          <a:ea typeface="DengXian" panose="02010600030101010101" pitchFamily="2" charset="-122"/>
                          <a:cs typeface="Times New Roman" panose="02020603050405020304" pitchFamily="18" charset="0"/>
                        </a:rPr>
                        <a:t>No</a:t>
                      </a:r>
                      <a:endParaRPr lang="zh-CN" sz="800" b="0">
                        <a:effectLst/>
                        <a:latin typeface="+mj-lt"/>
                        <a:ea typeface="DengXian" panose="02010600030101010101" pitchFamily="2" charset="-122"/>
                      </a:endParaRPr>
                    </a:p>
                  </a:txBody>
                  <a:tcPr marL="68580" marR="68580" marT="0" marB="0" anchor="ctr"/>
                </a:tc>
                <a:tc>
                  <a:txBody>
                    <a:bodyPr/>
                    <a:lstStyle/>
                    <a:p>
                      <a:pPr>
                        <a:spcAft>
                          <a:spcPts val="0"/>
                        </a:spcAft>
                      </a:pPr>
                      <a:r>
                        <a:rPr lang="en-US" sz="1600" b="0" kern="0">
                          <a:solidFill>
                            <a:srgbClr val="000000"/>
                          </a:solidFill>
                          <a:effectLst/>
                          <a:latin typeface="+mj-lt"/>
                          <a:cs typeface="Times New Roman" panose="02020603050405020304" pitchFamily="18" charset="0"/>
                        </a:rPr>
                        <a:t>Married</a:t>
                      </a:r>
                      <a:endParaRPr lang="zh-CN" sz="800" b="0" kern="0">
                        <a:effectLst/>
                        <a:latin typeface="+mj-lt"/>
                        <a:cs typeface="Times New Roman" panose="02020603050405020304" pitchFamily="18" charset="0"/>
                      </a:endParaRPr>
                    </a:p>
                  </a:txBody>
                  <a:tcPr marL="68580" marR="68580" marT="0" marB="0" anchor="ctr"/>
                </a:tc>
                <a:tc>
                  <a:txBody>
                    <a:bodyPr/>
                    <a:lstStyle/>
                    <a:p>
                      <a:pPr>
                        <a:spcAft>
                          <a:spcPts val="0"/>
                        </a:spcAft>
                      </a:pPr>
                      <a:r>
                        <a:rPr lang="en-US" sz="1600" b="0">
                          <a:solidFill>
                            <a:srgbClr val="000000"/>
                          </a:solidFill>
                          <a:effectLst/>
                          <a:latin typeface="+mj-lt"/>
                          <a:ea typeface="DengXian" panose="02010600030101010101" pitchFamily="2" charset="-122"/>
                          <a:cs typeface="Times New Roman" panose="02020603050405020304" pitchFamily="18" charset="0"/>
                        </a:rPr>
                        <a:t>100K</a:t>
                      </a:r>
                      <a:endParaRPr lang="zh-CN" sz="800" b="0">
                        <a:effectLst/>
                        <a:latin typeface="+mj-lt"/>
                        <a:ea typeface="DengXian" panose="02010600030101010101" pitchFamily="2" charset="-122"/>
                      </a:endParaRPr>
                    </a:p>
                  </a:txBody>
                  <a:tcPr marL="68580" marR="68580" marT="0" marB="0" anchor="ctr"/>
                </a:tc>
                <a:tc>
                  <a:txBody>
                    <a:bodyPr/>
                    <a:lstStyle/>
                    <a:p>
                      <a:pPr>
                        <a:spcAft>
                          <a:spcPts val="0"/>
                        </a:spcAft>
                      </a:pPr>
                      <a:r>
                        <a:rPr lang="en-US" sz="1600" b="0">
                          <a:solidFill>
                            <a:srgbClr val="FF0000"/>
                          </a:solidFill>
                          <a:effectLst/>
                          <a:latin typeface="+mj-lt"/>
                          <a:ea typeface="DengXian" panose="02010600030101010101" pitchFamily="2" charset="-122"/>
                          <a:cs typeface="Times New Roman" panose="02020603050405020304" pitchFamily="18" charset="0"/>
                        </a:rPr>
                        <a:t>No</a:t>
                      </a:r>
                      <a:endParaRPr lang="zh-CN" sz="800" b="0">
                        <a:effectLst/>
                        <a:latin typeface="+mj-lt"/>
                        <a:ea typeface="DengXian" panose="02010600030101010101" pitchFamily="2" charset="-122"/>
                      </a:endParaRPr>
                    </a:p>
                  </a:txBody>
                  <a:tcPr marL="68580" marR="68580" marT="0" marB="0" anchor="ctr"/>
                </a:tc>
                <a:extLst>
                  <a:ext uri="{0D108BD9-81ED-4DB2-BD59-A6C34878D82A}">
                    <a16:rowId xmlns:a16="http://schemas.microsoft.com/office/drawing/2014/main" val="3910926669"/>
                  </a:ext>
                </a:extLst>
              </a:tr>
              <a:tr h="203715">
                <a:tc>
                  <a:txBody>
                    <a:bodyPr/>
                    <a:lstStyle/>
                    <a:p>
                      <a:pPr>
                        <a:spcAft>
                          <a:spcPts val="0"/>
                        </a:spcAft>
                      </a:pPr>
                      <a:r>
                        <a:rPr lang="en-US" sz="1600" b="0">
                          <a:solidFill>
                            <a:srgbClr val="000000"/>
                          </a:solidFill>
                          <a:effectLst/>
                          <a:latin typeface="+mj-lt"/>
                          <a:ea typeface="DengXian" panose="02010600030101010101" pitchFamily="2" charset="-122"/>
                          <a:cs typeface="Times New Roman" panose="02020603050405020304" pitchFamily="18" charset="0"/>
                        </a:rPr>
                        <a:t>3</a:t>
                      </a:r>
                      <a:endParaRPr lang="zh-CN" sz="800" b="0">
                        <a:effectLst/>
                        <a:latin typeface="+mj-lt"/>
                        <a:ea typeface="DengXian" panose="02010600030101010101" pitchFamily="2" charset="-122"/>
                      </a:endParaRPr>
                    </a:p>
                  </a:txBody>
                  <a:tcPr marL="68580" marR="68580" marT="0" marB="0" anchor="ctr"/>
                </a:tc>
                <a:tc>
                  <a:txBody>
                    <a:bodyPr/>
                    <a:lstStyle/>
                    <a:p>
                      <a:pPr>
                        <a:spcAft>
                          <a:spcPts val="0"/>
                        </a:spcAft>
                      </a:pPr>
                      <a:r>
                        <a:rPr lang="en-US" sz="1600" b="0">
                          <a:solidFill>
                            <a:srgbClr val="000000"/>
                          </a:solidFill>
                          <a:effectLst/>
                          <a:latin typeface="+mj-lt"/>
                          <a:ea typeface="DengXian" panose="02010600030101010101" pitchFamily="2" charset="-122"/>
                          <a:cs typeface="Times New Roman" panose="02020603050405020304" pitchFamily="18" charset="0"/>
                        </a:rPr>
                        <a:t>No</a:t>
                      </a:r>
                      <a:endParaRPr lang="zh-CN" sz="800" b="0">
                        <a:effectLst/>
                        <a:latin typeface="+mj-lt"/>
                        <a:ea typeface="DengXian" panose="02010600030101010101" pitchFamily="2" charset="-122"/>
                      </a:endParaRPr>
                    </a:p>
                  </a:txBody>
                  <a:tcPr marL="68580" marR="68580" marT="0" marB="0" anchor="ctr"/>
                </a:tc>
                <a:tc>
                  <a:txBody>
                    <a:bodyPr/>
                    <a:lstStyle/>
                    <a:p>
                      <a:pPr>
                        <a:spcAft>
                          <a:spcPts val="0"/>
                        </a:spcAft>
                      </a:pPr>
                      <a:r>
                        <a:rPr lang="en-US" sz="1600" b="0" dirty="0">
                          <a:solidFill>
                            <a:srgbClr val="000000"/>
                          </a:solidFill>
                          <a:effectLst/>
                          <a:latin typeface="+mj-lt"/>
                          <a:ea typeface="DengXian" panose="02010600030101010101" pitchFamily="2" charset="-122"/>
                          <a:cs typeface="Times New Roman" panose="02020603050405020304" pitchFamily="18" charset="0"/>
                        </a:rPr>
                        <a:t>Single</a:t>
                      </a:r>
                      <a:endParaRPr lang="zh-CN" sz="800" b="0" dirty="0">
                        <a:effectLst/>
                        <a:latin typeface="+mj-lt"/>
                        <a:ea typeface="DengXian" panose="02010600030101010101" pitchFamily="2" charset="-122"/>
                      </a:endParaRPr>
                    </a:p>
                  </a:txBody>
                  <a:tcPr marL="68580" marR="68580" marT="0" marB="0" anchor="ctr"/>
                </a:tc>
                <a:tc>
                  <a:txBody>
                    <a:bodyPr/>
                    <a:lstStyle/>
                    <a:p>
                      <a:pPr>
                        <a:spcAft>
                          <a:spcPts val="0"/>
                        </a:spcAft>
                      </a:pPr>
                      <a:r>
                        <a:rPr lang="en-US" sz="1600" b="0">
                          <a:solidFill>
                            <a:srgbClr val="000000"/>
                          </a:solidFill>
                          <a:effectLst/>
                          <a:latin typeface="+mj-lt"/>
                          <a:ea typeface="DengXian" panose="02010600030101010101" pitchFamily="2" charset="-122"/>
                          <a:cs typeface="Times New Roman" panose="02020603050405020304" pitchFamily="18" charset="0"/>
                        </a:rPr>
                        <a:t>70K</a:t>
                      </a:r>
                      <a:endParaRPr lang="zh-CN" sz="800" b="0">
                        <a:effectLst/>
                        <a:latin typeface="+mj-lt"/>
                        <a:ea typeface="DengXian" panose="02010600030101010101" pitchFamily="2" charset="-122"/>
                      </a:endParaRPr>
                    </a:p>
                  </a:txBody>
                  <a:tcPr marL="68580" marR="68580" marT="0" marB="0" anchor="ctr"/>
                </a:tc>
                <a:tc>
                  <a:txBody>
                    <a:bodyPr/>
                    <a:lstStyle/>
                    <a:p>
                      <a:pPr>
                        <a:spcAft>
                          <a:spcPts val="0"/>
                        </a:spcAft>
                      </a:pPr>
                      <a:r>
                        <a:rPr lang="en-US" sz="1600" b="0">
                          <a:solidFill>
                            <a:srgbClr val="FF0000"/>
                          </a:solidFill>
                          <a:effectLst/>
                          <a:latin typeface="+mj-lt"/>
                          <a:ea typeface="DengXian" panose="02010600030101010101" pitchFamily="2" charset="-122"/>
                          <a:cs typeface="Times New Roman" panose="02020603050405020304" pitchFamily="18" charset="0"/>
                        </a:rPr>
                        <a:t>No</a:t>
                      </a:r>
                      <a:endParaRPr lang="zh-CN" sz="800" b="0">
                        <a:effectLst/>
                        <a:latin typeface="+mj-lt"/>
                        <a:ea typeface="DengXian" panose="02010600030101010101" pitchFamily="2" charset="-122"/>
                      </a:endParaRPr>
                    </a:p>
                  </a:txBody>
                  <a:tcPr marL="68580" marR="68580" marT="0" marB="0" anchor="ctr"/>
                </a:tc>
                <a:extLst>
                  <a:ext uri="{0D108BD9-81ED-4DB2-BD59-A6C34878D82A}">
                    <a16:rowId xmlns:a16="http://schemas.microsoft.com/office/drawing/2014/main" val="2811290886"/>
                  </a:ext>
                </a:extLst>
              </a:tr>
              <a:tr h="203715">
                <a:tc>
                  <a:txBody>
                    <a:bodyPr/>
                    <a:lstStyle/>
                    <a:p>
                      <a:pPr>
                        <a:spcAft>
                          <a:spcPts val="0"/>
                        </a:spcAft>
                      </a:pPr>
                      <a:r>
                        <a:rPr lang="en-US" sz="1600" b="0">
                          <a:solidFill>
                            <a:srgbClr val="000000"/>
                          </a:solidFill>
                          <a:effectLst/>
                          <a:latin typeface="+mj-lt"/>
                          <a:ea typeface="DengXian" panose="02010600030101010101" pitchFamily="2" charset="-122"/>
                          <a:cs typeface="Times New Roman" panose="02020603050405020304" pitchFamily="18" charset="0"/>
                        </a:rPr>
                        <a:t>4</a:t>
                      </a:r>
                      <a:endParaRPr lang="zh-CN" sz="800" b="0">
                        <a:effectLst/>
                        <a:latin typeface="+mj-lt"/>
                        <a:ea typeface="DengXian" panose="02010600030101010101" pitchFamily="2" charset="-122"/>
                      </a:endParaRPr>
                    </a:p>
                  </a:txBody>
                  <a:tcPr marL="68580" marR="68580" marT="0" marB="0" anchor="ctr"/>
                </a:tc>
                <a:tc>
                  <a:txBody>
                    <a:bodyPr/>
                    <a:lstStyle/>
                    <a:p>
                      <a:pPr>
                        <a:spcAft>
                          <a:spcPts val="0"/>
                        </a:spcAft>
                      </a:pPr>
                      <a:r>
                        <a:rPr lang="en-US" sz="1600" b="0">
                          <a:solidFill>
                            <a:srgbClr val="000000"/>
                          </a:solidFill>
                          <a:effectLst/>
                          <a:latin typeface="+mj-lt"/>
                          <a:ea typeface="DengXian" panose="02010600030101010101" pitchFamily="2" charset="-122"/>
                          <a:cs typeface="Times New Roman" panose="02020603050405020304" pitchFamily="18" charset="0"/>
                        </a:rPr>
                        <a:t>Yes</a:t>
                      </a:r>
                      <a:endParaRPr lang="zh-CN" sz="800" b="0">
                        <a:effectLst/>
                        <a:latin typeface="+mj-lt"/>
                        <a:ea typeface="DengXian" panose="02010600030101010101" pitchFamily="2" charset="-122"/>
                      </a:endParaRPr>
                    </a:p>
                  </a:txBody>
                  <a:tcPr marL="68580" marR="68580" marT="0" marB="0" anchor="ctr"/>
                </a:tc>
                <a:tc>
                  <a:txBody>
                    <a:bodyPr/>
                    <a:lstStyle/>
                    <a:p>
                      <a:pPr>
                        <a:spcAft>
                          <a:spcPts val="0"/>
                        </a:spcAft>
                      </a:pPr>
                      <a:r>
                        <a:rPr lang="en-US" sz="1600" b="0">
                          <a:solidFill>
                            <a:srgbClr val="000000"/>
                          </a:solidFill>
                          <a:effectLst/>
                          <a:latin typeface="+mj-lt"/>
                          <a:ea typeface="DengXian" panose="02010600030101010101" pitchFamily="2" charset="-122"/>
                          <a:cs typeface="Times New Roman" panose="02020603050405020304" pitchFamily="18" charset="0"/>
                        </a:rPr>
                        <a:t>Married</a:t>
                      </a:r>
                      <a:endParaRPr lang="zh-CN" sz="800" b="0">
                        <a:effectLst/>
                        <a:latin typeface="+mj-lt"/>
                        <a:ea typeface="DengXian" panose="02010600030101010101" pitchFamily="2" charset="-122"/>
                      </a:endParaRPr>
                    </a:p>
                  </a:txBody>
                  <a:tcPr marL="68580" marR="68580" marT="0" marB="0" anchor="ctr"/>
                </a:tc>
                <a:tc>
                  <a:txBody>
                    <a:bodyPr/>
                    <a:lstStyle/>
                    <a:p>
                      <a:pPr>
                        <a:spcAft>
                          <a:spcPts val="0"/>
                        </a:spcAft>
                      </a:pPr>
                      <a:r>
                        <a:rPr lang="en-US" sz="1600" b="0">
                          <a:solidFill>
                            <a:srgbClr val="000000"/>
                          </a:solidFill>
                          <a:effectLst/>
                          <a:latin typeface="+mj-lt"/>
                          <a:ea typeface="DengXian" panose="02010600030101010101" pitchFamily="2" charset="-122"/>
                          <a:cs typeface="Times New Roman" panose="02020603050405020304" pitchFamily="18" charset="0"/>
                        </a:rPr>
                        <a:t>120K</a:t>
                      </a:r>
                      <a:endParaRPr lang="zh-CN" sz="800" b="0">
                        <a:effectLst/>
                        <a:latin typeface="+mj-lt"/>
                        <a:ea typeface="DengXian" panose="02010600030101010101" pitchFamily="2" charset="-122"/>
                      </a:endParaRPr>
                    </a:p>
                  </a:txBody>
                  <a:tcPr marL="68580" marR="68580" marT="0" marB="0" anchor="ctr"/>
                </a:tc>
                <a:tc>
                  <a:txBody>
                    <a:bodyPr/>
                    <a:lstStyle/>
                    <a:p>
                      <a:pPr>
                        <a:spcAft>
                          <a:spcPts val="0"/>
                        </a:spcAft>
                      </a:pPr>
                      <a:r>
                        <a:rPr lang="en-US" sz="1600" b="0">
                          <a:solidFill>
                            <a:srgbClr val="FF0000"/>
                          </a:solidFill>
                          <a:effectLst/>
                          <a:latin typeface="+mj-lt"/>
                          <a:ea typeface="DengXian" panose="02010600030101010101" pitchFamily="2" charset="-122"/>
                          <a:cs typeface="Times New Roman" panose="02020603050405020304" pitchFamily="18" charset="0"/>
                        </a:rPr>
                        <a:t>No</a:t>
                      </a:r>
                      <a:endParaRPr lang="zh-CN" sz="800" b="0">
                        <a:effectLst/>
                        <a:latin typeface="+mj-lt"/>
                        <a:ea typeface="DengXian" panose="02010600030101010101" pitchFamily="2" charset="-122"/>
                      </a:endParaRPr>
                    </a:p>
                  </a:txBody>
                  <a:tcPr marL="68580" marR="68580" marT="0" marB="0" anchor="ctr"/>
                </a:tc>
                <a:extLst>
                  <a:ext uri="{0D108BD9-81ED-4DB2-BD59-A6C34878D82A}">
                    <a16:rowId xmlns:a16="http://schemas.microsoft.com/office/drawing/2014/main" val="3349539057"/>
                  </a:ext>
                </a:extLst>
              </a:tr>
              <a:tr h="203715">
                <a:tc>
                  <a:txBody>
                    <a:bodyPr/>
                    <a:lstStyle/>
                    <a:p>
                      <a:pPr>
                        <a:spcAft>
                          <a:spcPts val="0"/>
                        </a:spcAft>
                      </a:pPr>
                      <a:r>
                        <a:rPr lang="en-US" sz="1600" b="0">
                          <a:solidFill>
                            <a:srgbClr val="000000"/>
                          </a:solidFill>
                          <a:effectLst/>
                          <a:latin typeface="+mj-lt"/>
                          <a:ea typeface="DengXian" panose="02010600030101010101" pitchFamily="2" charset="-122"/>
                          <a:cs typeface="Times New Roman" panose="02020603050405020304" pitchFamily="18" charset="0"/>
                        </a:rPr>
                        <a:t>5</a:t>
                      </a:r>
                      <a:endParaRPr lang="zh-CN" sz="800" b="0">
                        <a:effectLst/>
                        <a:latin typeface="+mj-lt"/>
                        <a:ea typeface="DengXian" panose="02010600030101010101" pitchFamily="2" charset="-122"/>
                      </a:endParaRPr>
                    </a:p>
                  </a:txBody>
                  <a:tcPr marL="68580" marR="68580" marT="0" marB="0" anchor="ctr"/>
                </a:tc>
                <a:tc>
                  <a:txBody>
                    <a:bodyPr/>
                    <a:lstStyle/>
                    <a:p>
                      <a:pPr>
                        <a:spcAft>
                          <a:spcPts val="0"/>
                        </a:spcAft>
                      </a:pPr>
                      <a:r>
                        <a:rPr lang="en-US" sz="1600" b="0">
                          <a:solidFill>
                            <a:srgbClr val="000000"/>
                          </a:solidFill>
                          <a:effectLst/>
                          <a:latin typeface="+mj-lt"/>
                          <a:ea typeface="DengXian" panose="02010600030101010101" pitchFamily="2" charset="-122"/>
                          <a:cs typeface="Times New Roman" panose="02020603050405020304" pitchFamily="18" charset="0"/>
                        </a:rPr>
                        <a:t>No</a:t>
                      </a:r>
                      <a:endParaRPr lang="zh-CN" sz="800" b="0">
                        <a:effectLst/>
                        <a:latin typeface="+mj-lt"/>
                        <a:ea typeface="DengXian" panose="02010600030101010101" pitchFamily="2" charset="-122"/>
                      </a:endParaRPr>
                    </a:p>
                  </a:txBody>
                  <a:tcPr marL="68580" marR="68580" marT="0" marB="0" anchor="ctr"/>
                </a:tc>
                <a:tc>
                  <a:txBody>
                    <a:bodyPr/>
                    <a:lstStyle/>
                    <a:p>
                      <a:pPr>
                        <a:spcAft>
                          <a:spcPts val="0"/>
                        </a:spcAft>
                      </a:pPr>
                      <a:r>
                        <a:rPr lang="en-US" sz="1600" b="0">
                          <a:solidFill>
                            <a:srgbClr val="000000"/>
                          </a:solidFill>
                          <a:effectLst/>
                          <a:latin typeface="+mj-lt"/>
                          <a:ea typeface="DengXian" panose="02010600030101010101" pitchFamily="2" charset="-122"/>
                          <a:cs typeface="Times New Roman" panose="02020603050405020304" pitchFamily="18" charset="0"/>
                        </a:rPr>
                        <a:t>Divorced</a:t>
                      </a:r>
                      <a:endParaRPr lang="zh-CN" sz="800" b="0">
                        <a:effectLst/>
                        <a:latin typeface="+mj-lt"/>
                        <a:ea typeface="DengXian" panose="02010600030101010101" pitchFamily="2" charset="-122"/>
                      </a:endParaRPr>
                    </a:p>
                  </a:txBody>
                  <a:tcPr marL="68580" marR="68580" marT="0" marB="0" anchor="ctr"/>
                </a:tc>
                <a:tc>
                  <a:txBody>
                    <a:bodyPr/>
                    <a:lstStyle/>
                    <a:p>
                      <a:pPr>
                        <a:spcAft>
                          <a:spcPts val="0"/>
                        </a:spcAft>
                      </a:pPr>
                      <a:r>
                        <a:rPr lang="en-US" sz="1600" b="0">
                          <a:solidFill>
                            <a:srgbClr val="000000"/>
                          </a:solidFill>
                          <a:effectLst/>
                          <a:latin typeface="+mj-lt"/>
                          <a:ea typeface="DengXian" panose="02010600030101010101" pitchFamily="2" charset="-122"/>
                          <a:cs typeface="Times New Roman" panose="02020603050405020304" pitchFamily="18" charset="0"/>
                        </a:rPr>
                        <a:t>95K</a:t>
                      </a:r>
                      <a:endParaRPr lang="zh-CN" sz="800" b="0">
                        <a:effectLst/>
                        <a:latin typeface="+mj-lt"/>
                        <a:ea typeface="DengXian" panose="02010600030101010101" pitchFamily="2" charset="-122"/>
                      </a:endParaRPr>
                    </a:p>
                  </a:txBody>
                  <a:tcPr marL="68580" marR="68580" marT="0" marB="0" anchor="ctr"/>
                </a:tc>
                <a:tc>
                  <a:txBody>
                    <a:bodyPr/>
                    <a:lstStyle/>
                    <a:p>
                      <a:pPr>
                        <a:spcAft>
                          <a:spcPts val="0"/>
                        </a:spcAft>
                      </a:pPr>
                      <a:r>
                        <a:rPr lang="en-US" sz="1600" b="0">
                          <a:solidFill>
                            <a:srgbClr val="FF0000"/>
                          </a:solidFill>
                          <a:effectLst/>
                          <a:latin typeface="+mj-lt"/>
                          <a:ea typeface="DengXian" panose="02010600030101010101" pitchFamily="2" charset="-122"/>
                          <a:cs typeface="Times New Roman" panose="02020603050405020304" pitchFamily="18" charset="0"/>
                        </a:rPr>
                        <a:t>Yes</a:t>
                      </a:r>
                      <a:endParaRPr lang="zh-CN" sz="800" b="0">
                        <a:effectLst/>
                        <a:latin typeface="+mj-lt"/>
                        <a:ea typeface="DengXian" panose="02010600030101010101" pitchFamily="2" charset="-122"/>
                      </a:endParaRPr>
                    </a:p>
                  </a:txBody>
                  <a:tcPr marL="68580" marR="68580" marT="0" marB="0" anchor="ctr"/>
                </a:tc>
                <a:extLst>
                  <a:ext uri="{0D108BD9-81ED-4DB2-BD59-A6C34878D82A}">
                    <a16:rowId xmlns:a16="http://schemas.microsoft.com/office/drawing/2014/main" val="2835699968"/>
                  </a:ext>
                </a:extLst>
              </a:tr>
              <a:tr h="203715">
                <a:tc>
                  <a:txBody>
                    <a:bodyPr/>
                    <a:lstStyle/>
                    <a:p>
                      <a:pPr>
                        <a:spcAft>
                          <a:spcPts val="0"/>
                        </a:spcAft>
                      </a:pPr>
                      <a:r>
                        <a:rPr lang="en-US" sz="1600" b="0">
                          <a:solidFill>
                            <a:srgbClr val="000000"/>
                          </a:solidFill>
                          <a:effectLst/>
                          <a:latin typeface="+mj-lt"/>
                          <a:ea typeface="DengXian" panose="02010600030101010101" pitchFamily="2" charset="-122"/>
                          <a:cs typeface="Times New Roman" panose="02020603050405020304" pitchFamily="18" charset="0"/>
                        </a:rPr>
                        <a:t>6</a:t>
                      </a:r>
                      <a:endParaRPr lang="zh-CN" sz="800" b="0">
                        <a:effectLst/>
                        <a:latin typeface="+mj-lt"/>
                        <a:ea typeface="DengXian" panose="02010600030101010101" pitchFamily="2" charset="-122"/>
                      </a:endParaRPr>
                    </a:p>
                  </a:txBody>
                  <a:tcPr marL="68580" marR="68580" marT="0" marB="0" anchor="ctr"/>
                </a:tc>
                <a:tc>
                  <a:txBody>
                    <a:bodyPr/>
                    <a:lstStyle/>
                    <a:p>
                      <a:pPr>
                        <a:spcAft>
                          <a:spcPts val="0"/>
                        </a:spcAft>
                      </a:pPr>
                      <a:r>
                        <a:rPr lang="en-US" sz="1600" b="0">
                          <a:solidFill>
                            <a:srgbClr val="000000"/>
                          </a:solidFill>
                          <a:effectLst/>
                          <a:latin typeface="+mj-lt"/>
                          <a:ea typeface="DengXian" panose="02010600030101010101" pitchFamily="2" charset="-122"/>
                          <a:cs typeface="Times New Roman" panose="02020603050405020304" pitchFamily="18" charset="0"/>
                        </a:rPr>
                        <a:t>No</a:t>
                      </a:r>
                      <a:endParaRPr lang="zh-CN" sz="800" b="0">
                        <a:effectLst/>
                        <a:latin typeface="+mj-lt"/>
                        <a:ea typeface="DengXian" panose="02010600030101010101" pitchFamily="2" charset="-122"/>
                      </a:endParaRPr>
                    </a:p>
                  </a:txBody>
                  <a:tcPr marL="68580" marR="68580" marT="0" marB="0" anchor="ctr"/>
                </a:tc>
                <a:tc>
                  <a:txBody>
                    <a:bodyPr/>
                    <a:lstStyle/>
                    <a:p>
                      <a:pPr>
                        <a:spcAft>
                          <a:spcPts val="0"/>
                        </a:spcAft>
                      </a:pPr>
                      <a:r>
                        <a:rPr lang="en-US" sz="1600" b="0">
                          <a:solidFill>
                            <a:srgbClr val="000000"/>
                          </a:solidFill>
                          <a:effectLst/>
                          <a:latin typeface="+mj-lt"/>
                          <a:ea typeface="DengXian" panose="02010600030101010101" pitchFamily="2" charset="-122"/>
                          <a:cs typeface="Times New Roman" panose="02020603050405020304" pitchFamily="18" charset="0"/>
                        </a:rPr>
                        <a:t>Married</a:t>
                      </a:r>
                      <a:endParaRPr lang="zh-CN" sz="800" b="0">
                        <a:effectLst/>
                        <a:latin typeface="+mj-lt"/>
                        <a:ea typeface="DengXian" panose="02010600030101010101" pitchFamily="2" charset="-122"/>
                      </a:endParaRPr>
                    </a:p>
                  </a:txBody>
                  <a:tcPr marL="68580" marR="68580" marT="0" marB="0" anchor="ctr"/>
                </a:tc>
                <a:tc>
                  <a:txBody>
                    <a:bodyPr/>
                    <a:lstStyle/>
                    <a:p>
                      <a:pPr>
                        <a:spcAft>
                          <a:spcPts val="0"/>
                        </a:spcAft>
                      </a:pPr>
                      <a:r>
                        <a:rPr lang="en-US" sz="1600" b="0">
                          <a:solidFill>
                            <a:srgbClr val="000000"/>
                          </a:solidFill>
                          <a:effectLst/>
                          <a:latin typeface="+mj-lt"/>
                          <a:ea typeface="DengXian" panose="02010600030101010101" pitchFamily="2" charset="-122"/>
                          <a:cs typeface="Times New Roman" panose="02020603050405020304" pitchFamily="18" charset="0"/>
                        </a:rPr>
                        <a:t>60K</a:t>
                      </a:r>
                      <a:endParaRPr lang="zh-CN" sz="800" b="0">
                        <a:effectLst/>
                        <a:latin typeface="+mj-lt"/>
                        <a:ea typeface="DengXian" panose="02010600030101010101" pitchFamily="2" charset="-122"/>
                      </a:endParaRPr>
                    </a:p>
                  </a:txBody>
                  <a:tcPr marL="68580" marR="68580" marT="0" marB="0" anchor="ctr"/>
                </a:tc>
                <a:tc>
                  <a:txBody>
                    <a:bodyPr/>
                    <a:lstStyle/>
                    <a:p>
                      <a:pPr>
                        <a:spcAft>
                          <a:spcPts val="0"/>
                        </a:spcAft>
                      </a:pPr>
                      <a:r>
                        <a:rPr lang="en-US" sz="1600" b="0">
                          <a:solidFill>
                            <a:srgbClr val="FF0000"/>
                          </a:solidFill>
                          <a:effectLst/>
                          <a:latin typeface="+mj-lt"/>
                          <a:ea typeface="DengXian" panose="02010600030101010101" pitchFamily="2" charset="-122"/>
                          <a:cs typeface="Times New Roman" panose="02020603050405020304" pitchFamily="18" charset="0"/>
                        </a:rPr>
                        <a:t>No</a:t>
                      </a:r>
                      <a:endParaRPr lang="zh-CN" sz="800" b="0">
                        <a:effectLst/>
                        <a:latin typeface="+mj-lt"/>
                        <a:ea typeface="DengXian" panose="02010600030101010101" pitchFamily="2" charset="-122"/>
                      </a:endParaRPr>
                    </a:p>
                  </a:txBody>
                  <a:tcPr marL="68580" marR="68580" marT="0" marB="0" anchor="ctr"/>
                </a:tc>
                <a:extLst>
                  <a:ext uri="{0D108BD9-81ED-4DB2-BD59-A6C34878D82A}">
                    <a16:rowId xmlns:a16="http://schemas.microsoft.com/office/drawing/2014/main" val="228878071"/>
                  </a:ext>
                </a:extLst>
              </a:tr>
              <a:tr h="203715">
                <a:tc>
                  <a:txBody>
                    <a:bodyPr/>
                    <a:lstStyle/>
                    <a:p>
                      <a:pPr>
                        <a:spcAft>
                          <a:spcPts val="0"/>
                        </a:spcAft>
                      </a:pPr>
                      <a:r>
                        <a:rPr lang="en-US" sz="1600" b="0">
                          <a:solidFill>
                            <a:srgbClr val="000000"/>
                          </a:solidFill>
                          <a:effectLst/>
                          <a:latin typeface="+mj-lt"/>
                          <a:ea typeface="DengXian" panose="02010600030101010101" pitchFamily="2" charset="-122"/>
                          <a:cs typeface="Times New Roman" panose="02020603050405020304" pitchFamily="18" charset="0"/>
                        </a:rPr>
                        <a:t>7</a:t>
                      </a:r>
                      <a:endParaRPr lang="zh-CN" sz="800" b="0">
                        <a:effectLst/>
                        <a:latin typeface="+mj-lt"/>
                        <a:ea typeface="DengXian" panose="02010600030101010101" pitchFamily="2" charset="-122"/>
                      </a:endParaRPr>
                    </a:p>
                  </a:txBody>
                  <a:tcPr marL="68580" marR="68580" marT="0" marB="0" anchor="ctr"/>
                </a:tc>
                <a:tc>
                  <a:txBody>
                    <a:bodyPr/>
                    <a:lstStyle/>
                    <a:p>
                      <a:pPr>
                        <a:spcAft>
                          <a:spcPts val="0"/>
                        </a:spcAft>
                      </a:pPr>
                      <a:r>
                        <a:rPr lang="en-US" sz="1600" b="0">
                          <a:solidFill>
                            <a:srgbClr val="000000"/>
                          </a:solidFill>
                          <a:effectLst/>
                          <a:latin typeface="+mj-lt"/>
                          <a:ea typeface="DengXian" panose="02010600030101010101" pitchFamily="2" charset="-122"/>
                          <a:cs typeface="Times New Roman" panose="02020603050405020304" pitchFamily="18" charset="0"/>
                        </a:rPr>
                        <a:t>Yes</a:t>
                      </a:r>
                      <a:endParaRPr lang="zh-CN" sz="800" b="0">
                        <a:effectLst/>
                        <a:latin typeface="+mj-lt"/>
                        <a:ea typeface="DengXian" panose="02010600030101010101" pitchFamily="2" charset="-122"/>
                      </a:endParaRPr>
                    </a:p>
                  </a:txBody>
                  <a:tcPr marL="68580" marR="68580" marT="0" marB="0" anchor="ctr"/>
                </a:tc>
                <a:tc>
                  <a:txBody>
                    <a:bodyPr/>
                    <a:lstStyle/>
                    <a:p>
                      <a:pPr>
                        <a:spcAft>
                          <a:spcPts val="0"/>
                        </a:spcAft>
                      </a:pPr>
                      <a:r>
                        <a:rPr lang="en-US" sz="1600" b="0">
                          <a:solidFill>
                            <a:srgbClr val="000000"/>
                          </a:solidFill>
                          <a:effectLst/>
                          <a:latin typeface="+mj-lt"/>
                          <a:ea typeface="DengXian" panose="02010600030101010101" pitchFamily="2" charset="-122"/>
                          <a:cs typeface="Times New Roman" panose="02020603050405020304" pitchFamily="18" charset="0"/>
                        </a:rPr>
                        <a:t>Divorced</a:t>
                      </a:r>
                      <a:endParaRPr lang="zh-CN" sz="800" b="0">
                        <a:effectLst/>
                        <a:latin typeface="+mj-lt"/>
                        <a:ea typeface="DengXian" panose="02010600030101010101" pitchFamily="2" charset="-122"/>
                      </a:endParaRPr>
                    </a:p>
                  </a:txBody>
                  <a:tcPr marL="68580" marR="68580" marT="0" marB="0" anchor="ctr"/>
                </a:tc>
                <a:tc>
                  <a:txBody>
                    <a:bodyPr/>
                    <a:lstStyle/>
                    <a:p>
                      <a:pPr>
                        <a:spcAft>
                          <a:spcPts val="0"/>
                        </a:spcAft>
                      </a:pPr>
                      <a:r>
                        <a:rPr lang="en-US" sz="1600" b="0">
                          <a:solidFill>
                            <a:srgbClr val="000000"/>
                          </a:solidFill>
                          <a:effectLst/>
                          <a:latin typeface="+mj-lt"/>
                          <a:ea typeface="DengXian" panose="02010600030101010101" pitchFamily="2" charset="-122"/>
                          <a:cs typeface="Times New Roman" panose="02020603050405020304" pitchFamily="18" charset="0"/>
                        </a:rPr>
                        <a:t>220K</a:t>
                      </a:r>
                      <a:endParaRPr lang="zh-CN" sz="800" b="0">
                        <a:effectLst/>
                        <a:latin typeface="+mj-lt"/>
                        <a:ea typeface="DengXian" panose="02010600030101010101" pitchFamily="2" charset="-122"/>
                      </a:endParaRPr>
                    </a:p>
                  </a:txBody>
                  <a:tcPr marL="68580" marR="68580" marT="0" marB="0" anchor="ctr"/>
                </a:tc>
                <a:tc>
                  <a:txBody>
                    <a:bodyPr/>
                    <a:lstStyle/>
                    <a:p>
                      <a:pPr>
                        <a:spcAft>
                          <a:spcPts val="0"/>
                        </a:spcAft>
                      </a:pPr>
                      <a:r>
                        <a:rPr lang="en-US" sz="1600" b="0">
                          <a:solidFill>
                            <a:srgbClr val="FF0000"/>
                          </a:solidFill>
                          <a:effectLst/>
                          <a:latin typeface="+mj-lt"/>
                          <a:ea typeface="DengXian" panose="02010600030101010101" pitchFamily="2" charset="-122"/>
                          <a:cs typeface="Times New Roman" panose="02020603050405020304" pitchFamily="18" charset="0"/>
                        </a:rPr>
                        <a:t>No</a:t>
                      </a:r>
                      <a:endParaRPr lang="zh-CN" sz="800" b="0">
                        <a:effectLst/>
                        <a:latin typeface="+mj-lt"/>
                        <a:ea typeface="DengXian" panose="02010600030101010101" pitchFamily="2" charset="-122"/>
                      </a:endParaRPr>
                    </a:p>
                  </a:txBody>
                  <a:tcPr marL="68580" marR="68580" marT="0" marB="0" anchor="ctr"/>
                </a:tc>
                <a:extLst>
                  <a:ext uri="{0D108BD9-81ED-4DB2-BD59-A6C34878D82A}">
                    <a16:rowId xmlns:a16="http://schemas.microsoft.com/office/drawing/2014/main" val="957352319"/>
                  </a:ext>
                </a:extLst>
              </a:tr>
              <a:tr h="203715">
                <a:tc>
                  <a:txBody>
                    <a:bodyPr/>
                    <a:lstStyle/>
                    <a:p>
                      <a:pPr>
                        <a:spcAft>
                          <a:spcPts val="0"/>
                        </a:spcAft>
                      </a:pPr>
                      <a:r>
                        <a:rPr lang="en-US" sz="1600" b="0">
                          <a:solidFill>
                            <a:srgbClr val="000000"/>
                          </a:solidFill>
                          <a:effectLst/>
                          <a:latin typeface="+mj-lt"/>
                          <a:ea typeface="DengXian" panose="02010600030101010101" pitchFamily="2" charset="-122"/>
                          <a:cs typeface="Times New Roman" panose="02020603050405020304" pitchFamily="18" charset="0"/>
                        </a:rPr>
                        <a:t>8</a:t>
                      </a:r>
                      <a:endParaRPr lang="zh-CN" sz="800" b="0">
                        <a:effectLst/>
                        <a:latin typeface="+mj-lt"/>
                        <a:ea typeface="DengXian" panose="02010600030101010101" pitchFamily="2" charset="-122"/>
                      </a:endParaRPr>
                    </a:p>
                  </a:txBody>
                  <a:tcPr marL="68580" marR="68580" marT="0" marB="0" anchor="ctr"/>
                </a:tc>
                <a:tc>
                  <a:txBody>
                    <a:bodyPr/>
                    <a:lstStyle/>
                    <a:p>
                      <a:pPr>
                        <a:spcAft>
                          <a:spcPts val="0"/>
                        </a:spcAft>
                      </a:pPr>
                      <a:r>
                        <a:rPr lang="en-US" sz="1600" b="0">
                          <a:solidFill>
                            <a:srgbClr val="000000"/>
                          </a:solidFill>
                          <a:effectLst/>
                          <a:latin typeface="+mj-lt"/>
                          <a:ea typeface="DengXian" panose="02010600030101010101" pitchFamily="2" charset="-122"/>
                          <a:cs typeface="Times New Roman" panose="02020603050405020304" pitchFamily="18" charset="0"/>
                        </a:rPr>
                        <a:t>No</a:t>
                      </a:r>
                      <a:endParaRPr lang="zh-CN" sz="800" b="0">
                        <a:effectLst/>
                        <a:latin typeface="+mj-lt"/>
                        <a:ea typeface="DengXian" panose="02010600030101010101" pitchFamily="2" charset="-122"/>
                      </a:endParaRPr>
                    </a:p>
                  </a:txBody>
                  <a:tcPr marL="68580" marR="68580" marT="0" marB="0" anchor="ctr"/>
                </a:tc>
                <a:tc>
                  <a:txBody>
                    <a:bodyPr/>
                    <a:lstStyle/>
                    <a:p>
                      <a:pPr>
                        <a:spcAft>
                          <a:spcPts val="0"/>
                        </a:spcAft>
                      </a:pPr>
                      <a:r>
                        <a:rPr lang="en-US" sz="1600" b="0">
                          <a:solidFill>
                            <a:srgbClr val="000000"/>
                          </a:solidFill>
                          <a:effectLst/>
                          <a:latin typeface="+mj-lt"/>
                          <a:ea typeface="DengXian" panose="02010600030101010101" pitchFamily="2" charset="-122"/>
                          <a:cs typeface="Times New Roman" panose="02020603050405020304" pitchFamily="18" charset="0"/>
                        </a:rPr>
                        <a:t>Single</a:t>
                      </a:r>
                      <a:endParaRPr lang="zh-CN" sz="800" b="0">
                        <a:effectLst/>
                        <a:latin typeface="+mj-lt"/>
                        <a:ea typeface="DengXian" panose="02010600030101010101" pitchFamily="2" charset="-122"/>
                      </a:endParaRPr>
                    </a:p>
                  </a:txBody>
                  <a:tcPr marL="68580" marR="68580" marT="0" marB="0" anchor="ctr"/>
                </a:tc>
                <a:tc>
                  <a:txBody>
                    <a:bodyPr/>
                    <a:lstStyle/>
                    <a:p>
                      <a:pPr>
                        <a:spcAft>
                          <a:spcPts val="0"/>
                        </a:spcAft>
                      </a:pPr>
                      <a:r>
                        <a:rPr lang="en-US" sz="1600" b="0">
                          <a:solidFill>
                            <a:srgbClr val="000000"/>
                          </a:solidFill>
                          <a:effectLst/>
                          <a:latin typeface="+mj-lt"/>
                          <a:ea typeface="DengXian" panose="02010600030101010101" pitchFamily="2" charset="-122"/>
                          <a:cs typeface="Times New Roman" panose="02020603050405020304" pitchFamily="18" charset="0"/>
                        </a:rPr>
                        <a:t>85K</a:t>
                      </a:r>
                      <a:endParaRPr lang="zh-CN" sz="800" b="0">
                        <a:effectLst/>
                        <a:latin typeface="+mj-lt"/>
                        <a:ea typeface="DengXian" panose="02010600030101010101" pitchFamily="2" charset="-122"/>
                      </a:endParaRPr>
                    </a:p>
                  </a:txBody>
                  <a:tcPr marL="68580" marR="68580" marT="0" marB="0" anchor="ctr"/>
                </a:tc>
                <a:tc>
                  <a:txBody>
                    <a:bodyPr/>
                    <a:lstStyle/>
                    <a:p>
                      <a:pPr>
                        <a:spcAft>
                          <a:spcPts val="0"/>
                        </a:spcAft>
                      </a:pPr>
                      <a:r>
                        <a:rPr lang="en-US" sz="1600" b="0">
                          <a:solidFill>
                            <a:srgbClr val="FF0000"/>
                          </a:solidFill>
                          <a:effectLst/>
                          <a:latin typeface="+mj-lt"/>
                          <a:ea typeface="DengXian" panose="02010600030101010101" pitchFamily="2" charset="-122"/>
                          <a:cs typeface="Times New Roman" panose="02020603050405020304" pitchFamily="18" charset="0"/>
                        </a:rPr>
                        <a:t>Yes</a:t>
                      </a:r>
                      <a:endParaRPr lang="zh-CN" sz="800" b="0">
                        <a:effectLst/>
                        <a:latin typeface="+mj-lt"/>
                        <a:ea typeface="DengXian" panose="02010600030101010101" pitchFamily="2" charset="-122"/>
                      </a:endParaRPr>
                    </a:p>
                  </a:txBody>
                  <a:tcPr marL="68580" marR="68580" marT="0" marB="0" anchor="ctr"/>
                </a:tc>
                <a:extLst>
                  <a:ext uri="{0D108BD9-81ED-4DB2-BD59-A6C34878D82A}">
                    <a16:rowId xmlns:a16="http://schemas.microsoft.com/office/drawing/2014/main" val="1366547093"/>
                  </a:ext>
                </a:extLst>
              </a:tr>
              <a:tr h="203715">
                <a:tc>
                  <a:txBody>
                    <a:bodyPr/>
                    <a:lstStyle/>
                    <a:p>
                      <a:pPr>
                        <a:spcAft>
                          <a:spcPts val="0"/>
                        </a:spcAft>
                      </a:pPr>
                      <a:r>
                        <a:rPr lang="en-US" sz="1600" b="0">
                          <a:solidFill>
                            <a:srgbClr val="000000"/>
                          </a:solidFill>
                          <a:effectLst/>
                          <a:latin typeface="+mj-lt"/>
                          <a:ea typeface="DengXian" panose="02010600030101010101" pitchFamily="2" charset="-122"/>
                          <a:cs typeface="Times New Roman" panose="02020603050405020304" pitchFamily="18" charset="0"/>
                        </a:rPr>
                        <a:t>9</a:t>
                      </a:r>
                      <a:endParaRPr lang="zh-CN" sz="800" b="0">
                        <a:effectLst/>
                        <a:latin typeface="+mj-lt"/>
                        <a:ea typeface="DengXian" panose="02010600030101010101" pitchFamily="2" charset="-122"/>
                      </a:endParaRPr>
                    </a:p>
                  </a:txBody>
                  <a:tcPr marL="68580" marR="68580" marT="0" marB="0" anchor="ctr"/>
                </a:tc>
                <a:tc>
                  <a:txBody>
                    <a:bodyPr/>
                    <a:lstStyle/>
                    <a:p>
                      <a:pPr>
                        <a:spcAft>
                          <a:spcPts val="0"/>
                        </a:spcAft>
                      </a:pPr>
                      <a:r>
                        <a:rPr lang="en-US" sz="1600" b="0">
                          <a:solidFill>
                            <a:srgbClr val="000000"/>
                          </a:solidFill>
                          <a:effectLst/>
                          <a:latin typeface="+mj-lt"/>
                          <a:ea typeface="DengXian" panose="02010600030101010101" pitchFamily="2" charset="-122"/>
                          <a:cs typeface="Times New Roman" panose="02020603050405020304" pitchFamily="18" charset="0"/>
                        </a:rPr>
                        <a:t>No</a:t>
                      </a:r>
                      <a:endParaRPr lang="zh-CN" sz="800" b="0">
                        <a:effectLst/>
                        <a:latin typeface="+mj-lt"/>
                        <a:ea typeface="DengXian" panose="02010600030101010101" pitchFamily="2" charset="-122"/>
                      </a:endParaRPr>
                    </a:p>
                  </a:txBody>
                  <a:tcPr marL="68580" marR="68580" marT="0" marB="0" anchor="ctr"/>
                </a:tc>
                <a:tc>
                  <a:txBody>
                    <a:bodyPr/>
                    <a:lstStyle/>
                    <a:p>
                      <a:pPr>
                        <a:spcAft>
                          <a:spcPts val="0"/>
                        </a:spcAft>
                      </a:pPr>
                      <a:r>
                        <a:rPr lang="en-US" sz="1600" b="0">
                          <a:solidFill>
                            <a:srgbClr val="000000"/>
                          </a:solidFill>
                          <a:effectLst/>
                          <a:latin typeface="+mj-lt"/>
                          <a:ea typeface="DengXian" panose="02010600030101010101" pitchFamily="2" charset="-122"/>
                          <a:cs typeface="Times New Roman" panose="02020603050405020304" pitchFamily="18" charset="0"/>
                        </a:rPr>
                        <a:t>Married</a:t>
                      </a:r>
                      <a:endParaRPr lang="zh-CN" sz="800" b="0">
                        <a:effectLst/>
                        <a:latin typeface="+mj-lt"/>
                        <a:ea typeface="DengXian" panose="02010600030101010101" pitchFamily="2" charset="-122"/>
                      </a:endParaRPr>
                    </a:p>
                  </a:txBody>
                  <a:tcPr marL="68580" marR="68580" marT="0" marB="0" anchor="ctr"/>
                </a:tc>
                <a:tc>
                  <a:txBody>
                    <a:bodyPr/>
                    <a:lstStyle/>
                    <a:p>
                      <a:pPr>
                        <a:spcAft>
                          <a:spcPts val="0"/>
                        </a:spcAft>
                      </a:pPr>
                      <a:r>
                        <a:rPr lang="en-US" sz="1600" b="0">
                          <a:solidFill>
                            <a:srgbClr val="000000"/>
                          </a:solidFill>
                          <a:effectLst/>
                          <a:latin typeface="+mj-lt"/>
                          <a:ea typeface="DengXian" panose="02010600030101010101" pitchFamily="2" charset="-122"/>
                          <a:cs typeface="Times New Roman" panose="02020603050405020304" pitchFamily="18" charset="0"/>
                        </a:rPr>
                        <a:t>75K</a:t>
                      </a:r>
                      <a:endParaRPr lang="zh-CN" sz="800" b="0">
                        <a:effectLst/>
                        <a:latin typeface="+mj-lt"/>
                        <a:ea typeface="DengXian" panose="02010600030101010101" pitchFamily="2" charset="-122"/>
                      </a:endParaRPr>
                    </a:p>
                  </a:txBody>
                  <a:tcPr marL="68580" marR="68580" marT="0" marB="0" anchor="ctr"/>
                </a:tc>
                <a:tc>
                  <a:txBody>
                    <a:bodyPr/>
                    <a:lstStyle/>
                    <a:p>
                      <a:pPr>
                        <a:spcAft>
                          <a:spcPts val="0"/>
                        </a:spcAft>
                      </a:pPr>
                      <a:r>
                        <a:rPr lang="en-US" sz="1600" b="0">
                          <a:solidFill>
                            <a:srgbClr val="FF0000"/>
                          </a:solidFill>
                          <a:effectLst/>
                          <a:latin typeface="+mj-lt"/>
                          <a:ea typeface="DengXian" panose="02010600030101010101" pitchFamily="2" charset="-122"/>
                          <a:cs typeface="Times New Roman" panose="02020603050405020304" pitchFamily="18" charset="0"/>
                        </a:rPr>
                        <a:t>No</a:t>
                      </a:r>
                      <a:endParaRPr lang="zh-CN" sz="800" b="0">
                        <a:effectLst/>
                        <a:latin typeface="+mj-lt"/>
                        <a:ea typeface="DengXian" panose="02010600030101010101" pitchFamily="2" charset="-122"/>
                      </a:endParaRPr>
                    </a:p>
                  </a:txBody>
                  <a:tcPr marL="68580" marR="68580" marT="0" marB="0" anchor="ctr"/>
                </a:tc>
                <a:extLst>
                  <a:ext uri="{0D108BD9-81ED-4DB2-BD59-A6C34878D82A}">
                    <a16:rowId xmlns:a16="http://schemas.microsoft.com/office/drawing/2014/main" val="3241006619"/>
                  </a:ext>
                </a:extLst>
              </a:tr>
              <a:tr h="203715">
                <a:tc>
                  <a:txBody>
                    <a:bodyPr/>
                    <a:lstStyle/>
                    <a:p>
                      <a:pPr>
                        <a:spcAft>
                          <a:spcPts val="0"/>
                        </a:spcAft>
                      </a:pPr>
                      <a:r>
                        <a:rPr lang="en-US" sz="1600" b="0" dirty="0">
                          <a:solidFill>
                            <a:srgbClr val="000000"/>
                          </a:solidFill>
                          <a:effectLst/>
                          <a:latin typeface="+mj-lt"/>
                          <a:ea typeface="DengXian" panose="02010600030101010101" pitchFamily="2" charset="-122"/>
                          <a:cs typeface="Times New Roman" panose="02020603050405020304" pitchFamily="18" charset="0"/>
                        </a:rPr>
                        <a:t>10</a:t>
                      </a:r>
                      <a:endParaRPr lang="zh-CN" sz="800" b="0" dirty="0">
                        <a:effectLst/>
                        <a:latin typeface="+mj-lt"/>
                        <a:ea typeface="DengXian" panose="02010600030101010101" pitchFamily="2" charset="-122"/>
                      </a:endParaRPr>
                    </a:p>
                  </a:txBody>
                  <a:tcPr marL="68580" marR="68580" marT="0" marB="0" anchor="ctr"/>
                </a:tc>
                <a:tc>
                  <a:txBody>
                    <a:bodyPr/>
                    <a:lstStyle/>
                    <a:p>
                      <a:pPr>
                        <a:spcAft>
                          <a:spcPts val="0"/>
                        </a:spcAft>
                      </a:pPr>
                      <a:r>
                        <a:rPr lang="en-US" sz="1600" b="0">
                          <a:solidFill>
                            <a:srgbClr val="000000"/>
                          </a:solidFill>
                          <a:effectLst/>
                          <a:latin typeface="+mj-lt"/>
                          <a:ea typeface="DengXian" panose="02010600030101010101" pitchFamily="2" charset="-122"/>
                          <a:cs typeface="Times New Roman" panose="02020603050405020304" pitchFamily="18" charset="0"/>
                        </a:rPr>
                        <a:t>No</a:t>
                      </a:r>
                      <a:endParaRPr lang="zh-CN" sz="800" b="0">
                        <a:effectLst/>
                        <a:latin typeface="+mj-lt"/>
                        <a:ea typeface="DengXian" panose="02010600030101010101" pitchFamily="2" charset="-122"/>
                      </a:endParaRPr>
                    </a:p>
                  </a:txBody>
                  <a:tcPr marL="68580" marR="68580" marT="0" marB="0" anchor="ctr"/>
                </a:tc>
                <a:tc>
                  <a:txBody>
                    <a:bodyPr/>
                    <a:lstStyle/>
                    <a:p>
                      <a:pPr>
                        <a:spcAft>
                          <a:spcPts val="0"/>
                        </a:spcAft>
                      </a:pPr>
                      <a:r>
                        <a:rPr lang="en-US" sz="1600" b="0">
                          <a:solidFill>
                            <a:srgbClr val="000000"/>
                          </a:solidFill>
                          <a:effectLst/>
                          <a:latin typeface="+mj-lt"/>
                          <a:ea typeface="DengXian" panose="02010600030101010101" pitchFamily="2" charset="-122"/>
                          <a:cs typeface="Times New Roman" panose="02020603050405020304" pitchFamily="18" charset="0"/>
                        </a:rPr>
                        <a:t>Single</a:t>
                      </a:r>
                      <a:endParaRPr lang="zh-CN" sz="800" b="0">
                        <a:effectLst/>
                        <a:latin typeface="+mj-lt"/>
                        <a:ea typeface="DengXian" panose="02010600030101010101" pitchFamily="2" charset="-122"/>
                      </a:endParaRPr>
                    </a:p>
                  </a:txBody>
                  <a:tcPr marL="68580" marR="68580" marT="0" marB="0" anchor="ctr"/>
                </a:tc>
                <a:tc>
                  <a:txBody>
                    <a:bodyPr/>
                    <a:lstStyle/>
                    <a:p>
                      <a:pPr>
                        <a:spcAft>
                          <a:spcPts val="0"/>
                        </a:spcAft>
                      </a:pPr>
                      <a:r>
                        <a:rPr lang="en-US" sz="1600" b="0">
                          <a:solidFill>
                            <a:srgbClr val="000000"/>
                          </a:solidFill>
                          <a:effectLst/>
                          <a:latin typeface="+mj-lt"/>
                          <a:ea typeface="DengXian" panose="02010600030101010101" pitchFamily="2" charset="-122"/>
                          <a:cs typeface="Times New Roman" panose="02020603050405020304" pitchFamily="18" charset="0"/>
                        </a:rPr>
                        <a:t>90K</a:t>
                      </a:r>
                      <a:endParaRPr lang="zh-CN" sz="800" b="0">
                        <a:effectLst/>
                        <a:latin typeface="+mj-lt"/>
                        <a:ea typeface="DengXian" panose="02010600030101010101" pitchFamily="2" charset="-122"/>
                      </a:endParaRPr>
                    </a:p>
                  </a:txBody>
                  <a:tcPr marL="68580" marR="68580" marT="0" marB="0" anchor="ctr"/>
                </a:tc>
                <a:tc>
                  <a:txBody>
                    <a:bodyPr/>
                    <a:lstStyle/>
                    <a:p>
                      <a:pPr>
                        <a:spcAft>
                          <a:spcPts val="0"/>
                        </a:spcAft>
                      </a:pPr>
                      <a:r>
                        <a:rPr lang="en-US" sz="1600" b="0" dirty="0">
                          <a:solidFill>
                            <a:srgbClr val="FF0000"/>
                          </a:solidFill>
                          <a:effectLst/>
                          <a:latin typeface="+mj-lt"/>
                          <a:ea typeface="DengXian" panose="02010600030101010101" pitchFamily="2" charset="-122"/>
                          <a:cs typeface="Times New Roman" panose="02020603050405020304" pitchFamily="18" charset="0"/>
                        </a:rPr>
                        <a:t>Yes</a:t>
                      </a:r>
                      <a:endParaRPr lang="zh-CN" sz="800" b="0" dirty="0">
                        <a:effectLst/>
                        <a:latin typeface="+mj-lt"/>
                        <a:ea typeface="DengXian" panose="02010600030101010101" pitchFamily="2" charset="-122"/>
                      </a:endParaRPr>
                    </a:p>
                  </a:txBody>
                  <a:tcPr marL="68580" marR="68580" marT="0" marB="0" anchor="ctr"/>
                </a:tc>
                <a:extLst>
                  <a:ext uri="{0D108BD9-81ED-4DB2-BD59-A6C34878D82A}">
                    <a16:rowId xmlns:a16="http://schemas.microsoft.com/office/drawing/2014/main" val="1839186147"/>
                  </a:ext>
                </a:extLst>
              </a:tr>
            </a:tbl>
          </a:graphicData>
        </a:graphic>
      </p:graphicFrame>
      <p:graphicFrame>
        <p:nvGraphicFramePr>
          <p:cNvPr id="35" name="Table 1">
            <a:extLst>
              <a:ext uri="{FF2B5EF4-FFF2-40B4-BE49-F238E27FC236}">
                <a16:creationId xmlns:a16="http://schemas.microsoft.com/office/drawing/2014/main" id="{F6EC3ED1-67B3-CF47-B40E-C5EFF635CC0C}"/>
              </a:ext>
            </a:extLst>
          </p:cNvPr>
          <p:cNvGraphicFramePr>
            <a:graphicFrameLocks noGrp="1"/>
          </p:cNvGraphicFramePr>
          <p:nvPr>
            <p:extLst>
              <p:ext uri="{D42A27DB-BD31-4B8C-83A1-F6EECF244321}">
                <p14:modId xmlns:p14="http://schemas.microsoft.com/office/powerpoint/2010/main" val="1047807293"/>
              </p:ext>
            </p:extLst>
          </p:nvPr>
        </p:nvGraphicFramePr>
        <p:xfrm>
          <a:off x="6432022" y="3578115"/>
          <a:ext cx="2743200" cy="1114425"/>
        </p:xfrm>
        <a:graphic>
          <a:graphicData uri="http://schemas.openxmlformats.org/drawingml/2006/table">
            <a:tbl>
              <a:tblPr/>
              <a:tblGrid>
                <a:gridCol w="1538288">
                  <a:extLst>
                    <a:ext uri="{9D8B030D-6E8A-4147-A177-3AD203B41FA5}">
                      <a16:colId xmlns:a16="http://schemas.microsoft.com/office/drawing/2014/main" val="20000"/>
                    </a:ext>
                  </a:extLst>
                </a:gridCol>
                <a:gridCol w="603250">
                  <a:extLst>
                    <a:ext uri="{9D8B030D-6E8A-4147-A177-3AD203B41FA5}">
                      <a16:colId xmlns:a16="http://schemas.microsoft.com/office/drawing/2014/main" val="20001"/>
                    </a:ext>
                  </a:extLst>
                </a:gridCol>
                <a:gridCol w="601662">
                  <a:extLst>
                    <a:ext uri="{9D8B030D-6E8A-4147-A177-3AD203B41FA5}">
                      <a16:colId xmlns:a16="http://schemas.microsoft.com/office/drawing/2014/main" val="20002"/>
                    </a:ext>
                  </a:extLst>
                </a:gridCol>
              </a:tblGrid>
              <a:tr h="371475">
                <a:tc>
                  <a:txBody>
                    <a:bodyPr/>
                    <a:lstStyle>
                      <a:lvl1pPr>
                        <a:spcBef>
                          <a:spcPct val="10000"/>
                        </a:spcBef>
                        <a:spcAft>
                          <a:spcPts val="400"/>
                        </a:spcAft>
                        <a:buClr>
                          <a:srgbClr val="0C7B9C"/>
                        </a:buClr>
                        <a:buSzPct val="75000"/>
                        <a:buFont typeface="Monotype Sorts" charset="2"/>
                        <a:defRPr sz="2400">
                          <a:solidFill>
                            <a:schemeClr val="tx1"/>
                          </a:solidFill>
                          <a:latin typeface="Arial" charset="0"/>
                          <a:ea typeface="ＭＳ Ｐゴシック" charset="-128"/>
                        </a:defRPr>
                      </a:lvl1pPr>
                      <a:lvl2pPr marL="742950" indent="-285750">
                        <a:spcBef>
                          <a:spcPct val="10000"/>
                        </a:spcBef>
                        <a:spcAft>
                          <a:spcPts val="400"/>
                        </a:spcAft>
                        <a:buClr>
                          <a:srgbClr val="0C7B9C"/>
                        </a:buClr>
                        <a:buSzPct val="100000"/>
                        <a:buFont typeface="Arial" charset="0"/>
                        <a:defRPr sz="2400">
                          <a:solidFill>
                            <a:schemeClr val="tx1"/>
                          </a:solidFill>
                          <a:latin typeface="Arial" charset="0"/>
                          <a:ea typeface="ＭＳ Ｐゴシック" charset="-128"/>
                        </a:defRPr>
                      </a:lvl2pPr>
                      <a:lvl3pPr marL="1143000" indent="-228600">
                        <a:spcBef>
                          <a:spcPct val="10000"/>
                        </a:spcBef>
                        <a:spcAft>
                          <a:spcPts val="400"/>
                        </a:spcAft>
                        <a:buClr>
                          <a:srgbClr val="0C7B9C"/>
                        </a:buClr>
                        <a:buSzPct val="70000"/>
                        <a:buFont typeface="Wingdings" charset="2"/>
                        <a:defRPr sz="2000">
                          <a:solidFill>
                            <a:schemeClr val="tx1"/>
                          </a:solidFill>
                          <a:latin typeface="Arial" charset="0"/>
                          <a:ea typeface="ＭＳ Ｐゴシック" charset="-128"/>
                        </a:defRPr>
                      </a:lvl3pPr>
                      <a:lvl4pPr marL="1600200" indent="-228600">
                        <a:spcBef>
                          <a:spcPct val="20000"/>
                        </a:spcBef>
                        <a:buSzPct val="100000"/>
                        <a:defRPr>
                          <a:solidFill>
                            <a:schemeClr val="tx1"/>
                          </a:solidFill>
                          <a:latin typeface="Times New Roman" charset="0"/>
                          <a:ea typeface="ＭＳ Ｐゴシック" charset="-128"/>
                        </a:defRPr>
                      </a:lvl4pPr>
                      <a:lvl5pPr marL="2057400" indent="-228600">
                        <a:spcBef>
                          <a:spcPct val="20000"/>
                        </a:spcBef>
                        <a:buSzPct val="10000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buSzPct val="100000"/>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buSzPct val="100000"/>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buSzPct val="100000"/>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buSzPct val="100000"/>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a typeface="ＭＳ Ｐゴシック" charset="-128"/>
                      </a:endParaRPr>
                    </a:p>
                  </a:txBody>
                  <a:tcPr marT="45733" marB="45733" horzOverflow="overflow">
                    <a:lnL>
                      <a:noFill/>
                    </a:lnL>
                    <a:lnR>
                      <a:noFill/>
                    </a:lnR>
                    <a:lnT>
                      <a:noFill/>
                    </a:lnT>
                    <a:lnB>
                      <a:noFill/>
                    </a:lnB>
                    <a:lnTlToBr>
                      <a:noFill/>
                    </a:lnTlToBr>
                    <a:lnBlToTr>
                      <a:noFill/>
                    </a:lnBlToTr>
                    <a:noFill/>
                  </a:tcPr>
                </a:tc>
                <a:tc>
                  <a:txBody>
                    <a:bodyPr/>
                    <a:lstStyle>
                      <a:lvl1pPr>
                        <a:spcBef>
                          <a:spcPct val="10000"/>
                        </a:spcBef>
                        <a:spcAft>
                          <a:spcPts val="400"/>
                        </a:spcAft>
                        <a:buClr>
                          <a:srgbClr val="0C7B9C"/>
                        </a:buClr>
                        <a:buSzPct val="75000"/>
                        <a:buFont typeface="Monotype Sorts" charset="2"/>
                        <a:defRPr sz="2400">
                          <a:solidFill>
                            <a:schemeClr val="tx1"/>
                          </a:solidFill>
                          <a:latin typeface="Arial" charset="0"/>
                          <a:ea typeface="ＭＳ Ｐゴシック" charset="-128"/>
                        </a:defRPr>
                      </a:lvl1pPr>
                      <a:lvl2pPr marL="742950" indent="-285750">
                        <a:spcBef>
                          <a:spcPct val="10000"/>
                        </a:spcBef>
                        <a:spcAft>
                          <a:spcPts val="400"/>
                        </a:spcAft>
                        <a:buClr>
                          <a:srgbClr val="0C7B9C"/>
                        </a:buClr>
                        <a:buSzPct val="100000"/>
                        <a:buFont typeface="Arial" charset="0"/>
                        <a:defRPr sz="2400">
                          <a:solidFill>
                            <a:schemeClr val="tx1"/>
                          </a:solidFill>
                          <a:latin typeface="Arial" charset="0"/>
                          <a:ea typeface="ＭＳ Ｐゴシック" charset="-128"/>
                        </a:defRPr>
                      </a:lvl2pPr>
                      <a:lvl3pPr marL="1143000" indent="-228600">
                        <a:spcBef>
                          <a:spcPct val="10000"/>
                        </a:spcBef>
                        <a:spcAft>
                          <a:spcPts val="400"/>
                        </a:spcAft>
                        <a:buClr>
                          <a:srgbClr val="0C7B9C"/>
                        </a:buClr>
                        <a:buSzPct val="70000"/>
                        <a:buFont typeface="Wingdings" charset="2"/>
                        <a:defRPr sz="2000">
                          <a:solidFill>
                            <a:schemeClr val="tx1"/>
                          </a:solidFill>
                          <a:latin typeface="Arial" charset="0"/>
                          <a:ea typeface="ＭＳ Ｐゴシック" charset="-128"/>
                        </a:defRPr>
                      </a:lvl3pPr>
                      <a:lvl4pPr marL="1600200" indent="-228600">
                        <a:spcBef>
                          <a:spcPct val="20000"/>
                        </a:spcBef>
                        <a:buSzPct val="100000"/>
                        <a:defRPr>
                          <a:solidFill>
                            <a:schemeClr val="tx1"/>
                          </a:solidFill>
                          <a:latin typeface="Times New Roman" charset="0"/>
                          <a:ea typeface="ＭＳ Ｐゴシック" charset="-128"/>
                        </a:defRPr>
                      </a:lvl4pPr>
                      <a:lvl5pPr marL="2057400" indent="-228600">
                        <a:spcBef>
                          <a:spcPct val="20000"/>
                        </a:spcBef>
                        <a:buSzPct val="10000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buSzPct val="100000"/>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buSzPct val="100000"/>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buSzPct val="100000"/>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buSzPct val="100000"/>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ea typeface="ＭＳ Ｐゴシック" charset="-128"/>
                        </a:rPr>
                        <a:t>≤ 80</a:t>
                      </a:r>
                    </a:p>
                  </a:txBody>
                  <a:tcPr marT="45733" marB="45733"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spcAft>
                          <a:spcPts val="400"/>
                        </a:spcAft>
                        <a:buClr>
                          <a:srgbClr val="0C7B9C"/>
                        </a:buClr>
                        <a:buSzPct val="75000"/>
                        <a:buFont typeface="Monotype Sorts" charset="2"/>
                        <a:defRPr sz="2400">
                          <a:solidFill>
                            <a:schemeClr val="tx1"/>
                          </a:solidFill>
                          <a:latin typeface="Arial" charset="0"/>
                          <a:ea typeface="ＭＳ Ｐゴシック" charset="-128"/>
                        </a:defRPr>
                      </a:lvl1pPr>
                      <a:lvl2pPr marL="742950" indent="-285750">
                        <a:spcBef>
                          <a:spcPct val="10000"/>
                        </a:spcBef>
                        <a:spcAft>
                          <a:spcPts val="400"/>
                        </a:spcAft>
                        <a:buClr>
                          <a:srgbClr val="0C7B9C"/>
                        </a:buClr>
                        <a:buSzPct val="100000"/>
                        <a:buFont typeface="Arial" charset="0"/>
                        <a:defRPr sz="2400">
                          <a:solidFill>
                            <a:schemeClr val="tx1"/>
                          </a:solidFill>
                          <a:latin typeface="Arial" charset="0"/>
                          <a:ea typeface="ＭＳ Ｐゴシック" charset="-128"/>
                        </a:defRPr>
                      </a:lvl2pPr>
                      <a:lvl3pPr marL="1143000" indent="-228600">
                        <a:spcBef>
                          <a:spcPct val="10000"/>
                        </a:spcBef>
                        <a:spcAft>
                          <a:spcPts val="400"/>
                        </a:spcAft>
                        <a:buClr>
                          <a:srgbClr val="0C7B9C"/>
                        </a:buClr>
                        <a:buSzPct val="70000"/>
                        <a:buFont typeface="Wingdings" charset="2"/>
                        <a:defRPr sz="2000">
                          <a:solidFill>
                            <a:schemeClr val="tx1"/>
                          </a:solidFill>
                          <a:latin typeface="Arial" charset="0"/>
                          <a:ea typeface="ＭＳ Ｐゴシック" charset="-128"/>
                        </a:defRPr>
                      </a:lvl3pPr>
                      <a:lvl4pPr marL="1600200" indent="-228600">
                        <a:spcBef>
                          <a:spcPct val="20000"/>
                        </a:spcBef>
                        <a:buSzPct val="100000"/>
                        <a:defRPr>
                          <a:solidFill>
                            <a:schemeClr val="tx1"/>
                          </a:solidFill>
                          <a:latin typeface="Times New Roman" charset="0"/>
                          <a:ea typeface="ＭＳ Ｐゴシック" charset="-128"/>
                        </a:defRPr>
                      </a:lvl4pPr>
                      <a:lvl5pPr marL="2057400" indent="-228600">
                        <a:spcBef>
                          <a:spcPct val="20000"/>
                        </a:spcBef>
                        <a:buSzPct val="10000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buSzPct val="100000"/>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buSzPct val="100000"/>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buSzPct val="100000"/>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buSzPct val="100000"/>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ea typeface="ＭＳ Ｐゴシック" charset="-128"/>
                        </a:rPr>
                        <a:t>&gt; 80</a:t>
                      </a:r>
                    </a:p>
                  </a:txBody>
                  <a:tcPr marT="45733" marB="45733"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1475">
                <a:tc>
                  <a:txBody>
                    <a:bodyPr/>
                    <a:lstStyle>
                      <a:lvl1pPr>
                        <a:spcBef>
                          <a:spcPct val="10000"/>
                        </a:spcBef>
                        <a:spcAft>
                          <a:spcPts val="400"/>
                        </a:spcAft>
                        <a:buClr>
                          <a:srgbClr val="0C7B9C"/>
                        </a:buClr>
                        <a:buSzPct val="75000"/>
                        <a:buFont typeface="Monotype Sorts" charset="2"/>
                        <a:defRPr sz="2400">
                          <a:solidFill>
                            <a:schemeClr val="tx1"/>
                          </a:solidFill>
                          <a:latin typeface="Arial" charset="0"/>
                          <a:ea typeface="ＭＳ Ｐゴシック" charset="-128"/>
                        </a:defRPr>
                      </a:lvl1pPr>
                      <a:lvl2pPr marL="742950" indent="-285750">
                        <a:spcBef>
                          <a:spcPct val="10000"/>
                        </a:spcBef>
                        <a:spcAft>
                          <a:spcPts val="400"/>
                        </a:spcAft>
                        <a:buClr>
                          <a:srgbClr val="0C7B9C"/>
                        </a:buClr>
                        <a:buSzPct val="100000"/>
                        <a:buFont typeface="Arial" charset="0"/>
                        <a:defRPr sz="2400">
                          <a:solidFill>
                            <a:schemeClr val="tx1"/>
                          </a:solidFill>
                          <a:latin typeface="Arial" charset="0"/>
                          <a:ea typeface="ＭＳ Ｐゴシック" charset="-128"/>
                        </a:defRPr>
                      </a:lvl2pPr>
                      <a:lvl3pPr marL="1143000" indent="-228600">
                        <a:spcBef>
                          <a:spcPct val="10000"/>
                        </a:spcBef>
                        <a:spcAft>
                          <a:spcPts val="400"/>
                        </a:spcAft>
                        <a:buClr>
                          <a:srgbClr val="0C7B9C"/>
                        </a:buClr>
                        <a:buSzPct val="70000"/>
                        <a:buFont typeface="Wingdings" charset="2"/>
                        <a:defRPr sz="2000">
                          <a:solidFill>
                            <a:schemeClr val="tx1"/>
                          </a:solidFill>
                          <a:latin typeface="Arial" charset="0"/>
                          <a:ea typeface="ＭＳ Ｐゴシック" charset="-128"/>
                        </a:defRPr>
                      </a:lvl3pPr>
                      <a:lvl4pPr marL="1600200" indent="-228600">
                        <a:spcBef>
                          <a:spcPct val="20000"/>
                        </a:spcBef>
                        <a:buSzPct val="100000"/>
                        <a:defRPr>
                          <a:solidFill>
                            <a:schemeClr val="tx1"/>
                          </a:solidFill>
                          <a:latin typeface="Times New Roman" charset="0"/>
                          <a:ea typeface="ＭＳ Ｐゴシック" charset="-128"/>
                        </a:defRPr>
                      </a:lvl4pPr>
                      <a:lvl5pPr marL="2057400" indent="-228600">
                        <a:spcBef>
                          <a:spcPct val="20000"/>
                        </a:spcBef>
                        <a:buSzPct val="10000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buSzPct val="100000"/>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buSzPct val="100000"/>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buSzPct val="100000"/>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buSzPct val="100000"/>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ea typeface="ＭＳ Ｐゴシック" charset="-128"/>
                        </a:rPr>
                        <a:t>Defaulted Yes</a:t>
                      </a:r>
                    </a:p>
                  </a:txBody>
                  <a:tcPr marT="45733" marB="45733"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10000"/>
                        </a:spcBef>
                        <a:spcAft>
                          <a:spcPts val="400"/>
                        </a:spcAft>
                        <a:buClr>
                          <a:srgbClr val="0C7B9C"/>
                        </a:buClr>
                        <a:buSzPct val="75000"/>
                        <a:buFont typeface="Monotype Sorts" charset="2"/>
                        <a:defRPr sz="2400">
                          <a:solidFill>
                            <a:schemeClr val="tx1"/>
                          </a:solidFill>
                          <a:latin typeface="Arial" charset="0"/>
                          <a:ea typeface="ＭＳ Ｐゴシック" charset="-128"/>
                        </a:defRPr>
                      </a:lvl1pPr>
                      <a:lvl2pPr marL="742950" indent="-285750">
                        <a:spcBef>
                          <a:spcPct val="10000"/>
                        </a:spcBef>
                        <a:spcAft>
                          <a:spcPts val="400"/>
                        </a:spcAft>
                        <a:buClr>
                          <a:srgbClr val="0C7B9C"/>
                        </a:buClr>
                        <a:buSzPct val="100000"/>
                        <a:buFont typeface="Arial" charset="0"/>
                        <a:defRPr sz="2400">
                          <a:solidFill>
                            <a:schemeClr val="tx1"/>
                          </a:solidFill>
                          <a:latin typeface="Arial" charset="0"/>
                          <a:ea typeface="ＭＳ Ｐゴシック" charset="-128"/>
                        </a:defRPr>
                      </a:lvl2pPr>
                      <a:lvl3pPr marL="1143000" indent="-228600">
                        <a:spcBef>
                          <a:spcPct val="10000"/>
                        </a:spcBef>
                        <a:spcAft>
                          <a:spcPts val="400"/>
                        </a:spcAft>
                        <a:buClr>
                          <a:srgbClr val="0C7B9C"/>
                        </a:buClr>
                        <a:buSzPct val="70000"/>
                        <a:buFont typeface="Wingdings" charset="2"/>
                        <a:defRPr sz="2000">
                          <a:solidFill>
                            <a:schemeClr val="tx1"/>
                          </a:solidFill>
                          <a:latin typeface="Arial" charset="0"/>
                          <a:ea typeface="ＭＳ Ｐゴシック" charset="-128"/>
                        </a:defRPr>
                      </a:lvl3pPr>
                      <a:lvl4pPr marL="1600200" indent="-228600">
                        <a:spcBef>
                          <a:spcPct val="20000"/>
                        </a:spcBef>
                        <a:buSzPct val="100000"/>
                        <a:defRPr>
                          <a:solidFill>
                            <a:schemeClr val="tx1"/>
                          </a:solidFill>
                          <a:latin typeface="Times New Roman" charset="0"/>
                          <a:ea typeface="ＭＳ Ｐゴシック" charset="-128"/>
                        </a:defRPr>
                      </a:lvl4pPr>
                      <a:lvl5pPr marL="2057400" indent="-228600">
                        <a:spcBef>
                          <a:spcPct val="20000"/>
                        </a:spcBef>
                        <a:buSzPct val="10000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buSzPct val="100000"/>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buSzPct val="100000"/>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buSzPct val="100000"/>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buSzPct val="100000"/>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ea typeface="ＭＳ Ｐゴシック" charset="-128"/>
                        </a:rPr>
                        <a:t>0</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spcAft>
                          <a:spcPts val="400"/>
                        </a:spcAft>
                        <a:buClr>
                          <a:srgbClr val="0C7B9C"/>
                        </a:buClr>
                        <a:buSzPct val="75000"/>
                        <a:buFont typeface="Monotype Sorts" charset="2"/>
                        <a:defRPr sz="2400">
                          <a:solidFill>
                            <a:schemeClr val="tx1"/>
                          </a:solidFill>
                          <a:latin typeface="Arial" charset="0"/>
                          <a:ea typeface="ＭＳ Ｐゴシック" charset="-128"/>
                        </a:defRPr>
                      </a:lvl1pPr>
                      <a:lvl2pPr marL="742950" indent="-285750">
                        <a:spcBef>
                          <a:spcPct val="10000"/>
                        </a:spcBef>
                        <a:spcAft>
                          <a:spcPts val="400"/>
                        </a:spcAft>
                        <a:buClr>
                          <a:srgbClr val="0C7B9C"/>
                        </a:buClr>
                        <a:buSzPct val="100000"/>
                        <a:buFont typeface="Arial" charset="0"/>
                        <a:defRPr sz="2400">
                          <a:solidFill>
                            <a:schemeClr val="tx1"/>
                          </a:solidFill>
                          <a:latin typeface="Arial" charset="0"/>
                          <a:ea typeface="ＭＳ Ｐゴシック" charset="-128"/>
                        </a:defRPr>
                      </a:lvl2pPr>
                      <a:lvl3pPr marL="1143000" indent="-228600">
                        <a:spcBef>
                          <a:spcPct val="10000"/>
                        </a:spcBef>
                        <a:spcAft>
                          <a:spcPts val="400"/>
                        </a:spcAft>
                        <a:buClr>
                          <a:srgbClr val="0C7B9C"/>
                        </a:buClr>
                        <a:buSzPct val="70000"/>
                        <a:buFont typeface="Wingdings" charset="2"/>
                        <a:defRPr sz="2000">
                          <a:solidFill>
                            <a:schemeClr val="tx1"/>
                          </a:solidFill>
                          <a:latin typeface="Arial" charset="0"/>
                          <a:ea typeface="ＭＳ Ｐゴシック" charset="-128"/>
                        </a:defRPr>
                      </a:lvl3pPr>
                      <a:lvl4pPr marL="1600200" indent="-228600">
                        <a:spcBef>
                          <a:spcPct val="20000"/>
                        </a:spcBef>
                        <a:buSzPct val="100000"/>
                        <a:defRPr>
                          <a:solidFill>
                            <a:schemeClr val="tx1"/>
                          </a:solidFill>
                          <a:latin typeface="Times New Roman" charset="0"/>
                          <a:ea typeface="ＭＳ Ｐゴシック" charset="-128"/>
                        </a:defRPr>
                      </a:lvl4pPr>
                      <a:lvl5pPr marL="2057400" indent="-228600">
                        <a:spcBef>
                          <a:spcPct val="20000"/>
                        </a:spcBef>
                        <a:buSzPct val="10000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buSzPct val="100000"/>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buSzPct val="100000"/>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buSzPct val="100000"/>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buSzPct val="100000"/>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ea typeface="ＭＳ Ｐゴシック" charset="-128"/>
                        </a:rPr>
                        <a:t>3</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1475">
                <a:tc>
                  <a:txBody>
                    <a:bodyPr/>
                    <a:lstStyle>
                      <a:lvl1pPr>
                        <a:spcBef>
                          <a:spcPct val="10000"/>
                        </a:spcBef>
                        <a:spcAft>
                          <a:spcPts val="400"/>
                        </a:spcAft>
                        <a:buClr>
                          <a:srgbClr val="0C7B9C"/>
                        </a:buClr>
                        <a:buSzPct val="75000"/>
                        <a:buFont typeface="Monotype Sorts" charset="2"/>
                        <a:defRPr sz="2400">
                          <a:solidFill>
                            <a:schemeClr val="tx1"/>
                          </a:solidFill>
                          <a:latin typeface="Arial" charset="0"/>
                          <a:ea typeface="ＭＳ Ｐゴシック" charset="-128"/>
                        </a:defRPr>
                      </a:lvl1pPr>
                      <a:lvl2pPr marL="742950" indent="-285750">
                        <a:spcBef>
                          <a:spcPct val="10000"/>
                        </a:spcBef>
                        <a:spcAft>
                          <a:spcPts val="400"/>
                        </a:spcAft>
                        <a:buClr>
                          <a:srgbClr val="0C7B9C"/>
                        </a:buClr>
                        <a:buSzPct val="100000"/>
                        <a:buFont typeface="Arial" charset="0"/>
                        <a:defRPr sz="2400">
                          <a:solidFill>
                            <a:schemeClr val="tx1"/>
                          </a:solidFill>
                          <a:latin typeface="Arial" charset="0"/>
                          <a:ea typeface="ＭＳ Ｐゴシック" charset="-128"/>
                        </a:defRPr>
                      </a:lvl2pPr>
                      <a:lvl3pPr marL="1143000" indent="-228600">
                        <a:spcBef>
                          <a:spcPct val="10000"/>
                        </a:spcBef>
                        <a:spcAft>
                          <a:spcPts val="400"/>
                        </a:spcAft>
                        <a:buClr>
                          <a:srgbClr val="0C7B9C"/>
                        </a:buClr>
                        <a:buSzPct val="70000"/>
                        <a:buFont typeface="Wingdings" charset="2"/>
                        <a:defRPr sz="2000">
                          <a:solidFill>
                            <a:schemeClr val="tx1"/>
                          </a:solidFill>
                          <a:latin typeface="Arial" charset="0"/>
                          <a:ea typeface="ＭＳ Ｐゴシック" charset="-128"/>
                        </a:defRPr>
                      </a:lvl3pPr>
                      <a:lvl4pPr marL="1600200" indent="-228600">
                        <a:spcBef>
                          <a:spcPct val="20000"/>
                        </a:spcBef>
                        <a:buSzPct val="100000"/>
                        <a:defRPr>
                          <a:solidFill>
                            <a:schemeClr val="tx1"/>
                          </a:solidFill>
                          <a:latin typeface="Times New Roman" charset="0"/>
                          <a:ea typeface="ＭＳ Ｐゴシック" charset="-128"/>
                        </a:defRPr>
                      </a:lvl4pPr>
                      <a:lvl5pPr marL="2057400" indent="-228600">
                        <a:spcBef>
                          <a:spcPct val="20000"/>
                        </a:spcBef>
                        <a:buSzPct val="10000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buSzPct val="100000"/>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buSzPct val="100000"/>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buSzPct val="100000"/>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buSzPct val="100000"/>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ea typeface="ＭＳ Ｐゴシック" charset="-128"/>
                        </a:rPr>
                        <a:t>Defaulted No</a:t>
                      </a:r>
                    </a:p>
                  </a:txBody>
                  <a:tcPr marT="45733" marB="45733"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10000"/>
                        </a:spcBef>
                        <a:spcAft>
                          <a:spcPts val="400"/>
                        </a:spcAft>
                        <a:buClr>
                          <a:srgbClr val="0C7B9C"/>
                        </a:buClr>
                        <a:buSzPct val="75000"/>
                        <a:buFont typeface="Monotype Sorts" charset="2"/>
                        <a:defRPr sz="2400">
                          <a:solidFill>
                            <a:schemeClr val="tx1"/>
                          </a:solidFill>
                          <a:latin typeface="Arial" charset="0"/>
                          <a:ea typeface="ＭＳ Ｐゴシック" charset="-128"/>
                        </a:defRPr>
                      </a:lvl1pPr>
                      <a:lvl2pPr marL="742950" indent="-285750">
                        <a:spcBef>
                          <a:spcPct val="10000"/>
                        </a:spcBef>
                        <a:spcAft>
                          <a:spcPts val="400"/>
                        </a:spcAft>
                        <a:buClr>
                          <a:srgbClr val="0C7B9C"/>
                        </a:buClr>
                        <a:buSzPct val="100000"/>
                        <a:buFont typeface="Arial" charset="0"/>
                        <a:defRPr sz="2400">
                          <a:solidFill>
                            <a:schemeClr val="tx1"/>
                          </a:solidFill>
                          <a:latin typeface="Arial" charset="0"/>
                          <a:ea typeface="ＭＳ Ｐゴシック" charset="-128"/>
                        </a:defRPr>
                      </a:lvl2pPr>
                      <a:lvl3pPr marL="1143000" indent="-228600">
                        <a:spcBef>
                          <a:spcPct val="10000"/>
                        </a:spcBef>
                        <a:spcAft>
                          <a:spcPts val="400"/>
                        </a:spcAft>
                        <a:buClr>
                          <a:srgbClr val="0C7B9C"/>
                        </a:buClr>
                        <a:buSzPct val="70000"/>
                        <a:buFont typeface="Wingdings" charset="2"/>
                        <a:defRPr sz="2000">
                          <a:solidFill>
                            <a:schemeClr val="tx1"/>
                          </a:solidFill>
                          <a:latin typeface="Arial" charset="0"/>
                          <a:ea typeface="ＭＳ Ｐゴシック" charset="-128"/>
                        </a:defRPr>
                      </a:lvl3pPr>
                      <a:lvl4pPr marL="1600200" indent="-228600">
                        <a:spcBef>
                          <a:spcPct val="20000"/>
                        </a:spcBef>
                        <a:buSzPct val="100000"/>
                        <a:defRPr>
                          <a:solidFill>
                            <a:schemeClr val="tx1"/>
                          </a:solidFill>
                          <a:latin typeface="Times New Roman" charset="0"/>
                          <a:ea typeface="ＭＳ Ｐゴシック" charset="-128"/>
                        </a:defRPr>
                      </a:lvl4pPr>
                      <a:lvl5pPr marL="2057400" indent="-228600">
                        <a:spcBef>
                          <a:spcPct val="20000"/>
                        </a:spcBef>
                        <a:buSzPct val="10000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buSzPct val="100000"/>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buSzPct val="100000"/>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buSzPct val="100000"/>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buSzPct val="100000"/>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ea typeface="ＭＳ Ｐゴシック" charset="-128"/>
                        </a:rPr>
                        <a:t>3</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spcAft>
                          <a:spcPts val="400"/>
                        </a:spcAft>
                        <a:buClr>
                          <a:srgbClr val="0C7B9C"/>
                        </a:buClr>
                        <a:buSzPct val="75000"/>
                        <a:buFont typeface="Monotype Sorts" charset="2"/>
                        <a:defRPr sz="2400">
                          <a:solidFill>
                            <a:schemeClr val="tx1"/>
                          </a:solidFill>
                          <a:latin typeface="Arial" charset="0"/>
                          <a:ea typeface="ＭＳ Ｐゴシック" charset="-128"/>
                        </a:defRPr>
                      </a:lvl1pPr>
                      <a:lvl2pPr marL="742950" indent="-285750">
                        <a:spcBef>
                          <a:spcPct val="10000"/>
                        </a:spcBef>
                        <a:spcAft>
                          <a:spcPts val="400"/>
                        </a:spcAft>
                        <a:buClr>
                          <a:srgbClr val="0C7B9C"/>
                        </a:buClr>
                        <a:buSzPct val="100000"/>
                        <a:buFont typeface="Arial" charset="0"/>
                        <a:defRPr sz="2400">
                          <a:solidFill>
                            <a:schemeClr val="tx1"/>
                          </a:solidFill>
                          <a:latin typeface="Arial" charset="0"/>
                          <a:ea typeface="ＭＳ Ｐゴシック" charset="-128"/>
                        </a:defRPr>
                      </a:lvl2pPr>
                      <a:lvl3pPr marL="1143000" indent="-228600">
                        <a:spcBef>
                          <a:spcPct val="10000"/>
                        </a:spcBef>
                        <a:spcAft>
                          <a:spcPts val="400"/>
                        </a:spcAft>
                        <a:buClr>
                          <a:srgbClr val="0C7B9C"/>
                        </a:buClr>
                        <a:buSzPct val="70000"/>
                        <a:buFont typeface="Wingdings" charset="2"/>
                        <a:defRPr sz="2000">
                          <a:solidFill>
                            <a:schemeClr val="tx1"/>
                          </a:solidFill>
                          <a:latin typeface="Arial" charset="0"/>
                          <a:ea typeface="ＭＳ Ｐゴシック" charset="-128"/>
                        </a:defRPr>
                      </a:lvl3pPr>
                      <a:lvl4pPr marL="1600200" indent="-228600">
                        <a:spcBef>
                          <a:spcPct val="20000"/>
                        </a:spcBef>
                        <a:buSzPct val="100000"/>
                        <a:defRPr>
                          <a:solidFill>
                            <a:schemeClr val="tx1"/>
                          </a:solidFill>
                          <a:latin typeface="Times New Roman" charset="0"/>
                          <a:ea typeface="ＭＳ Ｐゴシック" charset="-128"/>
                        </a:defRPr>
                      </a:lvl4pPr>
                      <a:lvl5pPr marL="2057400" indent="-228600">
                        <a:spcBef>
                          <a:spcPct val="20000"/>
                        </a:spcBef>
                        <a:buSzPct val="10000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buSzPct val="100000"/>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buSzPct val="100000"/>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buSzPct val="100000"/>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buSzPct val="100000"/>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charset="0"/>
                          <a:ea typeface="ＭＳ Ｐゴシック" charset="-128"/>
                        </a:rPr>
                        <a:t>4</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6" name="Oval 6">
            <a:extLst>
              <a:ext uri="{FF2B5EF4-FFF2-40B4-BE49-F238E27FC236}">
                <a16:creationId xmlns:a16="http://schemas.microsoft.com/office/drawing/2014/main" id="{04383389-4DC4-3E46-BA09-3947AF018D59}"/>
              </a:ext>
            </a:extLst>
          </p:cNvPr>
          <p:cNvSpPr>
            <a:spLocks noChangeArrowheads="1"/>
          </p:cNvSpPr>
          <p:nvPr/>
        </p:nvSpPr>
        <p:spPr bwMode="auto">
          <a:xfrm>
            <a:off x="7879822" y="4349639"/>
            <a:ext cx="762000" cy="303212"/>
          </a:xfrm>
          <a:prstGeom prst="ellipse">
            <a:avLst/>
          </a:prstGeom>
          <a:solidFill>
            <a:srgbClr val="FFFF00">
              <a:alpha val="41176"/>
            </a:srgbClr>
          </a:solidFill>
          <a:ln w="12700">
            <a:solidFill>
              <a:schemeClr val="tx1"/>
            </a:solidFill>
            <a:round/>
            <a:headEnd/>
            <a:tailEnd/>
          </a:ln>
        </p:spPr>
        <p:txBody>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37" name="TextBox 11">
            <a:extLst>
              <a:ext uri="{FF2B5EF4-FFF2-40B4-BE49-F238E27FC236}">
                <a16:creationId xmlns:a16="http://schemas.microsoft.com/office/drawing/2014/main" id="{9905FD05-146F-4140-82E6-5E2703099CB6}"/>
              </a:ext>
            </a:extLst>
          </p:cNvPr>
          <p:cNvSpPr txBox="1">
            <a:spLocks noChangeArrowheads="1"/>
          </p:cNvSpPr>
          <p:nvPr/>
        </p:nvSpPr>
        <p:spPr bwMode="auto">
          <a:xfrm>
            <a:off x="7803622" y="2993023"/>
            <a:ext cx="175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dirty="0"/>
              <a:t>Annual Income ?</a:t>
            </a:r>
          </a:p>
        </p:txBody>
      </p:sp>
      <p:cxnSp>
        <p:nvCxnSpPr>
          <p:cNvPr id="38" name="Straight Arrow Connector 4">
            <a:extLst>
              <a:ext uri="{FF2B5EF4-FFF2-40B4-BE49-F238E27FC236}">
                <a16:creationId xmlns:a16="http://schemas.microsoft.com/office/drawing/2014/main" id="{1A85F929-808D-2344-9169-D4D78B817502}"/>
              </a:ext>
            </a:extLst>
          </p:cNvPr>
          <p:cNvCxnSpPr>
            <a:cxnSpLocks noChangeShapeType="1"/>
          </p:cNvCxnSpPr>
          <p:nvPr/>
        </p:nvCxnSpPr>
        <p:spPr bwMode="auto">
          <a:xfrm flipH="1">
            <a:off x="8337022" y="3281252"/>
            <a:ext cx="304800" cy="301625"/>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9" name="Straight Arrow Connector 14">
            <a:extLst>
              <a:ext uri="{FF2B5EF4-FFF2-40B4-BE49-F238E27FC236}">
                <a16:creationId xmlns:a16="http://schemas.microsoft.com/office/drawing/2014/main" id="{0CDF20F1-460E-2444-B24A-82A2AC77F718}"/>
              </a:ext>
            </a:extLst>
          </p:cNvPr>
          <p:cNvCxnSpPr>
            <a:cxnSpLocks noChangeShapeType="1"/>
          </p:cNvCxnSpPr>
          <p:nvPr/>
        </p:nvCxnSpPr>
        <p:spPr bwMode="auto">
          <a:xfrm>
            <a:off x="8641822" y="3281252"/>
            <a:ext cx="304800" cy="301625"/>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0" name="Rectangle 12">
            <a:extLst>
              <a:ext uri="{FF2B5EF4-FFF2-40B4-BE49-F238E27FC236}">
                <a16:creationId xmlns:a16="http://schemas.microsoft.com/office/drawing/2014/main" id="{4B9DB826-4B77-3241-92E0-186945705EB4}"/>
              </a:ext>
            </a:extLst>
          </p:cNvPr>
          <p:cNvSpPr>
            <a:spLocks noChangeArrowheads="1"/>
          </p:cNvSpPr>
          <p:nvPr/>
        </p:nvSpPr>
        <p:spPr bwMode="auto">
          <a:xfrm>
            <a:off x="3548133" y="2505793"/>
            <a:ext cx="1219200" cy="244104"/>
          </a:xfrm>
          <a:prstGeom prst="rect">
            <a:avLst/>
          </a:prstGeom>
          <a:solidFill>
            <a:srgbClr val="FFFF00">
              <a:alpha val="45882"/>
            </a:srgbClr>
          </a:solidFill>
          <a:ln w="12700">
            <a:solidFill>
              <a:schemeClr val="tx1"/>
            </a:solidFill>
            <a:round/>
            <a:headEnd/>
            <a:tailEnd/>
          </a:ln>
        </p:spPr>
        <p:txBody>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41" name="Rectangle 18">
            <a:extLst>
              <a:ext uri="{FF2B5EF4-FFF2-40B4-BE49-F238E27FC236}">
                <a16:creationId xmlns:a16="http://schemas.microsoft.com/office/drawing/2014/main" id="{97A70459-6878-104E-A2D0-D26B893A44D6}"/>
              </a:ext>
            </a:extLst>
          </p:cNvPr>
          <p:cNvSpPr>
            <a:spLocks noChangeArrowheads="1"/>
          </p:cNvSpPr>
          <p:nvPr/>
        </p:nvSpPr>
        <p:spPr bwMode="auto">
          <a:xfrm>
            <a:off x="3567987" y="3250998"/>
            <a:ext cx="1219200" cy="244104"/>
          </a:xfrm>
          <a:prstGeom prst="rect">
            <a:avLst/>
          </a:prstGeom>
          <a:solidFill>
            <a:srgbClr val="FFFF00">
              <a:alpha val="45882"/>
            </a:srgbClr>
          </a:solidFill>
          <a:ln w="12700">
            <a:solidFill>
              <a:schemeClr val="tx1"/>
            </a:solidFill>
            <a:round/>
            <a:headEnd/>
            <a:tailEnd/>
          </a:ln>
        </p:spPr>
        <p:txBody>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42" name="Rectangle 19">
            <a:extLst>
              <a:ext uri="{FF2B5EF4-FFF2-40B4-BE49-F238E27FC236}">
                <a16:creationId xmlns:a16="http://schemas.microsoft.com/office/drawing/2014/main" id="{72BD7FD5-388D-574B-B859-83CF173199D6}"/>
              </a:ext>
            </a:extLst>
          </p:cNvPr>
          <p:cNvSpPr>
            <a:spLocks noChangeArrowheads="1"/>
          </p:cNvSpPr>
          <p:nvPr/>
        </p:nvSpPr>
        <p:spPr bwMode="auto">
          <a:xfrm>
            <a:off x="3591799" y="3989718"/>
            <a:ext cx="1219200" cy="244104"/>
          </a:xfrm>
          <a:prstGeom prst="rect">
            <a:avLst/>
          </a:prstGeom>
          <a:solidFill>
            <a:srgbClr val="FFFF00">
              <a:alpha val="45882"/>
            </a:srgbClr>
          </a:solidFill>
          <a:ln w="12700">
            <a:solidFill>
              <a:schemeClr val="tx1"/>
            </a:solidFill>
            <a:round/>
            <a:headEnd/>
            <a:tailEnd/>
          </a:ln>
        </p:spPr>
        <p:txBody>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43" name="Oval 20">
            <a:extLst>
              <a:ext uri="{FF2B5EF4-FFF2-40B4-BE49-F238E27FC236}">
                <a16:creationId xmlns:a16="http://schemas.microsoft.com/office/drawing/2014/main" id="{9DA233BC-7226-2441-BAC5-220AA00F2343}"/>
              </a:ext>
            </a:extLst>
          </p:cNvPr>
          <p:cNvSpPr>
            <a:spLocks noChangeArrowheads="1"/>
          </p:cNvSpPr>
          <p:nvPr/>
        </p:nvSpPr>
        <p:spPr bwMode="auto">
          <a:xfrm>
            <a:off x="8489422" y="3982927"/>
            <a:ext cx="762000" cy="303213"/>
          </a:xfrm>
          <a:prstGeom prst="ellipse">
            <a:avLst/>
          </a:prstGeom>
          <a:solidFill>
            <a:schemeClr val="accent2">
              <a:lumMod val="60000"/>
              <a:lumOff val="40000"/>
              <a:alpha val="41000"/>
            </a:schemeClr>
          </a:solidFill>
          <a:ln w="12700">
            <a:solidFill>
              <a:schemeClr val="tx1"/>
            </a:solidFill>
            <a:round/>
            <a:headEnd/>
            <a:tailEnd/>
          </a:ln>
        </p:spPr>
        <p:txBody>
          <a:bodyPr/>
          <a:lstStyle>
            <a:lvl1pPr>
              <a:defRPr sz="1400" b="1">
                <a:solidFill>
                  <a:schemeClr val="tx1"/>
                </a:solidFill>
                <a:latin typeface="Arial" panose="020B0604020202020204" pitchFamily="34" charset="0"/>
                <a:ea typeface="ＭＳ Ｐゴシック" pitchFamily="-84" charset="-128"/>
              </a:defRPr>
            </a:lvl1pPr>
            <a:lvl2pPr marL="742950" indent="-285750">
              <a:defRPr sz="1400" b="1">
                <a:solidFill>
                  <a:schemeClr val="tx1"/>
                </a:solidFill>
                <a:latin typeface="Arial" panose="020B0604020202020204" pitchFamily="34" charset="0"/>
                <a:ea typeface="ＭＳ Ｐゴシック" pitchFamily="-84" charset="-128"/>
              </a:defRPr>
            </a:lvl2pPr>
            <a:lvl3pPr marL="1143000" indent="-228600">
              <a:defRPr sz="1400" b="1">
                <a:solidFill>
                  <a:schemeClr val="tx1"/>
                </a:solidFill>
                <a:latin typeface="Arial" panose="020B0604020202020204" pitchFamily="34" charset="0"/>
                <a:ea typeface="ＭＳ Ｐゴシック" pitchFamily="-84" charset="-128"/>
              </a:defRPr>
            </a:lvl3pPr>
            <a:lvl4pPr marL="1600200" indent="-228600">
              <a:defRPr sz="1400" b="1">
                <a:solidFill>
                  <a:schemeClr val="tx1"/>
                </a:solidFill>
                <a:latin typeface="Arial" panose="020B0604020202020204" pitchFamily="34" charset="0"/>
                <a:ea typeface="ＭＳ Ｐゴシック" pitchFamily="-84" charset="-128"/>
              </a:defRPr>
            </a:lvl4pPr>
            <a:lvl5pPr marL="2057400" indent="-228600">
              <a:defRPr sz="1400" b="1">
                <a:solidFill>
                  <a:schemeClr val="tx1"/>
                </a:solidFill>
                <a:latin typeface="Arial" panose="020B0604020202020204" pitchFamily="34" charset="0"/>
                <a:ea typeface="ＭＳ Ｐゴシック" pitchFamily="-8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itchFamily="-8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itchFamily="-8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itchFamily="-8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itchFamily="-84" charset="-128"/>
              </a:defRPr>
            </a:lvl9pPr>
          </a:lstStyle>
          <a:p>
            <a:pPr>
              <a:defRPr/>
            </a:pPr>
            <a:endParaRPr lang="en-US" altLang="en-US"/>
          </a:p>
        </p:txBody>
      </p:sp>
      <p:sp>
        <p:nvSpPr>
          <p:cNvPr id="44" name="Rectangle 21">
            <a:extLst>
              <a:ext uri="{FF2B5EF4-FFF2-40B4-BE49-F238E27FC236}">
                <a16:creationId xmlns:a16="http://schemas.microsoft.com/office/drawing/2014/main" id="{ECB603BB-0B39-6F48-A441-08669F00B117}"/>
              </a:ext>
            </a:extLst>
          </p:cNvPr>
          <p:cNvSpPr/>
          <p:nvPr/>
        </p:nvSpPr>
        <p:spPr bwMode="auto">
          <a:xfrm>
            <a:off x="3561637" y="4230485"/>
            <a:ext cx="1219200" cy="244104"/>
          </a:xfrm>
          <a:prstGeom prst="rect">
            <a:avLst/>
          </a:prstGeom>
          <a:solidFill>
            <a:schemeClr val="accent2">
              <a:lumMod val="60000"/>
              <a:lumOff val="40000"/>
              <a:alpha val="46000"/>
            </a:schemeClr>
          </a:solidFill>
          <a:ln w="12700" cap="flat" cmpd="sng" algn="ctr">
            <a:solidFill>
              <a:schemeClr val="tx1"/>
            </a:solidFill>
            <a:prstDash val="solid"/>
            <a:round/>
            <a:headEnd type="none" w="med" len="med"/>
            <a:tailEnd type="none" w="med" len="med"/>
          </a:ln>
          <a:effectLst/>
          <a:extLst>
            <a:ext uri="{AF507438-7753-43e0-B8FC-AC1667EBCBE1}"/>
          </a:extLst>
        </p:spPr>
        <p:txBody>
          <a:bodyPr/>
          <a:lstStyle/>
          <a:p>
            <a:pPr>
              <a:defRPr/>
            </a:pPr>
            <a:endParaRPr lang="en-US">
              <a:latin typeface="Arial" charset="0"/>
              <a:ea typeface="ＭＳ Ｐゴシック" pitchFamily="-84" charset="-128"/>
            </a:endParaRPr>
          </a:p>
        </p:txBody>
      </p:sp>
      <p:sp>
        <p:nvSpPr>
          <p:cNvPr id="45" name="Rectangle 22">
            <a:extLst>
              <a:ext uri="{FF2B5EF4-FFF2-40B4-BE49-F238E27FC236}">
                <a16:creationId xmlns:a16="http://schemas.microsoft.com/office/drawing/2014/main" id="{B1F1F9DF-C69E-E149-86E3-EC43B2779003}"/>
              </a:ext>
            </a:extLst>
          </p:cNvPr>
          <p:cNvSpPr/>
          <p:nvPr/>
        </p:nvSpPr>
        <p:spPr bwMode="auto">
          <a:xfrm>
            <a:off x="3591799" y="3722485"/>
            <a:ext cx="1219200" cy="244104"/>
          </a:xfrm>
          <a:prstGeom prst="rect">
            <a:avLst/>
          </a:prstGeom>
          <a:solidFill>
            <a:schemeClr val="accent2">
              <a:lumMod val="60000"/>
              <a:lumOff val="40000"/>
              <a:alpha val="46000"/>
            </a:schemeClr>
          </a:solidFill>
          <a:ln w="12700" cap="flat" cmpd="sng" algn="ctr">
            <a:solidFill>
              <a:schemeClr val="tx1"/>
            </a:solidFill>
            <a:prstDash val="solid"/>
            <a:round/>
            <a:headEnd type="none" w="med" len="med"/>
            <a:tailEnd type="none" w="med" len="med"/>
          </a:ln>
          <a:effectLst/>
          <a:extLst>
            <a:ext uri="{AF507438-7753-43e0-B8FC-AC1667EBCBE1}"/>
          </a:extLst>
        </p:spPr>
        <p:txBody>
          <a:bodyPr/>
          <a:lstStyle/>
          <a:p>
            <a:pPr>
              <a:defRPr/>
            </a:pPr>
            <a:endParaRPr lang="en-US">
              <a:latin typeface="Arial" charset="0"/>
              <a:ea typeface="ＭＳ Ｐゴシック" pitchFamily="-84" charset="-128"/>
            </a:endParaRPr>
          </a:p>
        </p:txBody>
      </p:sp>
      <p:sp>
        <p:nvSpPr>
          <p:cNvPr id="46" name="Rectangle 23">
            <a:extLst>
              <a:ext uri="{FF2B5EF4-FFF2-40B4-BE49-F238E27FC236}">
                <a16:creationId xmlns:a16="http://schemas.microsoft.com/office/drawing/2014/main" id="{29EFE5F6-D76B-4F4F-81E5-ADDD8C5816F7}"/>
              </a:ext>
            </a:extLst>
          </p:cNvPr>
          <p:cNvSpPr/>
          <p:nvPr/>
        </p:nvSpPr>
        <p:spPr bwMode="auto">
          <a:xfrm>
            <a:off x="3567987" y="2993023"/>
            <a:ext cx="1219200" cy="244104"/>
          </a:xfrm>
          <a:prstGeom prst="rect">
            <a:avLst/>
          </a:prstGeom>
          <a:solidFill>
            <a:schemeClr val="accent2">
              <a:lumMod val="60000"/>
              <a:lumOff val="40000"/>
              <a:alpha val="46000"/>
            </a:schemeClr>
          </a:solidFill>
          <a:ln w="12700" cap="flat" cmpd="sng" algn="ctr">
            <a:solidFill>
              <a:schemeClr val="tx1"/>
            </a:solidFill>
            <a:prstDash val="solid"/>
            <a:round/>
            <a:headEnd type="none" w="med" len="med"/>
            <a:tailEnd type="none" w="med" len="med"/>
          </a:ln>
          <a:effectLst/>
          <a:extLst>
            <a:ext uri="{AF507438-7753-43e0-B8FC-AC1667EBCBE1}"/>
          </a:extLst>
        </p:spPr>
        <p:txBody>
          <a:bodyPr/>
          <a:lstStyle/>
          <a:p>
            <a:pPr>
              <a:defRPr/>
            </a:pPr>
            <a:endParaRPr lang="en-US">
              <a:latin typeface="Arial" charset="0"/>
              <a:ea typeface="ＭＳ Ｐゴシック" pitchFamily="-84" charset="-128"/>
            </a:endParaRPr>
          </a:p>
        </p:txBody>
      </p:sp>
    </p:spTree>
    <p:extLst>
      <p:ext uri="{BB962C8B-B14F-4D97-AF65-F5344CB8AC3E}">
        <p14:creationId xmlns:p14="http://schemas.microsoft.com/office/powerpoint/2010/main" val="3239534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p:bldP spid="40" grpId="0" animBg="1"/>
      <p:bldP spid="41" grpId="0" animBg="1"/>
      <p:bldP spid="42" grpId="0" animBg="1"/>
      <p:bldP spid="43" grpId="0" animBg="1"/>
      <p:bldP spid="44" grpId="0" animBg="1"/>
      <p:bldP spid="45" grpId="0" animBg="1"/>
      <p:bldP spid="4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621509"/>
            <a:ext cx="11040533" cy="533400"/>
          </a:xfrm>
        </p:spPr>
        <p:txBody>
          <a:bodyPr>
            <a:normAutofit fontScale="90000"/>
          </a:bodyPr>
          <a:lstStyle/>
          <a:p>
            <a:r>
              <a:rPr kumimoji="1" lang="zh-CN" altLang="en-US" dirty="0"/>
              <a:t>连续属性结点基尼系数划分方法</a:t>
            </a:r>
          </a:p>
        </p:txBody>
      </p:sp>
      <p:sp>
        <p:nvSpPr>
          <p:cNvPr id="5" name="文本占位符 2">
            <a:extLst>
              <a:ext uri="{FF2B5EF4-FFF2-40B4-BE49-F238E27FC236}">
                <a16:creationId xmlns:a16="http://schemas.microsoft.com/office/drawing/2014/main" id="{3AFA8DC4-7630-44C1-89F9-54B3FDDDBB43}"/>
              </a:ext>
            </a:extLst>
          </p:cNvPr>
          <p:cNvSpPr txBox="1">
            <a:spLocks/>
          </p:cNvSpPr>
          <p:nvPr/>
        </p:nvSpPr>
        <p:spPr>
          <a:xfrm>
            <a:off x="575733" y="1481469"/>
            <a:ext cx="11356071" cy="2550779"/>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00000"/>
              </a:lnSpc>
              <a:buClr>
                <a:schemeClr val="tx1"/>
              </a:buClr>
            </a:pPr>
            <a:r>
              <a:rPr kumimoji="1" lang="zh-CN" altLang="en-US" sz="2000" dirty="0"/>
              <a:t>为确定划分点，更有效的方法是：</a:t>
            </a:r>
            <a:endParaRPr kumimoji="1" lang="en-US" altLang="zh-CN" sz="2000" dirty="0"/>
          </a:p>
          <a:p>
            <a:pPr marL="1371600" lvl="2" indent="-457200">
              <a:lnSpc>
                <a:spcPct val="100000"/>
              </a:lnSpc>
              <a:buClr>
                <a:schemeClr val="tx1"/>
              </a:buClr>
              <a:buFont typeface="+mj-lt"/>
              <a:buAutoNum type="arabicPeriod"/>
            </a:pPr>
            <a:r>
              <a:rPr kumimoji="1" lang="zh-CN" altLang="en-US" dirty="0"/>
              <a:t>对每个属性，将属性值从小到大排序；</a:t>
            </a:r>
            <a:endParaRPr kumimoji="1" lang="en-US" altLang="zh-CN" dirty="0"/>
          </a:p>
          <a:p>
            <a:pPr marL="1371600" lvl="2" indent="-457200">
              <a:lnSpc>
                <a:spcPct val="100000"/>
              </a:lnSpc>
              <a:buClr>
                <a:schemeClr val="tx1"/>
              </a:buClr>
              <a:buFont typeface="+mj-lt"/>
              <a:buAutoNum type="arabicPeriod"/>
            </a:pPr>
            <a:r>
              <a:rPr kumimoji="1" lang="zh-CN" altLang="en-US" dirty="0"/>
              <a:t>从两个相邻的属性值间选择中间值作为候选分割点，对每个候选分割点，计算计数矩阵及基尼系数；</a:t>
            </a:r>
            <a:endParaRPr kumimoji="1" lang="en-US" altLang="zh-CN" dirty="0"/>
          </a:p>
          <a:p>
            <a:pPr marL="1371600" lvl="2" indent="-457200">
              <a:lnSpc>
                <a:spcPct val="100000"/>
              </a:lnSpc>
              <a:buClr>
                <a:schemeClr val="tx1"/>
              </a:buClr>
              <a:buFont typeface="+mj-lt"/>
              <a:buAutoNum type="arabicPeriod"/>
            </a:pPr>
            <a:r>
              <a:rPr kumimoji="1" lang="zh-CN" altLang="en-US" dirty="0"/>
              <a:t>选择具有最小基尼系数的分割点。</a:t>
            </a:r>
            <a:endParaRPr lang="en-US" altLang="en-US" dirty="0"/>
          </a:p>
        </p:txBody>
      </p:sp>
      <p:graphicFrame>
        <p:nvGraphicFramePr>
          <p:cNvPr id="16" name="Object 4">
            <a:extLst>
              <a:ext uri="{FF2B5EF4-FFF2-40B4-BE49-F238E27FC236}">
                <a16:creationId xmlns:a16="http://schemas.microsoft.com/office/drawing/2014/main" id="{027CF15B-900A-3D4E-809E-933853FEE0E8}"/>
              </a:ext>
            </a:extLst>
          </p:cNvPr>
          <p:cNvGraphicFramePr>
            <a:graphicFrameLocks noChangeAspect="1"/>
          </p:cNvGraphicFramePr>
          <p:nvPr>
            <p:extLst>
              <p:ext uri="{D42A27DB-BD31-4B8C-83A1-F6EECF244321}">
                <p14:modId xmlns:p14="http://schemas.microsoft.com/office/powerpoint/2010/main" val="3200263487"/>
              </p:ext>
            </p:extLst>
          </p:nvPr>
        </p:nvGraphicFramePr>
        <p:xfrm>
          <a:off x="2898775" y="3473450"/>
          <a:ext cx="7874000" cy="2622550"/>
        </p:xfrm>
        <a:graphic>
          <a:graphicData uri="http://schemas.openxmlformats.org/presentationml/2006/ole">
            <mc:AlternateContent xmlns:mc="http://schemas.openxmlformats.org/markup-compatibility/2006">
              <mc:Choice xmlns:v="urn:schemas-microsoft-com:vml" Requires="v">
                <p:oleObj name="文档" r:id="rId3" imgW="10579100" imgH="3556000" progId="Word.Document.8">
                  <p:embed/>
                </p:oleObj>
              </mc:Choice>
              <mc:Fallback>
                <p:oleObj name="文档" r:id="rId3" imgW="10579100" imgH="3556000" progId="Word.Document.8">
                  <p:embed/>
                  <p:pic>
                    <p:nvPicPr>
                      <p:cNvPr id="46081" name="Object 4">
                        <a:extLst>
                          <a:ext uri="{FF2B5EF4-FFF2-40B4-BE49-F238E27FC236}">
                            <a16:creationId xmlns:a16="http://schemas.microsoft.com/office/drawing/2014/main" id="{69C639D9-0297-4872-849D-4C6DE43D8AE6}"/>
                          </a:ext>
                        </a:extLst>
                      </p:cNvPr>
                      <p:cNvPicPr>
                        <a:picLocks noChangeAspect="1" noChangeArrowheads="1"/>
                      </p:cNvPicPr>
                      <p:nvPr/>
                    </p:nvPicPr>
                    <p:blipFill>
                      <a:blip r:embed="rId4"/>
                      <a:srcRect/>
                      <a:stretch>
                        <a:fillRect/>
                      </a:stretch>
                    </p:blipFill>
                    <p:spPr bwMode="auto">
                      <a:xfrm>
                        <a:off x="2898775" y="3473450"/>
                        <a:ext cx="7874000" cy="2622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7" name="Line 5">
            <a:extLst>
              <a:ext uri="{FF2B5EF4-FFF2-40B4-BE49-F238E27FC236}">
                <a16:creationId xmlns:a16="http://schemas.microsoft.com/office/drawing/2014/main" id="{79E92853-8512-D04D-9D95-AFEE310DB704}"/>
              </a:ext>
            </a:extLst>
          </p:cNvPr>
          <p:cNvSpPr>
            <a:spLocks noChangeShapeType="1"/>
          </p:cNvSpPr>
          <p:nvPr/>
        </p:nvSpPr>
        <p:spPr bwMode="auto">
          <a:xfrm>
            <a:off x="3200400" y="4146550"/>
            <a:ext cx="304800" cy="1588"/>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 name="Text Box 9">
            <a:extLst>
              <a:ext uri="{FF2B5EF4-FFF2-40B4-BE49-F238E27FC236}">
                <a16:creationId xmlns:a16="http://schemas.microsoft.com/office/drawing/2014/main" id="{89D21849-33E3-F641-A16F-83EB8C11BE58}"/>
              </a:ext>
            </a:extLst>
          </p:cNvPr>
          <p:cNvSpPr txBox="1">
            <a:spLocks noChangeArrowheads="1"/>
          </p:cNvSpPr>
          <p:nvPr/>
        </p:nvSpPr>
        <p:spPr bwMode="auto">
          <a:xfrm>
            <a:off x="1600200" y="3917950"/>
            <a:ext cx="160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1600"/>
              <a:t>Sorted Values</a:t>
            </a:r>
          </a:p>
        </p:txBody>
      </p:sp>
      <p:sp>
        <p:nvSpPr>
          <p:cNvPr id="19" name="Rectangle 1">
            <a:extLst>
              <a:ext uri="{FF2B5EF4-FFF2-40B4-BE49-F238E27FC236}">
                <a16:creationId xmlns:a16="http://schemas.microsoft.com/office/drawing/2014/main" id="{494D1A8B-B70B-D64F-A912-02A91A17C39A}"/>
              </a:ext>
            </a:extLst>
          </p:cNvPr>
          <p:cNvSpPr>
            <a:spLocks noChangeArrowheads="1"/>
          </p:cNvSpPr>
          <p:nvPr/>
        </p:nvSpPr>
        <p:spPr bwMode="auto">
          <a:xfrm>
            <a:off x="5334000" y="4800600"/>
            <a:ext cx="609600" cy="838200"/>
          </a:xfrm>
          <a:prstGeom prst="rect">
            <a:avLst/>
          </a:prstGeom>
          <a:solidFill>
            <a:srgbClr val="FFFF00">
              <a:alpha val="52156"/>
            </a:srgbClr>
          </a:solidFill>
          <a:ln w="12700">
            <a:solidFill>
              <a:schemeClr val="tx1"/>
            </a:solidFill>
            <a:round/>
            <a:headEnd/>
            <a:tailEnd/>
          </a:ln>
        </p:spPr>
        <p:txBody>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20" name="Rectangle 2">
            <a:extLst>
              <a:ext uri="{FF2B5EF4-FFF2-40B4-BE49-F238E27FC236}">
                <a16:creationId xmlns:a16="http://schemas.microsoft.com/office/drawing/2014/main" id="{732728FE-0D15-EB4C-A56F-7405063435F8}"/>
              </a:ext>
            </a:extLst>
          </p:cNvPr>
          <p:cNvSpPr/>
          <p:nvPr/>
        </p:nvSpPr>
        <p:spPr bwMode="auto">
          <a:xfrm>
            <a:off x="1600200" y="4330700"/>
            <a:ext cx="8763000" cy="1841500"/>
          </a:xfrm>
          <a:prstGeom prst="rect">
            <a:avLst/>
          </a:prstGeom>
          <a:solidFill>
            <a:schemeClr val="bg1"/>
          </a:solidFill>
          <a:ln w="12700" cap="flat" cmpd="sng" algn="ctr">
            <a:noFill/>
            <a:prstDash val="solid"/>
            <a:round/>
            <a:headEnd type="none" w="med" len="med"/>
            <a:tailEnd type="none" w="med" len="med"/>
          </a:ln>
          <a:effectLst/>
          <a:extLst>
            <a:ext uri="{AF507438-7753-43e0-B8FC-AC1667EBCBE1}"/>
          </a:extLst>
        </p:spPr>
        <p:txBody>
          <a:bodyPr/>
          <a:lstStyle/>
          <a:p>
            <a:pPr>
              <a:defRPr/>
            </a:pPr>
            <a:endParaRPr lang="en-US">
              <a:latin typeface="Arial" charset="0"/>
              <a:ea typeface="ＭＳ Ｐゴシック" pitchFamily="-84" charset="-128"/>
            </a:endParaRPr>
          </a:p>
        </p:txBody>
      </p:sp>
    </p:spTree>
    <p:extLst>
      <p:ext uri="{BB962C8B-B14F-4D97-AF65-F5344CB8AC3E}">
        <p14:creationId xmlns:p14="http://schemas.microsoft.com/office/powerpoint/2010/main" val="22513845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a:extLst>
              <a:ext uri="{FF2B5EF4-FFF2-40B4-BE49-F238E27FC236}">
                <a16:creationId xmlns:a16="http://schemas.microsoft.com/office/drawing/2014/main" id="{71B19198-5702-0749-AC44-0A8150EDD0E1}"/>
              </a:ext>
            </a:extLst>
          </p:cNvPr>
          <p:cNvSpPr>
            <a:spLocks noGrp="1"/>
          </p:cNvSpPr>
          <p:nvPr>
            <p:ph type="title"/>
          </p:nvPr>
        </p:nvSpPr>
        <p:spPr>
          <a:xfrm>
            <a:off x="508000" y="621509"/>
            <a:ext cx="11040533" cy="533400"/>
          </a:xfrm>
        </p:spPr>
        <p:txBody>
          <a:bodyPr>
            <a:normAutofit fontScale="90000"/>
          </a:bodyPr>
          <a:lstStyle/>
          <a:p>
            <a:r>
              <a:rPr kumimoji="1" lang="zh-CN" altLang="en-US" dirty="0"/>
              <a:t>连续属性结点基尼系数划分方法</a:t>
            </a:r>
          </a:p>
        </p:txBody>
      </p:sp>
      <p:sp>
        <p:nvSpPr>
          <p:cNvPr id="20" name="文本占位符 2">
            <a:extLst>
              <a:ext uri="{FF2B5EF4-FFF2-40B4-BE49-F238E27FC236}">
                <a16:creationId xmlns:a16="http://schemas.microsoft.com/office/drawing/2014/main" id="{81963EA9-5C71-CA47-8EA1-5BB2A2AB5E45}"/>
              </a:ext>
            </a:extLst>
          </p:cNvPr>
          <p:cNvSpPr txBox="1">
            <a:spLocks/>
          </p:cNvSpPr>
          <p:nvPr/>
        </p:nvSpPr>
        <p:spPr>
          <a:xfrm>
            <a:off x="575733" y="1481469"/>
            <a:ext cx="11356071" cy="2550779"/>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00000"/>
              </a:lnSpc>
              <a:buClr>
                <a:schemeClr val="tx1"/>
              </a:buClr>
            </a:pPr>
            <a:r>
              <a:rPr kumimoji="1" lang="zh-CN" altLang="en-US" sz="2000" dirty="0"/>
              <a:t>为确定划分点，更有效的方法是：</a:t>
            </a:r>
            <a:endParaRPr kumimoji="1" lang="en-US" altLang="zh-CN" sz="2000" dirty="0"/>
          </a:p>
          <a:p>
            <a:pPr marL="1371600" lvl="2" indent="-457200">
              <a:lnSpc>
                <a:spcPct val="100000"/>
              </a:lnSpc>
              <a:buClr>
                <a:schemeClr val="tx1"/>
              </a:buClr>
              <a:buFont typeface="+mj-lt"/>
              <a:buAutoNum type="arabicPeriod"/>
            </a:pPr>
            <a:r>
              <a:rPr kumimoji="1" lang="zh-CN" altLang="en-US" dirty="0"/>
              <a:t>对每个属性，将属性值从小到大排序；</a:t>
            </a:r>
            <a:endParaRPr kumimoji="1" lang="en-US" altLang="zh-CN" dirty="0"/>
          </a:p>
          <a:p>
            <a:pPr marL="1371600" lvl="2" indent="-457200">
              <a:lnSpc>
                <a:spcPct val="100000"/>
              </a:lnSpc>
              <a:buClr>
                <a:schemeClr val="tx1"/>
              </a:buClr>
              <a:buFont typeface="+mj-lt"/>
              <a:buAutoNum type="arabicPeriod"/>
            </a:pPr>
            <a:r>
              <a:rPr kumimoji="1" lang="zh-CN" altLang="en-US" dirty="0"/>
              <a:t>从两个相邻的属性值间选择中间值作为候选分割点，对每个候选分割点，计算计数矩阵及基尼系数；</a:t>
            </a:r>
            <a:endParaRPr kumimoji="1" lang="en-US" altLang="zh-CN" dirty="0"/>
          </a:p>
          <a:p>
            <a:pPr marL="1371600" lvl="2" indent="-457200">
              <a:lnSpc>
                <a:spcPct val="100000"/>
              </a:lnSpc>
              <a:buClr>
                <a:schemeClr val="tx1"/>
              </a:buClr>
              <a:buFont typeface="+mj-lt"/>
              <a:buAutoNum type="arabicPeriod"/>
            </a:pPr>
            <a:r>
              <a:rPr kumimoji="1" lang="zh-CN" altLang="en-US" dirty="0"/>
              <a:t>选择具有最小基尼系数的分割点。</a:t>
            </a:r>
            <a:endParaRPr lang="en-US" altLang="en-US" dirty="0"/>
          </a:p>
        </p:txBody>
      </p:sp>
      <p:graphicFrame>
        <p:nvGraphicFramePr>
          <p:cNvPr id="21" name="Object 4">
            <a:extLst>
              <a:ext uri="{FF2B5EF4-FFF2-40B4-BE49-F238E27FC236}">
                <a16:creationId xmlns:a16="http://schemas.microsoft.com/office/drawing/2014/main" id="{4B790C98-6EAB-C04B-A46E-ACCFDFFED0B0}"/>
              </a:ext>
            </a:extLst>
          </p:cNvPr>
          <p:cNvGraphicFramePr>
            <a:graphicFrameLocks noChangeAspect="1"/>
          </p:cNvGraphicFramePr>
          <p:nvPr>
            <p:extLst>
              <p:ext uri="{D42A27DB-BD31-4B8C-83A1-F6EECF244321}">
                <p14:modId xmlns:p14="http://schemas.microsoft.com/office/powerpoint/2010/main" val="797843751"/>
              </p:ext>
            </p:extLst>
          </p:nvPr>
        </p:nvGraphicFramePr>
        <p:xfrm>
          <a:off x="2898775" y="3473450"/>
          <a:ext cx="7874000" cy="2622550"/>
        </p:xfrm>
        <a:graphic>
          <a:graphicData uri="http://schemas.openxmlformats.org/presentationml/2006/ole">
            <mc:AlternateContent xmlns:mc="http://schemas.openxmlformats.org/markup-compatibility/2006">
              <mc:Choice xmlns:v="urn:schemas-microsoft-com:vml" Requires="v">
                <p:oleObj name="文档" r:id="rId3" imgW="10579100" imgH="3556000" progId="Word.Document.8">
                  <p:embed/>
                </p:oleObj>
              </mc:Choice>
              <mc:Fallback>
                <p:oleObj name="文档" r:id="rId3" imgW="10579100" imgH="3556000" progId="Word.Document.8">
                  <p:embed/>
                  <p:pic>
                    <p:nvPicPr>
                      <p:cNvPr id="47105" name="Object 4">
                        <a:extLst>
                          <a:ext uri="{FF2B5EF4-FFF2-40B4-BE49-F238E27FC236}">
                            <a16:creationId xmlns:a16="http://schemas.microsoft.com/office/drawing/2014/main" id="{BA17193C-0E97-491B-BB5B-F87ABC2E92D3}"/>
                          </a:ext>
                        </a:extLst>
                      </p:cNvPr>
                      <p:cNvPicPr>
                        <a:picLocks noChangeAspect="1" noChangeArrowheads="1"/>
                      </p:cNvPicPr>
                      <p:nvPr/>
                    </p:nvPicPr>
                    <p:blipFill>
                      <a:blip r:embed="rId4"/>
                      <a:srcRect/>
                      <a:stretch>
                        <a:fillRect/>
                      </a:stretch>
                    </p:blipFill>
                    <p:spPr bwMode="auto">
                      <a:xfrm>
                        <a:off x="2898775" y="3473450"/>
                        <a:ext cx="7874000" cy="2622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22" name="Line 5">
            <a:extLst>
              <a:ext uri="{FF2B5EF4-FFF2-40B4-BE49-F238E27FC236}">
                <a16:creationId xmlns:a16="http://schemas.microsoft.com/office/drawing/2014/main" id="{99D1484B-A236-A44E-B7D0-D76834025FFC}"/>
              </a:ext>
            </a:extLst>
          </p:cNvPr>
          <p:cNvSpPr>
            <a:spLocks noChangeShapeType="1"/>
          </p:cNvSpPr>
          <p:nvPr/>
        </p:nvSpPr>
        <p:spPr bwMode="auto">
          <a:xfrm>
            <a:off x="3200400" y="4146550"/>
            <a:ext cx="304800" cy="1588"/>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23" name="Group 6">
            <a:extLst>
              <a:ext uri="{FF2B5EF4-FFF2-40B4-BE49-F238E27FC236}">
                <a16:creationId xmlns:a16="http://schemas.microsoft.com/office/drawing/2014/main" id="{4CB007F8-9081-F046-9C60-A4BB943815B4}"/>
              </a:ext>
            </a:extLst>
          </p:cNvPr>
          <p:cNvGrpSpPr>
            <a:grpSpLocks/>
          </p:cNvGrpSpPr>
          <p:nvPr/>
        </p:nvGrpSpPr>
        <p:grpSpPr bwMode="auto">
          <a:xfrm>
            <a:off x="1600200" y="4222757"/>
            <a:ext cx="1905000" cy="338138"/>
            <a:chOff x="144" y="2832"/>
            <a:chExt cx="1200" cy="213"/>
          </a:xfrm>
        </p:grpSpPr>
        <p:sp>
          <p:nvSpPr>
            <p:cNvPr id="24" name="Text Box 7">
              <a:extLst>
                <a:ext uri="{FF2B5EF4-FFF2-40B4-BE49-F238E27FC236}">
                  <a16:creationId xmlns:a16="http://schemas.microsoft.com/office/drawing/2014/main" id="{3AD241B9-828B-4E43-8BDF-6664E7D52480}"/>
                </a:ext>
              </a:extLst>
            </p:cNvPr>
            <p:cNvSpPr txBox="1">
              <a:spLocks noChangeArrowheads="1"/>
            </p:cNvSpPr>
            <p:nvPr/>
          </p:nvSpPr>
          <p:spPr bwMode="auto">
            <a:xfrm>
              <a:off x="144" y="2832"/>
              <a:ext cx="926"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9271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defTabSz="92710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defTabSz="9271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defTabSz="9271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defTabSz="9271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defTabSz="9271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defTabSz="9271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defTabSz="9271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defTabSz="9271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20000"/>
                </a:spcBef>
                <a:spcAft>
                  <a:spcPct val="0"/>
                </a:spcAft>
                <a:buClr>
                  <a:schemeClr val="accent2"/>
                </a:buClr>
                <a:buSzTx/>
                <a:buFont typeface="Monotype Sorts" pitchFamily="-84" charset="2"/>
                <a:buNone/>
              </a:pPr>
              <a:r>
                <a:rPr kumimoji="1" lang="en-US" altLang="en-US" sz="1600"/>
                <a:t>Split Positions</a:t>
              </a:r>
            </a:p>
          </p:txBody>
        </p:sp>
        <p:sp>
          <p:nvSpPr>
            <p:cNvPr id="25" name="Line 8">
              <a:extLst>
                <a:ext uri="{FF2B5EF4-FFF2-40B4-BE49-F238E27FC236}">
                  <a16:creationId xmlns:a16="http://schemas.microsoft.com/office/drawing/2014/main" id="{882B9D00-1B37-1C44-91CB-172A1A7838DD}"/>
                </a:ext>
              </a:extLst>
            </p:cNvPr>
            <p:cNvSpPr>
              <a:spLocks noChangeShapeType="1"/>
            </p:cNvSpPr>
            <p:nvPr/>
          </p:nvSpPr>
          <p:spPr bwMode="auto">
            <a:xfrm>
              <a:off x="1152" y="2976"/>
              <a:ext cx="192" cy="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26" name="Text Box 9">
            <a:extLst>
              <a:ext uri="{FF2B5EF4-FFF2-40B4-BE49-F238E27FC236}">
                <a16:creationId xmlns:a16="http://schemas.microsoft.com/office/drawing/2014/main" id="{FA81561F-CD9B-214A-9B5D-DAE4D041FE0F}"/>
              </a:ext>
            </a:extLst>
          </p:cNvPr>
          <p:cNvSpPr txBox="1">
            <a:spLocks noChangeArrowheads="1"/>
          </p:cNvSpPr>
          <p:nvPr/>
        </p:nvSpPr>
        <p:spPr bwMode="auto">
          <a:xfrm>
            <a:off x="1600200" y="3917950"/>
            <a:ext cx="160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1600"/>
              <a:t>Sorted Values</a:t>
            </a:r>
          </a:p>
        </p:txBody>
      </p:sp>
      <p:sp>
        <p:nvSpPr>
          <p:cNvPr id="27" name="Rectangle 2">
            <a:extLst>
              <a:ext uri="{FF2B5EF4-FFF2-40B4-BE49-F238E27FC236}">
                <a16:creationId xmlns:a16="http://schemas.microsoft.com/office/drawing/2014/main" id="{B099C798-AF91-A94E-9C5B-0F56FCEB36FD}"/>
              </a:ext>
            </a:extLst>
          </p:cNvPr>
          <p:cNvSpPr/>
          <p:nvPr/>
        </p:nvSpPr>
        <p:spPr bwMode="auto">
          <a:xfrm>
            <a:off x="1612900" y="4821239"/>
            <a:ext cx="8763000" cy="1387475"/>
          </a:xfrm>
          <a:prstGeom prst="rect">
            <a:avLst/>
          </a:prstGeom>
          <a:solidFill>
            <a:schemeClr val="bg1"/>
          </a:solidFill>
          <a:ln w="12700" cap="flat" cmpd="sng" algn="ctr">
            <a:noFill/>
            <a:prstDash val="solid"/>
            <a:round/>
            <a:headEnd type="none" w="med" len="med"/>
            <a:tailEnd type="none" w="med" len="med"/>
          </a:ln>
          <a:effectLst/>
          <a:extLst>
            <a:ext uri="{AF507438-7753-43e0-B8FC-AC1667EBCBE1}"/>
          </a:extLst>
        </p:spPr>
        <p:txBody>
          <a:bodyPr/>
          <a:lstStyle/>
          <a:p>
            <a:pPr>
              <a:defRPr/>
            </a:pPr>
            <a:endParaRPr lang="en-US">
              <a:latin typeface="Arial" charset="0"/>
              <a:ea typeface="ＭＳ Ｐゴシック" pitchFamily="-84" charset="-128"/>
            </a:endParaRPr>
          </a:p>
        </p:txBody>
      </p:sp>
    </p:spTree>
    <p:extLst>
      <p:ext uri="{BB962C8B-B14F-4D97-AF65-F5344CB8AC3E}">
        <p14:creationId xmlns:p14="http://schemas.microsoft.com/office/powerpoint/2010/main" val="3465914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260002"/>
            <a:ext cx="11040533" cy="533400"/>
          </a:xfrm>
        </p:spPr>
        <p:txBody>
          <a:bodyPr>
            <a:normAutofit fontScale="90000"/>
          </a:bodyPr>
          <a:lstStyle/>
          <a:p>
            <a:r>
              <a:rPr lang="zh-CN" altLang="en-US" dirty="0"/>
              <a:t>分类：示例</a:t>
            </a:r>
            <a:endParaRPr kumimoji="1" lang="zh-CN" altLang="en-US" dirty="0"/>
          </a:p>
        </p:txBody>
      </p:sp>
      <p:graphicFrame>
        <p:nvGraphicFramePr>
          <p:cNvPr id="6" name="Group 39">
            <a:extLst>
              <a:ext uri="{FF2B5EF4-FFF2-40B4-BE49-F238E27FC236}">
                <a16:creationId xmlns:a16="http://schemas.microsoft.com/office/drawing/2014/main" id="{93777FDE-F132-45D0-8CAF-128048AE4D78}"/>
              </a:ext>
            </a:extLst>
          </p:cNvPr>
          <p:cNvGraphicFramePr>
            <a:graphicFrameLocks/>
          </p:cNvGraphicFramePr>
          <p:nvPr>
            <p:extLst>
              <p:ext uri="{D42A27DB-BD31-4B8C-83A1-F6EECF244321}">
                <p14:modId xmlns:p14="http://schemas.microsoft.com/office/powerpoint/2010/main" val="3222024216"/>
              </p:ext>
            </p:extLst>
          </p:nvPr>
        </p:nvGraphicFramePr>
        <p:xfrm>
          <a:off x="732182" y="1322042"/>
          <a:ext cx="10515757" cy="4543097"/>
        </p:xfrm>
        <a:graphic>
          <a:graphicData uri="http://schemas.openxmlformats.org/drawingml/2006/table">
            <a:tbl>
              <a:tblPr/>
              <a:tblGrid>
                <a:gridCol w="2946626">
                  <a:extLst>
                    <a:ext uri="{9D8B030D-6E8A-4147-A177-3AD203B41FA5}">
                      <a16:colId xmlns:a16="http://schemas.microsoft.com/office/drawing/2014/main" val="20000"/>
                    </a:ext>
                  </a:extLst>
                </a:gridCol>
                <a:gridCol w="3910111">
                  <a:extLst>
                    <a:ext uri="{9D8B030D-6E8A-4147-A177-3AD203B41FA5}">
                      <a16:colId xmlns:a16="http://schemas.microsoft.com/office/drawing/2014/main" val="20001"/>
                    </a:ext>
                  </a:extLst>
                </a:gridCol>
                <a:gridCol w="3659020">
                  <a:extLst>
                    <a:ext uri="{9D8B030D-6E8A-4147-A177-3AD203B41FA5}">
                      <a16:colId xmlns:a16="http://schemas.microsoft.com/office/drawing/2014/main" val="20002"/>
                    </a:ext>
                  </a:extLst>
                </a:gridCol>
              </a:tblGrid>
              <a:tr h="656897">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zh-CN" altLang="en-US" sz="2400" b="0" i="0" u="none" strike="noStrike" cap="none" normalizeH="0" baseline="0" dirty="0">
                          <a:ln>
                            <a:noFill/>
                          </a:ln>
                          <a:solidFill>
                            <a:schemeClr val="bg1"/>
                          </a:solidFill>
                          <a:effectLst/>
                          <a:latin typeface="Microsoft YaHei" panose="020B0503020204020204" pitchFamily="34" charset="-122"/>
                          <a:ea typeface="Microsoft YaHei" panose="020B0503020204020204" pitchFamily="34" charset="-122"/>
                        </a:rPr>
                        <a:t>任务</a:t>
                      </a:r>
                      <a:endParaRPr kumimoji="0" lang="en-US" sz="2400" b="0" i="0" u="none" strike="noStrike" cap="none" normalizeH="0" baseline="0" dirty="0">
                        <a:ln>
                          <a:noFill/>
                        </a:ln>
                        <a:solidFill>
                          <a:schemeClr val="bg1"/>
                        </a:solidFill>
                        <a:effectLst/>
                        <a:latin typeface="Microsoft YaHei" panose="020B0503020204020204" pitchFamily="34" charset="-122"/>
                        <a:ea typeface="Microsoft YaHei" panose="020B0503020204020204" pitchFamily="34" charset="-122"/>
                      </a:endParaRPr>
                    </a:p>
                  </a:txBody>
                  <a:tcPr marL="103733" marR="10373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030A0"/>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zh-CN" altLang="en-US" sz="2400" b="0" i="0" u="none" strike="noStrike" cap="none" normalizeH="0" baseline="0" dirty="0">
                          <a:ln>
                            <a:noFill/>
                          </a:ln>
                          <a:solidFill>
                            <a:schemeClr val="bg1"/>
                          </a:solidFill>
                          <a:effectLst/>
                          <a:latin typeface="Microsoft YaHei" panose="020B0503020204020204" pitchFamily="34" charset="-122"/>
                          <a:ea typeface="Microsoft YaHei" panose="020B0503020204020204" pitchFamily="34" charset="-122"/>
                        </a:rPr>
                        <a:t>属性集</a:t>
                      </a:r>
                      <a:r>
                        <a:rPr kumimoji="0" lang="en-US" sz="2400" b="0" i="0" u="none" strike="noStrike" cap="none" normalizeH="0" baseline="0" dirty="0">
                          <a:ln>
                            <a:noFill/>
                          </a:ln>
                          <a:solidFill>
                            <a:schemeClr val="bg1"/>
                          </a:solidFill>
                          <a:effectLst/>
                          <a:latin typeface="Microsoft YaHei" panose="020B0503020204020204" pitchFamily="34" charset="-122"/>
                          <a:ea typeface="Microsoft YaHei" panose="020B0503020204020204" pitchFamily="34" charset="-122"/>
                        </a:rPr>
                        <a:t>, x</a:t>
                      </a:r>
                    </a:p>
                  </a:txBody>
                  <a:tcPr marL="103733" marR="10373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030A0"/>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zh-CN" altLang="en-US" sz="2400" b="0" i="0" u="none" strike="noStrike" cap="none" normalizeH="0" baseline="0" dirty="0">
                          <a:ln>
                            <a:noFill/>
                          </a:ln>
                          <a:solidFill>
                            <a:schemeClr val="bg1"/>
                          </a:solidFill>
                          <a:effectLst/>
                          <a:latin typeface="Microsoft YaHei" panose="020B0503020204020204" pitchFamily="34" charset="-122"/>
                          <a:ea typeface="Microsoft YaHei" panose="020B0503020204020204" pitchFamily="34" charset="-122"/>
                        </a:rPr>
                        <a:t>类别标签</a:t>
                      </a:r>
                      <a:r>
                        <a:rPr kumimoji="0" lang="en-US" sz="2400" b="0" i="0" u="none" strike="noStrike" cap="none" normalizeH="0" baseline="0" dirty="0">
                          <a:ln>
                            <a:noFill/>
                          </a:ln>
                          <a:solidFill>
                            <a:schemeClr val="bg1"/>
                          </a:solidFill>
                          <a:effectLst/>
                          <a:latin typeface="Microsoft YaHei" panose="020B0503020204020204" pitchFamily="34" charset="-122"/>
                          <a:ea typeface="Microsoft YaHei" panose="020B0503020204020204" pitchFamily="34" charset="-122"/>
                        </a:rPr>
                        <a:t>, y</a:t>
                      </a:r>
                    </a:p>
                  </a:txBody>
                  <a:tcPr marL="103733" marR="10373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030A0"/>
                    </a:solidFill>
                  </a:tcPr>
                </a:tc>
                <a:extLst>
                  <a:ext uri="{0D108BD9-81ED-4DB2-BD59-A6C34878D82A}">
                    <a16:rowId xmlns:a16="http://schemas.microsoft.com/office/drawing/2014/main" val="10000"/>
                  </a:ext>
                </a:extLst>
              </a:tr>
              <a:tr h="1295400">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zh-CN" altLang="en-US" sz="2400" b="0" i="0" u="none" strike="noStrike" cap="none" normalizeH="0" baseline="0" dirty="0">
                          <a:ln>
                            <a:noFill/>
                          </a:ln>
                          <a:solidFill>
                            <a:schemeClr val="tx2"/>
                          </a:solidFill>
                          <a:effectLst/>
                          <a:latin typeface="Microsoft YaHei" panose="020B0503020204020204" pitchFamily="34" charset="-122"/>
                          <a:ea typeface="Microsoft YaHei" panose="020B0503020204020204" pitchFamily="34" charset="-122"/>
                        </a:rPr>
                        <a:t>垃圾邮件分类</a:t>
                      </a:r>
                      <a:endParaRPr kumimoji="0" lang="en-US" sz="2400" b="0" i="0" u="none" strike="noStrike" cap="none" normalizeH="0" baseline="0" dirty="0">
                        <a:ln>
                          <a:noFill/>
                        </a:ln>
                        <a:solidFill>
                          <a:schemeClr val="tx2"/>
                        </a:solidFill>
                        <a:effectLst/>
                        <a:latin typeface="Microsoft YaHei" panose="020B0503020204020204" pitchFamily="34" charset="-122"/>
                        <a:ea typeface="Microsoft YaHei" panose="020B0503020204020204" pitchFamily="34" charset="-122"/>
                      </a:endParaRPr>
                    </a:p>
                  </a:txBody>
                  <a:tcPr marL="103733" marR="103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zh-CN" altLang="en-US" sz="2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rPr>
                        <a:t>从电子邮件标题和内容中提取的特征</a:t>
                      </a:r>
                      <a:endParaRPr kumimoji="0" lang="en-US" sz="2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txBody>
                  <a:tcPr marL="103733" marR="103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zh-CN" altLang="en-US" sz="2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rPr>
                        <a:t>垃圾邮件或非垃圾邮件（</a:t>
                      </a:r>
                      <a:r>
                        <a:rPr kumimoji="0" lang="en-US" altLang="zh-CN" sz="2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rPr>
                        <a:t>spam or non-spam</a:t>
                      </a:r>
                      <a:r>
                        <a:rPr kumimoji="0" lang="zh-CN" altLang="en-US" sz="2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rPr>
                        <a:t>）</a:t>
                      </a:r>
                      <a:endParaRPr kumimoji="0" lang="en-US" sz="2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txBody>
                  <a:tcPr marL="103733" marR="103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295400">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zh-CN" altLang="en-US" sz="2400" b="0" i="0" u="none" strike="noStrike" cap="none" normalizeH="0" baseline="0" dirty="0">
                          <a:ln>
                            <a:noFill/>
                          </a:ln>
                          <a:solidFill>
                            <a:schemeClr val="tx2"/>
                          </a:solidFill>
                          <a:effectLst/>
                          <a:latin typeface="Microsoft YaHei" panose="020B0503020204020204" pitchFamily="34" charset="-122"/>
                          <a:ea typeface="Microsoft YaHei" panose="020B0503020204020204" pitchFamily="34" charset="-122"/>
                        </a:rPr>
                        <a:t>肿瘤细胞识别</a:t>
                      </a:r>
                      <a:endParaRPr kumimoji="0" lang="en-US" sz="2400" b="0" i="0" u="none" strike="noStrike" cap="none" normalizeH="0" baseline="0" dirty="0">
                        <a:ln>
                          <a:noFill/>
                        </a:ln>
                        <a:solidFill>
                          <a:schemeClr val="tx2"/>
                        </a:solidFill>
                        <a:effectLst/>
                        <a:latin typeface="Microsoft YaHei" panose="020B0503020204020204" pitchFamily="34" charset="-122"/>
                        <a:ea typeface="Microsoft YaHei" panose="020B0503020204020204" pitchFamily="34" charset="-122"/>
                      </a:endParaRPr>
                    </a:p>
                  </a:txBody>
                  <a:tcPr marL="103733" marR="103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zh-CN" altLang="en-US" sz="2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rPr>
                        <a:t>从磁共振成像扫描中提取的特征</a:t>
                      </a:r>
                      <a:endParaRPr kumimoji="0" lang="en-US" sz="2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txBody>
                  <a:tcPr marL="103733" marR="103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zh-CN" altLang="en-US" sz="2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rPr>
                        <a:t>恶性或良性</a:t>
                      </a:r>
                      <a:endParaRPr kumimoji="0" lang="en-US" sz="2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txBody>
                  <a:tcPr marL="103733" marR="103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295400">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zh-CN" altLang="en-US" sz="2400" b="0" i="0" u="none" strike="noStrike" cap="none" normalizeH="0" baseline="0" dirty="0">
                          <a:ln>
                            <a:noFill/>
                          </a:ln>
                          <a:solidFill>
                            <a:schemeClr val="tx2"/>
                          </a:solidFill>
                          <a:effectLst/>
                          <a:latin typeface="Microsoft YaHei" panose="020B0503020204020204" pitchFamily="34" charset="-122"/>
                          <a:ea typeface="Microsoft YaHei" panose="020B0503020204020204" pitchFamily="34" charset="-122"/>
                        </a:rPr>
                        <a:t>星系分类</a:t>
                      </a:r>
                      <a:endParaRPr kumimoji="0" lang="en-US" sz="2400" b="0" i="0" u="none" strike="noStrike" cap="none" normalizeH="0" baseline="0" dirty="0">
                        <a:ln>
                          <a:noFill/>
                        </a:ln>
                        <a:solidFill>
                          <a:schemeClr val="tx2"/>
                        </a:solidFill>
                        <a:effectLst/>
                        <a:latin typeface="Microsoft YaHei" panose="020B0503020204020204" pitchFamily="34" charset="-122"/>
                        <a:ea typeface="Microsoft YaHei" panose="020B0503020204020204" pitchFamily="34" charset="-122"/>
                      </a:endParaRPr>
                    </a:p>
                  </a:txBody>
                  <a:tcPr marL="103733" marR="103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zh-CN" altLang="en-US" sz="2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rPr>
                        <a:t>从望远镜图像中提取的特征</a:t>
                      </a:r>
                      <a:endParaRPr kumimoji="0" lang="en-US" sz="2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txBody>
                  <a:tcPr marL="103733" marR="103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zh-CN" altLang="en-US" sz="2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rPr>
                        <a:t>椭圆形、螺旋形或不规则形状</a:t>
                      </a:r>
                      <a:endParaRPr kumimoji="0" lang="en-US" sz="2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txBody>
                  <a:tcPr marL="103733" marR="103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4" name="Slide Number Placeholder 6">
            <a:extLst>
              <a:ext uri="{FF2B5EF4-FFF2-40B4-BE49-F238E27FC236}">
                <a16:creationId xmlns:a16="http://schemas.microsoft.com/office/drawing/2014/main" id="{C7E35267-9D60-4846-BDC5-ACBD867D3D99}"/>
              </a:ext>
            </a:extLst>
          </p:cNvPr>
          <p:cNvSpPr txBox="1">
            <a:spLocks/>
          </p:cNvSpPr>
          <p:nvPr/>
        </p:nvSpPr>
        <p:spPr bwMode="auto">
          <a:xfrm>
            <a:off x="10438408" y="6356350"/>
            <a:ext cx="1206437"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defPPr>
              <a:defRPr lang="zh-CN"/>
            </a:defPPr>
            <a:lvl1pPr marL="0" algn="l" defTabSz="914400" rtl="0" eaLnBrk="1" latinLnBrk="0" hangingPunct="1">
              <a:spcBef>
                <a:spcPct val="10000"/>
              </a:spcBef>
              <a:spcAft>
                <a:spcPts val="400"/>
              </a:spcAft>
              <a:buClr>
                <a:srgbClr val="0C7B9C"/>
              </a:buClr>
              <a:buSzPct val="75000"/>
              <a:buFont typeface="Monotype Sorts" pitchFamily="2" charset="2"/>
              <a:buChar char="l"/>
              <a:defRPr sz="2800" kern="1200">
                <a:solidFill>
                  <a:schemeClr val="tx1"/>
                </a:solidFill>
                <a:latin typeface="Arial" panose="020B0604020202020204" pitchFamily="34" charset="0"/>
                <a:ea typeface="+mn-ea"/>
                <a:cs typeface="+mn-cs"/>
              </a:defRPr>
            </a:lvl1pPr>
            <a:lvl2pPr marL="742950" indent="-285750" algn="l" defTabSz="914400" rtl="0" eaLnBrk="1" latinLnBrk="0" hangingPunct="1">
              <a:spcBef>
                <a:spcPct val="10000"/>
              </a:spcBef>
              <a:spcAft>
                <a:spcPts val="400"/>
              </a:spcAft>
              <a:buClr>
                <a:srgbClr val="0C7B9C"/>
              </a:buClr>
              <a:buSzPct val="100000"/>
              <a:buFont typeface="Arial" panose="020B0604020202020204" pitchFamily="34" charset="0"/>
              <a:buChar char="–"/>
              <a:defRPr sz="2800" kern="1200">
                <a:solidFill>
                  <a:schemeClr val="tx1"/>
                </a:solidFill>
                <a:latin typeface="Arial" panose="020B0604020202020204" pitchFamily="34" charset="0"/>
                <a:ea typeface="+mn-ea"/>
                <a:cs typeface="+mn-cs"/>
              </a:defRPr>
            </a:lvl2pPr>
            <a:lvl3pPr marL="1143000" indent="-228600" algn="l" defTabSz="914400" rtl="0" eaLnBrk="1" latinLnBrk="0" hangingPunct="1">
              <a:spcBef>
                <a:spcPct val="10000"/>
              </a:spcBef>
              <a:spcAft>
                <a:spcPts val="400"/>
              </a:spcAft>
              <a:buClr>
                <a:srgbClr val="0C7B9C"/>
              </a:buClr>
              <a:buSzPct val="70000"/>
              <a:buFont typeface="Wingdings" pitchFamily="2" charset="2"/>
              <a:buChar char="u"/>
              <a:defRPr sz="2400" kern="1200">
                <a:solidFill>
                  <a:schemeClr val="tx1"/>
                </a:solidFill>
                <a:latin typeface="Arial" panose="020B0604020202020204" pitchFamily="34" charset="0"/>
                <a:ea typeface="+mn-ea"/>
                <a:cs typeface="+mn-cs"/>
              </a:defRPr>
            </a:lvl3pPr>
            <a:lvl4pPr marL="1600200" indent="-228600" algn="l" defTabSz="914400" rtl="0" eaLnBrk="1" latinLnBrk="0" hangingPunct="1">
              <a:spcBef>
                <a:spcPct val="20000"/>
              </a:spcBef>
              <a:buSzPct val="100000"/>
              <a:buChar char="–"/>
              <a:defRPr sz="2000" kern="1200">
                <a:solidFill>
                  <a:schemeClr val="tx1"/>
                </a:solidFill>
                <a:latin typeface="Times New Roman" panose="02020603050405020304" pitchFamily="18" charset="0"/>
                <a:ea typeface="+mn-ea"/>
                <a:cs typeface="+mn-cs"/>
              </a:defRPr>
            </a:lvl4pPr>
            <a:lvl5pPr marL="2057400" indent="-228600" algn="l" defTabSz="914400" rtl="0" eaLnBrk="1" latinLnBrk="0" hangingPunct="1">
              <a:spcBef>
                <a:spcPct val="20000"/>
              </a:spcBef>
              <a:buSzPct val="100000"/>
              <a:buChar char="•"/>
              <a:defRPr sz="2000"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9pPr>
          </a:lstStyle>
          <a:p>
            <a:pPr>
              <a:lnSpc>
                <a:spcPct val="90000"/>
              </a:lnSpc>
              <a:spcBef>
                <a:spcPct val="0"/>
              </a:spcBef>
              <a:spcAft>
                <a:spcPts val="600"/>
              </a:spcAft>
              <a:buClrTx/>
              <a:buSzTx/>
              <a:buFontTx/>
              <a:buNone/>
            </a:pPr>
            <a:fld id="{B3C95AA5-9D5C-5241-9970-E26C58C44F9A}" type="slidenum">
              <a:rPr lang="en-US" altLang="en-US" sz="1800" smtClean="0">
                <a:latin typeface="Microsoft YaHei" panose="020B0503020204020204" pitchFamily="34" charset="-122"/>
              </a:rPr>
              <a:pPr>
                <a:lnSpc>
                  <a:spcPct val="90000"/>
                </a:lnSpc>
                <a:spcBef>
                  <a:spcPct val="0"/>
                </a:spcBef>
                <a:spcAft>
                  <a:spcPts val="600"/>
                </a:spcAft>
                <a:buClrTx/>
                <a:buSzTx/>
                <a:buFontTx/>
                <a:buNone/>
              </a:pPr>
              <a:t>4</a:t>
            </a:fld>
            <a:endParaRPr lang="en-US" altLang="en-US" sz="1800" dirty="0">
              <a:latin typeface="Microsoft YaHei" panose="020B0503020204020204" pitchFamily="34" charset="-122"/>
            </a:endParaRPr>
          </a:p>
        </p:txBody>
      </p:sp>
    </p:spTree>
    <p:extLst>
      <p:ext uri="{BB962C8B-B14F-4D97-AF65-F5344CB8AC3E}">
        <p14:creationId xmlns:p14="http://schemas.microsoft.com/office/powerpoint/2010/main" val="30414893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a:extLst>
              <a:ext uri="{FF2B5EF4-FFF2-40B4-BE49-F238E27FC236}">
                <a16:creationId xmlns:a16="http://schemas.microsoft.com/office/drawing/2014/main" id="{71B19198-5702-0749-AC44-0A8150EDD0E1}"/>
              </a:ext>
            </a:extLst>
          </p:cNvPr>
          <p:cNvSpPr>
            <a:spLocks noGrp="1"/>
          </p:cNvSpPr>
          <p:nvPr>
            <p:ph type="title"/>
          </p:nvPr>
        </p:nvSpPr>
        <p:spPr>
          <a:xfrm>
            <a:off x="508000" y="621509"/>
            <a:ext cx="11040533" cy="533400"/>
          </a:xfrm>
        </p:spPr>
        <p:txBody>
          <a:bodyPr>
            <a:normAutofit fontScale="90000"/>
          </a:bodyPr>
          <a:lstStyle/>
          <a:p>
            <a:r>
              <a:rPr kumimoji="1" lang="zh-CN" altLang="en-US" dirty="0"/>
              <a:t>连续属性结点基尼系数划分方法</a:t>
            </a:r>
          </a:p>
        </p:txBody>
      </p:sp>
      <p:sp>
        <p:nvSpPr>
          <p:cNvPr id="20" name="文本占位符 2">
            <a:extLst>
              <a:ext uri="{FF2B5EF4-FFF2-40B4-BE49-F238E27FC236}">
                <a16:creationId xmlns:a16="http://schemas.microsoft.com/office/drawing/2014/main" id="{81963EA9-5C71-CA47-8EA1-5BB2A2AB5E45}"/>
              </a:ext>
            </a:extLst>
          </p:cNvPr>
          <p:cNvSpPr txBox="1">
            <a:spLocks/>
          </p:cNvSpPr>
          <p:nvPr/>
        </p:nvSpPr>
        <p:spPr>
          <a:xfrm>
            <a:off x="575733" y="1481469"/>
            <a:ext cx="11356071" cy="2550779"/>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00000"/>
              </a:lnSpc>
              <a:buClr>
                <a:schemeClr val="tx1"/>
              </a:buClr>
            </a:pPr>
            <a:r>
              <a:rPr kumimoji="1" lang="zh-CN" altLang="en-US" sz="2000" dirty="0"/>
              <a:t>为确定划分点，更有效的方法是：</a:t>
            </a:r>
            <a:endParaRPr kumimoji="1" lang="en-US" altLang="zh-CN" sz="2000" dirty="0"/>
          </a:p>
          <a:p>
            <a:pPr marL="1371600" lvl="2" indent="-457200">
              <a:lnSpc>
                <a:spcPct val="100000"/>
              </a:lnSpc>
              <a:buClr>
                <a:schemeClr val="tx1"/>
              </a:buClr>
              <a:buFont typeface="+mj-lt"/>
              <a:buAutoNum type="arabicPeriod"/>
            </a:pPr>
            <a:r>
              <a:rPr kumimoji="1" lang="zh-CN" altLang="en-US" dirty="0"/>
              <a:t>对每个属性，将属性值从小到大排序；</a:t>
            </a:r>
            <a:endParaRPr kumimoji="1" lang="en-US" altLang="zh-CN" dirty="0"/>
          </a:p>
          <a:p>
            <a:pPr marL="1371600" lvl="2" indent="-457200">
              <a:lnSpc>
                <a:spcPct val="100000"/>
              </a:lnSpc>
              <a:buClr>
                <a:schemeClr val="tx1"/>
              </a:buClr>
              <a:buFont typeface="+mj-lt"/>
              <a:buAutoNum type="arabicPeriod"/>
            </a:pPr>
            <a:r>
              <a:rPr kumimoji="1" lang="zh-CN" altLang="en-US" dirty="0"/>
              <a:t>从两个相邻的属性值间选择中间值作为候选分割点，对每个候选分割点，计算计数矩阵及基尼系数；</a:t>
            </a:r>
            <a:endParaRPr kumimoji="1" lang="en-US" altLang="zh-CN" dirty="0"/>
          </a:p>
          <a:p>
            <a:pPr marL="1371600" lvl="2" indent="-457200">
              <a:lnSpc>
                <a:spcPct val="100000"/>
              </a:lnSpc>
              <a:buClr>
                <a:schemeClr val="tx1"/>
              </a:buClr>
              <a:buFont typeface="+mj-lt"/>
              <a:buAutoNum type="arabicPeriod"/>
            </a:pPr>
            <a:r>
              <a:rPr kumimoji="1" lang="zh-CN" altLang="en-US" dirty="0"/>
              <a:t>选择具有最小基尼系数的分割点。</a:t>
            </a:r>
            <a:endParaRPr lang="en-US" altLang="en-US" dirty="0"/>
          </a:p>
        </p:txBody>
      </p:sp>
      <p:graphicFrame>
        <p:nvGraphicFramePr>
          <p:cNvPr id="11" name="Object 4">
            <a:extLst>
              <a:ext uri="{FF2B5EF4-FFF2-40B4-BE49-F238E27FC236}">
                <a16:creationId xmlns:a16="http://schemas.microsoft.com/office/drawing/2014/main" id="{13337C90-D9D2-9040-BB9E-03833F705133}"/>
              </a:ext>
            </a:extLst>
          </p:cNvPr>
          <p:cNvGraphicFramePr>
            <a:graphicFrameLocks noChangeAspect="1"/>
          </p:cNvGraphicFramePr>
          <p:nvPr>
            <p:extLst>
              <p:ext uri="{D42A27DB-BD31-4B8C-83A1-F6EECF244321}">
                <p14:modId xmlns:p14="http://schemas.microsoft.com/office/powerpoint/2010/main" val="1765953387"/>
              </p:ext>
            </p:extLst>
          </p:nvPr>
        </p:nvGraphicFramePr>
        <p:xfrm>
          <a:off x="2898775" y="3473450"/>
          <a:ext cx="7874000" cy="2622550"/>
        </p:xfrm>
        <a:graphic>
          <a:graphicData uri="http://schemas.openxmlformats.org/presentationml/2006/ole">
            <mc:AlternateContent xmlns:mc="http://schemas.openxmlformats.org/markup-compatibility/2006">
              <mc:Choice xmlns:v="urn:schemas-microsoft-com:vml" Requires="v">
                <p:oleObj name="文档" r:id="rId3" imgW="10579100" imgH="3556000" progId="Word.Document.8">
                  <p:embed/>
                </p:oleObj>
              </mc:Choice>
              <mc:Fallback>
                <p:oleObj name="文档" r:id="rId3" imgW="10579100" imgH="3556000" progId="Word.Document.8">
                  <p:embed/>
                  <p:pic>
                    <p:nvPicPr>
                      <p:cNvPr id="48129" name="Object 4">
                        <a:extLst>
                          <a:ext uri="{FF2B5EF4-FFF2-40B4-BE49-F238E27FC236}">
                            <a16:creationId xmlns:a16="http://schemas.microsoft.com/office/drawing/2014/main" id="{84DE6308-6C23-411E-AE50-40EA2955D398}"/>
                          </a:ext>
                        </a:extLst>
                      </p:cNvPr>
                      <p:cNvPicPr>
                        <a:picLocks noChangeAspect="1" noChangeArrowheads="1"/>
                      </p:cNvPicPr>
                      <p:nvPr/>
                    </p:nvPicPr>
                    <p:blipFill>
                      <a:blip r:embed="rId4"/>
                      <a:srcRect/>
                      <a:stretch>
                        <a:fillRect/>
                      </a:stretch>
                    </p:blipFill>
                    <p:spPr bwMode="auto">
                      <a:xfrm>
                        <a:off x="2898775" y="3473450"/>
                        <a:ext cx="7874000" cy="2622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2" name="Line 5">
            <a:extLst>
              <a:ext uri="{FF2B5EF4-FFF2-40B4-BE49-F238E27FC236}">
                <a16:creationId xmlns:a16="http://schemas.microsoft.com/office/drawing/2014/main" id="{82F7B310-5BEC-CB40-8408-0BB71171B315}"/>
              </a:ext>
            </a:extLst>
          </p:cNvPr>
          <p:cNvSpPr>
            <a:spLocks noChangeShapeType="1"/>
          </p:cNvSpPr>
          <p:nvPr/>
        </p:nvSpPr>
        <p:spPr bwMode="auto">
          <a:xfrm>
            <a:off x="3200400" y="4146550"/>
            <a:ext cx="304800" cy="1588"/>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3" name="Group 6">
            <a:extLst>
              <a:ext uri="{FF2B5EF4-FFF2-40B4-BE49-F238E27FC236}">
                <a16:creationId xmlns:a16="http://schemas.microsoft.com/office/drawing/2014/main" id="{6D0D795B-1C2A-1643-9A1F-28C0950E3F94}"/>
              </a:ext>
            </a:extLst>
          </p:cNvPr>
          <p:cNvGrpSpPr>
            <a:grpSpLocks/>
          </p:cNvGrpSpPr>
          <p:nvPr/>
        </p:nvGrpSpPr>
        <p:grpSpPr bwMode="auto">
          <a:xfrm>
            <a:off x="1600200" y="4222757"/>
            <a:ext cx="1905000" cy="338138"/>
            <a:chOff x="144" y="2832"/>
            <a:chExt cx="1200" cy="213"/>
          </a:xfrm>
        </p:grpSpPr>
        <p:sp>
          <p:nvSpPr>
            <p:cNvPr id="14" name="Text Box 7">
              <a:extLst>
                <a:ext uri="{FF2B5EF4-FFF2-40B4-BE49-F238E27FC236}">
                  <a16:creationId xmlns:a16="http://schemas.microsoft.com/office/drawing/2014/main" id="{06CE72E1-9FAA-744C-94F4-AFFAB37FDF4F}"/>
                </a:ext>
              </a:extLst>
            </p:cNvPr>
            <p:cNvSpPr txBox="1">
              <a:spLocks noChangeArrowheads="1"/>
            </p:cNvSpPr>
            <p:nvPr/>
          </p:nvSpPr>
          <p:spPr bwMode="auto">
            <a:xfrm>
              <a:off x="144" y="2832"/>
              <a:ext cx="926"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9271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defTabSz="92710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defTabSz="9271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defTabSz="9271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defTabSz="9271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defTabSz="9271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defTabSz="9271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defTabSz="9271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defTabSz="9271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20000"/>
                </a:spcBef>
                <a:spcAft>
                  <a:spcPct val="0"/>
                </a:spcAft>
                <a:buClr>
                  <a:schemeClr val="accent2"/>
                </a:buClr>
                <a:buSzTx/>
                <a:buFont typeface="Monotype Sorts" pitchFamily="-84" charset="2"/>
                <a:buNone/>
              </a:pPr>
              <a:r>
                <a:rPr kumimoji="1" lang="en-US" altLang="en-US" sz="1600"/>
                <a:t>Split Positions</a:t>
              </a:r>
            </a:p>
          </p:txBody>
        </p:sp>
        <p:sp>
          <p:nvSpPr>
            <p:cNvPr id="15" name="Line 8">
              <a:extLst>
                <a:ext uri="{FF2B5EF4-FFF2-40B4-BE49-F238E27FC236}">
                  <a16:creationId xmlns:a16="http://schemas.microsoft.com/office/drawing/2014/main" id="{8E179DD6-0657-5F43-B6EC-B36557944E60}"/>
                </a:ext>
              </a:extLst>
            </p:cNvPr>
            <p:cNvSpPr>
              <a:spLocks noChangeShapeType="1"/>
            </p:cNvSpPr>
            <p:nvPr/>
          </p:nvSpPr>
          <p:spPr bwMode="auto">
            <a:xfrm>
              <a:off x="1152" y="2976"/>
              <a:ext cx="192" cy="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16" name="Text Box 9">
            <a:extLst>
              <a:ext uri="{FF2B5EF4-FFF2-40B4-BE49-F238E27FC236}">
                <a16:creationId xmlns:a16="http://schemas.microsoft.com/office/drawing/2014/main" id="{6587DD8C-89DC-E540-8734-68C0EF69A215}"/>
              </a:ext>
            </a:extLst>
          </p:cNvPr>
          <p:cNvSpPr txBox="1">
            <a:spLocks noChangeArrowheads="1"/>
          </p:cNvSpPr>
          <p:nvPr/>
        </p:nvSpPr>
        <p:spPr bwMode="auto">
          <a:xfrm>
            <a:off x="1600200" y="3917950"/>
            <a:ext cx="160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1600"/>
              <a:t>Sorted Values</a:t>
            </a:r>
          </a:p>
        </p:txBody>
      </p:sp>
      <p:sp>
        <p:nvSpPr>
          <p:cNvPr id="17" name="Rectangle 1">
            <a:extLst>
              <a:ext uri="{FF2B5EF4-FFF2-40B4-BE49-F238E27FC236}">
                <a16:creationId xmlns:a16="http://schemas.microsoft.com/office/drawing/2014/main" id="{B9DB0FF4-1B7B-D545-A0A5-63586B232477}"/>
              </a:ext>
            </a:extLst>
          </p:cNvPr>
          <p:cNvSpPr>
            <a:spLocks noChangeArrowheads="1"/>
          </p:cNvSpPr>
          <p:nvPr/>
        </p:nvSpPr>
        <p:spPr bwMode="auto">
          <a:xfrm>
            <a:off x="5334000" y="4800600"/>
            <a:ext cx="609600" cy="838200"/>
          </a:xfrm>
          <a:prstGeom prst="rect">
            <a:avLst/>
          </a:prstGeom>
          <a:solidFill>
            <a:srgbClr val="FFFF00">
              <a:alpha val="52156"/>
            </a:srgbClr>
          </a:solidFill>
          <a:ln w="12700">
            <a:solidFill>
              <a:schemeClr val="tx1"/>
            </a:solidFill>
            <a:round/>
            <a:headEnd/>
            <a:tailEnd/>
          </a:ln>
        </p:spPr>
        <p:txBody>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8" name="Rectangle 2">
            <a:extLst>
              <a:ext uri="{FF2B5EF4-FFF2-40B4-BE49-F238E27FC236}">
                <a16:creationId xmlns:a16="http://schemas.microsoft.com/office/drawing/2014/main" id="{877182F8-DA14-B145-A8D4-ACAAF9A2AAA4}"/>
              </a:ext>
            </a:extLst>
          </p:cNvPr>
          <p:cNvSpPr/>
          <p:nvPr/>
        </p:nvSpPr>
        <p:spPr bwMode="auto">
          <a:xfrm>
            <a:off x="3581400" y="4821238"/>
            <a:ext cx="1752600" cy="1350962"/>
          </a:xfrm>
          <a:prstGeom prst="rect">
            <a:avLst/>
          </a:prstGeom>
          <a:solidFill>
            <a:schemeClr val="bg1"/>
          </a:solidFill>
          <a:ln w="12700" cap="flat" cmpd="sng" algn="ctr">
            <a:noFill/>
            <a:prstDash val="solid"/>
            <a:round/>
            <a:headEnd type="none" w="med" len="med"/>
            <a:tailEnd type="none" w="med" len="med"/>
          </a:ln>
          <a:effectLst/>
          <a:extLst>
            <a:ext uri="{AF507438-7753-43e0-B8FC-AC1667EBCBE1}"/>
          </a:extLst>
        </p:spPr>
        <p:txBody>
          <a:bodyPr/>
          <a:lstStyle/>
          <a:p>
            <a:pPr>
              <a:defRPr/>
            </a:pPr>
            <a:endParaRPr lang="en-US">
              <a:latin typeface="Arial" charset="0"/>
              <a:ea typeface="ＭＳ Ｐゴシック" pitchFamily="-84" charset="-128"/>
            </a:endParaRPr>
          </a:p>
        </p:txBody>
      </p:sp>
      <p:sp>
        <p:nvSpPr>
          <p:cNvPr id="28" name="Rectangle 11">
            <a:extLst>
              <a:ext uri="{FF2B5EF4-FFF2-40B4-BE49-F238E27FC236}">
                <a16:creationId xmlns:a16="http://schemas.microsoft.com/office/drawing/2014/main" id="{0DDD21D3-ED22-8342-AA10-33D9BAF26B49}"/>
              </a:ext>
            </a:extLst>
          </p:cNvPr>
          <p:cNvSpPr/>
          <p:nvPr/>
        </p:nvSpPr>
        <p:spPr bwMode="auto">
          <a:xfrm>
            <a:off x="5943600" y="4856164"/>
            <a:ext cx="4267200" cy="1349375"/>
          </a:xfrm>
          <a:prstGeom prst="rect">
            <a:avLst/>
          </a:prstGeom>
          <a:solidFill>
            <a:schemeClr val="bg1"/>
          </a:solidFill>
          <a:ln w="12700" cap="flat" cmpd="sng" algn="ctr">
            <a:noFill/>
            <a:prstDash val="solid"/>
            <a:round/>
            <a:headEnd type="none" w="med" len="med"/>
            <a:tailEnd type="none" w="med" len="med"/>
          </a:ln>
          <a:effectLst/>
          <a:extLst>
            <a:ext uri="{AF507438-7753-43e0-B8FC-AC1667EBCBE1}"/>
          </a:extLst>
        </p:spPr>
        <p:txBody>
          <a:bodyPr/>
          <a:lstStyle/>
          <a:p>
            <a:pPr>
              <a:defRPr/>
            </a:pPr>
            <a:endParaRPr lang="en-US">
              <a:latin typeface="Arial" charset="0"/>
              <a:ea typeface="ＭＳ Ｐゴシック" pitchFamily="-84" charset="-128"/>
            </a:endParaRPr>
          </a:p>
        </p:txBody>
      </p:sp>
      <p:cxnSp>
        <p:nvCxnSpPr>
          <p:cNvPr id="29" name="Straight Arrow Connector 13">
            <a:extLst>
              <a:ext uri="{FF2B5EF4-FFF2-40B4-BE49-F238E27FC236}">
                <a16:creationId xmlns:a16="http://schemas.microsoft.com/office/drawing/2014/main" id="{A3B182C7-079F-8045-B591-A98B863580E8}"/>
              </a:ext>
            </a:extLst>
          </p:cNvPr>
          <p:cNvCxnSpPr>
            <a:cxnSpLocks noChangeShapeType="1"/>
          </p:cNvCxnSpPr>
          <p:nvPr/>
        </p:nvCxnSpPr>
        <p:spPr bwMode="auto">
          <a:xfrm>
            <a:off x="5562600" y="3016250"/>
            <a:ext cx="0" cy="457200"/>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4942457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a:extLst>
              <a:ext uri="{FF2B5EF4-FFF2-40B4-BE49-F238E27FC236}">
                <a16:creationId xmlns:a16="http://schemas.microsoft.com/office/drawing/2014/main" id="{71B19198-5702-0749-AC44-0A8150EDD0E1}"/>
              </a:ext>
            </a:extLst>
          </p:cNvPr>
          <p:cNvSpPr>
            <a:spLocks noGrp="1"/>
          </p:cNvSpPr>
          <p:nvPr>
            <p:ph type="title"/>
          </p:nvPr>
        </p:nvSpPr>
        <p:spPr>
          <a:xfrm>
            <a:off x="508000" y="621509"/>
            <a:ext cx="11040533" cy="533400"/>
          </a:xfrm>
        </p:spPr>
        <p:txBody>
          <a:bodyPr>
            <a:normAutofit fontScale="90000"/>
          </a:bodyPr>
          <a:lstStyle/>
          <a:p>
            <a:r>
              <a:rPr kumimoji="1" lang="zh-CN" altLang="en-US" dirty="0"/>
              <a:t>连续属性结点基尼系数划分方法</a:t>
            </a:r>
          </a:p>
        </p:txBody>
      </p:sp>
      <p:sp>
        <p:nvSpPr>
          <p:cNvPr id="20" name="文本占位符 2">
            <a:extLst>
              <a:ext uri="{FF2B5EF4-FFF2-40B4-BE49-F238E27FC236}">
                <a16:creationId xmlns:a16="http://schemas.microsoft.com/office/drawing/2014/main" id="{81963EA9-5C71-CA47-8EA1-5BB2A2AB5E45}"/>
              </a:ext>
            </a:extLst>
          </p:cNvPr>
          <p:cNvSpPr txBox="1">
            <a:spLocks/>
          </p:cNvSpPr>
          <p:nvPr/>
        </p:nvSpPr>
        <p:spPr>
          <a:xfrm>
            <a:off x="575733" y="1481469"/>
            <a:ext cx="11356071" cy="2550779"/>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00000"/>
              </a:lnSpc>
              <a:buClr>
                <a:schemeClr val="tx1"/>
              </a:buClr>
            </a:pPr>
            <a:r>
              <a:rPr kumimoji="1" lang="zh-CN" altLang="en-US" sz="2000" dirty="0"/>
              <a:t>为确定划分点，更有效的方法是：</a:t>
            </a:r>
            <a:endParaRPr kumimoji="1" lang="en-US" altLang="zh-CN" sz="2000" dirty="0"/>
          </a:p>
          <a:p>
            <a:pPr marL="1371600" lvl="2" indent="-457200">
              <a:lnSpc>
                <a:spcPct val="100000"/>
              </a:lnSpc>
              <a:buClr>
                <a:schemeClr val="tx1"/>
              </a:buClr>
              <a:buFont typeface="+mj-lt"/>
              <a:buAutoNum type="arabicPeriod"/>
            </a:pPr>
            <a:r>
              <a:rPr kumimoji="1" lang="zh-CN" altLang="en-US" dirty="0"/>
              <a:t>对每个属性，将属性值从小到大排序；</a:t>
            </a:r>
            <a:endParaRPr kumimoji="1" lang="en-US" altLang="zh-CN" dirty="0"/>
          </a:p>
          <a:p>
            <a:pPr marL="1371600" lvl="2" indent="-457200">
              <a:lnSpc>
                <a:spcPct val="100000"/>
              </a:lnSpc>
              <a:buClr>
                <a:schemeClr val="tx1"/>
              </a:buClr>
              <a:buFont typeface="+mj-lt"/>
              <a:buAutoNum type="arabicPeriod"/>
            </a:pPr>
            <a:r>
              <a:rPr kumimoji="1" lang="zh-CN" altLang="en-US" dirty="0"/>
              <a:t>从两个相邻的属性值间选择中间值作为候选分割点，对每个候选分割点，计算计数矩阵及基尼系数；</a:t>
            </a:r>
            <a:endParaRPr kumimoji="1" lang="en-US" altLang="zh-CN" dirty="0"/>
          </a:p>
          <a:p>
            <a:pPr marL="1371600" lvl="2" indent="-457200">
              <a:lnSpc>
                <a:spcPct val="100000"/>
              </a:lnSpc>
              <a:buClr>
                <a:schemeClr val="tx1"/>
              </a:buClr>
              <a:buFont typeface="+mj-lt"/>
              <a:buAutoNum type="arabicPeriod"/>
            </a:pPr>
            <a:r>
              <a:rPr kumimoji="1" lang="zh-CN" altLang="en-US" dirty="0"/>
              <a:t>选择具有最小基尼系数的分割点。</a:t>
            </a:r>
            <a:endParaRPr lang="en-US" altLang="en-US" dirty="0"/>
          </a:p>
        </p:txBody>
      </p:sp>
      <p:graphicFrame>
        <p:nvGraphicFramePr>
          <p:cNvPr id="21" name="Object 4">
            <a:extLst>
              <a:ext uri="{FF2B5EF4-FFF2-40B4-BE49-F238E27FC236}">
                <a16:creationId xmlns:a16="http://schemas.microsoft.com/office/drawing/2014/main" id="{E76B9A62-FC2F-0E43-BF5A-35D63C1DCDA0}"/>
              </a:ext>
            </a:extLst>
          </p:cNvPr>
          <p:cNvGraphicFramePr>
            <a:graphicFrameLocks noChangeAspect="1"/>
          </p:cNvGraphicFramePr>
          <p:nvPr>
            <p:extLst>
              <p:ext uri="{D42A27DB-BD31-4B8C-83A1-F6EECF244321}">
                <p14:modId xmlns:p14="http://schemas.microsoft.com/office/powerpoint/2010/main" val="670364630"/>
              </p:ext>
            </p:extLst>
          </p:nvPr>
        </p:nvGraphicFramePr>
        <p:xfrm>
          <a:off x="2898775" y="3473450"/>
          <a:ext cx="7874000" cy="2622550"/>
        </p:xfrm>
        <a:graphic>
          <a:graphicData uri="http://schemas.openxmlformats.org/presentationml/2006/ole">
            <mc:AlternateContent xmlns:mc="http://schemas.openxmlformats.org/markup-compatibility/2006">
              <mc:Choice xmlns:v="urn:schemas-microsoft-com:vml" Requires="v">
                <p:oleObj name="文档" r:id="rId3" imgW="10579100" imgH="3556000" progId="Word.Document.8">
                  <p:embed/>
                </p:oleObj>
              </mc:Choice>
              <mc:Fallback>
                <p:oleObj name="文档" r:id="rId3" imgW="10579100" imgH="3556000" progId="Word.Document.8">
                  <p:embed/>
                  <p:pic>
                    <p:nvPicPr>
                      <p:cNvPr id="49153" name="Object 4">
                        <a:extLst>
                          <a:ext uri="{FF2B5EF4-FFF2-40B4-BE49-F238E27FC236}">
                            <a16:creationId xmlns:a16="http://schemas.microsoft.com/office/drawing/2014/main" id="{05D6A344-EA6E-42B5-A59B-420D3D911770}"/>
                          </a:ext>
                        </a:extLst>
                      </p:cNvPr>
                      <p:cNvPicPr>
                        <a:picLocks noChangeAspect="1" noChangeArrowheads="1"/>
                      </p:cNvPicPr>
                      <p:nvPr/>
                    </p:nvPicPr>
                    <p:blipFill>
                      <a:blip r:embed="rId4"/>
                      <a:srcRect/>
                      <a:stretch>
                        <a:fillRect/>
                      </a:stretch>
                    </p:blipFill>
                    <p:spPr bwMode="auto">
                      <a:xfrm>
                        <a:off x="2898775" y="3473450"/>
                        <a:ext cx="7874000" cy="2622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22" name="Line 5">
            <a:extLst>
              <a:ext uri="{FF2B5EF4-FFF2-40B4-BE49-F238E27FC236}">
                <a16:creationId xmlns:a16="http://schemas.microsoft.com/office/drawing/2014/main" id="{84E61913-5E1D-C548-A0B2-51812BEF8FBD}"/>
              </a:ext>
            </a:extLst>
          </p:cNvPr>
          <p:cNvSpPr>
            <a:spLocks noChangeShapeType="1"/>
          </p:cNvSpPr>
          <p:nvPr/>
        </p:nvSpPr>
        <p:spPr bwMode="auto">
          <a:xfrm>
            <a:off x="3200400" y="4146550"/>
            <a:ext cx="304800" cy="1588"/>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23" name="Group 6">
            <a:extLst>
              <a:ext uri="{FF2B5EF4-FFF2-40B4-BE49-F238E27FC236}">
                <a16:creationId xmlns:a16="http://schemas.microsoft.com/office/drawing/2014/main" id="{3E1B078C-1FE1-594C-A866-40AEA3F58826}"/>
              </a:ext>
            </a:extLst>
          </p:cNvPr>
          <p:cNvGrpSpPr>
            <a:grpSpLocks/>
          </p:cNvGrpSpPr>
          <p:nvPr/>
        </p:nvGrpSpPr>
        <p:grpSpPr bwMode="auto">
          <a:xfrm>
            <a:off x="1600200" y="4222757"/>
            <a:ext cx="1905000" cy="338138"/>
            <a:chOff x="144" y="2832"/>
            <a:chExt cx="1200" cy="213"/>
          </a:xfrm>
        </p:grpSpPr>
        <p:sp>
          <p:nvSpPr>
            <p:cNvPr id="24" name="Text Box 7">
              <a:extLst>
                <a:ext uri="{FF2B5EF4-FFF2-40B4-BE49-F238E27FC236}">
                  <a16:creationId xmlns:a16="http://schemas.microsoft.com/office/drawing/2014/main" id="{35FDB621-FCF0-AE4C-8495-A3BCDE6EAD7A}"/>
                </a:ext>
              </a:extLst>
            </p:cNvPr>
            <p:cNvSpPr txBox="1">
              <a:spLocks noChangeArrowheads="1"/>
            </p:cNvSpPr>
            <p:nvPr/>
          </p:nvSpPr>
          <p:spPr bwMode="auto">
            <a:xfrm>
              <a:off x="144" y="2832"/>
              <a:ext cx="926"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9271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defTabSz="92710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defTabSz="9271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defTabSz="9271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defTabSz="9271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defTabSz="9271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defTabSz="9271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defTabSz="9271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defTabSz="9271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20000"/>
                </a:spcBef>
                <a:spcAft>
                  <a:spcPct val="0"/>
                </a:spcAft>
                <a:buClr>
                  <a:schemeClr val="accent2"/>
                </a:buClr>
                <a:buSzTx/>
                <a:buFont typeface="Monotype Sorts" pitchFamily="-84" charset="2"/>
                <a:buNone/>
              </a:pPr>
              <a:r>
                <a:rPr kumimoji="1" lang="en-US" altLang="en-US" sz="1600"/>
                <a:t>Split Positions</a:t>
              </a:r>
            </a:p>
          </p:txBody>
        </p:sp>
        <p:sp>
          <p:nvSpPr>
            <p:cNvPr id="25" name="Line 8">
              <a:extLst>
                <a:ext uri="{FF2B5EF4-FFF2-40B4-BE49-F238E27FC236}">
                  <a16:creationId xmlns:a16="http://schemas.microsoft.com/office/drawing/2014/main" id="{C53E17C6-F332-7646-A29D-E6C999837AA8}"/>
                </a:ext>
              </a:extLst>
            </p:cNvPr>
            <p:cNvSpPr>
              <a:spLocks noChangeShapeType="1"/>
            </p:cNvSpPr>
            <p:nvPr/>
          </p:nvSpPr>
          <p:spPr bwMode="auto">
            <a:xfrm>
              <a:off x="1152" y="2976"/>
              <a:ext cx="192" cy="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26" name="Text Box 9">
            <a:extLst>
              <a:ext uri="{FF2B5EF4-FFF2-40B4-BE49-F238E27FC236}">
                <a16:creationId xmlns:a16="http://schemas.microsoft.com/office/drawing/2014/main" id="{56E9DA47-67CA-9646-8D3E-553C80635CD0}"/>
              </a:ext>
            </a:extLst>
          </p:cNvPr>
          <p:cNvSpPr txBox="1">
            <a:spLocks noChangeArrowheads="1"/>
          </p:cNvSpPr>
          <p:nvPr/>
        </p:nvSpPr>
        <p:spPr bwMode="auto">
          <a:xfrm>
            <a:off x="1600200" y="3917950"/>
            <a:ext cx="160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1600"/>
              <a:t>Sorted Values</a:t>
            </a:r>
          </a:p>
        </p:txBody>
      </p:sp>
      <p:sp>
        <p:nvSpPr>
          <p:cNvPr id="27" name="Rectangle 1">
            <a:extLst>
              <a:ext uri="{FF2B5EF4-FFF2-40B4-BE49-F238E27FC236}">
                <a16:creationId xmlns:a16="http://schemas.microsoft.com/office/drawing/2014/main" id="{FD7FAD01-76A9-C149-869D-47A8CB5F77D9}"/>
              </a:ext>
            </a:extLst>
          </p:cNvPr>
          <p:cNvSpPr>
            <a:spLocks noChangeArrowheads="1"/>
          </p:cNvSpPr>
          <p:nvPr/>
        </p:nvSpPr>
        <p:spPr bwMode="auto">
          <a:xfrm>
            <a:off x="5892800" y="4800600"/>
            <a:ext cx="609600" cy="838200"/>
          </a:xfrm>
          <a:prstGeom prst="rect">
            <a:avLst/>
          </a:prstGeom>
          <a:solidFill>
            <a:srgbClr val="FFFF00">
              <a:alpha val="52156"/>
            </a:srgbClr>
          </a:solidFill>
          <a:ln w="12700">
            <a:solidFill>
              <a:schemeClr val="tx1"/>
            </a:solidFill>
            <a:round/>
            <a:headEnd/>
            <a:tailEnd/>
          </a:ln>
        </p:spPr>
        <p:txBody>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30" name="Rectangle 2">
            <a:extLst>
              <a:ext uri="{FF2B5EF4-FFF2-40B4-BE49-F238E27FC236}">
                <a16:creationId xmlns:a16="http://schemas.microsoft.com/office/drawing/2014/main" id="{99D0D02A-BA63-3142-A0C1-451BFA0C6983}"/>
              </a:ext>
            </a:extLst>
          </p:cNvPr>
          <p:cNvSpPr/>
          <p:nvPr/>
        </p:nvSpPr>
        <p:spPr bwMode="auto">
          <a:xfrm>
            <a:off x="3581400" y="4821238"/>
            <a:ext cx="1739900" cy="1350962"/>
          </a:xfrm>
          <a:prstGeom prst="rect">
            <a:avLst/>
          </a:prstGeom>
          <a:solidFill>
            <a:schemeClr val="bg1"/>
          </a:solidFill>
          <a:ln w="12700" cap="flat" cmpd="sng" algn="ctr">
            <a:noFill/>
            <a:prstDash val="solid"/>
            <a:round/>
            <a:headEnd type="none" w="med" len="med"/>
            <a:tailEnd type="none" w="med" len="med"/>
          </a:ln>
          <a:effectLst/>
          <a:extLst>
            <a:ext uri="{AF507438-7753-43e0-B8FC-AC1667EBCBE1}"/>
          </a:extLst>
        </p:spPr>
        <p:txBody>
          <a:bodyPr/>
          <a:lstStyle/>
          <a:p>
            <a:pPr>
              <a:defRPr/>
            </a:pPr>
            <a:endParaRPr lang="en-US">
              <a:latin typeface="Arial" charset="0"/>
              <a:ea typeface="ＭＳ Ｐゴシック" pitchFamily="-84" charset="-128"/>
            </a:endParaRPr>
          </a:p>
        </p:txBody>
      </p:sp>
      <p:sp>
        <p:nvSpPr>
          <p:cNvPr id="31" name="Rectangle 11">
            <a:extLst>
              <a:ext uri="{FF2B5EF4-FFF2-40B4-BE49-F238E27FC236}">
                <a16:creationId xmlns:a16="http://schemas.microsoft.com/office/drawing/2014/main" id="{88ECFBC6-C9A3-9842-8570-58EC37F44C13}"/>
              </a:ext>
            </a:extLst>
          </p:cNvPr>
          <p:cNvSpPr/>
          <p:nvPr/>
        </p:nvSpPr>
        <p:spPr bwMode="auto">
          <a:xfrm>
            <a:off x="6516688" y="4899026"/>
            <a:ext cx="3694112" cy="1349375"/>
          </a:xfrm>
          <a:prstGeom prst="rect">
            <a:avLst/>
          </a:prstGeom>
          <a:solidFill>
            <a:schemeClr val="bg1"/>
          </a:solidFill>
          <a:ln w="12700" cap="flat" cmpd="sng" algn="ctr">
            <a:noFill/>
            <a:prstDash val="solid"/>
            <a:round/>
            <a:headEnd type="none" w="med" len="med"/>
            <a:tailEnd type="none" w="med" len="med"/>
          </a:ln>
          <a:effectLst/>
          <a:extLst>
            <a:ext uri="{AF507438-7753-43e0-B8FC-AC1667EBCBE1}"/>
          </a:extLst>
        </p:spPr>
        <p:txBody>
          <a:bodyPr/>
          <a:lstStyle/>
          <a:p>
            <a:pPr>
              <a:defRPr/>
            </a:pPr>
            <a:endParaRPr lang="en-US">
              <a:latin typeface="Arial" charset="0"/>
              <a:ea typeface="ＭＳ Ｐゴシック" pitchFamily="-84" charset="-128"/>
            </a:endParaRPr>
          </a:p>
        </p:txBody>
      </p:sp>
      <p:sp>
        <p:nvSpPr>
          <p:cNvPr id="32" name="Oval 12">
            <a:extLst>
              <a:ext uri="{FF2B5EF4-FFF2-40B4-BE49-F238E27FC236}">
                <a16:creationId xmlns:a16="http://schemas.microsoft.com/office/drawing/2014/main" id="{7DF59E62-1DEF-2F4C-BBB7-8D505F9350AE}"/>
              </a:ext>
            </a:extLst>
          </p:cNvPr>
          <p:cNvSpPr>
            <a:spLocks noChangeArrowheads="1"/>
          </p:cNvSpPr>
          <p:nvPr/>
        </p:nvSpPr>
        <p:spPr bwMode="auto">
          <a:xfrm>
            <a:off x="5435600" y="4038601"/>
            <a:ext cx="762000" cy="303213"/>
          </a:xfrm>
          <a:prstGeom prst="ellipse">
            <a:avLst/>
          </a:prstGeom>
          <a:solidFill>
            <a:srgbClr val="FFFF00">
              <a:alpha val="61176"/>
            </a:srgbClr>
          </a:solidFill>
          <a:ln w="12700">
            <a:solidFill>
              <a:schemeClr val="tx1"/>
            </a:solidFill>
            <a:round/>
            <a:headEnd/>
            <a:tailEnd/>
          </a:ln>
        </p:spPr>
        <p:txBody>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cxnSp>
        <p:nvCxnSpPr>
          <p:cNvPr id="33" name="Straight Arrow Connector 14">
            <a:extLst>
              <a:ext uri="{FF2B5EF4-FFF2-40B4-BE49-F238E27FC236}">
                <a16:creationId xmlns:a16="http://schemas.microsoft.com/office/drawing/2014/main" id="{3EDF3B43-5E3F-0F4D-8EFB-2593C906D989}"/>
              </a:ext>
            </a:extLst>
          </p:cNvPr>
          <p:cNvCxnSpPr>
            <a:cxnSpLocks noChangeShapeType="1"/>
          </p:cNvCxnSpPr>
          <p:nvPr/>
        </p:nvCxnSpPr>
        <p:spPr bwMode="auto">
          <a:xfrm>
            <a:off x="6172200" y="3016250"/>
            <a:ext cx="0" cy="457200"/>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5121439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a:extLst>
              <a:ext uri="{FF2B5EF4-FFF2-40B4-BE49-F238E27FC236}">
                <a16:creationId xmlns:a16="http://schemas.microsoft.com/office/drawing/2014/main" id="{71B19198-5702-0749-AC44-0A8150EDD0E1}"/>
              </a:ext>
            </a:extLst>
          </p:cNvPr>
          <p:cNvSpPr>
            <a:spLocks noGrp="1"/>
          </p:cNvSpPr>
          <p:nvPr>
            <p:ph type="title"/>
          </p:nvPr>
        </p:nvSpPr>
        <p:spPr>
          <a:xfrm>
            <a:off x="508000" y="621509"/>
            <a:ext cx="11040533" cy="533400"/>
          </a:xfrm>
        </p:spPr>
        <p:txBody>
          <a:bodyPr>
            <a:normAutofit fontScale="90000"/>
          </a:bodyPr>
          <a:lstStyle/>
          <a:p>
            <a:r>
              <a:rPr kumimoji="1" lang="zh-CN" altLang="en-US" dirty="0"/>
              <a:t>连续属性结点基尼系数划分方法</a:t>
            </a:r>
          </a:p>
        </p:txBody>
      </p:sp>
      <p:sp>
        <p:nvSpPr>
          <p:cNvPr id="20" name="文本占位符 2">
            <a:extLst>
              <a:ext uri="{FF2B5EF4-FFF2-40B4-BE49-F238E27FC236}">
                <a16:creationId xmlns:a16="http://schemas.microsoft.com/office/drawing/2014/main" id="{81963EA9-5C71-CA47-8EA1-5BB2A2AB5E45}"/>
              </a:ext>
            </a:extLst>
          </p:cNvPr>
          <p:cNvSpPr txBox="1">
            <a:spLocks/>
          </p:cNvSpPr>
          <p:nvPr/>
        </p:nvSpPr>
        <p:spPr>
          <a:xfrm>
            <a:off x="575733" y="1481469"/>
            <a:ext cx="11356071" cy="2550779"/>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00000"/>
              </a:lnSpc>
              <a:buClr>
                <a:schemeClr val="tx1"/>
              </a:buClr>
            </a:pPr>
            <a:r>
              <a:rPr kumimoji="1" lang="zh-CN" altLang="en-US" sz="2000" dirty="0"/>
              <a:t>为确定划分点，更有效的方法是：</a:t>
            </a:r>
            <a:endParaRPr kumimoji="1" lang="en-US" altLang="zh-CN" sz="2000" dirty="0"/>
          </a:p>
          <a:p>
            <a:pPr marL="1371600" lvl="2" indent="-457200">
              <a:lnSpc>
                <a:spcPct val="100000"/>
              </a:lnSpc>
              <a:buClr>
                <a:schemeClr val="tx1"/>
              </a:buClr>
              <a:buFont typeface="+mj-lt"/>
              <a:buAutoNum type="arabicPeriod"/>
            </a:pPr>
            <a:r>
              <a:rPr kumimoji="1" lang="zh-CN" altLang="en-US" dirty="0"/>
              <a:t>对每个属性，将属性值从小到大排序；</a:t>
            </a:r>
            <a:endParaRPr kumimoji="1" lang="en-US" altLang="zh-CN" dirty="0"/>
          </a:p>
          <a:p>
            <a:pPr marL="1371600" lvl="2" indent="-457200">
              <a:lnSpc>
                <a:spcPct val="100000"/>
              </a:lnSpc>
              <a:buClr>
                <a:schemeClr val="tx1"/>
              </a:buClr>
              <a:buFont typeface="+mj-lt"/>
              <a:buAutoNum type="arabicPeriod"/>
            </a:pPr>
            <a:r>
              <a:rPr kumimoji="1" lang="zh-CN" altLang="en-US" dirty="0"/>
              <a:t>从两个相邻的属性值间选择中间值作为候选分割点，对每个候选分割点，计算计数矩阵及基尼系数；</a:t>
            </a:r>
            <a:endParaRPr kumimoji="1" lang="en-US" altLang="zh-CN" dirty="0"/>
          </a:p>
          <a:p>
            <a:pPr marL="1371600" lvl="2" indent="-457200">
              <a:lnSpc>
                <a:spcPct val="100000"/>
              </a:lnSpc>
              <a:buClr>
                <a:schemeClr val="tx1"/>
              </a:buClr>
              <a:buFont typeface="+mj-lt"/>
              <a:buAutoNum type="arabicPeriod"/>
            </a:pPr>
            <a:r>
              <a:rPr kumimoji="1" lang="zh-CN" altLang="en-US" dirty="0"/>
              <a:t>选择具有最小基尼系数的分割点。</a:t>
            </a:r>
            <a:endParaRPr lang="en-US" altLang="en-US" dirty="0"/>
          </a:p>
        </p:txBody>
      </p:sp>
      <p:graphicFrame>
        <p:nvGraphicFramePr>
          <p:cNvPr id="21" name="Object 4">
            <a:extLst>
              <a:ext uri="{FF2B5EF4-FFF2-40B4-BE49-F238E27FC236}">
                <a16:creationId xmlns:a16="http://schemas.microsoft.com/office/drawing/2014/main" id="{97F7D4C4-753E-0E40-A325-12A5B7852920}"/>
              </a:ext>
            </a:extLst>
          </p:cNvPr>
          <p:cNvGraphicFramePr>
            <a:graphicFrameLocks noChangeAspect="1"/>
          </p:cNvGraphicFramePr>
          <p:nvPr>
            <p:extLst>
              <p:ext uri="{D42A27DB-BD31-4B8C-83A1-F6EECF244321}">
                <p14:modId xmlns:p14="http://schemas.microsoft.com/office/powerpoint/2010/main" val="3834607414"/>
              </p:ext>
            </p:extLst>
          </p:nvPr>
        </p:nvGraphicFramePr>
        <p:xfrm>
          <a:off x="2898775" y="3473450"/>
          <a:ext cx="7874000" cy="2622550"/>
        </p:xfrm>
        <a:graphic>
          <a:graphicData uri="http://schemas.openxmlformats.org/presentationml/2006/ole">
            <mc:AlternateContent xmlns:mc="http://schemas.openxmlformats.org/markup-compatibility/2006">
              <mc:Choice xmlns:v="urn:schemas-microsoft-com:vml" Requires="v">
                <p:oleObj name="文档" r:id="rId3" imgW="10579100" imgH="3556000" progId="Word.Document.8">
                  <p:embed/>
                </p:oleObj>
              </mc:Choice>
              <mc:Fallback>
                <p:oleObj name="文档" r:id="rId3" imgW="10579100" imgH="3556000" progId="Word.Document.8">
                  <p:embed/>
                  <p:pic>
                    <p:nvPicPr>
                      <p:cNvPr id="50177" name="Object 4">
                        <a:extLst>
                          <a:ext uri="{FF2B5EF4-FFF2-40B4-BE49-F238E27FC236}">
                            <a16:creationId xmlns:a16="http://schemas.microsoft.com/office/drawing/2014/main" id="{8EED2B0D-5D3E-4A16-9418-A34C3669131A}"/>
                          </a:ext>
                        </a:extLst>
                      </p:cNvPr>
                      <p:cNvPicPr>
                        <a:picLocks noChangeAspect="1" noChangeArrowheads="1"/>
                      </p:cNvPicPr>
                      <p:nvPr/>
                    </p:nvPicPr>
                    <p:blipFill>
                      <a:blip r:embed="rId4"/>
                      <a:srcRect/>
                      <a:stretch>
                        <a:fillRect/>
                      </a:stretch>
                    </p:blipFill>
                    <p:spPr bwMode="auto">
                      <a:xfrm>
                        <a:off x="2898775" y="3473450"/>
                        <a:ext cx="7874000" cy="2622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22" name="Slide Number Placeholder 3">
            <a:extLst>
              <a:ext uri="{FF2B5EF4-FFF2-40B4-BE49-F238E27FC236}">
                <a16:creationId xmlns:a16="http://schemas.microsoft.com/office/drawing/2014/main" id="{8701F02F-132C-624B-8A1F-A9E8AFC7EF52}"/>
              </a:ext>
            </a:extLst>
          </p:cNvPr>
          <p:cNvSpPr txBox="1">
            <a:spLocks/>
          </p:cNvSpPr>
          <p:nvPr/>
        </p:nvSpPr>
        <p:spPr>
          <a:xfrm>
            <a:off x="8610600" y="6356350"/>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B1F20258-E45F-4E65-A1C7-7C0B85C920E7}" type="slidenum">
              <a:rPr lang="en-US" smtClean="0"/>
              <a:pPr>
                <a:defRPr/>
              </a:pPr>
              <a:t>42</a:t>
            </a:fld>
            <a:endParaRPr lang="en-US"/>
          </a:p>
        </p:txBody>
      </p:sp>
      <p:sp>
        <p:nvSpPr>
          <p:cNvPr id="23" name="Line 5">
            <a:extLst>
              <a:ext uri="{FF2B5EF4-FFF2-40B4-BE49-F238E27FC236}">
                <a16:creationId xmlns:a16="http://schemas.microsoft.com/office/drawing/2014/main" id="{05E6BB7C-AAA0-0149-A0EF-3B07051E70D0}"/>
              </a:ext>
            </a:extLst>
          </p:cNvPr>
          <p:cNvSpPr>
            <a:spLocks noChangeShapeType="1"/>
          </p:cNvSpPr>
          <p:nvPr/>
        </p:nvSpPr>
        <p:spPr bwMode="auto">
          <a:xfrm>
            <a:off x="3200400" y="4146550"/>
            <a:ext cx="304800" cy="1588"/>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24" name="Group 6">
            <a:extLst>
              <a:ext uri="{FF2B5EF4-FFF2-40B4-BE49-F238E27FC236}">
                <a16:creationId xmlns:a16="http://schemas.microsoft.com/office/drawing/2014/main" id="{7F5888A9-A576-D24E-BB28-CF6D667B4A1E}"/>
              </a:ext>
            </a:extLst>
          </p:cNvPr>
          <p:cNvGrpSpPr>
            <a:grpSpLocks/>
          </p:cNvGrpSpPr>
          <p:nvPr/>
        </p:nvGrpSpPr>
        <p:grpSpPr bwMode="auto">
          <a:xfrm>
            <a:off x="1600200" y="4222757"/>
            <a:ext cx="1905000" cy="338138"/>
            <a:chOff x="144" y="2832"/>
            <a:chExt cx="1200" cy="213"/>
          </a:xfrm>
        </p:grpSpPr>
        <p:sp>
          <p:nvSpPr>
            <p:cNvPr id="25" name="Text Box 7">
              <a:extLst>
                <a:ext uri="{FF2B5EF4-FFF2-40B4-BE49-F238E27FC236}">
                  <a16:creationId xmlns:a16="http://schemas.microsoft.com/office/drawing/2014/main" id="{98AFD730-04BA-AF40-837D-79C3BAE8E824}"/>
                </a:ext>
              </a:extLst>
            </p:cNvPr>
            <p:cNvSpPr txBox="1">
              <a:spLocks noChangeArrowheads="1"/>
            </p:cNvSpPr>
            <p:nvPr/>
          </p:nvSpPr>
          <p:spPr bwMode="auto">
            <a:xfrm>
              <a:off x="144" y="2832"/>
              <a:ext cx="926"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9271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defTabSz="92710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defTabSz="9271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defTabSz="9271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defTabSz="9271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defTabSz="9271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defTabSz="9271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defTabSz="9271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defTabSz="9271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20000"/>
                </a:spcBef>
                <a:spcAft>
                  <a:spcPct val="0"/>
                </a:spcAft>
                <a:buClr>
                  <a:schemeClr val="accent2"/>
                </a:buClr>
                <a:buSzTx/>
                <a:buFont typeface="Monotype Sorts" pitchFamily="-84" charset="2"/>
                <a:buNone/>
              </a:pPr>
              <a:r>
                <a:rPr kumimoji="1" lang="en-US" altLang="en-US" sz="1600"/>
                <a:t>Split Positions</a:t>
              </a:r>
            </a:p>
          </p:txBody>
        </p:sp>
        <p:sp>
          <p:nvSpPr>
            <p:cNvPr id="26" name="Line 8">
              <a:extLst>
                <a:ext uri="{FF2B5EF4-FFF2-40B4-BE49-F238E27FC236}">
                  <a16:creationId xmlns:a16="http://schemas.microsoft.com/office/drawing/2014/main" id="{A217E55D-CAC8-D542-BBE8-2D3F6E7394F5}"/>
                </a:ext>
              </a:extLst>
            </p:cNvPr>
            <p:cNvSpPr>
              <a:spLocks noChangeShapeType="1"/>
            </p:cNvSpPr>
            <p:nvPr/>
          </p:nvSpPr>
          <p:spPr bwMode="auto">
            <a:xfrm>
              <a:off x="1152" y="2976"/>
              <a:ext cx="192" cy="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27" name="Text Box 9">
            <a:extLst>
              <a:ext uri="{FF2B5EF4-FFF2-40B4-BE49-F238E27FC236}">
                <a16:creationId xmlns:a16="http://schemas.microsoft.com/office/drawing/2014/main" id="{A563C490-6C4A-2A4B-940A-20238303AAF0}"/>
              </a:ext>
            </a:extLst>
          </p:cNvPr>
          <p:cNvSpPr txBox="1">
            <a:spLocks noChangeArrowheads="1"/>
          </p:cNvSpPr>
          <p:nvPr/>
        </p:nvSpPr>
        <p:spPr bwMode="auto">
          <a:xfrm>
            <a:off x="1600200" y="3917950"/>
            <a:ext cx="160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1600"/>
              <a:t>Sorted Values</a:t>
            </a:r>
          </a:p>
        </p:txBody>
      </p:sp>
    </p:spTree>
    <p:extLst>
      <p:ext uri="{BB962C8B-B14F-4D97-AF65-F5344CB8AC3E}">
        <p14:creationId xmlns:p14="http://schemas.microsoft.com/office/powerpoint/2010/main" val="5185866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6">
            <a:extLst>
              <a:ext uri="{FF2B5EF4-FFF2-40B4-BE49-F238E27FC236}">
                <a16:creationId xmlns:a16="http://schemas.microsoft.com/office/drawing/2014/main" id="{A6251461-3795-854C-82AF-B0B394E57157}"/>
              </a:ext>
            </a:extLst>
          </p:cNvPr>
          <p:cNvSpPr/>
          <p:nvPr/>
        </p:nvSpPr>
        <p:spPr>
          <a:xfrm>
            <a:off x="4259766" y="888209"/>
            <a:ext cx="6724185" cy="18772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621509"/>
            <a:ext cx="11040533" cy="533400"/>
          </a:xfrm>
        </p:spPr>
        <p:txBody>
          <a:bodyPr>
            <a:normAutofit fontScale="90000"/>
          </a:bodyPr>
          <a:lstStyle/>
          <a:p>
            <a:r>
              <a:rPr kumimoji="1" lang="zh-CN" altLang="en-US" dirty="0"/>
              <a:t>熵</a:t>
            </a:r>
          </a:p>
        </p:txBody>
      </p:sp>
      <mc:AlternateContent xmlns:mc="http://schemas.openxmlformats.org/markup-compatibility/2006" xmlns:a14="http://schemas.microsoft.com/office/drawing/2010/main">
        <mc:Choice Requires="a14">
          <p:sp>
            <p:nvSpPr>
              <p:cNvPr id="5" name="文本占位符 2">
                <a:extLst>
                  <a:ext uri="{FF2B5EF4-FFF2-40B4-BE49-F238E27FC236}">
                    <a16:creationId xmlns:a16="http://schemas.microsoft.com/office/drawing/2014/main" id="{3AFA8DC4-7630-44C1-89F9-54B3FDDDBB43}"/>
                  </a:ext>
                </a:extLst>
              </p:cNvPr>
              <p:cNvSpPr txBox="1">
                <a:spLocks/>
              </p:cNvSpPr>
              <p:nvPr/>
            </p:nvSpPr>
            <p:spPr>
              <a:xfrm>
                <a:off x="575734" y="1481470"/>
                <a:ext cx="11187186" cy="4908697"/>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kumimoji="1" lang="zh-CN" altLang="en-US" sz="2400" dirty="0"/>
                  <a:t>对特定结点</a:t>
                </a:r>
                <a:r>
                  <a:rPr kumimoji="1" lang="en-US" altLang="zh-CN" sz="2400" dirty="0"/>
                  <a:t>t</a:t>
                </a:r>
                <a:r>
                  <a:rPr kumimoji="1" lang="zh-CN" altLang="en-US" sz="2400" dirty="0"/>
                  <a:t>计算熵：</a:t>
                </a:r>
                <a:endParaRPr kumimoji="1" lang="en-US" altLang="zh-CN" sz="2400" dirty="0"/>
              </a:p>
              <a:p>
                <a:pPr marL="0" indent="0" algn="ctr">
                  <a:buClr>
                    <a:schemeClr val="tx1"/>
                  </a:buClr>
                  <a:buNone/>
                </a:pPr>
                <a:endParaRPr lang="en-US" altLang="zh-CN" sz="2400" i="1" dirty="0">
                  <a:latin typeface="Cambria Math" panose="02040503050406030204" pitchFamily="18" charset="0"/>
                </a:endParaRPr>
              </a:p>
              <a:p>
                <a:pPr marL="0" indent="0" algn="ctr">
                  <a:buClr>
                    <a:schemeClr val="tx1"/>
                  </a:buClr>
                  <a:buNone/>
                </a:pP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a:latin typeface="Cambria Math" panose="02040503050406030204" pitchFamily="18" charset="0"/>
                          </a:rPr>
                          <m:t>𝑝</m:t>
                        </m:r>
                      </m:e>
                      <m:sub>
                        <m:r>
                          <a:rPr lang="en-US" altLang="zh-CN" sz="2400" b="0" i="1">
                            <a:latin typeface="Cambria Math" panose="02040503050406030204" pitchFamily="18" charset="0"/>
                          </a:rPr>
                          <m:t>𝑖</m:t>
                        </m:r>
                      </m:sub>
                    </m:sSub>
                    <m:d>
                      <m:dPr>
                        <m:ctrlPr>
                          <a:rPr lang="en-US" altLang="zh-CN" sz="2400" i="1">
                            <a:latin typeface="Cambria Math" panose="02040503050406030204" pitchFamily="18" charset="0"/>
                          </a:rPr>
                        </m:ctrlPr>
                      </m:dPr>
                      <m:e>
                        <m:r>
                          <a:rPr lang="en-US" altLang="zh-CN" sz="2400" b="0" i="1">
                            <a:latin typeface="Cambria Math" panose="02040503050406030204" pitchFamily="18" charset="0"/>
                          </a:rPr>
                          <m:t>𝑡</m:t>
                        </m:r>
                      </m:e>
                    </m:d>
                  </m:oMath>
                </a14:m>
                <a:r>
                  <a:rPr lang="zh-CN" altLang="en-US" sz="2400" dirty="0">
                    <a:latin typeface="Cambria Math" panose="02040503050406030204" pitchFamily="18" charset="0"/>
                    <a:ea typeface="Cambria Math" panose="02040503050406030204" pitchFamily="18" charset="0"/>
                  </a:rPr>
                  <a:t>是类别</a:t>
                </a:r>
                <a:r>
                  <a:rPr lang="en-US" altLang="zh-CN" sz="2400" dirty="0" err="1">
                    <a:latin typeface="Cambria Math" panose="02040503050406030204" pitchFamily="18" charset="0"/>
                    <a:ea typeface="Cambria Math" panose="02040503050406030204" pitchFamily="18" charset="0"/>
                  </a:rPr>
                  <a:t>i</a:t>
                </a:r>
                <a:r>
                  <a:rPr lang="zh-CN" altLang="en-US" sz="2400" dirty="0">
                    <a:latin typeface="Cambria Math" panose="02040503050406030204" pitchFamily="18" charset="0"/>
                    <a:ea typeface="Cambria Math" panose="02040503050406030204" pitchFamily="18" charset="0"/>
                  </a:rPr>
                  <a:t>在结点</a:t>
                </a:r>
                <a:r>
                  <a:rPr lang="en-US" altLang="zh-CN" sz="2400" dirty="0">
                    <a:latin typeface="Cambria Math" panose="02040503050406030204" pitchFamily="18" charset="0"/>
                    <a:ea typeface="Cambria Math" panose="02040503050406030204" pitchFamily="18" charset="0"/>
                  </a:rPr>
                  <a:t>t</a:t>
                </a:r>
                <a:r>
                  <a:rPr lang="zh-CN" altLang="en-US" sz="2400" dirty="0">
                    <a:latin typeface="Cambria Math" panose="02040503050406030204" pitchFamily="18" charset="0"/>
                    <a:ea typeface="Cambria Math" panose="02040503050406030204" pitchFamily="18" charset="0"/>
                  </a:rPr>
                  <a:t>的概率，</a:t>
                </a:r>
                <a:r>
                  <a:rPr lang="en-US" altLang="zh-CN" sz="2400" dirty="0">
                    <a:latin typeface="Cambria Math" panose="02040503050406030204" pitchFamily="18" charset="0"/>
                    <a:ea typeface="Cambria Math" panose="02040503050406030204" pitchFamily="18" charset="0"/>
                  </a:rPr>
                  <a:t>c</a:t>
                </a:r>
                <a:r>
                  <a:rPr lang="zh-CN" altLang="en-US" sz="2400" dirty="0">
                    <a:latin typeface="Cambria Math" panose="02040503050406030204" pitchFamily="18" charset="0"/>
                    <a:ea typeface="Cambria Math" panose="02040503050406030204" pitchFamily="18" charset="0"/>
                  </a:rPr>
                  <a:t>是类别的个数</a:t>
                </a:r>
                <a:endParaRPr lang="en-US" altLang="zh-CN" sz="2400" dirty="0">
                  <a:latin typeface="Cambria Math" panose="02040503050406030204" pitchFamily="18" charset="0"/>
                  <a:ea typeface="Cambria Math" panose="02040503050406030204" pitchFamily="18" charset="0"/>
                </a:endParaRPr>
              </a:p>
              <a:p>
                <a:pPr>
                  <a:buClr>
                    <a:schemeClr val="tx1"/>
                  </a:buClr>
                </a:pPr>
                <a:r>
                  <a:rPr kumimoji="1" lang="en-US" altLang="zh-CN" sz="2400" dirty="0"/>
                  <a:t>Max(entropy)=log</a:t>
                </a:r>
                <a:r>
                  <a:rPr kumimoji="1" lang="en-US" altLang="zh-CN" sz="2400" baseline="-25000" dirty="0"/>
                  <a:t>2</a:t>
                </a:r>
                <a:r>
                  <a:rPr kumimoji="1" lang="en-US" altLang="zh-CN" sz="2400" dirty="0"/>
                  <a:t>c</a:t>
                </a:r>
                <a:r>
                  <a:rPr kumimoji="1" lang="zh-CN" altLang="en-US" sz="2400" dirty="0"/>
                  <a:t>，当该结点所有类具有相同概率时，熵最大。此时分类效果为最低；</a:t>
                </a:r>
                <a:endParaRPr kumimoji="1" lang="en-US" altLang="zh-CN" sz="2400" dirty="0"/>
              </a:p>
              <a:p>
                <a:pPr>
                  <a:buClr>
                    <a:schemeClr val="tx1"/>
                  </a:buClr>
                </a:pPr>
                <a:r>
                  <a:rPr kumimoji="1" lang="en-US" altLang="zh-CN" sz="2400" dirty="0"/>
                  <a:t>Min(entropy)=0</a:t>
                </a:r>
                <a:r>
                  <a:rPr kumimoji="1" lang="zh-CN" altLang="en-US" sz="2400" dirty="0"/>
                  <a:t>，当该结点只含有相同类的对象时，熵最小。此时分类效果最佳。</a:t>
                </a:r>
                <a:endParaRPr kumimoji="1" lang="en-US" altLang="zh-CN" sz="2400" dirty="0"/>
              </a:p>
            </p:txBody>
          </p:sp>
        </mc:Choice>
        <mc:Fallback xmlns="">
          <p:sp>
            <p:nvSpPr>
              <p:cNvPr id="5" name="文本占位符 2">
                <a:extLst>
                  <a:ext uri="{FF2B5EF4-FFF2-40B4-BE49-F238E27FC236}">
                    <a16:creationId xmlns:a16="http://schemas.microsoft.com/office/drawing/2014/main" id="{3AFA8DC4-7630-44C1-89F9-54B3FDDDBB43}"/>
                  </a:ext>
                </a:extLst>
              </p:cNvPr>
              <p:cNvSpPr txBox="1">
                <a:spLocks noRot="1" noChangeAspect="1" noMove="1" noResize="1" noEditPoints="1" noAdjustHandles="1" noChangeArrowheads="1" noChangeShapeType="1" noTextEdit="1"/>
              </p:cNvSpPr>
              <p:nvPr/>
            </p:nvSpPr>
            <p:spPr>
              <a:xfrm>
                <a:off x="575734" y="1481470"/>
                <a:ext cx="11187186" cy="4908697"/>
              </a:xfrm>
              <a:prstGeom prst="rect">
                <a:avLst/>
              </a:prstGeom>
              <a:blipFill>
                <a:blip r:embed="rId3"/>
                <a:stretch>
                  <a:fillRect l="-7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TextBox 10">
                <a:extLst>
                  <a:ext uri="{FF2B5EF4-FFF2-40B4-BE49-F238E27FC236}">
                    <a16:creationId xmlns:a16="http://schemas.microsoft.com/office/drawing/2014/main" id="{718052FA-F3DF-4980-BE8D-A7739CD885F9}"/>
                  </a:ext>
                </a:extLst>
              </p:cNvPr>
              <p:cNvSpPr txBox="1"/>
              <p:nvPr/>
            </p:nvSpPr>
            <p:spPr>
              <a:xfrm>
                <a:off x="4966805" y="1326313"/>
                <a:ext cx="5417317" cy="12107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i="1" smtClean="0">
                          <a:solidFill>
                            <a:schemeClr val="bg1"/>
                          </a:solidFill>
                          <a:latin typeface="Cambria Math" panose="02040503050406030204" pitchFamily="18" charset="0"/>
                        </a:rPr>
                        <m:t>𝐸𝑛𝑡𝑟𝑜𝑝𝑦</m:t>
                      </m:r>
                      <m:r>
                        <a:rPr lang="en-US" sz="2800" b="0" i="1" smtClean="0">
                          <a:solidFill>
                            <a:schemeClr val="bg1"/>
                          </a:solidFill>
                          <a:latin typeface="Cambria Math" panose="02040503050406030204" pitchFamily="18" charset="0"/>
                        </a:rPr>
                        <m:t>(</m:t>
                      </m:r>
                      <m:r>
                        <a:rPr lang="en-US" sz="2800" b="0" i="1" smtClean="0">
                          <a:solidFill>
                            <a:schemeClr val="bg1"/>
                          </a:solidFill>
                          <a:latin typeface="Cambria Math" panose="02040503050406030204" pitchFamily="18" charset="0"/>
                        </a:rPr>
                        <m:t>𝑡</m:t>
                      </m:r>
                      <m:r>
                        <a:rPr lang="en-US" sz="2800" b="0" i="1" smtClean="0">
                          <a:solidFill>
                            <a:schemeClr val="bg1"/>
                          </a:solidFill>
                          <a:latin typeface="Cambria Math" panose="02040503050406030204" pitchFamily="18" charset="0"/>
                        </a:rPr>
                        <m:t>)=−</m:t>
                      </m:r>
                      <m:nary>
                        <m:naryPr>
                          <m:chr m:val="∑"/>
                          <m:ctrlPr>
                            <a:rPr lang="en-US" sz="2800" i="1">
                              <a:solidFill>
                                <a:schemeClr val="bg1"/>
                              </a:solidFill>
                              <a:latin typeface="Cambria Math" panose="02040503050406030204" pitchFamily="18" charset="0"/>
                            </a:rPr>
                          </m:ctrlPr>
                        </m:naryPr>
                        <m:sub>
                          <m:r>
                            <m:rPr>
                              <m:brk m:alnAt="23"/>
                            </m:rPr>
                            <a:rPr lang="en-US" sz="2800" i="1">
                              <a:solidFill>
                                <a:schemeClr val="bg1"/>
                              </a:solidFill>
                              <a:latin typeface="Cambria Math" panose="02040503050406030204" pitchFamily="18" charset="0"/>
                            </a:rPr>
                            <m:t>𝑖</m:t>
                          </m:r>
                          <m:r>
                            <a:rPr lang="en-US" sz="2800" i="1">
                              <a:solidFill>
                                <a:schemeClr val="bg1"/>
                              </a:solidFill>
                              <a:latin typeface="Cambria Math" panose="02040503050406030204" pitchFamily="18" charset="0"/>
                            </a:rPr>
                            <m:t>=0</m:t>
                          </m:r>
                        </m:sub>
                        <m:sup>
                          <m:r>
                            <a:rPr lang="en-US" sz="2800" i="1">
                              <a:solidFill>
                                <a:schemeClr val="bg1"/>
                              </a:solidFill>
                              <a:latin typeface="Cambria Math" panose="02040503050406030204" pitchFamily="18" charset="0"/>
                            </a:rPr>
                            <m:t>𝑐</m:t>
                          </m:r>
                          <m:r>
                            <a:rPr lang="en-US" sz="2800" i="1">
                              <a:solidFill>
                                <a:schemeClr val="bg1"/>
                              </a:solidFill>
                              <a:latin typeface="Cambria Math" panose="02040503050406030204" pitchFamily="18" charset="0"/>
                            </a:rPr>
                            <m:t>−1</m:t>
                          </m:r>
                        </m:sup>
                        <m:e>
                          <m:sSub>
                            <m:sSubPr>
                              <m:ctrlPr>
                                <a:rPr lang="en-US" sz="2800" i="1">
                                  <a:solidFill>
                                    <a:schemeClr val="bg1"/>
                                  </a:solidFill>
                                  <a:latin typeface="Cambria Math" panose="02040503050406030204" pitchFamily="18" charset="0"/>
                                </a:rPr>
                              </m:ctrlPr>
                            </m:sSubPr>
                            <m:e>
                              <m:r>
                                <a:rPr lang="en-US" sz="2800" i="1">
                                  <a:solidFill>
                                    <a:schemeClr val="bg1"/>
                                  </a:solidFill>
                                  <a:latin typeface="Cambria Math" panose="02040503050406030204" pitchFamily="18" charset="0"/>
                                </a:rPr>
                                <m:t>𝑝</m:t>
                              </m:r>
                            </m:e>
                            <m:sub>
                              <m:r>
                                <a:rPr lang="en-US" sz="2800" i="1">
                                  <a:solidFill>
                                    <a:schemeClr val="bg1"/>
                                  </a:solidFill>
                                  <a:latin typeface="Cambria Math" panose="02040503050406030204" pitchFamily="18" charset="0"/>
                                </a:rPr>
                                <m:t>𝑖</m:t>
                              </m:r>
                            </m:sub>
                          </m:sSub>
                          <m:d>
                            <m:dPr>
                              <m:ctrlPr>
                                <a:rPr lang="en-US" sz="2800" i="1">
                                  <a:solidFill>
                                    <a:schemeClr val="bg1"/>
                                  </a:solidFill>
                                  <a:latin typeface="Cambria Math" panose="02040503050406030204" pitchFamily="18" charset="0"/>
                                </a:rPr>
                              </m:ctrlPr>
                            </m:dPr>
                            <m:e>
                              <m:r>
                                <a:rPr lang="en-US" sz="2800" i="1">
                                  <a:solidFill>
                                    <a:schemeClr val="bg1"/>
                                  </a:solidFill>
                                  <a:latin typeface="Cambria Math" panose="02040503050406030204" pitchFamily="18" charset="0"/>
                                </a:rPr>
                                <m:t>𝑡</m:t>
                              </m:r>
                            </m:e>
                          </m:d>
                          <m:r>
                            <a:rPr lang="en-US" sz="2800" i="1">
                              <a:solidFill>
                                <a:schemeClr val="bg1"/>
                              </a:solidFill>
                              <a:latin typeface="Cambria Math" panose="02040503050406030204" pitchFamily="18" charset="0"/>
                            </a:rPr>
                            <m:t>𝑙𝑜</m:t>
                          </m:r>
                          <m:sSub>
                            <m:sSubPr>
                              <m:ctrlPr>
                                <a:rPr lang="en-US" sz="2800" i="1">
                                  <a:solidFill>
                                    <a:schemeClr val="bg1"/>
                                  </a:solidFill>
                                  <a:latin typeface="Cambria Math" panose="02040503050406030204" pitchFamily="18" charset="0"/>
                                </a:rPr>
                              </m:ctrlPr>
                            </m:sSubPr>
                            <m:e>
                              <m:r>
                                <a:rPr lang="en-US" sz="2800" i="1">
                                  <a:solidFill>
                                    <a:schemeClr val="bg1"/>
                                  </a:solidFill>
                                  <a:latin typeface="Cambria Math" panose="02040503050406030204" pitchFamily="18" charset="0"/>
                                </a:rPr>
                                <m:t>𝑔</m:t>
                              </m:r>
                            </m:e>
                            <m:sub>
                              <m:r>
                                <a:rPr lang="en-US" sz="2800" i="1">
                                  <a:solidFill>
                                    <a:schemeClr val="bg1"/>
                                  </a:solidFill>
                                  <a:latin typeface="Cambria Math" panose="02040503050406030204" pitchFamily="18" charset="0"/>
                                </a:rPr>
                                <m:t>2</m:t>
                              </m:r>
                            </m:sub>
                          </m:sSub>
                          <m:sSub>
                            <m:sSubPr>
                              <m:ctrlPr>
                                <a:rPr lang="en-US" sz="2800" i="1">
                                  <a:solidFill>
                                    <a:schemeClr val="bg1"/>
                                  </a:solidFill>
                                  <a:latin typeface="Cambria Math" panose="02040503050406030204" pitchFamily="18" charset="0"/>
                                </a:rPr>
                              </m:ctrlPr>
                            </m:sSubPr>
                            <m:e>
                              <m:r>
                                <a:rPr lang="en-US" sz="2800" i="1">
                                  <a:solidFill>
                                    <a:schemeClr val="bg1"/>
                                  </a:solidFill>
                                  <a:latin typeface="Cambria Math" panose="02040503050406030204" pitchFamily="18" charset="0"/>
                                </a:rPr>
                                <m:t>𝑝</m:t>
                              </m:r>
                            </m:e>
                            <m:sub>
                              <m:r>
                                <a:rPr lang="en-US" sz="2800" i="1">
                                  <a:solidFill>
                                    <a:schemeClr val="bg1"/>
                                  </a:solidFill>
                                  <a:latin typeface="Cambria Math" panose="02040503050406030204" pitchFamily="18" charset="0"/>
                                </a:rPr>
                                <m:t>𝑖</m:t>
                              </m:r>
                            </m:sub>
                          </m:sSub>
                          <m:r>
                            <a:rPr lang="en-US" sz="2800" i="1">
                              <a:solidFill>
                                <a:schemeClr val="bg1"/>
                              </a:solidFill>
                              <a:latin typeface="Cambria Math" panose="02040503050406030204" pitchFamily="18" charset="0"/>
                            </a:rPr>
                            <m:t>(</m:t>
                          </m:r>
                          <m:r>
                            <a:rPr lang="en-US" sz="2800" i="1">
                              <a:solidFill>
                                <a:schemeClr val="bg1"/>
                              </a:solidFill>
                              <a:latin typeface="Cambria Math" panose="02040503050406030204" pitchFamily="18" charset="0"/>
                            </a:rPr>
                            <m:t>𝑡</m:t>
                          </m:r>
                          <m:r>
                            <a:rPr lang="en-US" sz="2800" i="1">
                              <a:solidFill>
                                <a:schemeClr val="bg1"/>
                              </a:solidFill>
                              <a:latin typeface="Cambria Math" panose="02040503050406030204" pitchFamily="18" charset="0"/>
                            </a:rPr>
                            <m:t>)</m:t>
                          </m:r>
                        </m:e>
                      </m:nary>
                    </m:oMath>
                  </m:oMathPara>
                </a14:m>
                <a:endParaRPr lang="en-US" sz="2400" dirty="0">
                  <a:solidFill>
                    <a:schemeClr val="bg1"/>
                  </a:solidFill>
                </a:endParaRPr>
              </a:p>
            </p:txBody>
          </p:sp>
        </mc:Choice>
        <mc:Fallback xmlns="">
          <p:sp>
            <p:nvSpPr>
              <p:cNvPr id="6" name="TextBox 10">
                <a:extLst>
                  <a:ext uri="{FF2B5EF4-FFF2-40B4-BE49-F238E27FC236}">
                    <a16:creationId xmlns:a16="http://schemas.microsoft.com/office/drawing/2014/main" id="{718052FA-F3DF-4980-BE8D-A7739CD885F9}"/>
                  </a:ext>
                </a:extLst>
              </p:cNvPr>
              <p:cNvSpPr txBox="1">
                <a:spLocks noRot="1" noChangeAspect="1" noMove="1" noResize="1" noEditPoints="1" noAdjustHandles="1" noChangeArrowheads="1" noChangeShapeType="1" noTextEdit="1"/>
              </p:cNvSpPr>
              <p:nvPr/>
            </p:nvSpPr>
            <p:spPr>
              <a:xfrm>
                <a:off x="4966805" y="1326313"/>
                <a:ext cx="5417317" cy="1210781"/>
              </a:xfrm>
              <a:prstGeom prst="rect">
                <a:avLst/>
              </a:prstGeom>
              <a:blipFill>
                <a:blip r:embed="rId4"/>
                <a:stretch>
                  <a:fillRect l="-1639" t="-112500" r="-1874" b="-175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182576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a:extLst>
              <a:ext uri="{FF2B5EF4-FFF2-40B4-BE49-F238E27FC236}">
                <a16:creationId xmlns:a16="http://schemas.microsoft.com/office/drawing/2014/main" id="{DE103F3D-26C5-5D45-8494-68416CC021A9}"/>
              </a:ext>
            </a:extLst>
          </p:cNvPr>
          <p:cNvSpPr/>
          <p:nvPr/>
        </p:nvSpPr>
        <p:spPr>
          <a:xfrm>
            <a:off x="4259766" y="888209"/>
            <a:ext cx="6724185" cy="18772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621509"/>
            <a:ext cx="11040533" cy="533400"/>
          </a:xfrm>
        </p:spPr>
        <p:txBody>
          <a:bodyPr>
            <a:normAutofit fontScale="90000"/>
          </a:bodyPr>
          <a:lstStyle/>
          <a:p>
            <a:r>
              <a:rPr kumimoji="1" lang="zh-CN" altLang="en-US" dirty="0"/>
              <a:t>熵</a:t>
            </a:r>
          </a:p>
        </p:txBody>
      </p:sp>
      <mc:AlternateContent xmlns:mc="http://schemas.openxmlformats.org/markup-compatibility/2006" xmlns:a14="http://schemas.microsoft.com/office/drawing/2010/main">
        <mc:Choice Requires="a14">
          <p:sp>
            <p:nvSpPr>
              <p:cNvPr id="5" name="文本占位符 2">
                <a:extLst>
                  <a:ext uri="{FF2B5EF4-FFF2-40B4-BE49-F238E27FC236}">
                    <a16:creationId xmlns:a16="http://schemas.microsoft.com/office/drawing/2014/main" id="{3AFA8DC4-7630-44C1-89F9-54B3FDDDBB43}"/>
                  </a:ext>
                </a:extLst>
              </p:cNvPr>
              <p:cNvSpPr txBox="1">
                <a:spLocks/>
              </p:cNvSpPr>
              <p:nvPr/>
            </p:nvSpPr>
            <p:spPr>
              <a:xfrm>
                <a:off x="575734" y="1481470"/>
                <a:ext cx="11187186" cy="4908697"/>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kumimoji="1" lang="zh-CN" altLang="en-US" sz="2400" dirty="0"/>
                  <a:t>对特定结点</a:t>
                </a:r>
                <a:r>
                  <a:rPr kumimoji="1" lang="en-US" altLang="zh-CN" sz="2400" dirty="0"/>
                  <a:t>t</a:t>
                </a:r>
                <a:r>
                  <a:rPr kumimoji="1" lang="zh-CN" altLang="en-US" sz="2400" dirty="0"/>
                  <a:t>计算熵：</a:t>
                </a:r>
                <a:endParaRPr kumimoji="1" lang="en-US" altLang="zh-CN" sz="2400" dirty="0"/>
              </a:p>
              <a:p>
                <a:pPr marL="0" indent="0" algn="ctr">
                  <a:buClr>
                    <a:schemeClr val="tx1"/>
                  </a:buClr>
                  <a:buNone/>
                </a:pPr>
                <a:endParaRPr lang="en-US" altLang="zh-CN" sz="2400" i="1" dirty="0">
                  <a:latin typeface="Cambria Math" panose="02040503050406030204" pitchFamily="18" charset="0"/>
                </a:endParaRPr>
              </a:p>
              <a:p>
                <a:pPr marL="0" indent="0" algn="ctr">
                  <a:buClr>
                    <a:schemeClr val="tx1"/>
                  </a:buClr>
                  <a:buNone/>
                </a:pP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a:latin typeface="Cambria Math" panose="02040503050406030204" pitchFamily="18" charset="0"/>
                          </a:rPr>
                          <m:t>𝑝</m:t>
                        </m:r>
                      </m:e>
                      <m:sub>
                        <m:r>
                          <a:rPr lang="en-US" altLang="zh-CN" sz="2400" b="0" i="1">
                            <a:latin typeface="Cambria Math" panose="02040503050406030204" pitchFamily="18" charset="0"/>
                          </a:rPr>
                          <m:t>𝑖</m:t>
                        </m:r>
                      </m:sub>
                    </m:sSub>
                    <m:d>
                      <m:dPr>
                        <m:ctrlPr>
                          <a:rPr lang="en-US" altLang="zh-CN" sz="2400" i="1">
                            <a:latin typeface="Cambria Math" panose="02040503050406030204" pitchFamily="18" charset="0"/>
                          </a:rPr>
                        </m:ctrlPr>
                      </m:dPr>
                      <m:e>
                        <m:r>
                          <a:rPr lang="en-US" altLang="zh-CN" sz="2400" b="0" i="1">
                            <a:latin typeface="Cambria Math" panose="02040503050406030204" pitchFamily="18" charset="0"/>
                          </a:rPr>
                          <m:t>𝑡</m:t>
                        </m:r>
                      </m:e>
                    </m:d>
                  </m:oMath>
                </a14:m>
                <a:r>
                  <a:rPr lang="zh-CN" altLang="en-US" sz="2400" dirty="0">
                    <a:latin typeface="Cambria Math" panose="02040503050406030204" pitchFamily="18" charset="0"/>
                    <a:ea typeface="Cambria Math" panose="02040503050406030204" pitchFamily="18" charset="0"/>
                  </a:rPr>
                  <a:t>是类别</a:t>
                </a:r>
                <a:r>
                  <a:rPr lang="en-US" altLang="zh-CN" sz="2400" dirty="0" err="1">
                    <a:latin typeface="Cambria Math" panose="02040503050406030204" pitchFamily="18" charset="0"/>
                    <a:ea typeface="Cambria Math" panose="02040503050406030204" pitchFamily="18" charset="0"/>
                  </a:rPr>
                  <a:t>i</a:t>
                </a:r>
                <a:r>
                  <a:rPr lang="zh-CN" altLang="en-US" sz="2400" dirty="0">
                    <a:latin typeface="Cambria Math" panose="02040503050406030204" pitchFamily="18" charset="0"/>
                    <a:ea typeface="Cambria Math" panose="02040503050406030204" pitchFamily="18" charset="0"/>
                  </a:rPr>
                  <a:t>在结点</a:t>
                </a:r>
                <a:r>
                  <a:rPr lang="en-US" altLang="zh-CN" sz="2400" dirty="0">
                    <a:latin typeface="Cambria Math" panose="02040503050406030204" pitchFamily="18" charset="0"/>
                    <a:ea typeface="Cambria Math" panose="02040503050406030204" pitchFamily="18" charset="0"/>
                  </a:rPr>
                  <a:t>t</a:t>
                </a:r>
                <a:r>
                  <a:rPr lang="zh-CN" altLang="en-US" sz="2400" dirty="0">
                    <a:latin typeface="Cambria Math" panose="02040503050406030204" pitchFamily="18" charset="0"/>
                    <a:ea typeface="Cambria Math" panose="02040503050406030204" pitchFamily="18" charset="0"/>
                  </a:rPr>
                  <a:t>的概率，</a:t>
                </a:r>
                <a:r>
                  <a:rPr lang="en-US" altLang="zh-CN" sz="2400" dirty="0">
                    <a:latin typeface="Cambria Math" panose="02040503050406030204" pitchFamily="18" charset="0"/>
                    <a:ea typeface="Cambria Math" panose="02040503050406030204" pitchFamily="18" charset="0"/>
                  </a:rPr>
                  <a:t>c</a:t>
                </a:r>
                <a:r>
                  <a:rPr lang="zh-CN" altLang="en-US" sz="2400" dirty="0">
                    <a:latin typeface="Cambria Math" panose="02040503050406030204" pitchFamily="18" charset="0"/>
                    <a:ea typeface="Cambria Math" panose="02040503050406030204" pitchFamily="18" charset="0"/>
                  </a:rPr>
                  <a:t>是类别的个数</a:t>
                </a:r>
                <a:endParaRPr lang="en-US" altLang="zh-CN" sz="2400" dirty="0">
                  <a:latin typeface="Cambria Math" panose="02040503050406030204" pitchFamily="18" charset="0"/>
                  <a:ea typeface="Cambria Math" panose="02040503050406030204" pitchFamily="18" charset="0"/>
                </a:endParaRPr>
              </a:p>
            </p:txBody>
          </p:sp>
        </mc:Choice>
        <mc:Fallback xmlns="">
          <p:sp>
            <p:nvSpPr>
              <p:cNvPr id="5" name="文本占位符 2">
                <a:extLst>
                  <a:ext uri="{FF2B5EF4-FFF2-40B4-BE49-F238E27FC236}">
                    <a16:creationId xmlns:a16="http://schemas.microsoft.com/office/drawing/2014/main" id="{3AFA8DC4-7630-44C1-89F9-54B3FDDDBB43}"/>
                  </a:ext>
                </a:extLst>
              </p:cNvPr>
              <p:cNvSpPr txBox="1">
                <a:spLocks noRot="1" noChangeAspect="1" noMove="1" noResize="1" noEditPoints="1" noAdjustHandles="1" noChangeArrowheads="1" noChangeShapeType="1" noTextEdit="1"/>
              </p:cNvSpPr>
              <p:nvPr/>
            </p:nvSpPr>
            <p:spPr>
              <a:xfrm>
                <a:off x="575734" y="1481470"/>
                <a:ext cx="11187186" cy="4908697"/>
              </a:xfrm>
              <a:prstGeom prst="rect">
                <a:avLst/>
              </a:prstGeom>
              <a:blipFill>
                <a:blip r:embed="rId4"/>
                <a:stretch>
                  <a:fillRect l="-7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TextBox 10">
                <a:extLst>
                  <a:ext uri="{FF2B5EF4-FFF2-40B4-BE49-F238E27FC236}">
                    <a16:creationId xmlns:a16="http://schemas.microsoft.com/office/drawing/2014/main" id="{718052FA-F3DF-4980-BE8D-A7739CD885F9}"/>
                  </a:ext>
                </a:extLst>
              </p:cNvPr>
              <p:cNvSpPr txBox="1"/>
              <p:nvPr/>
            </p:nvSpPr>
            <p:spPr>
              <a:xfrm>
                <a:off x="4966805" y="1326313"/>
                <a:ext cx="5417317" cy="12107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i="1" smtClean="0">
                          <a:solidFill>
                            <a:schemeClr val="bg1"/>
                          </a:solidFill>
                          <a:latin typeface="Cambria Math" panose="02040503050406030204" pitchFamily="18" charset="0"/>
                        </a:rPr>
                        <m:t>𝐸𝑛𝑡𝑟𝑜𝑝𝑦</m:t>
                      </m:r>
                      <m:r>
                        <a:rPr lang="en-US" sz="2800" b="0" i="1" smtClean="0">
                          <a:solidFill>
                            <a:schemeClr val="bg1"/>
                          </a:solidFill>
                          <a:latin typeface="Cambria Math" panose="02040503050406030204" pitchFamily="18" charset="0"/>
                        </a:rPr>
                        <m:t>(</m:t>
                      </m:r>
                      <m:r>
                        <a:rPr lang="en-US" sz="2800" b="0" i="1" smtClean="0">
                          <a:solidFill>
                            <a:schemeClr val="bg1"/>
                          </a:solidFill>
                          <a:latin typeface="Cambria Math" panose="02040503050406030204" pitchFamily="18" charset="0"/>
                        </a:rPr>
                        <m:t>𝑡</m:t>
                      </m:r>
                      <m:r>
                        <a:rPr lang="en-US" sz="2800" b="0" i="1" smtClean="0">
                          <a:solidFill>
                            <a:schemeClr val="bg1"/>
                          </a:solidFill>
                          <a:latin typeface="Cambria Math" panose="02040503050406030204" pitchFamily="18" charset="0"/>
                        </a:rPr>
                        <m:t>)=−</m:t>
                      </m:r>
                      <m:nary>
                        <m:naryPr>
                          <m:chr m:val="∑"/>
                          <m:ctrlPr>
                            <a:rPr lang="en-US" sz="2800" i="1">
                              <a:solidFill>
                                <a:schemeClr val="bg1"/>
                              </a:solidFill>
                              <a:latin typeface="Cambria Math" panose="02040503050406030204" pitchFamily="18" charset="0"/>
                            </a:rPr>
                          </m:ctrlPr>
                        </m:naryPr>
                        <m:sub>
                          <m:r>
                            <m:rPr>
                              <m:brk m:alnAt="23"/>
                            </m:rPr>
                            <a:rPr lang="en-US" sz="2800" i="1">
                              <a:solidFill>
                                <a:schemeClr val="bg1"/>
                              </a:solidFill>
                              <a:latin typeface="Cambria Math" panose="02040503050406030204" pitchFamily="18" charset="0"/>
                            </a:rPr>
                            <m:t>𝑖</m:t>
                          </m:r>
                          <m:r>
                            <a:rPr lang="en-US" sz="2800" i="1">
                              <a:solidFill>
                                <a:schemeClr val="bg1"/>
                              </a:solidFill>
                              <a:latin typeface="Cambria Math" panose="02040503050406030204" pitchFamily="18" charset="0"/>
                            </a:rPr>
                            <m:t>=0</m:t>
                          </m:r>
                        </m:sub>
                        <m:sup>
                          <m:r>
                            <a:rPr lang="en-US" sz="2800" i="1">
                              <a:solidFill>
                                <a:schemeClr val="bg1"/>
                              </a:solidFill>
                              <a:latin typeface="Cambria Math" panose="02040503050406030204" pitchFamily="18" charset="0"/>
                            </a:rPr>
                            <m:t>𝑐</m:t>
                          </m:r>
                          <m:r>
                            <a:rPr lang="en-US" sz="2800" i="1">
                              <a:solidFill>
                                <a:schemeClr val="bg1"/>
                              </a:solidFill>
                              <a:latin typeface="Cambria Math" panose="02040503050406030204" pitchFamily="18" charset="0"/>
                            </a:rPr>
                            <m:t>−1</m:t>
                          </m:r>
                        </m:sup>
                        <m:e>
                          <m:sSub>
                            <m:sSubPr>
                              <m:ctrlPr>
                                <a:rPr lang="en-US" sz="2800" i="1">
                                  <a:solidFill>
                                    <a:schemeClr val="bg1"/>
                                  </a:solidFill>
                                  <a:latin typeface="Cambria Math" panose="02040503050406030204" pitchFamily="18" charset="0"/>
                                </a:rPr>
                              </m:ctrlPr>
                            </m:sSubPr>
                            <m:e>
                              <m:r>
                                <a:rPr lang="en-US" sz="2800" i="1">
                                  <a:solidFill>
                                    <a:schemeClr val="bg1"/>
                                  </a:solidFill>
                                  <a:latin typeface="Cambria Math" panose="02040503050406030204" pitchFamily="18" charset="0"/>
                                </a:rPr>
                                <m:t>𝑝</m:t>
                              </m:r>
                            </m:e>
                            <m:sub>
                              <m:r>
                                <a:rPr lang="en-US" sz="2800" i="1">
                                  <a:solidFill>
                                    <a:schemeClr val="bg1"/>
                                  </a:solidFill>
                                  <a:latin typeface="Cambria Math" panose="02040503050406030204" pitchFamily="18" charset="0"/>
                                </a:rPr>
                                <m:t>𝑖</m:t>
                              </m:r>
                            </m:sub>
                          </m:sSub>
                          <m:d>
                            <m:dPr>
                              <m:ctrlPr>
                                <a:rPr lang="en-US" sz="2800" i="1">
                                  <a:solidFill>
                                    <a:schemeClr val="bg1"/>
                                  </a:solidFill>
                                  <a:latin typeface="Cambria Math" panose="02040503050406030204" pitchFamily="18" charset="0"/>
                                </a:rPr>
                              </m:ctrlPr>
                            </m:dPr>
                            <m:e>
                              <m:r>
                                <a:rPr lang="en-US" sz="2800" i="1">
                                  <a:solidFill>
                                    <a:schemeClr val="bg1"/>
                                  </a:solidFill>
                                  <a:latin typeface="Cambria Math" panose="02040503050406030204" pitchFamily="18" charset="0"/>
                                </a:rPr>
                                <m:t>𝑡</m:t>
                              </m:r>
                            </m:e>
                          </m:d>
                          <m:r>
                            <a:rPr lang="en-US" sz="2800" i="1">
                              <a:solidFill>
                                <a:schemeClr val="bg1"/>
                              </a:solidFill>
                              <a:latin typeface="Cambria Math" panose="02040503050406030204" pitchFamily="18" charset="0"/>
                            </a:rPr>
                            <m:t>𝑙𝑜</m:t>
                          </m:r>
                          <m:sSub>
                            <m:sSubPr>
                              <m:ctrlPr>
                                <a:rPr lang="en-US" sz="2800" i="1">
                                  <a:solidFill>
                                    <a:schemeClr val="bg1"/>
                                  </a:solidFill>
                                  <a:latin typeface="Cambria Math" panose="02040503050406030204" pitchFamily="18" charset="0"/>
                                </a:rPr>
                              </m:ctrlPr>
                            </m:sSubPr>
                            <m:e>
                              <m:r>
                                <a:rPr lang="en-US" sz="2800" i="1">
                                  <a:solidFill>
                                    <a:schemeClr val="bg1"/>
                                  </a:solidFill>
                                  <a:latin typeface="Cambria Math" panose="02040503050406030204" pitchFamily="18" charset="0"/>
                                </a:rPr>
                                <m:t>𝑔</m:t>
                              </m:r>
                            </m:e>
                            <m:sub>
                              <m:r>
                                <a:rPr lang="en-US" sz="2800" i="1">
                                  <a:solidFill>
                                    <a:schemeClr val="bg1"/>
                                  </a:solidFill>
                                  <a:latin typeface="Cambria Math" panose="02040503050406030204" pitchFamily="18" charset="0"/>
                                </a:rPr>
                                <m:t>2</m:t>
                              </m:r>
                            </m:sub>
                          </m:sSub>
                          <m:sSub>
                            <m:sSubPr>
                              <m:ctrlPr>
                                <a:rPr lang="en-US" sz="2800" i="1">
                                  <a:solidFill>
                                    <a:schemeClr val="bg1"/>
                                  </a:solidFill>
                                  <a:latin typeface="Cambria Math" panose="02040503050406030204" pitchFamily="18" charset="0"/>
                                </a:rPr>
                              </m:ctrlPr>
                            </m:sSubPr>
                            <m:e>
                              <m:r>
                                <a:rPr lang="en-US" sz="2800" i="1">
                                  <a:solidFill>
                                    <a:schemeClr val="bg1"/>
                                  </a:solidFill>
                                  <a:latin typeface="Cambria Math" panose="02040503050406030204" pitchFamily="18" charset="0"/>
                                </a:rPr>
                                <m:t>𝑝</m:t>
                              </m:r>
                            </m:e>
                            <m:sub>
                              <m:r>
                                <a:rPr lang="en-US" sz="2800" i="1">
                                  <a:solidFill>
                                    <a:schemeClr val="bg1"/>
                                  </a:solidFill>
                                  <a:latin typeface="Cambria Math" panose="02040503050406030204" pitchFamily="18" charset="0"/>
                                </a:rPr>
                                <m:t>𝑖</m:t>
                              </m:r>
                            </m:sub>
                          </m:sSub>
                          <m:r>
                            <a:rPr lang="en-US" sz="2800" i="1">
                              <a:solidFill>
                                <a:schemeClr val="bg1"/>
                              </a:solidFill>
                              <a:latin typeface="Cambria Math" panose="02040503050406030204" pitchFamily="18" charset="0"/>
                            </a:rPr>
                            <m:t>(</m:t>
                          </m:r>
                          <m:r>
                            <a:rPr lang="en-US" sz="2800" i="1">
                              <a:solidFill>
                                <a:schemeClr val="bg1"/>
                              </a:solidFill>
                              <a:latin typeface="Cambria Math" panose="02040503050406030204" pitchFamily="18" charset="0"/>
                            </a:rPr>
                            <m:t>𝑡</m:t>
                          </m:r>
                          <m:r>
                            <a:rPr lang="en-US" sz="2800" i="1">
                              <a:solidFill>
                                <a:schemeClr val="bg1"/>
                              </a:solidFill>
                              <a:latin typeface="Cambria Math" panose="02040503050406030204" pitchFamily="18" charset="0"/>
                            </a:rPr>
                            <m:t>)</m:t>
                          </m:r>
                        </m:e>
                      </m:nary>
                    </m:oMath>
                  </m:oMathPara>
                </a14:m>
                <a:endParaRPr lang="en-US" sz="2800" dirty="0">
                  <a:solidFill>
                    <a:schemeClr val="bg1"/>
                  </a:solidFill>
                </a:endParaRPr>
              </a:p>
            </p:txBody>
          </p:sp>
        </mc:Choice>
        <mc:Fallback xmlns="">
          <p:sp>
            <p:nvSpPr>
              <p:cNvPr id="6" name="TextBox 10">
                <a:extLst>
                  <a:ext uri="{FF2B5EF4-FFF2-40B4-BE49-F238E27FC236}">
                    <a16:creationId xmlns:a16="http://schemas.microsoft.com/office/drawing/2014/main" id="{718052FA-F3DF-4980-BE8D-A7739CD885F9}"/>
                  </a:ext>
                </a:extLst>
              </p:cNvPr>
              <p:cNvSpPr txBox="1">
                <a:spLocks noRot="1" noChangeAspect="1" noMove="1" noResize="1" noEditPoints="1" noAdjustHandles="1" noChangeArrowheads="1" noChangeShapeType="1" noTextEdit="1"/>
              </p:cNvSpPr>
              <p:nvPr/>
            </p:nvSpPr>
            <p:spPr>
              <a:xfrm>
                <a:off x="4966805" y="1326313"/>
                <a:ext cx="5417317" cy="1210781"/>
              </a:xfrm>
              <a:prstGeom prst="rect">
                <a:avLst/>
              </a:prstGeom>
              <a:blipFill>
                <a:blip r:embed="rId5"/>
                <a:stretch>
                  <a:fillRect l="-1639" t="-112500" r="-1874" b="-175000"/>
                </a:stretch>
              </a:blipFill>
            </p:spPr>
            <p:txBody>
              <a:bodyPr/>
              <a:lstStyle/>
              <a:p>
                <a:r>
                  <a:rPr lang="zh-CN" altLang="en-US">
                    <a:noFill/>
                  </a:rPr>
                  <a:t> </a:t>
                </a:r>
              </a:p>
            </p:txBody>
          </p:sp>
        </mc:Fallback>
      </mc:AlternateContent>
      <p:graphicFrame>
        <p:nvGraphicFramePr>
          <p:cNvPr id="7" name="Object 3">
            <a:extLst>
              <a:ext uri="{FF2B5EF4-FFF2-40B4-BE49-F238E27FC236}">
                <a16:creationId xmlns:a16="http://schemas.microsoft.com/office/drawing/2014/main" id="{9DC47AD8-8031-4F84-AC18-1363645F7F9B}"/>
              </a:ext>
            </a:extLst>
          </p:cNvPr>
          <p:cNvGraphicFramePr>
            <a:graphicFrameLocks noChangeAspect="1"/>
          </p:cNvGraphicFramePr>
          <p:nvPr>
            <p:extLst>
              <p:ext uri="{D42A27DB-BD31-4B8C-83A1-F6EECF244321}">
                <p14:modId xmlns:p14="http://schemas.microsoft.com/office/powerpoint/2010/main" val="3083623045"/>
              </p:ext>
            </p:extLst>
          </p:nvPr>
        </p:nvGraphicFramePr>
        <p:xfrm>
          <a:off x="344629" y="3932683"/>
          <a:ext cx="1788160" cy="709015"/>
        </p:xfrm>
        <a:graphic>
          <a:graphicData uri="http://schemas.openxmlformats.org/presentationml/2006/ole">
            <mc:AlternateContent xmlns:mc="http://schemas.openxmlformats.org/markup-compatibility/2006">
              <mc:Choice xmlns:v="urn:schemas-microsoft-com:vml" Requires="v">
                <p:oleObj name="Document" r:id="rId6" imgW="3238500" imgH="1357884" progId="Word.Document.8">
                  <p:embed/>
                </p:oleObj>
              </mc:Choice>
              <mc:Fallback>
                <p:oleObj name="Document" r:id="rId6" imgW="3238500" imgH="1357884" progId="Word.Document.8">
                  <p:embed/>
                  <p:pic>
                    <p:nvPicPr>
                      <p:cNvPr id="52226" name="Object 3">
                        <a:extLst>
                          <a:ext uri="{FF2B5EF4-FFF2-40B4-BE49-F238E27FC236}">
                            <a16:creationId xmlns:a16="http://schemas.microsoft.com/office/drawing/2014/main" id="{BB637AB3-8F49-4E6B-9419-412DA3CCF02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4629" y="3932683"/>
                        <a:ext cx="1788160" cy="709015"/>
                      </a:xfrm>
                      <a:prstGeom prst="rect">
                        <a:avLst/>
                      </a:prstGeom>
                      <a:noFill/>
                      <a:ln>
                        <a:noFill/>
                      </a:ln>
                      <a:effectLst/>
                    </p:spPr>
                  </p:pic>
                </p:oleObj>
              </mc:Fallback>
            </mc:AlternateContent>
          </a:graphicData>
        </a:graphic>
      </p:graphicFrame>
      <p:graphicFrame>
        <p:nvGraphicFramePr>
          <p:cNvPr id="8" name="Object 4">
            <a:extLst>
              <a:ext uri="{FF2B5EF4-FFF2-40B4-BE49-F238E27FC236}">
                <a16:creationId xmlns:a16="http://schemas.microsoft.com/office/drawing/2014/main" id="{BE6D3159-1F83-4EED-8642-BF457F2A4111}"/>
              </a:ext>
            </a:extLst>
          </p:cNvPr>
          <p:cNvGraphicFramePr>
            <a:graphicFrameLocks noChangeAspect="1"/>
          </p:cNvGraphicFramePr>
          <p:nvPr>
            <p:extLst>
              <p:ext uri="{D42A27DB-BD31-4B8C-83A1-F6EECF244321}">
                <p14:modId xmlns:p14="http://schemas.microsoft.com/office/powerpoint/2010/main" val="146564406"/>
              </p:ext>
            </p:extLst>
          </p:nvPr>
        </p:nvGraphicFramePr>
        <p:xfrm>
          <a:off x="8645349" y="3859300"/>
          <a:ext cx="1730477" cy="710217"/>
        </p:xfrm>
        <a:graphic>
          <a:graphicData uri="http://schemas.openxmlformats.org/presentationml/2006/ole">
            <mc:AlternateContent xmlns:mc="http://schemas.openxmlformats.org/markup-compatibility/2006">
              <mc:Choice xmlns:v="urn:schemas-microsoft-com:vml" Requires="v">
                <p:oleObj name="Document" r:id="rId8" imgW="3238500" imgH="1382268" progId="Word.Document.8">
                  <p:embed/>
                </p:oleObj>
              </mc:Choice>
              <mc:Fallback>
                <p:oleObj name="Document" r:id="rId8" imgW="3238500" imgH="1382268" progId="Word.Document.8">
                  <p:embed/>
                  <p:pic>
                    <p:nvPicPr>
                      <p:cNvPr id="52227" name="Object 4">
                        <a:extLst>
                          <a:ext uri="{FF2B5EF4-FFF2-40B4-BE49-F238E27FC236}">
                            <a16:creationId xmlns:a16="http://schemas.microsoft.com/office/drawing/2014/main" id="{D03C17F8-5A40-4FD9-B830-C156D7D1909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645349" y="3859300"/>
                        <a:ext cx="1730477" cy="710217"/>
                      </a:xfrm>
                      <a:prstGeom prst="rect">
                        <a:avLst/>
                      </a:prstGeom>
                      <a:noFill/>
                      <a:ln>
                        <a:noFill/>
                      </a:ln>
                      <a:effectLst/>
                    </p:spPr>
                  </p:pic>
                </p:oleObj>
              </mc:Fallback>
            </mc:AlternateContent>
          </a:graphicData>
        </a:graphic>
      </p:graphicFrame>
      <p:graphicFrame>
        <p:nvGraphicFramePr>
          <p:cNvPr id="9" name="Object 5">
            <a:extLst>
              <a:ext uri="{FF2B5EF4-FFF2-40B4-BE49-F238E27FC236}">
                <a16:creationId xmlns:a16="http://schemas.microsoft.com/office/drawing/2014/main" id="{CF2E03E8-C993-4B06-89AD-C2949C8A1F01}"/>
              </a:ext>
            </a:extLst>
          </p:cNvPr>
          <p:cNvGraphicFramePr>
            <a:graphicFrameLocks noChangeAspect="1"/>
          </p:cNvGraphicFramePr>
          <p:nvPr>
            <p:extLst>
              <p:ext uri="{D42A27DB-BD31-4B8C-83A1-F6EECF244321}">
                <p14:modId xmlns:p14="http://schemas.microsoft.com/office/powerpoint/2010/main" val="1452568628"/>
              </p:ext>
            </p:extLst>
          </p:nvPr>
        </p:nvGraphicFramePr>
        <p:xfrm>
          <a:off x="420829" y="5403315"/>
          <a:ext cx="1730477" cy="686182"/>
        </p:xfrm>
        <a:graphic>
          <a:graphicData uri="http://schemas.openxmlformats.org/presentationml/2006/ole">
            <mc:AlternateContent xmlns:mc="http://schemas.openxmlformats.org/markup-compatibility/2006">
              <mc:Choice xmlns:v="urn:schemas-microsoft-com:vml" Requires="v">
                <p:oleObj name="Document" r:id="rId10" imgW="3238500" imgH="1357884" progId="Word.Document.8">
                  <p:embed/>
                </p:oleObj>
              </mc:Choice>
              <mc:Fallback>
                <p:oleObj name="Document" r:id="rId10" imgW="3238500" imgH="1357884" progId="Word.Document.8">
                  <p:embed/>
                  <p:pic>
                    <p:nvPicPr>
                      <p:cNvPr id="52228" name="Object 5">
                        <a:extLst>
                          <a:ext uri="{FF2B5EF4-FFF2-40B4-BE49-F238E27FC236}">
                            <a16:creationId xmlns:a16="http://schemas.microsoft.com/office/drawing/2014/main" id="{9F26A34F-15A4-44EC-9E82-97915C9F422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0829" y="5403315"/>
                        <a:ext cx="1730477" cy="686182"/>
                      </a:xfrm>
                      <a:prstGeom prst="rect">
                        <a:avLst/>
                      </a:prstGeom>
                      <a:noFill/>
                      <a:ln>
                        <a:noFill/>
                      </a:ln>
                      <a:effectLst/>
                    </p:spPr>
                  </p:pic>
                </p:oleObj>
              </mc:Fallback>
            </mc:AlternateContent>
          </a:graphicData>
        </a:graphic>
      </p:graphicFrame>
      <p:sp>
        <p:nvSpPr>
          <p:cNvPr id="10" name="Text Box 6">
            <a:extLst>
              <a:ext uri="{FF2B5EF4-FFF2-40B4-BE49-F238E27FC236}">
                <a16:creationId xmlns:a16="http://schemas.microsoft.com/office/drawing/2014/main" id="{73807487-0814-457F-B344-C2EB6A160898}"/>
              </a:ext>
            </a:extLst>
          </p:cNvPr>
          <p:cNvSpPr txBox="1">
            <a:spLocks noChangeArrowheads="1"/>
          </p:cNvSpPr>
          <p:nvPr/>
        </p:nvSpPr>
        <p:spPr bwMode="auto">
          <a:xfrm>
            <a:off x="2417269" y="3861631"/>
            <a:ext cx="59436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1600" dirty="0"/>
              <a:t>P(C1) = 0/6 = 0     P(C2) = 6/6 = 1</a:t>
            </a:r>
          </a:p>
          <a:p>
            <a:pPr>
              <a:spcBef>
                <a:spcPct val="50000"/>
              </a:spcBef>
              <a:spcAft>
                <a:spcPct val="0"/>
              </a:spcAft>
              <a:buClrTx/>
              <a:buSzTx/>
              <a:buFontTx/>
              <a:buNone/>
            </a:pPr>
            <a:r>
              <a:rPr lang="en-US" altLang="en-US" sz="1600" dirty="0"/>
              <a:t>Entropy = – 0 log 0</a:t>
            </a:r>
            <a:r>
              <a:rPr lang="en-US" altLang="en-US" sz="1600" baseline="30000" dirty="0"/>
              <a:t> </a:t>
            </a:r>
            <a:r>
              <a:rPr lang="en-US" altLang="en-US" sz="1600" dirty="0"/>
              <a:t>– 1 log 1 = – 0 – 0 = 0 </a:t>
            </a:r>
          </a:p>
        </p:txBody>
      </p:sp>
      <p:sp>
        <p:nvSpPr>
          <p:cNvPr id="11" name="Text Box 8">
            <a:extLst>
              <a:ext uri="{FF2B5EF4-FFF2-40B4-BE49-F238E27FC236}">
                <a16:creationId xmlns:a16="http://schemas.microsoft.com/office/drawing/2014/main" id="{046242B6-DEF1-4B75-9F53-27021C485367}"/>
              </a:ext>
            </a:extLst>
          </p:cNvPr>
          <p:cNvSpPr txBox="1">
            <a:spLocks noChangeArrowheads="1"/>
          </p:cNvSpPr>
          <p:nvPr/>
        </p:nvSpPr>
        <p:spPr bwMode="auto">
          <a:xfrm>
            <a:off x="2493469" y="5255456"/>
            <a:ext cx="61722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1600"/>
              <a:t>P(C1) = 1/6          P(C2) = 5/6</a:t>
            </a:r>
          </a:p>
          <a:p>
            <a:pPr>
              <a:spcBef>
                <a:spcPct val="50000"/>
              </a:spcBef>
              <a:spcAft>
                <a:spcPct val="0"/>
              </a:spcAft>
              <a:buClrTx/>
              <a:buSzTx/>
              <a:buFontTx/>
              <a:buNone/>
            </a:pPr>
            <a:r>
              <a:rPr lang="en-US" altLang="en-US" sz="1600"/>
              <a:t>Entropy = – (1/6) log</a:t>
            </a:r>
            <a:r>
              <a:rPr lang="en-US" altLang="en-US" sz="1600" baseline="-25000"/>
              <a:t>2</a:t>
            </a:r>
            <a:r>
              <a:rPr lang="en-US" altLang="en-US" sz="1600"/>
              <a:t> (1/6)</a:t>
            </a:r>
            <a:r>
              <a:rPr lang="en-US" altLang="en-US" sz="1600" baseline="30000"/>
              <a:t> </a:t>
            </a:r>
            <a:r>
              <a:rPr lang="en-US" altLang="en-US" sz="1600"/>
              <a:t>– (5/6) log</a:t>
            </a:r>
            <a:r>
              <a:rPr lang="en-US" altLang="en-US" sz="1600" baseline="-25000"/>
              <a:t>2</a:t>
            </a:r>
            <a:r>
              <a:rPr lang="en-US" altLang="en-US" sz="1600"/>
              <a:t> (1/6) = 0.65</a:t>
            </a:r>
          </a:p>
        </p:txBody>
      </p:sp>
      <p:sp>
        <p:nvSpPr>
          <p:cNvPr id="12" name="Text Box 9">
            <a:extLst>
              <a:ext uri="{FF2B5EF4-FFF2-40B4-BE49-F238E27FC236}">
                <a16:creationId xmlns:a16="http://schemas.microsoft.com/office/drawing/2014/main" id="{0B0B2111-568B-4324-9C99-ADBB0E09E3DE}"/>
              </a:ext>
            </a:extLst>
          </p:cNvPr>
          <p:cNvSpPr txBox="1">
            <a:spLocks noChangeArrowheads="1"/>
          </p:cNvSpPr>
          <p:nvPr/>
        </p:nvSpPr>
        <p:spPr bwMode="auto">
          <a:xfrm>
            <a:off x="7289726" y="4823861"/>
            <a:ext cx="617220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1600" dirty="0"/>
              <a:t>P(C1) = 2/6          P(C2) = 4/6</a:t>
            </a:r>
          </a:p>
          <a:p>
            <a:pPr>
              <a:spcBef>
                <a:spcPct val="50000"/>
              </a:spcBef>
              <a:spcAft>
                <a:spcPct val="0"/>
              </a:spcAft>
              <a:buClrTx/>
              <a:buSzTx/>
              <a:buFontTx/>
              <a:buNone/>
            </a:pPr>
            <a:r>
              <a:rPr lang="en-US" altLang="en-US" sz="1600" b="1" dirty="0"/>
              <a:t>Entropy =</a:t>
            </a:r>
            <a:r>
              <a:rPr lang="zh-CN" altLang="en-US" sz="1600" b="1" dirty="0"/>
              <a:t> </a:t>
            </a:r>
            <a:r>
              <a:rPr lang="zh-CN" altLang="en-US" sz="1600" b="1" dirty="0">
                <a:latin typeface="Microsoft YaHei" panose="020B0503020204020204" pitchFamily="34" charset="-122"/>
                <a:ea typeface="Microsoft YaHei" panose="020B0503020204020204" pitchFamily="34" charset="-122"/>
              </a:rPr>
              <a:t>？ </a:t>
            </a:r>
            <a:endParaRPr lang="en-US" altLang="zh-CN" sz="1600" b="1" dirty="0">
              <a:latin typeface="Microsoft YaHei" panose="020B0503020204020204" pitchFamily="34" charset="-122"/>
              <a:ea typeface="Microsoft YaHei" panose="020B0503020204020204" pitchFamily="34" charset="-122"/>
            </a:endParaRPr>
          </a:p>
          <a:p>
            <a:pPr>
              <a:spcBef>
                <a:spcPct val="50000"/>
              </a:spcBef>
              <a:spcAft>
                <a:spcPct val="0"/>
              </a:spcAft>
              <a:buClrTx/>
              <a:buSzTx/>
              <a:buFontTx/>
              <a:buNone/>
            </a:pPr>
            <a:r>
              <a:rPr lang="en-US" altLang="zh-CN" sz="1600" dirty="0"/>
              <a:t>=</a:t>
            </a:r>
            <a:r>
              <a:rPr lang="en-US" altLang="en-US" sz="1600" dirty="0"/>
              <a:t> – (2/6) log</a:t>
            </a:r>
            <a:r>
              <a:rPr lang="en-US" altLang="en-US" sz="1600" baseline="-25000" dirty="0"/>
              <a:t>2</a:t>
            </a:r>
            <a:r>
              <a:rPr lang="en-US" altLang="en-US" sz="1600" dirty="0"/>
              <a:t> (2/6)</a:t>
            </a:r>
            <a:r>
              <a:rPr lang="en-US" altLang="en-US" sz="1600" baseline="30000" dirty="0"/>
              <a:t> </a:t>
            </a:r>
            <a:r>
              <a:rPr lang="en-US" altLang="en-US" sz="1600" dirty="0"/>
              <a:t>– (4/6) log</a:t>
            </a:r>
            <a:r>
              <a:rPr lang="en-US" altLang="en-US" sz="1600" baseline="-25000" dirty="0"/>
              <a:t>2</a:t>
            </a:r>
            <a:r>
              <a:rPr lang="en-US" altLang="en-US" sz="1600" dirty="0"/>
              <a:t> (4/6) </a:t>
            </a:r>
          </a:p>
          <a:p>
            <a:pPr>
              <a:spcBef>
                <a:spcPct val="50000"/>
              </a:spcBef>
              <a:spcAft>
                <a:spcPct val="0"/>
              </a:spcAft>
              <a:buClrTx/>
              <a:buSzTx/>
              <a:buFontTx/>
              <a:buNone/>
            </a:pPr>
            <a:r>
              <a:rPr lang="en-US" altLang="en-US" sz="1600" dirty="0"/>
              <a:t>= 0.92</a:t>
            </a:r>
          </a:p>
        </p:txBody>
      </p:sp>
      <p:sp>
        <p:nvSpPr>
          <p:cNvPr id="3" name="矩形 2">
            <a:extLst>
              <a:ext uri="{FF2B5EF4-FFF2-40B4-BE49-F238E27FC236}">
                <a16:creationId xmlns:a16="http://schemas.microsoft.com/office/drawing/2014/main" id="{C1101CE2-D64D-1247-A21F-8675C4AE7C4E}"/>
              </a:ext>
            </a:extLst>
          </p:cNvPr>
          <p:cNvSpPr/>
          <p:nvPr/>
        </p:nvSpPr>
        <p:spPr>
          <a:xfrm>
            <a:off x="7174142" y="5498472"/>
            <a:ext cx="3445264" cy="7020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4003689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621509"/>
            <a:ext cx="11040533" cy="533400"/>
          </a:xfrm>
        </p:spPr>
        <p:txBody>
          <a:bodyPr>
            <a:normAutofit fontScale="90000"/>
          </a:bodyPr>
          <a:lstStyle/>
          <a:p>
            <a:r>
              <a:rPr kumimoji="1" lang="zh-CN" altLang="en-US" dirty="0"/>
              <a:t>熵</a:t>
            </a:r>
          </a:p>
        </p:txBody>
      </p:sp>
      <mc:AlternateContent xmlns:mc="http://schemas.openxmlformats.org/markup-compatibility/2006" xmlns:a14="http://schemas.microsoft.com/office/drawing/2010/main">
        <mc:Choice Requires="a14">
          <p:sp>
            <p:nvSpPr>
              <p:cNvPr id="5" name="文本占位符 2">
                <a:extLst>
                  <a:ext uri="{FF2B5EF4-FFF2-40B4-BE49-F238E27FC236}">
                    <a16:creationId xmlns:a16="http://schemas.microsoft.com/office/drawing/2014/main" id="{3AFA8DC4-7630-44C1-89F9-54B3FDDDBB43}"/>
                  </a:ext>
                </a:extLst>
              </p:cNvPr>
              <p:cNvSpPr txBox="1">
                <a:spLocks/>
              </p:cNvSpPr>
              <p:nvPr/>
            </p:nvSpPr>
            <p:spPr>
              <a:xfrm>
                <a:off x="575734" y="1481470"/>
                <a:ext cx="11187186" cy="4908697"/>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kumimoji="1" lang="zh-CN" altLang="en-US" sz="2400" dirty="0"/>
                  <a:t>利用熵计算增益：</a:t>
                </a:r>
                <a:endParaRPr lang="en-US" altLang="zh-CN" sz="2400" i="1" dirty="0">
                  <a:latin typeface="Cambria Math" panose="02040503050406030204" pitchFamily="18" charset="0"/>
                </a:endParaRPr>
              </a:p>
              <a:p>
                <a:pPr marL="0" indent="0" algn="ctr">
                  <a:buClr>
                    <a:schemeClr val="tx1"/>
                  </a:buClr>
                  <a:buNone/>
                </a:pP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𝑛</m:t>
                        </m:r>
                      </m:e>
                      <m:sub>
                        <m:r>
                          <a:rPr lang="en-US" altLang="zh-CN" sz="2400" i="1">
                            <a:latin typeface="Cambria Math" panose="02040503050406030204" pitchFamily="18" charset="0"/>
                          </a:rPr>
                          <m:t>𝑖</m:t>
                        </m:r>
                      </m:sub>
                    </m:sSub>
                  </m:oMath>
                </a14:m>
                <a:r>
                  <a:rPr lang="en-US" altLang="zh-CN" sz="2400" dirty="0"/>
                  <a:t> =</a:t>
                </a:r>
                <a:r>
                  <a:rPr kumimoji="1" lang="zh-CN" altLang="en-US" sz="2400" dirty="0"/>
                  <a:t>子结点</a:t>
                </a:r>
                <a:r>
                  <a:rPr kumimoji="1" lang="en-US" altLang="zh-CN" sz="2400" dirty="0" err="1"/>
                  <a:t>i</a:t>
                </a:r>
                <a:r>
                  <a:rPr kumimoji="1" lang="zh-CN" altLang="en-US" sz="2400" dirty="0"/>
                  <a:t>所包含的记录数量</a:t>
                </a:r>
                <a:endParaRPr kumimoji="1" lang="en-US" altLang="zh-CN" sz="2400" dirty="0"/>
              </a:p>
              <a:p>
                <a:pPr marL="0" indent="0" algn="ctr">
                  <a:buClr>
                    <a:schemeClr val="tx1"/>
                  </a:buClr>
                  <a:buNone/>
                </a:pPr>
                <a:r>
                  <a:rPr lang="en-US" altLang="zh-CN" sz="2400" dirty="0"/>
                  <a:t> </a:t>
                </a:r>
                <a14:m>
                  <m:oMath xmlns:m="http://schemas.openxmlformats.org/officeDocument/2006/math">
                    <m:r>
                      <a:rPr lang="en-US" altLang="zh-CN" sz="2400" i="1">
                        <a:latin typeface="Cambria Math" panose="02040503050406030204" pitchFamily="18" charset="0"/>
                      </a:rPr>
                      <m:t>𝑛</m:t>
                    </m:r>
                  </m:oMath>
                </a14:m>
                <a:r>
                  <a:rPr lang="en-US" altLang="zh-CN" sz="2400" baseline="-25000" dirty="0"/>
                  <a:t> </a:t>
                </a:r>
                <a:r>
                  <a:rPr lang="en-US" altLang="zh-CN" sz="2400" dirty="0"/>
                  <a:t> = </a:t>
                </a:r>
                <a:r>
                  <a:rPr lang="zh-CN" altLang="en-US" sz="2400" dirty="0"/>
                  <a:t>父结点</a:t>
                </a:r>
                <a:r>
                  <a:rPr lang="en-US" altLang="zh-CN" sz="2400" dirty="0"/>
                  <a:t>p</a:t>
                </a:r>
                <a:r>
                  <a:rPr lang="zh-CN" altLang="en-US" sz="2400" dirty="0"/>
                  <a:t>所包含的记录数量</a:t>
                </a:r>
                <a:endParaRPr lang="en-US" altLang="zh-CN" sz="2400" dirty="0"/>
              </a:p>
              <a:p>
                <a:pPr>
                  <a:buClr>
                    <a:schemeClr val="tx1"/>
                  </a:buClr>
                </a:pPr>
                <a:r>
                  <a:rPr lang="zh-CN" altLang="en-US" sz="2400" dirty="0"/>
                  <a:t>选择具有最大增益的划分方法</a:t>
                </a:r>
                <a:endParaRPr lang="en-US" altLang="zh-CN" sz="2400" dirty="0"/>
              </a:p>
              <a:p>
                <a:pPr>
                  <a:buClr>
                    <a:schemeClr val="tx1"/>
                  </a:buClr>
                </a:pPr>
                <a:r>
                  <a:rPr kumimoji="1" lang="zh-CN" altLang="en-US" sz="2400" dirty="0"/>
                  <a:t>熵常用于</a:t>
                </a:r>
                <a:r>
                  <a:rPr kumimoji="1" lang="en-US" altLang="zh-CN" sz="2400" dirty="0"/>
                  <a:t>ID3</a:t>
                </a:r>
                <a:r>
                  <a:rPr kumimoji="1" lang="zh-CN" altLang="en-US" sz="2400" dirty="0"/>
                  <a:t>、</a:t>
                </a:r>
                <a:r>
                  <a:rPr kumimoji="1" lang="en-US" altLang="zh-CN" sz="2400" dirty="0"/>
                  <a:t>C4.5</a:t>
                </a:r>
                <a:r>
                  <a:rPr kumimoji="1" lang="zh-CN" altLang="en-US" sz="2400" dirty="0"/>
                  <a:t>等决策树构建算法</a:t>
                </a:r>
                <a:endParaRPr kumimoji="1" lang="en-US" altLang="zh-CN" sz="2400" dirty="0"/>
              </a:p>
              <a:p>
                <a:pPr>
                  <a:buClr>
                    <a:schemeClr val="tx1"/>
                  </a:buClr>
                </a:pPr>
                <a:endParaRPr lang="en-US" altLang="zh-CN" sz="2400" dirty="0"/>
              </a:p>
              <a:p>
                <a:pPr marL="0" indent="0" algn="ctr">
                  <a:buClr>
                    <a:schemeClr val="tx1"/>
                  </a:buClr>
                  <a:buNone/>
                </a:pPr>
                <a:endParaRPr lang="en-US" altLang="zh-CN" sz="2400" dirty="0">
                  <a:latin typeface="Cambria Math" panose="02040503050406030204" pitchFamily="18" charset="0"/>
                  <a:ea typeface="Cambria Math" panose="02040503050406030204" pitchFamily="18" charset="0"/>
                </a:endParaRPr>
              </a:p>
            </p:txBody>
          </p:sp>
        </mc:Choice>
        <mc:Fallback xmlns="">
          <p:sp>
            <p:nvSpPr>
              <p:cNvPr id="5" name="文本占位符 2">
                <a:extLst>
                  <a:ext uri="{FF2B5EF4-FFF2-40B4-BE49-F238E27FC236}">
                    <a16:creationId xmlns:a16="http://schemas.microsoft.com/office/drawing/2014/main" id="{3AFA8DC4-7630-44C1-89F9-54B3FDDDBB43}"/>
                  </a:ext>
                </a:extLst>
              </p:cNvPr>
              <p:cNvSpPr txBox="1">
                <a:spLocks noRot="1" noChangeAspect="1" noMove="1" noResize="1" noEditPoints="1" noAdjustHandles="1" noChangeArrowheads="1" noChangeShapeType="1" noTextEdit="1"/>
              </p:cNvSpPr>
              <p:nvPr/>
            </p:nvSpPr>
            <p:spPr>
              <a:xfrm>
                <a:off x="575734" y="1481470"/>
                <a:ext cx="11187186" cy="4908697"/>
              </a:xfrm>
              <a:prstGeom prst="rect">
                <a:avLst/>
              </a:prstGeom>
              <a:blipFill>
                <a:blip r:embed="rId3"/>
                <a:stretch>
                  <a:fillRect l="-7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TextBox 4">
                <a:extLst>
                  <a:ext uri="{FF2B5EF4-FFF2-40B4-BE49-F238E27FC236}">
                    <a16:creationId xmlns:a16="http://schemas.microsoft.com/office/drawing/2014/main" id="{23725BED-DA78-4E75-8AD3-3C522AF55492}"/>
                  </a:ext>
                </a:extLst>
              </p:cNvPr>
              <p:cNvSpPr txBox="1"/>
              <p:nvPr/>
            </p:nvSpPr>
            <p:spPr>
              <a:xfrm>
                <a:off x="3862320" y="1356361"/>
                <a:ext cx="4463914" cy="8717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m:t>
                          </m:r>
                        </m:e>
                        <m:sub>
                          <m:r>
                            <a:rPr lang="en-US" sz="2000" i="1">
                              <a:latin typeface="Cambria Math" panose="02040503050406030204" pitchFamily="18" charset="0"/>
                            </a:rPr>
                            <m:t>𝑠𝑝𝑙𝑖𝑡</m:t>
                          </m:r>
                        </m:sub>
                      </m:sSub>
                      <m:r>
                        <a:rPr lang="en-US" sz="2000" i="1">
                          <a:latin typeface="Cambria Math" panose="02040503050406030204" pitchFamily="18" charset="0"/>
                        </a:rPr>
                        <m:t>=</m:t>
                      </m:r>
                      <m:r>
                        <a:rPr lang="en-US" sz="2000" i="1">
                          <a:latin typeface="Cambria Math" panose="02040503050406030204" pitchFamily="18" charset="0"/>
                        </a:rPr>
                        <m:t>𝐸𝑛𝑡𝑟𝑜𝑝𝑦</m:t>
                      </m:r>
                      <m:d>
                        <m:dPr>
                          <m:ctrlPr>
                            <a:rPr lang="en-US" sz="2000" i="1">
                              <a:latin typeface="Cambria Math" panose="02040503050406030204" pitchFamily="18" charset="0"/>
                            </a:rPr>
                          </m:ctrlPr>
                        </m:dPr>
                        <m:e>
                          <m:r>
                            <a:rPr lang="en-US" sz="2000" i="1">
                              <a:latin typeface="Cambria Math" panose="02040503050406030204" pitchFamily="18" charset="0"/>
                            </a:rPr>
                            <m:t>𝑝</m:t>
                          </m:r>
                        </m:e>
                      </m:d>
                      <m:r>
                        <a:rPr lang="en-US" sz="2000" i="1">
                          <a:latin typeface="Cambria Math" panose="02040503050406030204" pitchFamily="18" charset="0"/>
                        </a:rPr>
                        <m:t>−</m:t>
                      </m:r>
                      <m:nary>
                        <m:naryPr>
                          <m:chr m:val="∑"/>
                          <m:ctrlPr>
                            <a:rPr lang="en-US" sz="2000" i="1">
                              <a:latin typeface="Cambria Math" panose="02040503050406030204" pitchFamily="18" charset="0"/>
                            </a:rPr>
                          </m:ctrlPr>
                        </m:naryPr>
                        <m:sub>
                          <m:r>
                            <m:rPr>
                              <m:brk m:alnAt="23"/>
                            </m:rPr>
                            <a:rPr lang="en-US" sz="2000" i="1">
                              <a:latin typeface="Cambria Math" panose="02040503050406030204" pitchFamily="18" charset="0"/>
                            </a:rPr>
                            <m:t>𝑖</m:t>
                          </m:r>
                          <m:r>
                            <a:rPr lang="en-US" sz="2000" i="1">
                              <a:latin typeface="Cambria Math" panose="02040503050406030204" pitchFamily="18" charset="0"/>
                            </a:rPr>
                            <m:t>=1</m:t>
                          </m:r>
                        </m:sub>
                        <m:sup>
                          <m:r>
                            <a:rPr lang="en-US" sz="2000" i="1">
                              <a:latin typeface="Cambria Math" panose="02040503050406030204" pitchFamily="18" charset="0"/>
                            </a:rPr>
                            <m:t>𝑘</m:t>
                          </m:r>
                        </m:sup>
                        <m:e>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𝑛</m:t>
                                  </m:r>
                                </m:e>
                                <m:sub>
                                  <m:r>
                                    <a:rPr lang="en-US" sz="2000" i="1">
                                      <a:latin typeface="Cambria Math" panose="02040503050406030204" pitchFamily="18" charset="0"/>
                                    </a:rPr>
                                    <m:t>𝑖</m:t>
                                  </m:r>
                                </m:sub>
                              </m:sSub>
                            </m:num>
                            <m:den>
                              <m:r>
                                <a:rPr lang="en-US" sz="2000" i="1">
                                  <a:latin typeface="Cambria Math" panose="02040503050406030204" pitchFamily="18" charset="0"/>
                                </a:rPr>
                                <m:t>𝑛</m:t>
                              </m:r>
                            </m:den>
                          </m:f>
                          <m:r>
                            <a:rPr lang="en-US" sz="2000" i="1">
                              <a:latin typeface="Cambria Math" panose="02040503050406030204" pitchFamily="18" charset="0"/>
                            </a:rPr>
                            <m:t>𝐸𝑛𝑡𝑟𝑜𝑝𝑦</m:t>
                          </m:r>
                          <m:r>
                            <a:rPr lang="en-US" sz="2000" i="1">
                              <a:latin typeface="Cambria Math" panose="02040503050406030204" pitchFamily="18" charset="0"/>
                            </a:rPr>
                            <m:t>(</m:t>
                          </m:r>
                          <m:r>
                            <a:rPr lang="en-US" sz="2000" i="1">
                              <a:latin typeface="Cambria Math" panose="02040503050406030204" pitchFamily="18" charset="0"/>
                            </a:rPr>
                            <m:t>𝑖</m:t>
                          </m:r>
                          <m:r>
                            <a:rPr lang="en-US" sz="2000" i="1">
                              <a:latin typeface="Cambria Math" panose="02040503050406030204" pitchFamily="18" charset="0"/>
                            </a:rPr>
                            <m:t>)</m:t>
                          </m:r>
                        </m:e>
                      </m:nary>
                    </m:oMath>
                  </m:oMathPara>
                </a14:m>
                <a:endParaRPr lang="en-US" sz="2000" dirty="0"/>
              </a:p>
            </p:txBody>
          </p:sp>
        </mc:Choice>
        <mc:Fallback xmlns="">
          <p:sp>
            <p:nvSpPr>
              <p:cNvPr id="13" name="TextBox 4">
                <a:extLst>
                  <a:ext uri="{FF2B5EF4-FFF2-40B4-BE49-F238E27FC236}">
                    <a16:creationId xmlns:a16="http://schemas.microsoft.com/office/drawing/2014/main" id="{23725BED-DA78-4E75-8AD3-3C522AF55492}"/>
                  </a:ext>
                </a:extLst>
              </p:cNvPr>
              <p:cNvSpPr txBox="1">
                <a:spLocks noRot="1" noChangeAspect="1" noMove="1" noResize="1" noEditPoints="1" noAdjustHandles="1" noChangeArrowheads="1" noChangeShapeType="1" noTextEdit="1"/>
              </p:cNvSpPr>
              <p:nvPr/>
            </p:nvSpPr>
            <p:spPr>
              <a:xfrm>
                <a:off x="3862320" y="1356361"/>
                <a:ext cx="4463914" cy="871713"/>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665406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621509"/>
            <a:ext cx="11040533" cy="533400"/>
          </a:xfrm>
        </p:spPr>
        <p:txBody>
          <a:bodyPr>
            <a:normAutofit fontScale="90000"/>
          </a:bodyPr>
          <a:lstStyle/>
          <a:p>
            <a:r>
              <a:rPr kumimoji="1" lang="zh-CN" altLang="en-US" dirty="0"/>
              <a:t>基尼系数与熵所存在的问题</a:t>
            </a:r>
          </a:p>
        </p:txBody>
      </p:sp>
      <p:sp>
        <p:nvSpPr>
          <p:cNvPr id="5" name="文本占位符 2">
            <a:extLst>
              <a:ext uri="{FF2B5EF4-FFF2-40B4-BE49-F238E27FC236}">
                <a16:creationId xmlns:a16="http://schemas.microsoft.com/office/drawing/2014/main" id="{3AFA8DC4-7630-44C1-89F9-54B3FDDDBB43}"/>
              </a:ext>
            </a:extLst>
          </p:cNvPr>
          <p:cNvSpPr txBox="1">
            <a:spLocks/>
          </p:cNvSpPr>
          <p:nvPr/>
        </p:nvSpPr>
        <p:spPr>
          <a:xfrm>
            <a:off x="575734" y="1481470"/>
            <a:ext cx="11187186" cy="4908697"/>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kumimoji="1" lang="zh-CN" altLang="en-US" sz="2400" dirty="0"/>
              <a:t>使用基尼系数与熵作为不纯度的度量，则更容易选择具有大量不同值的定性属性，尽管有些定性属性的划分可能不具有任何意义！</a:t>
            </a:r>
            <a:endParaRPr kumimoji="1" lang="en-US" altLang="zh-CN" sz="2400" dirty="0"/>
          </a:p>
          <a:p>
            <a:pPr>
              <a:buClr>
                <a:schemeClr val="tx1"/>
              </a:buClr>
            </a:pPr>
            <a:endParaRPr kumimoji="1" lang="en-US" altLang="zh-CN" sz="2400" dirty="0"/>
          </a:p>
          <a:p>
            <a:pPr>
              <a:buClr>
                <a:schemeClr val="tx1"/>
              </a:buClr>
            </a:pPr>
            <a:endParaRPr kumimoji="1" lang="en-US" altLang="zh-CN" sz="2400" dirty="0"/>
          </a:p>
          <a:p>
            <a:pPr>
              <a:buClr>
                <a:schemeClr val="tx1"/>
              </a:buClr>
            </a:pPr>
            <a:endParaRPr kumimoji="1" lang="en-US" altLang="zh-CN" sz="2400" dirty="0"/>
          </a:p>
          <a:p>
            <a:pPr>
              <a:buClr>
                <a:schemeClr val="tx1"/>
              </a:buClr>
            </a:pPr>
            <a:endParaRPr kumimoji="1" lang="en-US" altLang="zh-CN" sz="2400" dirty="0"/>
          </a:p>
          <a:p>
            <a:pPr lvl="1">
              <a:buClr>
                <a:schemeClr val="tx1"/>
              </a:buClr>
            </a:pPr>
            <a:r>
              <a:rPr kumimoji="1" lang="zh-CN" altLang="en-US" sz="2000" dirty="0"/>
              <a:t>在上述划分方法中，利用顾客</a:t>
            </a:r>
            <a:r>
              <a:rPr kumimoji="1" lang="en-US" altLang="zh-CN" sz="2000" dirty="0"/>
              <a:t>ID</a:t>
            </a:r>
            <a:r>
              <a:rPr kumimoji="1" lang="zh-CN" altLang="en-US" sz="2000" dirty="0"/>
              <a:t>作为划分方法具有最大的增益，可以发现每一个子结点的基尼系数</a:t>
            </a:r>
            <a:r>
              <a:rPr kumimoji="1" lang="en-US" altLang="zh-CN" sz="2000" dirty="0"/>
              <a:t>/</a:t>
            </a:r>
            <a:r>
              <a:rPr kumimoji="1" lang="zh-CN" altLang="en-US" sz="2000" dirty="0"/>
              <a:t>熵为</a:t>
            </a:r>
            <a:r>
              <a:rPr kumimoji="1" lang="en-US" altLang="zh-CN" sz="2000" dirty="0"/>
              <a:t>0</a:t>
            </a:r>
            <a:r>
              <a:rPr kumimoji="1" lang="zh-CN" altLang="en-US" sz="2000" dirty="0"/>
              <a:t>。然而，这样的划分有任何意义吗？</a:t>
            </a:r>
            <a:endParaRPr lang="en-US" altLang="zh-CN" sz="2000" dirty="0"/>
          </a:p>
          <a:p>
            <a:pPr marL="0" indent="0" algn="ctr">
              <a:buClr>
                <a:schemeClr val="tx1"/>
              </a:buClr>
              <a:buNone/>
            </a:pPr>
            <a:endParaRPr lang="en-US" altLang="zh-CN" sz="2400" dirty="0">
              <a:latin typeface="Cambria Math" panose="02040503050406030204" pitchFamily="18" charset="0"/>
              <a:ea typeface="Cambria Math" panose="02040503050406030204" pitchFamily="18" charset="0"/>
            </a:endParaRPr>
          </a:p>
        </p:txBody>
      </p:sp>
      <p:graphicFrame>
        <p:nvGraphicFramePr>
          <p:cNvPr id="6" name="Object 4">
            <a:extLst>
              <a:ext uri="{FF2B5EF4-FFF2-40B4-BE49-F238E27FC236}">
                <a16:creationId xmlns:a16="http://schemas.microsoft.com/office/drawing/2014/main" id="{A7240F44-BD64-4905-96B7-EBA448F3CF27}"/>
              </a:ext>
            </a:extLst>
          </p:cNvPr>
          <p:cNvGraphicFramePr>
            <a:graphicFrameLocks noChangeAspect="1"/>
          </p:cNvGraphicFramePr>
          <p:nvPr>
            <p:extLst>
              <p:ext uri="{D42A27DB-BD31-4B8C-83A1-F6EECF244321}">
                <p14:modId xmlns:p14="http://schemas.microsoft.com/office/powerpoint/2010/main" val="3852704965"/>
              </p:ext>
            </p:extLst>
          </p:nvPr>
        </p:nvGraphicFramePr>
        <p:xfrm>
          <a:off x="1600200" y="2811868"/>
          <a:ext cx="9652000" cy="2247900"/>
        </p:xfrm>
        <a:graphic>
          <a:graphicData uri="http://schemas.openxmlformats.org/presentationml/2006/ole">
            <mc:AlternateContent xmlns:mc="http://schemas.openxmlformats.org/markup-compatibility/2006">
              <mc:Choice xmlns:v="urn:schemas-microsoft-com:vml" Requires="v">
                <p:oleObj name="Visio" r:id="rId3" imgW="9652000" imgH="2247900" progId="Visio.Drawing.6">
                  <p:embed/>
                </p:oleObj>
              </mc:Choice>
              <mc:Fallback>
                <p:oleObj name="Visio" r:id="rId3" imgW="9652000" imgH="2247900" progId="Visio.Drawing.6">
                  <p:embed/>
                  <p:pic>
                    <p:nvPicPr>
                      <p:cNvPr id="54275" name="Object 4">
                        <a:extLst>
                          <a:ext uri="{FF2B5EF4-FFF2-40B4-BE49-F238E27FC236}">
                            <a16:creationId xmlns:a16="http://schemas.microsoft.com/office/drawing/2014/main" id="{483CA67C-C837-4835-9209-42FC7F9F62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2811868"/>
                        <a:ext cx="9652000" cy="224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505713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621509"/>
            <a:ext cx="11040533" cy="533400"/>
          </a:xfrm>
        </p:spPr>
        <p:txBody>
          <a:bodyPr>
            <a:normAutofit fontScale="90000"/>
          </a:bodyPr>
          <a:lstStyle/>
          <a:p>
            <a:r>
              <a:rPr kumimoji="1" lang="zh-CN" altLang="en-US" dirty="0"/>
              <a:t>基尼系数与熵所存在的问题</a:t>
            </a:r>
          </a:p>
        </p:txBody>
      </p:sp>
      <p:sp>
        <p:nvSpPr>
          <p:cNvPr id="5" name="文本占位符 2">
            <a:extLst>
              <a:ext uri="{FF2B5EF4-FFF2-40B4-BE49-F238E27FC236}">
                <a16:creationId xmlns:a16="http://schemas.microsoft.com/office/drawing/2014/main" id="{3AFA8DC4-7630-44C1-89F9-54B3FDDDBB43}"/>
              </a:ext>
            </a:extLst>
          </p:cNvPr>
          <p:cNvSpPr txBox="1">
            <a:spLocks/>
          </p:cNvSpPr>
          <p:nvPr/>
        </p:nvSpPr>
        <p:spPr>
          <a:xfrm>
            <a:off x="575734" y="1481470"/>
            <a:ext cx="11187186" cy="4908697"/>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kumimoji="1" lang="zh-CN" altLang="en-US" sz="2400" dirty="0"/>
              <a:t>使用基尼系数与熵作为不纯度的度量，则更容易选择具有大量不同值的定性属性。</a:t>
            </a:r>
            <a:endParaRPr kumimoji="1" lang="en-US" altLang="zh-CN" sz="2400" dirty="0"/>
          </a:p>
          <a:p>
            <a:pPr>
              <a:buClr>
                <a:schemeClr val="tx1"/>
              </a:buClr>
            </a:pPr>
            <a:endParaRPr kumimoji="1" lang="en-US" altLang="zh-CN" sz="2400" dirty="0"/>
          </a:p>
          <a:p>
            <a:pPr>
              <a:buClr>
                <a:schemeClr val="tx1"/>
              </a:buClr>
            </a:pPr>
            <a:endParaRPr kumimoji="1" lang="en-US" altLang="zh-CN" sz="2400" dirty="0"/>
          </a:p>
          <a:p>
            <a:pPr>
              <a:buClr>
                <a:schemeClr val="tx1"/>
              </a:buClr>
            </a:pPr>
            <a:endParaRPr kumimoji="1" lang="en-US" altLang="zh-CN" sz="2400" dirty="0"/>
          </a:p>
          <a:p>
            <a:pPr marL="0" indent="0" algn="ctr">
              <a:buClr>
                <a:schemeClr val="tx1"/>
              </a:buClr>
              <a:buNone/>
            </a:pPr>
            <a:endParaRPr lang="en-US" altLang="zh-CN" sz="2400" dirty="0">
              <a:latin typeface="Cambria Math" panose="02040503050406030204" pitchFamily="18" charset="0"/>
              <a:ea typeface="Cambria Math" panose="02040503050406030204" pitchFamily="18" charset="0"/>
            </a:endParaRPr>
          </a:p>
        </p:txBody>
      </p:sp>
      <p:graphicFrame>
        <p:nvGraphicFramePr>
          <p:cNvPr id="7" name="Object 4">
            <a:extLst>
              <a:ext uri="{FF2B5EF4-FFF2-40B4-BE49-F238E27FC236}">
                <a16:creationId xmlns:a16="http://schemas.microsoft.com/office/drawing/2014/main" id="{C0A8A437-5D61-42CC-90C9-751072E8E8E3}"/>
              </a:ext>
            </a:extLst>
          </p:cNvPr>
          <p:cNvGraphicFramePr>
            <a:graphicFrameLocks noChangeAspect="1"/>
          </p:cNvGraphicFramePr>
          <p:nvPr>
            <p:extLst>
              <p:ext uri="{D42A27DB-BD31-4B8C-83A1-F6EECF244321}">
                <p14:modId xmlns:p14="http://schemas.microsoft.com/office/powerpoint/2010/main" val="456639698"/>
              </p:ext>
            </p:extLst>
          </p:nvPr>
        </p:nvGraphicFramePr>
        <p:xfrm>
          <a:off x="5580063" y="2470228"/>
          <a:ext cx="2570162" cy="1757362"/>
        </p:xfrm>
        <a:graphic>
          <a:graphicData uri="http://schemas.openxmlformats.org/presentationml/2006/ole">
            <mc:AlternateContent xmlns:mc="http://schemas.openxmlformats.org/markup-compatibility/2006">
              <mc:Choice xmlns:v="urn:schemas-microsoft-com:vml" Requires="v">
                <p:oleObj name="文档" r:id="rId3" imgW="5854700" imgH="4000500" progId="Word.Document.8">
                  <p:embed/>
                </p:oleObj>
              </mc:Choice>
              <mc:Fallback>
                <p:oleObj name="文档" r:id="rId3" imgW="5854700" imgH="4000500" progId="Word.Document.8">
                  <p:embed/>
                  <p:pic>
                    <p:nvPicPr>
                      <p:cNvPr id="15" name="Object 4">
                        <a:extLst>
                          <a:ext uri="{FF2B5EF4-FFF2-40B4-BE49-F238E27FC236}">
                            <a16:creationId xmlns:a16="http://schemas.microsoft.com/office/drawing/2014/main" id="{2183D11A-6C87-4734-AD5C-C4031251DE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0063" y="2470228"/>
                        <a:ext cx="2570162" cy="1757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8" name="Object 5">
            <a:extLst>
              <a:ext uri="{FF2B5EF4-FFF2-40B4-BE49-F238E27FC236}">
                <a16:creationId xmlns:a16="http://schemas.microsoft.com/office/drawing/2014/main" id="{0B2EABA5-F955-4C84-96CF-9141EAA82A55}"/>
              </a:ext>
            </a:extLst>
          </p:cNvPr>
          <p:cNvGraphicFramePr>
            <a:graphicFrameLocks noChangeAspect="1"/>
          </p:cNvGraphicFramePr>
          <p:nvPr>
            <p:extLst>
              <p:ext uri="{D42A27DB-BD31-4B8C-83A1-F6EECF244321}">
                <p14:modId xmlns:p14="http://schemas.microsoft.com/office/powerpoint/2010/main" val="4165384478"/>
              </p:ext>
            </p:extLst>
          </p:nvPr>
        </p:nvGraphicFramePr>
        <p:xfrm>
          <a:off x="8110538" y="2466022"/>
          <a:ext cx="2570162" cy="1757362"/>
        </p:xfrm>
        <a:graphic>
          <a:graphicData uri="http://schemas.openxmlformats.org/presentationml/2006/ole">
            <mc:AlternateContent xmlns:mc="http://schemas.openxmlformats.org/markup-compatibility/2006">
              <mc:Choice xmlns:v="urn:schemas-microsoft-com:vml" Requires="v">
                <p:oleObj name="Document" r:id="rId5" imgW="5854700" imgH="4000500" progId="Word.Document.8">
                  <p:embed/>
                </p:oleObj>
              </mc:Choice>
              <mc:Fallback>
                <p:oleObj name="Document" r:id="rId5" imgW="5854700" imgH="4000500" progId="Word.Document.8">
                  <p:embed/>
                  <p:pic>
                    <p:nvPicPr>
                      <p:cNvPr id="16" name="Object 5">
                        <a:extLst>
                          <a:ext uri="{FF2B5EF4-FFF2-40B4-BE49-F238E27FC236}">
                            <a16:creationId xmlns:a16="http://schemas.microsoft.com/office/drawing/2014/main" id="{346D823C-0CC9-40A2-9605-119D396620E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10538" y="2466022"/>
                        <a:ext cx="2570162" cy="1757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9" name="Object 6">
            <a:extLst>
              <a:ext uri="{FF2B5EF4-FFF2-40B4-BE49-F238E27FC236}">
                <a16:creationId xmlns:a16="http://schemas.microsoft.com/office/drawing/2014/main" id="{9B38F8B7-19B3-4795-BFF9-C2B79CBE6036}"/>
              </a:ext>
            </a:extLst>
          </p:cNvPr>
          <p:cNvGraphicFramePr>
            <a:graphicFrameLocks noChangeAspect="1"/>
          </p:cNvGraphicFramePr>
          <p:nvPr>
            <p:extLst>
              <p:ext uri="{D42A27DB-BD31-4B8C-83A1-F6EECF244321}">
                <p14:modId xmlns:p14="http://schemas.microsoft.com/office/powerpoint/2010/main" val="670089418"/>
              </p:ext>
            </p:extLst>
          </p:nvPr>
        </p:nvGraphicFramePr>
        <p:xfrm>
          <a:off x="1993900" y="2470784"/>
          <a:ext cx="3048000" cy="1570038"/>
        </p:xfrm>
        <a:graphic>
          <a:graphicData uri="http://schemas.openxmlformats.org/presentationml/2006/ole">
            <mc:AlternateContent xmlns:mc="http://schemas.openxmlformats.org/markup-compatibility/2006">
              <mc:Choice xmlns:v="urn:schemas-microsoft-com:vml" Requires="v">
                <p:oleObj name="文档" r:id="rId7" imgW="6210300" imgH="3187700" progId="Word.Document.8">
                  <p:embed/>
                </p:oleObj>
              </mc:Choice>
              <mc:Fallback>
                <p:oleObj name="文档" r:id="rId7" imgW="6210300" imgH="3187700" progId="Word.Document.8">
                  <p:embed/>
                  <p:pic>
                    <p:nvPicPr>
                      <p:cNvPr id="18" name="Object 6">
                        <a:extLst>
                          <a:ext uri="{FF2B5EF4-FFF2-40B4-BE49-F238E27FC236}">
                            <a16:creationId xmlns:a16="http://schemas.microsoft.com/office/drawing/2014/main" id="{43B6BA8A-E493-4DA3-A078-B937FBF7B4D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93900" y="2470784"/>
                        <a:ext cx="3048000" cy="1570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40633732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621509"/>
            <a:ext cx="11040533" cy="533400"/>
          </a:xfrm>
        </p:spPr>
        <p:txBody>
          <a:bodyPr>
            <a:normAutofit fontScale="90000"/>
          </a:bodyPr>
          <a:lstStyle/>
          <a:p>
            <a:r>
              <a:rPr kumimoji="1" lang="zh-CN" altLang="en-US" dirty="0"/>
              <a:t>增益率</a:t>
            </a:r>
            <a:r>
              <a:rPr kumimoji="1" lang="en-US" altLang="zh-CN" dirty="0"/>
              <a:t>Gain</a:t>
            </a:r>
            <a:r>
              <a:rPr kumimoji="1" lang="zh-CN" altLang="en-US" dirty="0"/>
              <a:t> </a:t>
            </a:r>
            <a:r>
              <a:rPr kumimoji="1" lang="en-US" altLang="zh-CN" dirty="0"/>
              <a:t>Ratio</a:t>
            </a:r>
            <a:endParaRPr kumimoji="1" lang="zh-CN" altLang="en-US" dirty="0"/>
          </a:p>
        </p:txBody>
      </p:sp>
      <mc:AlternateContent xmlns:mc="http://schemas.openxmlformats.org/markup-compatibility/2006" xmlns:a14="http://schemas.microsoft.com/office/drawing/2010/main">
        <mc:Choice Requires="a14">
          <p:sp>
            <p:nvSpPr>
              <p:cNvPr id="5" name="文本占位符 2">
                <a:extLst>
                  <a:ext uri="{FF2B5EF4-FFF2-40B4-BE49-F238E27FC236}">
                    <a16:creationId xmlns:a16="http://schemas.microsoft.com/office/drawing/2014/main" id="{3AFA8DC4-7630-44C1-89F9-54B3FDDDBB43}"/>
                  </a:ext>
                </a:extLst>
              </p:cNvPr>
              <p:cNvSpPr txBox="1">
                <a:spLocks/>
              </p:cNvSpPr>
              <p:nvPr/>
            </p:nvSpPr>
            <p:spPr>
              <a:xfrm>
                <a:off x="575734" y="1481470"/>
                <a:ext cx="11187186" cy="4908697"/>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kumimoji="1" lang="zh-CN" altLang="en-US" sz="2400" dirty="0"/>
                  <a:t>解决上述问题的方法：以</a:t>
                </a:r>
                <a:r>
                  <a:rPr kumimoji="1" lang="zh-CN" altLang="en-US" sz="2400" dirty="0">
                    <a:solidFill>
                      <a:srgbClr val="FF0000"/>
                    </a:solidFill>
                  </a:rPr>
                  <a:t>增益率</a:t>
                </a:r>
                <a:r>
                  <a:rPr kumimoji="1" lang="zh-CN" altLang="en-US" sz="2400" dirty="0"/>
                  <a:t>代替增益，去度量划分方法</a:t>
                </a:r>
                <a:endParaRPr kumimoji="1" lang="en-US" altLang="zh-CN" sz="2400" dirty="0"/>
              </a:p>
              <a:p>
                <a:pPr marL="457200" lvl="1" indent="0">
                  <a:buClr>
                    <a:schemeClr val="tx1"/>
                  </a:buClr>
                  <a:buNone/>
                </a:pPr>
                <a:endParaRPr kumimoji="1" lang="en-US" altLang="zh-CN" sz="2000" dirty="0">
                  <a:solidFill>
                    <a:srgbClr val="FF0000"/>
                  </a:solidFill>
                </a:endParaRPr>
              </a:p>
              <a:p>
                <a:pPr>
                  <a:buClr>
                    <a:schemeClr val="tx1"/>
                  </a:buClr>
                </a:pPr>
                <a:endParaRPr kumimoji="1" lang="en-US" altLang="zh-CN" sz="2400" dirty="0"/>
              </a:p>
              <a:p>
                <a:pPr marL="0" indent="0" algn="ctr">
                  <a:buClr>
                    <a:schemeClr val="tx1"/>
                  </a:buClr>
                  <a:buNone/>
                </a:pP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𝑛</m:t>
                        </m:r>
                      </m:e>
                      <m:sub>
                        <m:r>
                          <a:rPr lang="en-US" altLang="zh-CN" sz="2400" i="1">
                            <a:latin typeface="Cambria Math" panose="02040503050406030204" pitchFamily="18" charset="0"/>
                          </a:rPr>
                          <m:t>𝑖</m:t>
                        </m:r>
                      </m:sub>
                    </m:sSub>
                  </m:oMath>
                </a14:m>
                <a:r>
                  <a:rPr lang="en-US" altLang="zh-CN" sz="2400" dirty="0"/>
                  <a:t> =</a:t>
                </a:r>
                <a:r>
                  <a:rPr kumimoji="1" lang="zh-CN" altLang="en-US" sz="2400" dirty="0"/>
                  <a:t>子结点</a:t>
                </a:r>
                <a:r>
                  <a:rPr kumimoji="1" lang="en-US" altLang="zh-CN" sz="2400" dirty="0" err="1"/>
                  <a:t>i</a:t>
                </a:r>
                <a:r>
                  <a:rPr kumimoji="1" lang="zh-CN" altLang="en-US" sz="2400" dirty="0"/>
                  <a:t>所包含的记录数量</a:t>
                </a:r>
                <a:endParaRPr kumimoji="1" lang="en-US" altLang="zh-CN" sz="2400" dirty="0"/>
              </a:p>
              <a:p>
                <a:pPr marL="0" indent="0" algn="ctr">
                  <a:buClr>
                    <a:schemeClr val="tx1"/>
                  </a:buClr>
                  <a:buNone/>
                </a:pPr>
                <a:r>
                  <a:rPr lang="en-US" altLang="zh-CN" sz="2400" dirty="0"/>
                  <a:t> </a:t>
                </a:r>
                <a14:m>
                  <m:oMath xmlns:m="http://schemas.openxmlformats.org/officeDocument/2006/math">
                    <m:r>
                      <a:rPr lang="en-US" altLang="zh-CN" sz="2400" i="1">
                        <a:latin typeface="Cambria Math" panose="02040503050406030204" pitchFamily="18" charset="0"/>
                      </a:rPr>
                      <m:t>𝑛</m:t>
                    </m:r>
                  </m:oMath>
                </a14:m>
                <a:r>
                  <a:rPr lang="en-US" altLang="zh-CN" sz="2400" baseline="-25000" dirty="0"/>
                  <a:t> </a:t>
                </a:r>
                <a:r>
                  <a:rPr lang="en-US" altLang="zh-CN" sz="2400" dirty="0"/>
                  <a:t> = </a:t>
                </a:r>
                <a:r>
                  <a:rPr lang="zh-CN" altLang="en-US" sz="2400" dirty="0"/>
                  <a:t>父结点所包含的记录数量</a:t>
                </a:r>
                <a:endParaRPr lang="en-US" altLang="zh-CN" sz="2400" dirty="0"/>
              </a:p>
              <a:p>
                <a:pPr>
                  <a:buClr>
                    <a:schemeClr val="tx1"/>
                  </a:buClr>
                </a:pPr>
                <a:r>
                  <a:rPr lang="zh-CN" altLang="en-US" sz="2400" dirty="0"/>
                  <a:t>划分信息用来评估划分是否会导致大量相同大小的子结点</a:t>
                </a:r>
                <a:endParaRPr lang="en-US" altLang="zh-CN" sz="2400" dirty="0"/>
              </a:p>
              <a:p>
                <a:pPr>
                  <a:buClr>
                    <a:schemeClr val="tx1"/>
                  </a:buClr>
                </a:pPr>
                <a:r>
                  <a:rPr lang="zh-CN" altLang="en-US" sz="2400" dirty="0"/>
                  <a:t>常用于</a:t>
                </a:r>
                <a:r>
                  <a:rPr lang="en-US" altLang="zh-CN" sz="2400" dirty="0"/>
                  <a:t>C4.5</a:t>
                </a:r>
                <a:r>
                  <a:rPr lang="zh-CN" altLang="en-US" sz="2400" dirty="0"/>
                  <a:t>算法</a:t>
                </a:r>
                <a:endParaRPr lang="en-US" altLang="zh-CN" sz="2400" dirty="0"/>
              </a:p>
              <a:p>
                <a:pPr marL="0" indent="0" algn="ctr">
                  <a:buClr>
                    <a:schemeClr val="tx1"/>
                  </a:buClr>
                  <a:buNone/>
                </a:pPr>
                <a:endParaRPr lang="en-US" altLang="zh-CN" sz="2400" dirty="0">
                  <a:latin typeface="Cambria Math" panose="02040503050406030204" pitchFamily="18" charset="0"/>
                  <a:ea typeface="Cambria Math" panose="02040503050406030204" pitchFamily="18" charset="0"/>
                </a:endParaRPr>
              </a:p>
            </p:txBody>
          </p:sp>
        </mc:Choice>
        <mc:Fallback xmlns="">
          <p:sp>
            <p:nvSpPr>
              <p:cNvPr id="5" name="文本占位符 2">
                <a:extLst>
                  <a:ext uri="{FF2B5EF4-FFF2-40B4-BE49-F238E27FC236}">
                    <a16:creationId xmlns:a16="http://schemas.microsoft.com/office/drawing/2014/main" id="{3AFA8DC4-7630-44C1-89F9-54B3FDDDBB43}"/>
                  </a:ext>
                </a:extLst>
              </p:cNvPr>
              <p:cNvSpPr txBox="1">
                <a:spLocks noRot="1" noChangeAspect="1" noMove="1" noResize="1" noEditPoints="1" noAdjustHandles="1" noChangeArrowheads="1" noChangeShapeType="1" noTextEdit="1"/>
              </p:cNvSpPr>
              <p:nvPr/>
            </p:nvSpPr>
            <p:spPr>
              <a:xfrm>
                <a:off x="575734" y="1481470"/>
                <a:ext cx="11187186" cy="4908697"/>
              </a:xfrm>
              <a:prstGeom prst="rect">
                <a:avLst/>
              </a:prstGeom>
              <a:blipFill>
                <a:blip r:embed="rId3"/>
                <a:stretch>
                  <a:fillRect l="-7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TextBox 4">
                <a:extLst>
                  <a:ext uri="{FF2B5EF4-FFF2-40B4-BE49-F238E27FC236}">
                    <a16:creationId xmlns:a16="http://schemas.microsoft.com/office/drawing/2014/main" id="{F2ECF543-EF5C-414F-B9BA-C239FE0C5F5F}"/>
                  </a:ext>
                </a:extLst>
              </p:cNvPr>
              <p:cNvSpPr txBox="1"/>
              <p:nvPr/>
            </p:nvSpPr>
            <p:spPr>
              <a:xfrm>
                <a:off x="2529933" y="2298702"/>
                <a:ext cx="7296869" cy="632096"/>
              </a:xfrm>
              <a:prstGeom prst="rect">
                <a:avLst/>
              </a:prstGeom>
              <a:solidFill>
                <a:schemeClr val="bg1"/>
              </a:solidFill>
            </p:spPr>
            <p:txBody>
              <a:bodyPr wrap="none" lIns="0" tIns="0" rIns="0" bIns="0" rtlCol="0">
                <a:spAutoFit/>
              </a:bodyPr>
              <a:lstStyle/>
              <a:p>
                <a:r>
                  <a:rPr lang="zh-CN" altLang="en-US" sz="2400" dirty="0"/>
                  <a:t>增益率</a:t>
                </a:r>
                <a14:m>
                  <m:oMath xmlns:m="http://schemas.openxmlformats.org/officeDocument/2006/math">
                    <m:r>
                      <a:rPr lang="en-US" sz="2400" i="1">
                        <a:latin typeface="Cambria Math" panose="02040503050406030204" pitchFamily="18" charset="0"/>
                      </a:rPr>
                      <m:t>= </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m:t>
                            </m:r>
                          </m:e>
                          <m:sub>
                            <m:r>
                              <a:rPr lang="en-US" sz="2400" i="1">
                                <a:latin typeface="Cambria Math" panose="02040503050406030204" pitchFamily="18" charset="0"/>
                              </a:rPr>
                              <m:t>𝑠𝑝𝑙𝑖𝑡</m:t>
                            </m:r>
                          </m:sub>
                        </m:sSub>
                      </m:num>
                      <m:den>
                        <m:r>
                          <a:rPr lang="zh-CN" altLang="en-US" sz="2400" i="1">
                            <a:latin typeface="Cambria Math" panose="02040503050406030204" pitchFamily="18" charset="0"/>
                          </a:rPr>
                          <m:t>划分信息</m:t>
                        </m:r>
                      </m:den>
                    </m:f>
                    <m:r>
                      <a:rPr lang="en-US" sz="2400" i="1">
                        <a:latin typeface="Cambria Math" panose="02040503050406030204" pitchFamily="18" charset="0"/>
                      </a:rPr>
                      <m:t>               </m:t>
                    </m:r>
                    <m:r>
                      <a:rPr lang="zh-CN" altLang="en-US" sz="2400" i="1">
                        <a:latin typeface="Cambria Math" panose="02040503050406030204" pitchFamily="18" charset="0"/>
                      </a:rPr>
                      <m:t>划分信息</m:t>
                    </m:r>
                    <m:r>
                      <a:rPr lang="en-US" sz="2400" i="1">
                        <a:latin typeface="Cambria Math" panose="02040503050406030204" pitchFamily="18" charset="0"/>
                      </a:rPr>
                      <m:t>=−</m:t>
                    </m:r>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𝑘</m:t>
                        </m:r>
                      </m:sup>
                      <m:e>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𝑖</m:t>
                                </m:r>
                              </m:sub>
                            </m:sSub>
                          </m:num>
                          <m:den>
                            <m:r>
                              <a:rPr lang="en-US" sz="2400" i="1">
                                <a:latin typeface="Cambria Math" panose="02040503050406030204" pitchFamily="18" charset="0"/>
                              </a:rPr>
                              <m:t>𝑛</m:t>
                            </m:r>
                          </m:den>
                        </m:f>
                        <m:r>
                          <a:rPr lang="en-US" sz="2400" i="1">
                            <a:latin typeface="Cambria Math" panose="02040503050406030204" pitchFamily="18" charset="0"/>
                          </a:rPr>
                          <m:t>𝑙𝑜</m:t>
                        </m:r>
                        <m:sSub>
                          <m:sSubPr>
                            <m:ctrlPr>
                              <a:rPr lang="en-US" sz="2400" i="1">
                                <a:latin typeface="Cambria Math" panose="02040503050406030204" pitchFamily="18" charset="0"/>
                              </a:rPr>
                            </m:ctrlPr>
                          </m:sSubPr>
                          <m:e>
                            <m:r>
                              <a:rPr lang="en-US" sz="2400" i="1">
                                <a:latin typeface="Cambria Math" panose="02040503050406030204" pitchFamily="18" charset="0"/>
                              </a:rPr>
                              <m:t>𝑔</m:t>
                            </m:r>
                          </m:e>
                          <m:sub>
                            <m:r>
                              <a:rPr lang="en-US" sz="2400" i="1">
                                <a:latin typeface="Cambria Math" panose="02040503050406030204" pitchFamily="18" charset="0"/>
                              </a:rPr>
                              <m:t>2</m:t>
                            </m:r>
                          </m:sub>
                        </m:sSub>
                      </m:e>
                    </m:nary>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𝑖</m:t>
                            </m:r>
                          </m:sub>
                        </m:sSub>
                      </m:num>
                      <m:den>
                        <m:r>
                          <a:rPr lang="en-US" sz="2400" i="1">
                            <a:latin typeface="Cambria Math" panose="02040503050406030204" pitchFamily="18" charset="0"/>
                          </a:rPr>
                          <m:t>𝑛</m:t>
                        </m:r>
                      </m:den>
                    </m:f>
                  </m:oMath>
                </a14:m>
                <a:endParaRPr lang="en-US" sz="2400" dirty="0"/>
              </a:p>
            </p:txBody>
          </p:sp>
        </mc:Choice>
        <mc:Fallback xmlns="">
          <p:sp>
            <p:nvSpPr>
              <p:cNvPr id="7" name="TextBox 4">
                <a:extLst>
                  <a:ext uri="{FF2B5EF4-FFF2-40B4-BE49-F238E27FC236}">
                    <a16:creationId xmlns:a16="http://schemas.microsoft.com/office/drawing/2014/main" id="{F2ECF543-EF5C-414F-B9BA-C239FE0C5F5F}"/>
                  </a:ext>
                </a:extLst>
              </p:cNvPr>
              <p:cNvSpPr txBox="1">
                <a:spLocks noRot="1" noChangeAspect="1" noMove="1" noResize="1" noEditPoints="1" noAdjustHandles="1" noChangeArrowheads="1" noChangeShapeType="1" noTextEdit="1"/>
              </p:cNvSpPr>
              <p:nvPr/>
            </p:nvSpPr>
            <p:spPr>
              <a:xfrm>
                <a:off x="2529933" y="2298702"/>
                <a:ext cx="7296869" cy="632096"/>
              </a:xfrm>
              <a:prstGeom prst="rect">
                <a:avLst/>
              </a:prstGeom>
              <a:blipFill>
                <a:blip r:embed="rId4"/>
                <a:stretch>
                  <a:fillRect l="-2506" b="-576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448696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621509"/>
            <a:ext cx="11040533" cy="533400"/>
          </a:xfrm>
        </p:spPr>
        <p:txBody>
          <a:bodyPr>
            <a:normAutofit fontScale="90000"/>
          </a:bodyPr>
          <a:lstStyle/>
          <a:p>
            <a:r>
              <a:rPr kumimoji="1" lang="zh-CN" altLang="en-US" dirty="0"/>
              <a:t>增益率</a:t>
            </a:r>
            <a:r>
              <a:rPr kumimoji="1" lang="en-US" altLang="zh-CN" dirty="0"/>
              <a:t>Gain</a:t>
            </a:r>
            <a:r>
              <a:rPr kumimoji="1" lang="zh-CN" altLang="en-US" dirty="0"/>
              <a:t> </a:t>
            </a:r>
            <a:r>
              <a:rPr kumimoji="1" lang="en-US" altLang="zh-CN" dirty="0"/>
              <a:t>Ratio</a:t>
            </a:r>
            <a:endParaRPr kumimoji="1" lang="zh-CN" altLang="en-US" dirty="0"/>
          </a:p>
        </p:txBody>
      </p:sp>
      <p:sp>
        <p:nvSpPr>
          <p:cNvPr id="5" name="文本占位符 2">
            <a:extLst>
              <a:ext uri="{FF2B5EF4-FFF2-40B4-BE49-F238E27FC236}">
                <a16:creationId xmlns:a16="http://schemas.microsoft.com/office/drawing/2014/main" id="{3AFA8DC4-7630-44C1-89F9-54B3FDDDBB43}"/>
              </a:ext>
            </a:extLst>
          </p:cNvPr>
          <p:cNvSpPr txBox="1">
            <a:spLocks/>
          </p:cNvSpPr>
          <p:nvPr/>
        </p:nvSpPr>
        <p:spPr>
          <a:xfrm>
            <a:off x="575734" y="1481470"/>
            <a:ext cx="11187186" cy="4908697"/>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kumimoji="1" lang="zh-CN" altLang="en-US" sz="2400" dirty="0"/>
              <a:t>解决上述问题的方法：以</a:t>
            </a:r>
            <a:r>
              <a:rPr kumimoji="1" lang="zh-CN" altLang="en-US" sz="2400" dirty="0">
                <a:solidFill>
                  <a:srgbClr val="FF0000"/>
                </a:solidFill>
              </a:rPr>
              <a:t>增益率</a:t>
            </a:r>
            <a:r>
              <a:rPr kumimoji="1" lang="zh-CN" altLang="en-US" sz="2400" dirty="0"/>
              <a:t>代替增益，去度量划分方法</a:t>
            </a:r>
            <a:endParaRPr kumimoji="1" lang="en-US" altLang="zh-CN" sz="2400" dirty="0"/>
          </a:p>
          <a:p>
            <a:pPr marL="457200" lvl="1" indent="0">
              <a:buClr>
                <a:schemeClr val="tx1"/>
              </a:buClr>
              <a:buNone/>
            </a:pPr>
            <a:endParaRPr kumimoji="1" lang="en-US" altLang="zh-CN" sz="2000" dirty="0">
              <a:solidFill>
                <a:srgbClr val="FF0000"/>
              </a:solidFill>
            </a:endParaRPr>
          </a:p>
          <a:p>
            <a:pPr>
              <a:buClr>
                <a:schemeClr val="tx1"/>
              </a:buClr>
            </a:pPr>
            <a:endParaRPr kumimoji="1" lang="en-US" altLang="zh-CN" sz="2400" dirty="0"/>
          </a:p>
          <a:p>
            <a:pPr marL="0" indent="0" algn="ctr">
              <a:buClr>
                <a:schemeClr val="tx1"/>
              </a:buClr>
              <a:buNone/>
            </a:pPr>
            <a:endParaRPr lang="en-US" altLang="zh-CN" sz="2400" dirty="0">
              <a:latin typeface="Cambria Math" panose="02040503050406030204" pitchFamily="18" charset="0"/>
              <a:ea typeface="Cambria Math" panose="02040503050406030204" pitchFamily="18" charset="0"/>
            </a:endParaRPr>
          </a:p>
        </p:txBody>
      </p:sp>
      <mc:AlternateContent xmlns:mc="http://schemas.openxmlformats.org/markup-compatibility/2006" xmlns:a14="http://schemas.microsoft.com/office/drawing/2010/main">
        <mc:Choice Requires="a14">
          <p:sp>
            <p:nvSpPr>
              <p:cNvPr id="7" name="TextBox 4">
                <a:extLst>
                  <a:ext uri="{FF2B5EF4-FFF2-40B4-BE49-F238E27FC236}">
                    <a16:creationId xmlns:a16="http://schemas.microsoft.com/office/drawing/2014/main" id="{F2ECF543-EF5C-414F-B9BA-C239FE0C5F5F}"/>
                  </a:ext>
                </a:extLst>
              </p:cNvPr>
              <p:cNvSpPr txBox="1"/>
              <p:nvPr/>
            </p:nvSpPr>
            <p:spPr>
              <a:xfrm>
                <a:off x="2529933" y="2298702"/>
                <a:ext cx="7296869" cy="632096"/>
              </a:xfrm>
              <a:prstGeom prst="rect">
                <a:avLst/>
              </a:prstGeom>
              <a:solidFill>
                <a:schemeClr val="bg1"/>
              </a:solidFill>
            </p:spPr>
            <p:txBody>
              <a:bodyPr wrap="none" lIns="0" tIns="0" rIns="0" bIns="0" rtlCol="0">
                <a:spAutoFit/>
              </a:bodyPr>
              <a:lstStyle/>
              <a:p>
                <a:r>
                  <a:rPr lang="zh-CN" altLang="en-US" sz="2400" dirty="0"/>
                  <a:t>增益率</a:t>
                </a:r>
                <a14:m>
                  <m:oMath xmlns:m="http://schemas.openxmlformats.org/officeDocument/2006/math">
                    <m:r>
                      <a:rPr lang="en-US" sz="2400" i="1">
                        <a:latin typeface="Cambria Math" panose="02040503050406030204" pitchFamily="18" charset="0"/>
                      </a:rPr>
                      <m:t>= </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m:t>
                            </m:r>
                          </m:e>
                          <m:sub>
                            <m:r>
                              <a:rPr lang="en-US" sz="2400" i="1">
                                <a:latin typeface="Cambria Math" panose="02040503050406030204" pitchFamily="18" charset="0"/>
                              </a:rPr>
                              <m:t>𝑠𝑝𝑙𝑖𝑡</m:t>
                            </m:r>
                          </m:sub>
                        </m:sSub>
                      </m:num>
                      <m:den>
                        <m:r>
                          <a:rPr lang="zh-CN" altLang="en-US" sz="2400" i="1">
                            <a:latin typeface="Cambria Math" panose="02040503050406030204" pitchFamily="18" charset="0"/>
                          </a:rPr>
                          <m:t>划分信息</m:t>
                        </m:r>
                      </m:den>
                    </m:f>
                    <m:r>
                      <a:rPr lang="en-US" sz="2400" i="1">
                        <a:latin typeface="Cambria Math" panose="02040503050406030204" pitchFamily="18" charset="0"/>
                      </a:rPr>
                      <m:t>               </m:t>
                    </m:r>
                    <m:r>
                      <a:rPr lang="zh-CN" altLang="en-US" sz="2400" i="1">
                        <a:latin typeface="Cambria Math" panose="02040503050406030204" pitchFamily="18" charset="0"/>
                      </a:rPr>
                      <m:t>划分信息</m:t>
                    </m:r>
                    <m:r>
                      <a:rPr lang="en-US" sz="2400" i="1">
                        <a:latin typeface="Cambria Math" panose="02040503050406030204" pitchFamily="18" charset="0"/>
                      </a:rPr>
                      <m:t>=−</m:t>
                    </m:r>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𝑘</m:t>
                        </m:r>
                      </m:sup>
                      <m:e>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𝑖</m:t>
                                </m:r>
                              </m:sub>
                            </m:sSub>
                          </m:num>
                          <m:den>
                            <m:r>
                              <a:rPr lang="en-US" sz="2400" i="1">
                                <a:latin typeface="Cambria Math" panose="02040503050406030204" pitchFamily="18" charset="0"/>
                              </a:rPr>
                              <m:t>𝑛</m:t>
                            </m:r>
                          </m:den>
                        </m:f>
                        <m:r>
                          <a:rPr lang="en-US" sz="2400" i="1">
                            <a:latin typeface="Cambria Math" panose="02040503050406030204" pitchFamily="18" charset="0"/>
                          </a:rPr>
                          <m:t>𝑙𝑜</m:t>
                        </m:r>
                        <m:sSub>
                          <m:sSubPr>
                            <m:ctrlPr>
                              <a:rPr lang="en-US" sz="2400" i="1">
                                <a:latin typeface="Cambria Math" panose="02040503050406030204" pitchFamily="18" charset="0"/>
                              </a:rPr>
                            </m:ctrlPr>
                          </m:sSubPr>
                          <m:e>
                            <m:r>
                              <a:rPr lang="en-US" sz="2400" i="1">
                                <a:latin typeface="Cambria Math" panose="02040503050406030204" pitchFamily="18" charset="0"/>
                              </a:rPr>
                              <m:t>𝑔</m:t>
                            </m:r>
                          </m:e>
                          <m:sub>
                            <m:r>
                              <a:rPr lang="en-US" sz="2400" i="1">
                                <a:latin typeface="Cambria Math" panose="02040503050406030204" pitchFamily="18" charset="0"/>
                              </a:rPr>
                              <m:t>2</m:t>
                            </m:r>
                          </m:sub>
                        </m:sSub>
                      </m:e>
                    </m:nary>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𝑖</m:t>
                            </m:r>
                          </m:sub>
                        </m:sSub>
                      </m:num>
                      <m:den>
                        <m:r>
                          <a:rPr lang="en-US" sz="2400" i="1">
                            <a:latin typeface="Cambria Math" panose="02040503050406030204" pitchFamily="18" charset="0"/>
                          </a:rPr>
                          <m:t>𝑛</m:t>
                        </m:r>
                      </m:den>
                    </m:f>
                  </m:oMath>
                </a14:m>
                <a:endParaRPr lang="en-US" sz="2400" dirty="0"/>
              </a:p>
            </p:txBody>
          </p:sp>
        </mc:Choice>
        <mc:Fallback xmlns="">
          <p:sp>
            <p:nvSpPr>
              <p:cNvPr id="7" name="TextBox 4">
                <a:extLst>
                  <a:ext uri="{FF2B5EF4-FFF2-40B4-BE49-F238E27FC236}">
                    <a16:creationId xmlns:a16="http://schemas.microsoft.com/office/drawing/2014/main" id="{F2ECF543-EF5C-414F-B9BA-C239FE0C5F5F}"/>
                  </a:ext>
                </a:extLst>
              </p:cNvPr>
              <p:cNvSpPr txBox="1">
                <a:spLocks noRot="1" noChangeAspect="1" noMove="1" noResize="1" noEditPoints="1" noAdjustHandles="1" noChangeArrowheads="1" noChangeShapeType="1" noTextEdit="1"/>
              </p:cNvSpPr>
              <p:nvPr/>
            </p:nvSpPr>
            <p:spPr>
              <a:xfrm>
                <a:off x="2529933" y="2298702"/>
                <a:ext cx="7296869" cy="632096"/>
              </a:xfrm>
              <a:prstGeom prst="rect">
                <a:avLst/>
              </a:prstGeom>
              <a:blipFill>
                <a:blip r:embed="rId4"/>
                <a:stretch>
                  <a:fillRect l="-2506" b="-5769"/>
                </a:stretch>
              </a:blipFill>
            </p:spPr>
            <p:txBody>
              <a:bodyPr/>
              <a:lstStyle/>
              <a:p>
                <a:r>
                  <a:rPr lang="zh-CN" altLang="en-US">
                    <a:noFill/>
                  </a:rPr>
                  <a:t> </a:t>
                </a:r>
              </a:p>
            </p:txBody>
          </p:sp>
        </mc:Fallback>
      </mc:AlternateContent>
      <p:graphicFrame>
        <p:nvGraphicFramePr>
          <p:cNvPr id="6" name="Object 4">
            <a:extLst>
              <a:ext uri="{FF2B5EF4-FFF2-40B4-BE49-F238E27FC236}">
                <a16:creationId xmlns:a16="http://schemas.microsoft.com/office/drawing/2014/main" id="{B5593AE2-13EF-496C-AC57-8108F1E8F4AC}"/>
              </a:ext>
            </a:extLst>
          </p:cNvPr>
          <p:cNvGraphicFramePr>
            <a:graphicFrameLocks noChangeAspect="1"/>
          </p:cNvGraphicFramePr>
          <p:nvPr>
            <p:extLst>
              <p:ext uri="{D42A27DB-BD31-4B8C-83A1-F6EECF244321}">
                <p14:modId xmlns:p14="http://schemas.microsoft.com/office/powerpoint/2010/main" val="1716830676"/>
              </p:ext>
            </p:extLst>
          </p:nvPr>
        </p:nvGraphicFramePr>
        <p:xfrm>
          <a:off x="5025231" y="3406774"/>
          <a:ext cx="2565400" cy="1555750"/>
        </p:xfrm>
        <a:graphic>
          <a:graphicData uri="http://schemas.openxmlformats.org/presentationml/2006/ole">
            <mc:AlternateContent xmlns:mc="http://schemas.openxmlformats.org/markup-compatibility/2006">
              <mc:Choice xmlns:v="urn:schemas-microsoft-com:vml" Requires="v">
                <p:oleObj name="文档" r:id="rId5" imgW="5842000" imgH="3543300" progId="Word.Document.8">
                  <p:embed/>
                </p:oleObj>
              </mc:Choice>
              <mc:Fallback>
                <p:oleObj name="文档" r:id="rId5" imgW="5842000" imgH="3543300" progId="Word.Document.8">
                  <p:embed/>
                  <p:pic>
                    <p:nvPicPr>
                      <p:cNvPr id="56325" name="Object 4">
                        <a:extLst>
                          <a:ext uri="{FF2B5EF4-FFF2-40B4-BE49-F238E27FC236}">
                            <a16:creationId xmlns:a16="http://schemas.microsoft.com/office/drawing/2014/main" id="{82A85856-AB65-4AD2-8217-D0CC0498B3AE}"/>
                          </a:ext>
                        </a:extLst>
                      </p:cNvPr>
                      <p:cNvPicPr>
                        <a:picLocks noChangeAspect="1" noChangeArrowheads="1"/>
                      </p:cNvPicPr>
                      <p:nvPr/>
                    </p:nvPicPr>
                    <p:blipFill>
                      <a:blip r:embed="rId6"/>
                      <a:srcRect/>
                      <a:stretch>
                        <a:fillRect/>
                      </a:stretch>
                    </p:blipFill>
                    <p:spPr bwMode="auto">
                      <a:xfrm>
                        <a:off x="5025231" y="3406774"/>
                        <a:ext cx="2565400" cy="1555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8" name="Object 5">
            <a:extLst>
              <a:ext uri="{FF2B5EF4-FFF2-40B4-BE49-F238E27FC236}">
                <a16:creationId xmlns:a16="http://schemas.microsoft.com/office/drawing/2014/main" id="{975C3624-2207-485A-A409-86168B1FCD8C}"/>
              </a:ext>
            </a:extLst>
          </p:cNvPr>
          <p:cNvGraphicFramePr>
            <a:graphicFrameLocks noChangeAspect="1"/>
          </p:cNvGraphicFramePr>
          <p:nvPr>
            <p:extLst>
              <p:ext uri="{D42A27DB-BD31-4B8C-83A1-F6EECF244321}">
                <p14:modId xmlns:p14="http://schemas.microsoft.com/office/powerpoint/2010/main" val="4128126317"/>
              </p:ext>
            </p:extLst>
          </p:nvPr>
        </p:nvGraphicFramePr>
        <p:xfrm>
          <a:off x="7843837" y="3405187"/>
          <a:ext cx="2565400" cy="1557337"/>
        </p:xfrm>
        <a:graphic>
          <a:graphicData uri="http://schemas.openxmlformats.org/presentationml/2006/ole">
            <mc:AlternateContent xmlns:mc="http://schemas.openxmlformats.org/markup-compatibility/2006">
              <mc:Choice xmlns:v="urn:schemas-microsoft-com:vml" Requires="v">
                <p:oleObj name="文档" r:id="rId7" imgW="5842000" imgH="3543300" progId="Word.Document.8">
                  <p:embed/>
                </p:oleObj>
              </mc:Choice>
              <mc:Fallback>
                <p:oleObj name="文档" r:id="rId7" imgW="5842000" imgH="3543300" progId="Word.Document.8">
                  <p:embed/>
                  <p:pic>
                    <p:nvPicPr>
                      <p:cNvPr id="56326" name="Object 5">
                        <a:extLst>
                          <a:ext uri="{FF2B5EF4-FFF2-40B4-BE49-F238E27FC236}">
                            <a16:creationId xmlns:a16="http://schemas.microsoft.com/office/drawing/2014/main" id="{8638D4C7-8914-4DA0-BE51-37BE3BB3E1A5}"/>
                          </a:ext>
                        </a:extLst>
                      </p:cNvPr>
                      <p:cNvPicPr>
                        <a:picLocks noChangeAspect="1" noChangeArrowheads="1"/>
                      </p:cNvPicPr>
                      <p:nvPr/>
                    </p:nvPicPr>
                    <p:blipFill>
                      <a:blip r:embed="rId8"/>
                      <a:srcRect/>
                      <a:stretch>
                        <a:fillRect/>
                      </a:stretch>
                    </p:blipFill>
                    <p:spPr bwMode="auto">
                      <a:xfrm>
                        <a:off x="7843837" y="3405187"/>
                        <a:ext cx="2565400" cy="1557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9" name="Object 6">
            <a:extLst>
              <a:ext uri="{FF2B5EF4-FFF2-40B4-BE49-F238E27FC236}">
                <a16:creationId xmlns:a16="http://schemas.microsoft.com/office/drawing/2014/main" id="{AA722D27-DABF-498D-92C2-705BF2A0609F}"/>
              </a:ext>
            </a:extLst>
          </p:cNvPr>
          <p:cNvGraphicFramePr>
            <a:graphicFrameLocks noChangeAspect="1"/>
          </p:cNvGraphicFramePr>
          <p:nvPr>
            <p:extLst>
              <p:ext uri="{D42A27DB-BD31-4B8C-83A1-F6EECF244321}">
                <p14:modId xmlns:p14="http://schemas.microsoft.com/office/powerpoint/2010/main" val="3140219104"/>
              </p:ext>
            </p:extLst>
          </p:nvPr>
        </p:nvGraphicFramePr>
        <p:xfrm>
          <a:off x="1730375" y="3433763"/>
          <a:ext cx="3041650" cy="1570037"/>
        </p:xfrm>
        <a:graphic>
          <a:graphicData uri="http://schemas.openxmlformats.org/presentationml/2006/ole">
            <mc:AlternateContent xmlns:mc="http://schemas.openxmlformats.org/markup-compatibility/2006">
              <mc:Choice xmlns:v="urn:schemas-microsoft-com:vml" Requires="v">
                <p:oleObj name="文档" r:id="rId9" imgW="6197600" imgH="3187700" progId="Word.Document.8">
                  <p:embed/>
                </p:oleObj>
              </mc:Choice>
              <mc:Fallback>
                <p:oleObj name="文档" r:id="rId9" imgW="6197600" imgH="3187700" progId="Word.Document.8">
                  <p:embed/>
                  <p:pic>
                    <p:nvPicPr>
                      <p:cNvPr id="56327" name="Object 6">
                        <a:extLst>
                          <a:ext uri="{FF2B5EF4-FFF2-40B4-BE49-F238E27FC236}">
                            <a16:creationId xmlns:a16="http://schemas.microsoft.com/office/drawing/2014/main" id="{2FB02977-C4A8-457C-A006-90F1908705E2}"/>
                          </a:ext>
                        </a:extLst>
                      </p:cNvPr>
                      <p:cNvPicPr>
                        <a:picLocks noChangeAspect="1" noChangeArrowheads="1"/>
                      </p:cNvPicPr>
                      <p:nvPr/>
                    </p:nvPicPr>
                    <p:blipFill>
                      <a:blip r:embed="rId10"/>
                      <a:srcRect/>
                      <a:stretch>
                        <a:fillRect/>
                      </a:stretch>
                    </p:blipFill>
                    <p:spPr bwMode="auto">
                      <a:xfrm>
                        <a:off x="1730375" y="3433763"/>
                        <a:ext cx="3041650" cy="1570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0" name="TextBox 1">
            <a:extLst>
              <a:ext uri="{FF2B5EF4-FFF2-40B4-BE49-F238E27FC236}">
                <a16:creationId xmlns:a16="http://schemas.microsoft.com/office/drawing/2014/main" id="{0C2F982E-389B-4880-B97B-3EE63CBCF853}"/>
              </a:ext>
            </a:extLst>
          </p:cNvPr>
          <p:cNvSpPr txBox="1">
            <a:spLocks noChangeArrowheads="1"/>
          </p:cNvSpPr>
          <p:nvPr/>
        </p:nvSpPr>
        <p:spPr bwMode="auto">
          <a:xfrm>
            <a:off x="1502384" y="4962524"/>
            <a:ext cx="164019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zh-CN" altLang="en-US" sz="1600" dirty="0"/>
              <a:t>划分信息</a:t>
            </a:r>
            <a:r>
              <a:rPr lang="en-US" altLang="en-US" sz="1600" dirty="0"/>
              <a:t> = 1.52</a:t>
            </a:r>
          </a:p>
        </p:txBody>
      </p:sp>
      <p:sp>
        <p:nvSpPr>
          <p:cNvPr id="11" name="TextBox 12">
            <a:extLst>
              <a:ext uri="{FF2B5EF4-FFF2-40B4-BE49-F238E27FC236}">
                <a16:creationId xmlns:a16="http://schemas.microsoft.com/office/drawing/2014/main" id="{FC41A905-B42F-44B5-8EB7-4854701590FF}"/>
              </a:ext>
            </a:extLst>
          </p:cNvPr>
          <p:cNvSpPr txBox="1">
            <a:spLocks noChangeArrowheads="1"/>
          </p:cNvSpPr>
          <p:nvPr/>
        </p:nvSpPr>
        <p:spPr bwMode="auto">
          <a:xfrm>
            <a:off x="4772024" y="4962602"/>
            <a:ext cx="164019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zh-CN" altLang="en-US" sz="1600" dirty="0"/>
              <a:t>划分信息</a:t>
            </a:r>
            <a:r>
              <a:rPr lang="en-US" altLang="en-US" sz="1600" dirty="0"/>
              <a:t> = 0.72</a:t>
            </a:r>
          </a:p>
        </p:txBody>
      </p:sp>
      <p:sp>
        <p:nvSpPr>
          <p:cNvPr id="12" name="TextBox 13">
            <a:extLst>
              <a:ext uri="{FF2B5EF4-FFF2-40B4-BE49-F238E27FC236}">
                <a16:creationId xmlns:a16="http://schemas.microsoft.com/office/drawing/2014/main" id="{5776C01B-BA4E-40EC-9F95-8AE76CB45BAC}"/>
              </a:ext>
            </a:extLst>
          </p:cNvPr>
          <p:cNvSpPr txBox="1">
            <a:spLocks noChangeArrowheads="1"/>
          </p:cNvSpPr>
          <p:nvPr/>
        </p:nvSpPr>
        <p:spPr bwMode="auto">
          <a:xfrm>
            <a:off x="7419977" y="4922225"/>
            <a:ext cx="164019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zh-CN" altLang="en-US" sz="1600" dirty="0"/>
              <a:t>划分信息</a:t>
            </a:r>
            <a:r>
              <a:rPr lang="en-US" altLang="en-US" sz="1600" dirty="0"/>
              <a:t> = 0.97</a:t>
            </a:r>
          </a:p>
        </p:txBody>
      </p:sp>
      <p:sp>
        <p:nvSpPr>
          <p:cNvPr id="3" name="矩形 2">
            <a:extLst>
              <a:ext uri="{FF2B5EF4-FFF2-40B4-BE49-F238E27FC236}">
                <a16:creationId xmlns:a16="http://schemas.microsoft.com/office/drawing/2014/main" id="{30876C4B-EF63-AB4C-92F2-D961D3192F37}"/>
              </a:ext>
            </a:extLst>
          </p:cNvPr>
          <p:cNvSpPr/>
          <p:nvPr/>
        </p:nvSpPr>
        <p:spPr>
          <a:xfrm>
            <a:off x="2609385" y="4638907"/>
            <a:ext cx="2017077" cy="73762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a:extLst>
              <a:ext uri="{FF2B5EF4-FFF2-40B4-BE49-F238E27FC236}">
                <a16:creationId xmlns:a16="http://schemas.microsoft.com/office/drawing/2014/main" id="{9B0A128E-608B-C547-AE79-CF5222099802}"/>
              </a:ext>
            </a:extLst>
          </p:cNvPr>
          <p:cNvSpPr/>
          <p:nvPr/>
        </p:nvSpPr>
        <p:spPr>
          <a:xfrm>
            <a:off x="5867526" y="4652298"/>
            <a:ext cx="1299245" cy="73762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矩形 13">
            <a:extLst>
              <a:ext uri="{FF2B5EF4-FFF2-40B4-BE49-F238E27FC236}">
                <a16:creationId xmlns:a16="http://schemas.microsoft.com/office/drawing/2014/main" id="{C1C78551-4036-D74F-A721-D7732E68DFEE}"/>
              </a:ext>
            </a:extLst>
          </p:cNvPr>
          <p:cNvSpPr/>
          <p:nvPr/>
        </p:nvSpPr>
        <p:spPr>
          <a:xfrm>
            <a:off x="8571899" y="4638907"/>
            <a:ext cx="1299245" cy="73762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919616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3" grpId="0" animBg="1"/>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260002"/>
            <a:ext cx="11040533" cy="533400"/>
          </a:xfrm>
        </p:spPr>
        <p:txBody>
          <a:bodyPr>
            <a:normAutofit fontScale="90000"/>
          </a:bodyPr>
          <a:lstStyle/>
          <a:p>
            <a:r>
              <a:rPr lang="zh-CN" altLang="en-US" dirty="0"/>
              <a:t>分类：示例</a:t>
            </a:r>
            <a:endParaRPr kumimoji="1" lang="zh-CN" altLang="en-US" dirty="0"/>
          </a:p>
        </p:txBody>
      </p:sp>
      <p:graphicFrame>
        <p:nvGraphicFramePr>
          <p:cNvPr id="6" name="Group 39">
            <a:extLst>
              <a:ext uri="{FF2B5EF4-FFF2-40B4-BE49-F238E27FC236}">
                <a16:creationId xmlns:a16="http://schemas.microsoft.com/office/drawing/2014/main" id="{93777FDE-F132-45D0-8CAF-128048AE4D78}"/>
              </a:ext>
            </a:extLst>
          </p:cNvPr>
          <p:cNvGraphicFramePr>
            <a:graphicFrameLocks/>
          </p:cNvGraphicFramePr>
          <p:nvPr/>
        </p:nvGraphicFramePr>
        <p:xfrm>
          <a:off x="732182" y="1322042"/>
          <a:ext cx="10515757" cy="4543097"/>
        </p:xfrm>
        <a:graphic>
          <a:graphicData uri="http://schemas.openxmlformats.org/drawingml/2006/table">
            <a:tbl>
              <a:tblPr/>
              <a:tblGrid>
                <a:gridCol w="2946626">
                  <a:extLst>
                    <a:ext uri="{9D8B030D-6E8A-4147-A177-3AD203B41FA5}">
                      <a16:colId xmlns:a16="http://schemas.microsoft.com/office/drawing/2014/main" val="20000"/>
                    </a:ext>
                  </a:extLst>
                </a:gridCol>
                <a:gridCol w="3910111">
                  <a:extLst>
                    <a:ext uri="{9D8B030D-6E8A-4147-A177-3AD203B41FA5}">
                      <a16:colId xmlns:a16="http://schemas.microsoft.com/office/drawing/2014/main" val="20001"/>
                    </a:ext>
                  </a:extLst>
                </a:gridCol>
                <a:gridCol w="3659020">
                  <a:extLst>
                    <a:ext uri="{9D8B030D-6E8A-4147-A177-3AD203B41FA5}">
                      <a16:colId xmlns:a16="http://schemas.microsoft.com/office/drawing/2014/main" val="20002"/>
                    </a:ext>
                  </a:extLst>
                </a:gridCol>
              </a:tblGrid>
              <a:tr h="656897">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zh-CN" altLang="en-US" sz="2400" b="0" i="0" u="none" strike="noStrike" cap="none" normalizeH="0" baseline="0" dirty="0">
                          <a:ln>
                            <a:noFill/>
                          </a:ln>
                          <a:solidFill>
                            <a:schemeClr val="bg1"/>
                          </a:solidFill>
                          <a:effectLst/>
                          <a:latin typeface="Microsoft YaHei" panose="020B0503020204020204" pitchFamily="34" charset="-122"/>
                          <a:ea typeface="Microsoft YaHei" panose="020B0503020204020204" pitchFamily="34" charset="-122"/>
                        </a:rPr>
                        <a:t>任务</a:t>
                      </a:r>
                      <a:endParaRPr kumimoji="0" lang="en-US" sz="2400" b="0" i="0" u="none" strike="noStrike" cap="none" normalizeH="0" baseline="0" dirty="0">
                        <a:ln>
                          <a:noFill/>
                        </a:ln>
                        <a:solidFill>
                          <a:schemeClr val="bg1"/>
                        </a:solidFill>
                        <a:effectLst/>
                        <a:latin typeface="Microsoft YaHei" panose="020B0503020204020204" pitchFamily="34" charset="-122"/>
                        <a:ea typeface="Microsoft YaHei" panose="020B0503020204020204" pitchFamily="34" charset="-122"/>
                      </a:endParaRPr>
                    </a:p>
                  </a:txBody>
                  <a:tcPr marL="103733" marR="10373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030A0"/>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zh-CN" altLang="en-US" sz="2400" b="0" i="0" u="none" strike="noStrike" cap="none" normalizeH="0" baseline="0" dirty="0">
                          <a:ln>
                            <a:noFill/>
                          </a:ln>
                          <a:solidFill>
                            <a:schemeClr val="bg1"/>
                          </a:solidFill>
                          <a:effectLst/>
                          <a:latin typeface="Microsoft YaHei" panose="020B0503020204020204" pitchFamily="34" charset="-122"/>
                          <a:ea typeface="Microsoft YaHei" panose="020B0503020204020204" pitchFamily="34" charset="-122"/>
                        </a:rPr>
                        <a:t>属性集</a:t>
                      </a:r>
                      <a:r>
                        <a:rPr kumimoji="0" lang="en-US" sz="2400" b="0" i="0" u="none" strike="noStrike" cap="none" normalizeH="0" baseline="0" dirty="0">
                          <a:ln>
                            <a:noFill/>
                          </a:ln>
                          <a:solidFill>
                            <a:schemeClr val="bg1"/>
                          </a:solidFill>
                          <a:effectLst/>
                          <a:latin typeface="Microsoft YaHei" panose="020B0503020204020204" pitchFamily="34" charset="-122"/>
                          <a:ea typeface="Microsoft YaHei" panose="020B0503020204020204" pitchFamily="34" charset="-122"/>
                        </a:rPr>
                        <a:t>, x</a:t>
                      </a:r>
                    </a:p>
                  </a:txBody>
                  <a:tcPr marL="103733" marR="10373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030A0"/>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zh-CN" altLang="en-US" sz="2400" b="0" i="0" u="none" strike="noStrike" cap="none" normalizeH="0" baseline="0" dirty="0">
                          <a:ln>
                            <a:noFill/>
                          </a:ln>
                          <a:solidFill>
                            <a:schemeClr val="bg1"/>
                          </a:solidFill>
                          <a:effectLst/>
                          <a:latin typeface="Microsoft YaHei" panose="020B0503020204020204" pitchFamily="34" charset="-122"/>
                          <a:ea typeface="Microsoft YaHei" panose="020B0503020204020204" pitchFamily="34" charset="-122"/>
                        </a:rPr>
                        <a:t>类别标签</a:t>
                      </a:r>
                      <a:r>
                        <a:rPr kumimoji="0" lang="en-US" sz="2400" b="0" i="0" u="none" strike="noStrike" cap="none" normalizeH="0" baseline="0" dirty="0">
                          <a:ln>
                            <a:noFill/>
                          </a:ln>
                          <a:solidFill>
                            <a:schemeClr val="bg1"/>
                          </a:solidFill>
                          <a:effectLst/>
                          <a:latin typeface="Microsoft YaHei" panose="020B0503020204020204" pitchFamily="34" charset="-122"/>
                          <a:ea typeface="Microsoft YaHei" panose="020B0503020204020204" pitchFamily="34" charset="-122"/>
                        </a:rPr>
                        <a:t>, y</a:t>
                      </a:r>
                    </a:p>
                  </a:txBody>
                  <a:tcPr marL="103733" marR="10373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030A0"/>
                    </a:solidFill>
                  </a:tcPr>
                </a:tc>
                <a:extLst>
                  <a:ext uri="{0D108BD9-81ED-4DB2-BD59-A6C34878D82A}">
                    <a16:rowId xmlns:a16="http://schemas.microsoft.com/office/drawing/2014/main" val="10000"/>
                  </a:ext>
                </a:extLst>
              </a:tr>
              <a:tr h="1295400">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zh-CN" altLang="en-US" sz="2400" b="0" i="0" u="none" strike="noStrike" cap="none" normalizeH="0" baseline="0" dirty="0">
                          <a:ln>
                            <a:noFill/>
                          </a:ln>
                          <a:solidFill>
                            <a:schemeClr val="tx2"/>
                          </a:solidFill>
                          <a:effectLst/>
                          <a:latin typeface="Microsoft YaHei" panose="020B0503020204020204" pitchFamily="34" charset="-122"/>
                          <a:ea typeface="Microsoft YaHei" panose="020B0503020204020204" pitchFamily="34" charset="-122"/>
                        </a:rPr>
                        <a:t>垃圾邮件分类</a:t>
                      </a:r>
                      <a:endParaRPr kumimoji="0" lang="en-US" sz="2400" b="0" i="0" u="none" strike="noStrike" cap="none" normalizeH="0" baseline="0" dirty="0">
                        <a:ln>
                          <a:noFill/>
                        </a:ln>
                        <a:solidFill>
                          <a:schemeClr val="tx2"/>
                        </a:solidFill>
                        <a:effectLst/>
                        <a:latin typeface="Microsoft YaHei" panose="020B0503020204020204" pitchFamily="34" charset="-122"/>
                        <a:ea typeface="Microsoft YaHei" panose="020B0503020204020204" pitchFamily="34" charset="-122"/>
                      </a:endParaRPr>
                    </a:p>
                  </a:txBody>
                  <a:tcPr marL="103733" marR="103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zh-CN" altLang="en-US" sz="2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rPr>
                        <a:t>从电子邮件标题和内容中提取的特征</a:t>
                      </a:r>
                      <a:endParaRPr kumimoji="0" lang="en-US" sz="2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txBody>
                  <a:tcPr marL="103733" marR="103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zh-CN" altLang="en-US" sz="2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rPr>
                        <a:t>垃圾邮件或非垃圾邮件（</a:t>
                      </a:r>
                      <a:r>
                        <a:rPr kumimoji="0" lang="en-US" altLang="zh-CN" sz="2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rPr>
                        <a:t>spam or non-spam</a:t>
                      </a:r>
                      <a:r>
                        <a:rPr kumimoji="0" lang="zh-CN" altLang="en-US" sz="2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rPr>
                        <a:t>）</a:t>
                      </a:r>
                      <a:endParaRPr kumimoji="0" lang="en-US" sz="2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txBody>
                  <a:tcPr marL="103733" marR="103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295400">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zh-CN" altLang="en-US" sz="2400" b="0" i="0" u="none" strike="noStrike" cap="none" normalizeH="0" baseline="0" dirty="0">
                          <a:ln>
                            <a:noFill/>
                          </a:ln>
                          <a:solidFill>
                            <a:schemeClr val="tx2"/>
                          </a:solidFill>
                          <a:effectLst/>
                          <a:latin typeface="Microsoft YaHei" panose="020B0503020204020204" pitchFamily="34" charset="-122"/>
                          <a:ea typeface="Microsoft YaHei" panose="020B0503020204020204" pitchFamily="34" charset="-122"/>
                        </a:rPr>
                        <a:t>肿瘤细胞识别</a:t>
                      </a:r>
                      <a:endParaRPr kumimoji="0" lang="en-US" sz="2400" b="0" i="0" u="none" strike="noStrike" cap="none" normalizeH="0" baseline="0" dirty="0">
                        <a:ln>
                          <a:noFill/>
                        </a:ln>
                        <a:solidFill>
                          <a:schemeClr val="tx2"/>
                        </a:solidFill>
                        <a:effectLst/>
                        <a:latin typeface="Microsoft YaHei" panose="020B0503020204020204" pitchFamily="34" charset="-122"/>
                        <a:ea typeface="Microsoft YaHei" panose="020B0503020204020204" pitchFamily="34" charset="-122"/>
                      </a:endParaRPr>
                    </a:p>
                  </a:txBody>
                  <a:tcPr marL="103733" marR="103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zh-CN" altLang="en-US" sz="2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rPr>
                        <a:t>从磁共振成像扫描中提取的特征</a:t>
                      </a:r>
                      <a:endParaRPr kumimoji="0" lang="en-US" sz="2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txBody>
                  <a:tcPr marL="103733" marR="103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zh-CN" altLang="en-US" sz="2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rPr>
                        <a:t>恶性或良性</a:t>
                      </a:r>
                      <a:endParaRPr kumimoji="0" lang="en-US" sz="2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txBody>
                  <a:tcPr marL="103733" marR="103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295400">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zh-CN" altLang="en-US" sz="2400" b="0" i="0" u="none" strike="noStrike" cap="none" normalizeH="0" baseline="0" dirty="0">
                          <a:ln>
                            <a:noFill/>
                          </a:ln>
                          <a:solidFill>
                            <a:schemeClr val="tx2"/>
                          </a:solidFill>
                          <a:effectLst/>
                          <a:latin typeface="Microsoft YaHei" panose="020B0503020204020204" pitchFamily="34" charset="-122"/>
                          <a:ea typeface="Microsoft YaHei" panose="020B0503020204020204" pitchFamily="34" charset="-122"/>
                        </a:rPr>
                        <a:t>星系分类</a:t>
                      </a:r>
                      <a:endParaRPr kumimoji="0" lang="en-US" sz="2400" b="0" i="0" u="none" strike="noStrike" cap="none" normalizeH="0" baseline="0" dirty="0">
                        <a:ln>
                          <a:noFill/>
                        </a:ln>
                        <a:solidFill>
                          <a:schemeClr val="tx2"/>
                        </a:solidFill>
                        <a:effectLst/>
                        <a:latin typeface="Microsoft YaHei" panose="020B0503020204020204" pitchFamily="34" charset="-122"/>
                        <a:ea typeface="Microsoft YaHei" panose="020B0503020204020204" pitchFamily="34" charset="-122"/>
                      </a:endParaRPr>
                    </a:p>
                  </a:txBody>
                  <a:tcPr marL="103733" marR="103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zh-CN" altLang="en-US" sz="2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rPr>
                        <a:t>从望远镜图像中提取的特征</a:t>
                      </a:r>
                      <a:endParaRPr kumimoji="0" lang="en-US" sz="2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txBody>
                  <a:tcPr marL="103733" marR="103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zh-CN" altLang="en-US" sz="2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rPr>
                        <a:t>椭圆形、螺旋形或不规则形状</a:t>
                      </a:r>
                      <a:endParaRPr kumimoji="0" lang="en-US" sz="2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txBody>
                  <a:tcPr marL="103733" marR="103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4" name="Slide Number Placeholder 6">
            <a:extLst>
              <a:ext uri="{FF2B5EF4-FFF2-40B4-BE49-F238E27FC236}">
                <a16:creationId xmlns:a16="http://schemas.microsoft.com/office/drawing/2014/main" id="{C7E35267-9D60-4846-BDC5-ACBD867D3D99}"/>
              </a:ext>
            </a:extLst>
          </p:cNvPr>
          <p:cNvSpPr txBox="1">
            <a:spLocks/>
          </p:cNvSpPr>
          <p:nvPr/>
        </p:nvSpPr>
        <p:spPr bwMode="auto">
          <a:xfrm>
            <a:off x="10438408" y="6356350"/>
            <a:ext cx="1206437"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defPPr>
              <a:defRPr lang="zh-CN"/>
            </a:defPPr>
            <a:lvl1pPr marL="0" algn="l" defTabSz="914400" rtl="0" eaLnBrk="1" latinLnBrk="0" hangingPunct="1">
              <a:spcBef>
                <a:spcPct val="10000"/>
              </a:spcBef>
              <a:spcAft>
                <a:spcPts val="400"/>
              </a:spcAft>
              <a:buClr>
                <a:srgbClr val="0C7B9C"/>
              </a:buClr>
              <a:buSzPct val="75000"/>
              <a:buFont typeface="Monotype Sorts" pitchFamily="2" charset="2"/>
              <a:buChar char="l"/>
              <a:defRPr sz="2800" kern="1200">
                <a:solidFill>
                  <a:schemeClr val="tx1"/>
                </a:solidFill>
                <a:latin typeface="Arial" panose="020B0604020202020204" pitchFamily="34" charset="0"/>
                <a:ea typeface="+mn-ea"/>
                <a:cs typeface="+mn-cs"/>
              </a:defRPr>
            </a:lvl1pPr>
            <a:lvl2pPr marL="742950" indent="-285750" algn="l" defTabSz="914400" rtl="0" eaLnBrk="1" latinLnBrk="0" hangingPunct="1">
              <a:spcBef>
                <a:spcPct val="10000"/>
              </a:spcBef>
              <a:spcAft>
                <a:spcPts val="400"/>
              </a:spcAft>
              <a:buClr>
                <a:srgbClr val="0C7B9C"/>
              </a:buClr>
              <a:buSzPct val="100000"/>
              <a:buFont typeface="Arial" panose="020B0604020202020204" pitchFamily="34" charset="0"/>
              <a:buChar char="–"/>
              <a:defRPr sz="2800" kern="1200">
                <a:solidFill>
                  <a:schemeClr val="tx1"/>
                </a:solidFill>
                <a:latin typeface="Arial" panose="020B0604020202020204" pitchFamily="34" charset="0"/>
                <a:ea typeface="+mn-ea"/>
                <a:cs typeface="+mn-cs"/>
              </a:defRPr>
            </a:lvl2pPr>
            <a:lvl3pPr marL="1143000" indent="-228600" algn="l" defTabSz="914400" rtl="0" eaLnBrk="1" latinLnBrk="0" hangingPunct="1">
              <a:spcBef>
                <a:spcPct val="10000"/>
              </a:spcBef>
              <a:spcAft>
                <a:spcPts val="400"/>
              </a:spcAft>
              <a:buClr>
                <a:srgbClr val="0C7B9C"/>
              </a:buClr>
              <a:buSzPct val="70000"/>
              <a:buFont typeface="Wingdings" pitchFamily="2" charset="2"/>
              <a:buChar char="u"/>
              <a:defRPr sz="2400" kern="1200">
                <a:solidFill>
                  <a:schemeClr val="tx1"/>
                </a:solidFill>
                <a:latin typeface="Arial" panose="020B0604020202020204" pitchFamily="34" charset="0"/>
                <a:ea typeface="+mn-ea"/>
                <a:cs typeface="+mn-cs"/>
              </a:defRPr>
            </a:lvl3pPr>
            <a:lvl4pPr marL="1600200" indent="-228600" algn="l" defTabSz="914400" rtl="0" eaLnBrk="1" latinLnBrk="0" hangingPunct="1">
              <a:spcBef>
                <a:spcPct val="20000"/>
              </a:spcBef>
              <a:buSzPct val="100000"/>
              <a:buChar char="–"/>
              <a:defRPr sz="2000" kern="1200">
                <a:solidFill>
                  <a:schemeClr val="tx1"/>
                </a:solidFill>
                <a:latin typeface="Times New Roman" panose="02020603050405020304" pitchFamily="18" charset="0"/>
                <a:ea typeface="+mn-ea"/>
                <a:cs typeface="+mn-cs"/>
              </a:defRPr>
            </a:lvl4pPr>
            <a:lvl5pPr marL="2057400" indent="-228600" algn="l" defTabSz="914400" rtl="0" eaLnBrk="1" latinLnBrk="0" hangingPunct="1">
              <a:spcBef>
                <a:spcPct val="20000"/>
              </a:spcBef>
              <a:buSzPct val="100000"/>
              <a:buChar char="•"/>
              <a:defRPr sz="2000"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9pPr>
          </a:lstStyle>
          <a:p>
            <a:pPr>
              <a:lnSpc>
                <a:spcPct val="90000"/>
              </a:lnSpc>
              <a:spcBef>
                <a:spcPct val="0"/>
              </a:spcBef>
              <a:spcAft>
                <a:spcPts val="600"/>
              </a:spcAft>
              <a:buClrTx/>
              <a:buSzTx/>
              <a:buFontTx/>
              <a:buNone/>
            </a:pPr>
            <a:fld id="{B3C95AA5-9D5C-5241-9970-E26C58C44F9A}" type="slidenum">
              <a:rPr lang="en-US" altLang="en-US" sz="1800" smtClean="0">
                <a:latin typeface="Microsoft YaHei" panose="020B0503020204020204" pitchFamily="34" charset="-122"/>
              </a:rPr>
              <a:pPr>
                <a:lnSpc>
                  <a:spcPct val="90000"/>
                </a:lnSpc>
                <a:spcBef>
                  <a:spcPct val="0"/>
                </a:spcBef>
                <a:spcAft>
                  <a:spcPts val="600"/>
                </a:spcAft>
                <a:buClrTx/>
                <a:buSzTx/>
                <a:buFontTx/>
                <a:buNone/>
              </a:pPr>
              <a:t>5</a:t>
            </a:fld>
            <a:endParaRPr lang="en-US" altLang="en-US" sz="1800" dirty="0">
              <a:latin typeface="Microsoft YaHei" panose="020B0503020204020204" pitchFamily="34" charset="-122"/>
            </a:endParaRPr>
          </a:p>
        </p:txBody>
      </p:sp>
      <p:pic>
        <p:nvPicPr>
          <p:cNvPr id="31746" name="Picture 2">
            <a:extLst>
              <a:ext uri="{FF2B5EF4-FFF2-40B4-BE49-F238E27FC236}">
                <a16:creationId xmlns:a16="http://schemas.microsoft.com/office/drawing/2014/main" id="{C9BD510C-395E-42F8-AF40-048B993B2C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4544" y="-63792"/>
            <a:ext cx="1875119" cy="18751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06058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a:extLst>
              <a:ext uri="{FF2B5EF4-FFF2-40B4-BE49-F238E27FC236}">
                <a16:creationId xmlns:a16="http://schemas.microsoft.com/office/drawing/2014/main" id="{1DD35D1E-6526-0744-ACBE-63C05824B934}"/>
              </a:ext>
            </a:extLst>
          </p:cNvPr>
          <p:cNvSpPr/>
          <p:nvPr/>
        </p:nvSpPr>
        <p:spPr>
          <a:xfrm>
            <a:off x="3200400" y="2386361"/>
            <a:ext cx="6969512" cy="9032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621509"/>
            <a:ext cx="11040533" cy="533400"/>
          </a:xfrm>
        </p:spPr>
        <p:txBody>
          <a:bodyPr>
            <a:normAutofit fontScale="90000"/>
          </a:bodyPr>
          <a:lstStyle/>
          <a:p>
            <a:r>
              <a:rPr kumimoji="1" lang="zh-CN" altLang="en-US" dirty="0"/>
              <a:t>分类误差</a:t>
            </a:r>
          </a:p>
        </p:txBody>
      </p:sp>
      <mc:AlternateContent xmlns:mc="http://schemas.openxmlformats.org/markup-compatibility/2006" xmlns:a14="http://schemas.microsoft.com/office/drawing/2010/main">
        <mc:Choice Requires="a14">
          <p:sp>
            <p:nvSpPr>
              <p:cNvPr id="5" name="文本占位符 2">
                <a:extLst>
                  <a:ext uri="{FF2B5EF4-FFF2-40B4-BE49-F238E27FC236}">
                    <a16:creationId xmlns:a16="http://schemas.microsoft.com/office/drawing/2014/main" id="{3AFA8DC4-7630-44C1-89F9-54B3FDDDBB43}"/>
                  </a:ext>
                </a:extLst>
              </p:cNvPr>
              <p:cNvSpPr txBox="1">
                <a:spLocks/>
              </p:cNvSpPr>
              <p:nvPr/>
            </p:nvSpPr>
            <p:spPr>
              <a:xfrm>
                <a:off x="575734" y="1481470"/>
                <a:ext cx="11187186" cy="4908697"/>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kumimoji="1" lang="zh-CN" altLang="en-US" sz="2400" dirty="0"/>
                  <a:t>对特定结点</a:t>
                </a:r>
                <a:r>
                  <a:rPr kumimoji="1" lang="en-US" altLang="zh-CN" sz="2400" dirty="0"/>
                  <a:t>t</a:t>
                </a:r>
                <a:r>
                  <a:rPr kumimoji="1" lang="zh-CN" altLang="en-US" sz="2400" dirty="0"/>
                  <a:t>计算分类误差：</a:t>
                </a:r>
                <a:endParaRPr kumimoji="1" lang="en-US" altLang="zh-CN" sz="2400" dirty="0"/>
              </a:p>
              <a:p>
                <a:pPr marL="0" indent="0">
                  <a:buClr>
                    <a:schemeClr val="tx1"/>
                  </a:buClr>
                  <a:buNone/>
                </a:pPr>
                <a:endParaRPr kumimoji="1" lang="en-US" altLang="zh-CN" sz="2400" dirty="0"/>
              </a:p>
              <a:p>
                <a:pPr>
                  <a:buClr>
                    <a:schemeClr val="tx1"/>
                  </a:buClr>
                </a:pPr>
                <a:endParaRPr lang="en-US" altLang="zh-CN" sz="2400" i="1" dirty="0">
                  <a:latin typeface="Cambria Math" panose="02040503050406030204" pitchFamily="18" charset="0"/>
                </a:endParaRPr>
              </a:p>
              <a:p>
                <a:pPr marL="0" indent="0" algn="ctr">
                  <a:buClr>
                    <a:schemeClr val="tx1"/>
                  </a:buClr>
                  <a:buNone/>
                </a:pP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a:latin typeface="Cambria Math" panose="02040503050406030204" pitchFamily="18" charset="0"/>
                          </a:rPr>
                          <m:t>𝑝</m:t>
                        </m:r>
                      </m:e>
                      <m:sub>
                        <m:r>
                          <a:rPr lang="en-US" altLang="zh-CN" sz="2400" b="0" i="1">
                            <a:latin typeface="Cambria Math" panose="02040503050406030204" pitchFamily="18" charset="0"/>
                          </a:rPr>
                          <m:t>𝑖</m:t>
                        </m:r>
                      </m:sub>
                    </m:sSub>
                    <m:d>
                      <m:dPr>
                        <m:ctrlPr>
                          <a:rPr lang="en-US" altLang="zh-CN" sz="2400" i="1">
                            <a:latin typeface="Cambria Math" panose="02040503050406030204" pitchFamily="18" charset="0"/>
                          </a:rPr>
                        </m:ctrlPr>
                      </m:dPr>
                      <m:e>
                        <m:r>
                          <a:rPr lang="en-US" altLang="zh-CN" sz="2400" b="0" i="1">
                            <a:latin typeface="Cambria Math" panose="02040503050406030204" pitchFamily="18" charset="0"/>
                          </a:rPr>
                          <m:t>𝑡</m:t>
                        </m:r>
                      </m:e>
                    </m:d>
                  </m:oMath>
                </a14:m>
                <a:r>
                  <a:rPr lang="zh-CN" altLang="en-US" sz="2400" dirty="0">
                    <a:latin typeface="Cambria Math" panose="02040503050406030204" pitchFamily="18" charset="0"/>
                    <a:ea typeface="Cambria Math" panose="02040503050406030204" pitchFamily="18" charset="0"/>
                  </a:rPr>
                  <a:t>是类别</a:t>
                </a:r>
                <a:r>
                  <a:rPr lang="en-US" altLang="zh-CN" sz="2400" dirty="0" err="1">
                    <a:latin typeface="Cambria Math" panose="02040503050406030204" pitchFamily="18" charset="0"/>
                    <a:ea typeface="Cambria Math" panose="02040503050406030204" pitchFamily="18" charset="0"/>
                  </a:rPr>
                  <a:t>i</a:t>
                </a:r>
                <a:r>
                  <a:rPr lang="zh-CN" altLang="en-US" sz="2400" dirty="0">
                    <a:latin typeface="Cambria Math" panose="02040503050406030204" pitchFamily="18" charset="0"/>
                    <a:ea typeface="Cambria Math" panose="02040503050406030204" pitchFamily="18" charset="0"/>
                  </a:rPr>
                  <a:t>在结点</a:t>
                </a:r>
                <a:r>
                  <a:rPr lang="en-US" altLang="zh-CN" sz="2400" dirty="0">
                    <a:latin typeface="Cambria Math" panose="02040503050406030204" pitchFamily="18" charset="0"/>
                    <a:ea typeface="Cambria Math" panose="02040503050406030204" pitchFamily="18" charset="0"/>
                  </a:rPr>
                  <a:t>t</a:t>
                </a:r>
                <a:r>
                  <a:rPr lang="zh-CN" altLang="en-US" sz="2400" dirty="0">
                    <a:latin typeface="Cambria Math" panose="02040503050406030204" pitchFamily="18" charset="0"/>
                    <a:ea typeface="Cambria Math" panose="02040503050406030204" pitchFamily="18" charset="0"/>
                  </a:rPr>
                  <a:t>的概率</a:t>
                </a:r>
                <a:endParaRPr lang="en-US" altLang="zh-CN" sz="2400" dirty="0">
                  <a:latin typeface="Cambria Math" panose="02040503050406030204" pitchFamily="18" charset="0"/>
                  <a:ea typeface="Cambria Math" panose="02040503050406030204" pitchFamily="18" charset="0"/>
                </a:endParaRPr>
              </a:p>
              <a:p>
                <a:pPr>
                  <a:buClr>
                    <a:schemeClr val="tx1"/>
                  </a:buClr>
                </a:pPr>
                <a:r>
                  <a:rPr kumimoji="1" lang="en-US" altLang="zh-CN" sz="2400" dirty="0"/>
                  <a:t>Max(</a:t>
                </a:r>
                <a14:m>
                  <m:oMath xmlns:m="http://schemas.openxmlformats.org/officeDocument/2006/math">
                    <m:r>
                      <a:rPr lang="en-US" altLang="zh-CN" sz="2400" i="1" smtClean="0">
                        <a:latin typeface="Cambria Math" panose="02040503050406030204" pitchFamily="18" charset="0"/>
                      </a:rPr>
                      <m:t>𝐶𝑙𝑎𝑠𝑠𝑖𝑓𝑖𝑐𝑎𝑡𝑖𝑜𝑛</m:t>
                    </m:r>
                    <m:r>
                      <a:rPr lang="en-US" altLang="zh-CN" sz="2400" i="1" smtClean="0">
                        <a:latin typeface="Cambria Math" panose="02040503050406030204" pitchFamily="18" charset="0"/>
                      </a:rPr>
                      <m:t> </m:t>
                    </m:r>
                    <m:r>
                      <a:rPr lang="en-US" altLang="zh-CN" sz="2400" i="1" smtClean="0">
                        <a:latin typeface="Cambria Math" panose="02040503050406030204" pitchFamily="18" charset="0"/>
                      </a:rPr>
                      <m:t>𝑒𝑟𝑟𝑜𝑟</m:t>
                    </m:r>
                  </m:oMath>
                </a14:m>
                <a:r>
                  <a:rPr kumimoji="1" lang="en-US" altLang="zh-CN" sz="2400" dirty="0"/>
                  <a:t>)=1-1/c</a:t>
                </a:r>
                <a:r>
                  <a:rPr kumimoji="1" lang="zh-CN" altLang="en-US" sz="2400" dirty="0"/>
                  <a:t>，当该结点所有类具有相同概率时，分类误差最大。此时分类效果为最低；</a:t>
                </a:r>
                <a:endParaRPr kumimoji="1" lang="en-US" altLang="zh-CN" sz="2400" dirty="0"/>
              </a:p>
              <a:p>
                <a:pPr>
                  <a:buClr>
                    <a:schemeClr val="tx1"/>
                  </a:buClr>
                </a:pPr>
                <a:r>
                  <a:rPr kumimoji="1" lang="en-US" altLang="zh-CN" sz="2400" dirty="0"/>
                  <a:t>Min(</a:t>
                </a:r>
                <a14:m>
                  <m:oMath xmlns:m="http://schemas.openxmlformats.org/officeDocument/2006/math">
                    <m:r>
                      <a:rPr lang="en-US" altLang="zh-CN" sz="2400" i="1" smtClean="0">
                        <a:latin typeface="Cambria Math" panose="02040503050406030204" pitchFamily="18" charset="0"/>
                      </a:rPr>
                      <m:t>𝐶𝑙𝑎𝑠𝑠𝑖𝑓𝑖𝑐𝑎𝑡𝑖𝑜𝑛</m:t>
                    </m:r>
                    <m:r>
                      <a:rPr lang="en-US" altLang="zh-CN" sz="2400" i="1" smtClean="0">
                        <a:latin typeface="Cambria Math" panose="02040503050406030204" pitchFamily="18" charset="0"/>
                      </a:rPr>
                      <m:t> </m:t>
                    </m:r>
                    <m:r>
                      <a:rPr lang="en-US" altLang="zh-CN" sz="2400" i="1" smtClean="0">
                        <a:latin typeface="Cambria Math" panose="02040503050406030204" pitchFamily="18" charset="0"/>
                      </a:rPr>
                      <m:t>𝑒𝑟𝑟𝑜𝑟</m:t>
                    </m:r>
                  </m:oMath>
                </a14:m>
                <a:r>
                  <a:rPr kumimoji="1" lang="en-US" altLang="zh-CN" sz="2400" dirty="0"/>
                  <a:t>)=0</a:t>
                </a:r>
                <a:r>
                  <a:rPr kumimoji="1" lang="zh-CN" altLang="en-US" sz="2400" dirty="0"/>
                  <a:t>，当该结点只含有相同类的对象时，分类误差最小。此时分类效果最佳。</a:t>
                </a:r>
                <a:endParaRPr kumimoji="1" lang="en-US" altLang="zh-CN" sz="2400" dirty="0"/>
              </a:p>
            </p:txBody>
          </p:sp>
        </mc:Choice>
        <mc:Fallback xmlns="">
          <p:sp>
            <p:nvSpPr>
              <p:cNvPr id="5" name="文本占位符 2">
                <a:extLst>
                  <a:ext uri="{FF2B5EF4-FFF2-40B4-BE49-F238E27FC236}">
                    <a16:creationId xmlns:a16="http://schemas.microsoft.com/office/drawing/2014/main" id="{3AFA8DC4-7630-44C1-89F9-54B3FDDDBB43}"/>
                  </a:ext>
                </a:extLst>
              </p:cNvPr>
              <p:cNvSpPr txBox="1">
                <a:spLocks noRot="1" noChangeAspect="1" noMove="1" noResize="1" noEditPoints="1" noAdjustHandles="1" noChangeArrowheads="1" noChangeShapeType="1" noTextEdit="1"/>
              </p:cNvSpPr>
              <p:nvPr/>
            </p:nvSpPr>
            <p:spPr>
              <a:xfrm>
                <a:off x="575734" y="1481470"/>
                <a:ext cx="11187186" cy="4908697"/>
              </a:xfrm>
              <a:prstGeom prst="rect">
                <a:avLst/>
              </a:prstGeom>
              <a:blipFill>
                <a:blip r:embed="rId3"/>
                <a:stretch>
                  <a:fillRect l="-59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TextBox 11">
                <a:extLst>
                  <a:ext uri="{FF2B5EF4-FFF2-40B4-BE49-F238E27FC236}">
                    <a16:creationId xmlns:a16="http://schemas.microsoft.com/office/drawing/2014/main" id="{8EE2F122-A23F-4DEC-AC1A-5766E11C379D}"/>
                  </a:ext>
                </a:extLst>
              </p:cNvPr>
              <p:cNvSpPr txBox="1"/>
              <p:nvPr/>
            </p:nvSpPr>
            <p:spPr>
              <a:xfrm>
                <a:off x="3788597" y="2680317"/>
                <a:ext cx="570111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smtClean="0">
                          <a:solidFill>
                            <a:schemeClr val="bg1"/>
                          </a:solidFill>
                          <a:latin typeface="Cambria Math" panose="02040503050406030204" pitchFamily="18" charset="0"/>
                        </a:rPr>
                        <m:t>𝐶𝑙𝑎𝑠𝑠𝑖𝑓𝑖𝑐𝑎𝑡𝑖𝑜𝑛</m:t>
                      </m:r>
                      <m:r>
                        <a:rPr lang="en-US" sz="2400" i="1" smtClean="0">
                          <a:solidFill>
                            <a:schemeClr val="bg1"/>
                          </a:solidFill>
                          <a:latin typeface="Cambria Math" panose="02040503050406030204" pitchFamily="18" charset="0"/>
                        </a:rPr>
                        <m:t> </m:t>
                      </m:r>
                      <m:r>
                        <a:rPr lang="en-US" sz="2400" i="1" smtClean="0">
                          <a:solidFill>
                            <a:schemeClr val="bg1"/>
                          </a:solidFill>
                          <a:latin typeface="Cambria Math" panose="02040503050406030204" pitchFamily="18" charset="0"/>
                        </a:rPr>
                        <m:t>𝑒𝑟𝑟𝑜𝑟</m:t>
                      </m:r>
                      <m:r>
                        <a:rPr lang="en-US" sz="2400" b="0" i="1" smtClean="0">
                          <a:solidFill>
                            <a:schemeClr val="bg1"/>
                          </a:solidFill>
                          <a:latin typeface="Cambria Math" panose="02040503050406030204" pitchFamily="18" charset="0"/>
                        </a:rPr>
                        <m:t>(</m:t>
                      </m:r>
                      <m:r>
                        <a:rPr lang="en-US" sz="2400" b="0" i="1" smtClean="0">
                          <a:solidFill>
                            <a:schemeClr val="bg1"/>
                          </a:solidFill>
                          <a:latin typeface="Cambria Math" panose="02040503050406030204" pitchFamily="18" charset="0"/>
                        </a:rPr>
                        <m:t>𝑡</m:t>
                      </m:r>
                      <m:r>
                        <a:rPr lang="en-US" sz="2400" b="0" i="1" smtClean="0">
                          <a:solidFill>
                            <a:schemeClr val="bg1"/>
                          </a:solidFill>
                          <a:latin typeface="Cambria Math" panose="02040503050406030204" pitchFamily="18" charset="0"/>
                        </a:rPr>
                        <m:t>)=</m:t>
                      </m:r>
                      <m:sSub>
                        <m:sSubPr>
                          <m:ctrlPr>
                            <a:rPr lang="en-US" sz="2400" i="1">
                              <a:solidFill>
                                <a:schemeClr val="bg1"/>
                              </a:solidFill>
                              <a:latin typeface="Cambria Math" panose="02040503050406030204" pitchFamily="18" charset="0"/>
                            </a:rPr>
                          </m:ctrlPr>
                        </m:sSubPr>
                        <m:e>
                          <m:r>
                            <a:rPr lang="en-US" sz="2400" i="1">
                              <a:solidFill>
                                <a:schemeClr val="bg1"/>
                              </a:solidFill>
                              <a:latin typeface="Cambria Math" panose="02040503050406030204" pitchFamily="18" charset="0"/>
                            </a:rPr>
                            <m:t>1 −</m:t>
                          </m:r>
                          <m:r>
                            <m:rPr>
                              <m:sty m:val="p"/>
                            </m:rPr>
                            <a:rPr lang="en-US" sz="2400">
                              <a:solidFill>
                                <a:schemeClr val="bg1"/>
                              </a:solidFill>
                              <a:latin typeface="Cambria Math" panose="02040503050406030204" pitchFamily="18" charset="0"/>
                            </a:rPr>
                            <m:t>max</m:t>
                          </m:r>
                          <m:r>
                            <a:rPr lang="en-US" sz="2400">
                              <a:solidFill>
                                <a:schemeClr val="bg1"/>
                              </a:solidFill>
                              <a:latin typeface="Cambria Math" panose="02040503050406030204" pitchFamily="18" charset="0"/>
                            </a:rPr>
                            <m:t>⁡</m:t>
                          </m:r>
                          <m:r>
                            <a:rPr lang="en-US" sz="2400" i="1">
                              <a:solidFill>
                                <a:schemeClr val="bg1"/>
                              </a:solidFill>
                              <a:latin typeface="Cambria Math" panose="02040503050406030204" pitchFamily="18" charset="0"/>
                            </a:rPr>
                            <m:t>[</m:t>
                          </m:r>
                          <m:r>
                            <a:rPr lang="en-US" sz="2400" i="1">
                              <a:solidFill>
                                <a:schemeClr val="bg1"/>
                              </a:solidFill>
                              <a:latin typeface="Cambria Math" panose="02040503050406030204" pitchFamily="18" charset="0"/>
                            </a:rPr>
                            <m:t>𝑝</m:t>
                          </m:r>
                        </m:e>
                        <m:sub>
                          <m:r>
                            <a:rPr lang="en-US" sz="2400" i="1">
                              <a:solidFill>
                                <a:schemeClr val="bg1"/>
                              </a:solidFill>
                              <a:latin typeface="Cambria Math" panose="02040503050406030204" pitchFamily="18" charset="0"/>
                            </a:rPr>
                            <m:t>𝑖</m:t>
                          </m:r>
                        </m:sub>
                      </m:sSub>
                      <m:r>
                        <a:rPr lang="en-US" sz="2400" i="1">
                          <a:solidFill>
                            <a:schemeClr val="bg1"/>
                          </a:solidFill>
                          <a:latin typeface="Cambria Math" panose="02040503050406030204" pitchFamily="18" charset="0"/>
                        </a:rPr>
                        <m:t>(</m:t>
                      </m:r>
                      <m:r>
                        <a:rPr lang="en-US" sz="2400" i="1">
                          <a:solidFill>
                            <a:schemeClr val="bg1"/>
                          </a:solidFill>
                          <a:latin typeface="Cambria Math" panose="02040503050406030204" pitchFamily="18" charset="0"/>
                        </a:rPr>
                        <m:t>𝑡</m:t>
                      </m:r>
                      <m:r>
                        <a:rPr lang="en-US" sz="2400" i="1">
                          <a:solidFill>
                            <a:schemeClr val="bg1"/>
                          </a:solidFill>
                          <a:latin typeface="Cambria Math" panose="02040503050406030204" pitchFamily="18" charset="0"/>
                        </a:rPr>
                        <m:t>)]</m:t>
                      </m:r>
                    </m:oMath>
                  </m:oMathPara>
                </a14:m>
                <a:endParaRPr lang="en-US" sz="2400" dirty="0">
                  <a:solidFill>
                    <a:schemeClr val="bg1"/>
                  </a:solidFill>
                </a:endParaRPr>
              </a:p>
            </p:txBody>
          </p:sp>
        </mc:Choice>
        <mc:Fallback xmlns="">
          <p:sp>
            <p:nvSpPr>
              <p:cNvPr id="7" name="TextBox 11">
                <a:extLst>
                  <a:ext uri="{FF2B5EF4-FFF2-40B4-BE49-F238E27FC236}">
                    <a16:creationId xmlns:a16="http://schemas.microsoft.com/office/drawing/2014/main" id="{8EE2F122-A23F-4DEC-AC1A-5766E11C379D}"/>
                  </a:ext>
                </a:extLst>
              </p:cNvPr>
              <p:cNvSpPr txBox="1">
                <a:spLocks noRot="1" noChangeAspect="1" noMove="1" noResize="1" noEditPoints="1" noAdjustHandles="1" noChangeArrowheads="1" noChangeShapeType="1" noTextEdit="1"/>
              </p:cNvSpPr>
              <p:nvPr/>
            </p:nvSpPr>
            <p:spPr>
              <a:xfrm>
                <a:off x="3788597" y="2680317"/>
                <a:ext cx="5701112" cy="369332"/>
              </a:xfrm>
              <a:prstGeom prst="rect">
                <a:avLst/>
              </a:prstGeom>
              <a:blipFill>
                <a:blip r:embed="rId4"/>
                <a:stretch>
                  <a:fillRect l="-1333" t="-10000" r="-1333" b="-333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058741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621509"/>
            <a:ext cx="11040533" cy="533400"/>
          </a:xfrm>
        </p:spPr>
        <p:txBody>
          <a:bodyPr>
            <a:normAutofit fontScale="90000"/>
          </a:bodyPr>
          <a:lstStyle/>
          <a:p>
            <a:r>
              <a:rPr kumimoji="1" lang="zh-CN" altLang="en-US" dirty="0"/>
              <a:t>分类误差</a:t>
            </a:r>
          </a:p>
        </p:txBody>
      </p:sp>
      <mc:AlternateContent xmlns:mc="http://schemas.openxmlformats.org/markup-compatibility/2006" xmlns:a14="http://schemas.microsoft.com/office/drawing/2010/main">
        <mc:Choice Requires="a14">
          <p:sp>
            <p:nvSpPr>
              <p:cNvPr id="5" name="文本占位符 2">
                <a:extLst>
                  <a:ext uri="{FF2B5EF4-FFF2-40B4-BE49-F238E27FC236}">
                    <a16:creationId xmlns:a16="http://schemas.microsoft.com/office/drawing/2014/main" id="{3AFA8DC4-7630-44C1-89F9-54B3FDDDBB43}"/>
                  </a:ext>
                </a:extLst>
              </p:cNvPr>
              <p:cNvSpPr txBox="1">
                <a:spLocks/>
              </p:cNvSpPr>
              <p:nvPr/>
            </p:nvSpPr>
            <p:spPr>
              <a:xfrm>
                <a:off x="575734" y="1481470"/>
                <a:ext cx="11187186" cy="1624587"/>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kumimoji="1" lang="zh-CN" altLang="en-US" sz="2400" dirty="0"/>
                  <a:t>对特定结点</a:t>
                </a:r>
                <a:r>
                  <a:rPr kumimoji="1" lang="en-US" altLang="zh-CN" sz="2400" dirty="0"/>
                  <a:t>t</a:t>
                </a:r>
                <a:r>
                  <a:rPr kumimoji="1" lang="zh-CN" altLang="en-US" sz="2400" dirty="0"/>
                  <a:t>计算分类误差：</a:t>
                </a:r>
                <a:endParaRPr lang="en-US" altLang="zh-CN" sz="2400" i="1" dirty="0">
                  <a:latin typeface="Cambria Math" panose="02040503050406030204" pitchFamily="18" charset="0"/>
                </a:endParaRPr>
              </a:p>
              <a:p>
                <a:pPr marL="0" indent="0" algn="ctr">
                  <a:buClr>
                    <a:schemeClr val="tx1"/>
                  </a:buClr>
                  <a:buNone/>
                </a:pP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a:latin typeface="Cambria Math" panose="02040503050406030204" pitchFamily="18" charset="0"/>
                          </a:rPr>
                          <m:t>𝑝</m:t>
                        </m:r>
                      </m:e>
                      <m:sub>
                        <m:r>
                          <a:rPr lang="en-US" altLang="zh-CN" sz="2400" b="0" i="1">
                            <a:latin typeface="Cambria Math" panose="02040503050406030204" pitchFamily="18" charset="0"/>
                          </a:rPr>
                          <m:t>𝑖</m:t>
                        </m:r>
                      </m:sub>
                    </m:sSub>
                    <m:d>
                      <m:dPr>
                        <m:ctrlPr>
                          <a:rPr lang="en-US" altLang="zh-CN" sz="2400" i="1">
                            <a:latin typeface="Cambria Math" panose="02040503050406030204" pitchFamily="18" charset="0"/>
                          </a:rPr>
                        </m:ctrlPr>
                      </m:dPr>
                      <m:e>
                        <m:r>
                          <a:rPr lang="en-US" altLang="zh-CN" sz="2400" b="0" i="1">
                            <a:latin typeface="Cambria Math" panose="02040503050406030204" pitchFamily="18" charset="0"/>
                          </a:rPr>
                          <m:t>𝑡</m:t>
                        </m:r>
                      </m:e>
                    </m:d>
                  </m:oMath>
                </a14:m>
                <a:r>
                  <a:rPr lang="zh-CN" altLang="en-US" sz="2400" dirty="0">
                    <a:latin typeface="Cambria Math" panose="02040503050406030204" pitchFamily="18" charset="0"/>
                    <a:ea typeface="Cambria Math" panose="02040503050406030204" pitchFamily="18" charset="0"/>
                  </a:rPr>
                  <a:t>是类别</a:t>
                </a:r>
                <a:r>
                  <a:rPr lang="en-US" altLang="zh-CN" sz="2400" dirty="0" err="1">
                    <a:latin typeface="Cambria Math" panose="02040503050406030204" pitchFamily="18" charset="0"/>
                    <a:ea typeface="Cambria Math" panose="02040503050406030204" pitchFamily="18" charset="0"/>
                  </a:rPr>
                  <a:t>i</a:t>
                </a:r>
                <a:r>
                  <a:rPr lang="zh-CN" altLang="en-US" sz="2400" dirty="0">
                    <a:latin typeface="Cambria Math" panose="02040503050406030204" pitchFamily="18" charset="0"/>
                    <a:ea typeface="Cambria Math" panose="02040503050406030204" pitchFamily="18" charset="0"/>
                  </a:rPr>
                  <a:t>在结点</a:t>
                </a:r>
                <a:r>
                  <a:rPr lang="en-US" altLang="zh-CN" sz="2400" dirty="0">
                    <a:latin typeface="Cambria Math" panose="02040503050406030204" pitchFamily="18" charset="0"/>
                    <a:ea typeface="Cambria Math" panose="02040503050406030204" pitchFamily="18" charset="0"/>
                  </a:rPr>
                  <a:t>t</a:t>
                </a:r>
                <a:r>
                  <a:rPr lang="zh-CN" altLang="en-US" sz="2400" dirty="0">
                    <a:latin typeface="Cambria Math" panose="02040503050406030204" pitchFamily="18" charset="0"/>
                    <a:ea typeface="Cambria Math" panose="02040503050406030204" pitchFamily="18" charset="0"/>
                  </a:rPr>
                  <a:t>的概率</a:t>
                </a:r>
                <a:endParaRPr lang="en-US" altLang="zh-CN" sz="2400" dirty="0">
                  <a:latin typeface="Cambria Math" panose="02040503050406030204" pitchFamily="18" charset="0"/>
                  <a:ea typeface="Cambria Math" panose="02040503050406030204" pitchFamily="18" charset="0"/>
                </a:endParaRPr>
              </a:p>
            </p:txBody>
          </p:sp>
        </mc:Choice>
        <mc:Fallback xmlns="">
          <p:sp>
            <p:nvSpPr>
              <p:cNvPr id="5" name="文本占位符 2">
                <a:extLst>
                  <a:ext uri="{FF2B5EF4-FFF2-40B4-BE49-F238E27FC236}">
                    <a16:creationId xmlns:a16="http://schemas.microsoft.com/office/drawing/2014/main" id="{3AFA8DC4-7630-44C1-89F9-54B3FDDDBB43}"/>
                  </a:ext>
                </a:extLst>
              </p:cNvPr>
              <p:cNvSpPr txBox="1">
                <a:spLocks noRot="1" noChangeAspect="1" noMove="1" noResize="1" noEditPoints="1" noAdjustHandles="1" noChangeArrowheads="1" noChangeShapeType="1" noTextEdit="1"/>
              </p:cNvSpPr>
              <p:nvPr/>
            </p:nvSpPr>
            <p:spPr>
              <a:xfrm>
                <a:off x="575734" y="1481470"/>
                <a:ext cx="11187186" cy="1624587"/>
              </a:xfrm>
              <a:prstGeom prst="rect">
                <a:avLst/>
              </a:prstGeom>
              <a:blipFill>
                <a:blip r:embed="rId4"/>
                <a:stretch>
                  <a:fillRect l="-7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TextBox 11">
                <a:extLst>
                  <a:ext uri="{FF2B5EF4-FFF2-40B4-BE49-F238E27FC236}">
                    <a16:creationId xmlns:a16="http://schemas.microsoft.com/office/drawing/2014/main" id="{8EE2F122-A23F-4DEC-AC1A-5766E11C379D}"/>
                  </a:ext>
                </a:extLst>
              </p:cNvPr>
              <p:cNvSpPr txBox="1"/>
              <p:nvPr/>
            </p:nvSpPr>
            <p:spPr>
              <a:xfrm>
                <a:off x="4959476" y="1620951"/>
                <a:ext cx="570111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𝐶𝑙𝑎𝑠𝑠𝑖𝑓𝑖𝑐𝑎𝑡𝑖𝑜𝑛</m:t>
                      </m:r>
                      <m:r>
                        <a:rPr lang="en-US" sz="2400" i="1" smtClean="0">
                          <a:latin typeface="Cambria Math" panose="02040503050406030204" pitchFamily="18" charset="0"/>
                        </a:rPr>
                        <m:t> </m:t>
                      </m:r>
                      <m:r>
                        <a:rPr lang="en-US" sz="2400" i="1" smtClean="0">
                          <a:latin typeface="Cambria Math" panose="02040503050406030204" pitchFamily="18" charset="0"/>
                        </a:rPr>
                        <m:t>𝑒𝑟𝑟𝑜𝑟</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1 −</m:t>
                          </m:r>
                          <m:r>
                            <m:rPr>
                              <m:sty m:val="p"/>
                            </m:rPr>
                            <a:rPr lang="en-US" sz="2400">
                              <a:latin typeface="Cambria Math" panose="02040503050406030204" pitchFamily="18" charset="0"/>
                            </a:rPr>
                            <m:t>max</m:t>
                          </m:r>
                          <m:r>
                            <a:rPr lang="en-US" sz="2400">
                              <a:latin typeface="Cambria Math" panose="02040503050406030204" pitchFamily="18" charset="0"/>
                            </a:rPr>
                            <m:t>⁡</m:t>
                          </m:r>
                          <m:r>
                            <a:rPr lang="en-US" sz="2400" i="1">
                              <a:latin typeface="Cambria Math" panose="02040503050406030204" pitchFamily="18" charset="0"/>
                            </a:rPr>
                            <m:t>[</m:t>
                          </m:r>
                          <m:r>
                            <a:rPr lang="en-US" sz="2400" i="1">
                              <a:latin typeface="Cambria Math" panose="02040503050406030204" pitchFamily="18" charset="0"/>
                            </a:rPr>
                            <m:t>𝑝</m:t>
                          </m:r>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rPr>
                        <m:t>𝑡</m:t>
                      </m:r>
                      <m:r>
                        <a:rPr lang="en-US" sz="2400" i="1">
                          <a:latin typeface="Cambria Math" panose="02040503050406030204" pitchFamily="18" charset="0"/>
                        </a:rPr>
                        <m:t>)]</m:t>
                      </m:r>
                    </m:oMath>
                  </m:oMathPara>
                </a14:m>
                <a:endParaRPr lang="en-US" sz="2400" dirty="0"/>
              </a:p>
            </p:txBody>
          </p:sp>
        </mc:Choice>
        <mc:Fallback xmlns="">
          <p:sp>
            <p:nvSpPr>
              <p:cNvPr id="7" name="TextBox 11">
                <a:extLst>
                  <a:ext uri="{FF2B5EF4-FFF2-40B4-BE49-F238E27FC236}">
                    <a16:creationId xmlns:a16="http://schemas.microsoft.com/office/drawing/2014/main" id="{8EE2F122-A23F-4DEC-AC1A-5766E11C379D}"/>
                  </a:ext>
                </a:extLst>
              </p:cNvPr>
              <p:cNvSpPr txBox="1">
                <a:spLocks noRot="1" noChangeAspect="1" noMove="1" noResize="1" noEditPoints="1" noAdjustHandles="1" noChangeArrowheads="1" noChangeShapeType="1" noTextEdit="1"/>
              </p:cNvSpPr>
              <p:nvPr/>
            </p:nvSpPr>
            <p:spPr>
              <a:xfrm>
                <a:off x="4959476" y="1620951"/>
                <a:ext cx="5701112" cy="369332"/>
              </a:xfrm>
              <a:prstGeom prst="rect">
                <a:avLst/>
              </a:prstGeom>
              <a:blipFill>
                <a:blip r:embed="rId5"/>
                <a:stretch>
                  <a:fillRect l="-1390" r="-1283" b="-35000"/>
                </a:stretch>
              </a:blipFill>
            </p:spPr>
            <p:txBody>
              <a:bodyPr/>
              <a:lstStyle/>
              <a:p>
                <a:r>
                  <a:rPr lang="zh-CN" altLang="en-US">
                    <a:noFill/>
                  </a:rPr>
                  <a:t> </a:t>
                </a:r>
              </a:p>
            </p:txBody>
          </p:sp>
        </mc:Fallback>
      </mc:AlternateContent>
      <p:graphicFrame>
        <p:nvGraphicFramePr>
          <p:cNvPr id="6" name="Object 3">
            <a:extLst>
              <a:ext uri="{FF2B5EF4-FFF2-40B4-BE49-F238E27FC236}">
                <a16:creationId xmlns:a16="http://schemas.microsoft.com/office/drawing/2014/main" id="{F3049E51-3947-4F34-A677-B85F43F14C64}"/>
              </a:ext>
            </a:extLst>
          </p:cNvPr>
          <p:cNvGraphicFramePr>
            <a:graphicFrameLocks noChangeAspect="1"/>
          </p:cNvGraphicFramePr>
          <p:nvPr>
            <p:extLst>
              <p:ext uri="{D42A27DB-BD31-4B8C-83A1-F6EECF244321}">
                <p14:modId xmlns:p14="http://schemas.microsoft.com/office/powerpoint/2010/main" val="1752476133"/>
              </p:ext>
            </p:extLst>
          </p:nvPr>
        </p:nvGraphicFramePr>
        <p:xfrm>
          <a:off x="2481943" y="3023281"/>
          <a:ext cx="2362200" cy="936625"/>
        </p:xfrm>
        <a:graphic>
          <a:graphicData uri="http://schemas.openxmlformats.org/presentationml/2006/ole">
            <mc:AlternateContent xmlns:mc="http://schemas.openxmlformats.org/markup-compatibility/2006">
              <mc:Choice xmlns:v="urn:schemas-microsoft-com:vml" Requires="v">
                <p:oleObj name="Document" r:id="rId6" imgW="3238500" imgH="1357884" progId="Word.Document.8">
                  <p:embed/>
                </p:oleObj>
              </mc:Choice>
              <mc:Fallback>
                <p:oleObj name="Document" r:id="rId6" imgW="3238500" imgH="1357884" progId="Word.Document.8">
                  <p:embed/>
                  <p:pic>
                    <p:nvPicPr>
                      <p:cNvPr id="58370" name="Object 3">
                        <a:extLst>
                          <a:ext uri="{FF2B5EF4-FFF2-40B4-BE49-F238E27FC236}">
                            <a16:creationId xmlns:a16="http://schemas.microsoft.com/office/drawing/2014/main" id="{6A48B403-AB3C-4FD0-8E61-791D9E764EB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81943" y="3023281"/>
                        <a:ext cx="2362200" cy="936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8" name="Object 4">
            <a:extLst>
              <a:ext uri="{FF2B5EF4-FFF2-40B4-BE49-F238E27FC236}">
                <a16:creationId xmlns:a16="http://schemas.microsoft.com/office/drawing/2014/main" id="{4DE626DC-025A-41CE-BDC6-6E0DB5FFB7A9}"/>
              </a:ext>
            </a:extLst>
          </p:cNvPr>
          <p:cNvGraphicFramePr>
            <a:graphicFrameLocks noChangeAspect="1"/>
          </p:cNvGraphicFramePr>
          <p:nvPr>
            <p:extLst>
              <p:ext uri="{D42A27DB-BD31-4B8C-83A1-F6EECF244321}">
                <p14:modId xmlns:p14="http://schemas.microsoft.com/office/powerpoint/2010/main" val="1152182292"/>
              </p:ext>
            </p:extLst>
          </p:nvPr>
        </p:nvGraphicFramePr>
        <p:xfrm>
          <a:off x="2558143" y="5864906"/>
          <a:ext cx="2286000" cy="938213"/>
        </p:xfrm>
        <a:graphic>
          <a:graphicData uri="http://schemas.openxmlformats.org/presentationml/2006/ole">
            <mc:AlternateContent xmlns:mc="http://schemas.openxmlformats.org/markup-compatibility/2006">
              <mc:Choice xmlns:v="urn:schemas-microsoft-com:vml" Requires="v">
                <p:oleObj name="Document" r:id="rId8" imgW="3238500" imgH="1382268" progId="Word.Document.8">
                  <p:embed/>
                </p:oleObj>
              </mc:Choice>
              <mc:Fallback>
                <p:oleObj name="Document" r:id="rId8" imgW="3238500" imgH="1382268" progId="Word.Document.8">
                  <p:embed/>
                  <p:pic>
                    <p:nvPicPr>
                      <p:cNvPr id="58371" name="Object 4">
                        <a:extLst>
                          <a:ext uri="{FF2B5EF4-FFF2-40B4-BE49-F238E27FC236}">
                            <a16:creationId xmlns:a16="http://schemas.microsoft.com/office/drawing/2014/main" id="{7F74DCE7-9836-4233-8C29-3FB1164055F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58143" y="5864906"/>
                        <a:ext cx="2286000" cy="938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9" name="Object 5">
            <a:extLst>
              <a:ext uri="{FF2B5EF4-FFF2-40B4-BE49-F238E27FC236}">
                <a16:creationId xmlns:a16="http://schemas.microsoft.com/office/drawing/2014/main" id="{4AEE4192-C578-4BE7-8647-681144409751}"/>
              </a:ext>
            </a:extLst>
          </p:cNvPr>
          <p:cNvGraphicFramePr>
            <a:graphicFrameLocks noChangeAspect="1"/>
          </p:cNvGraphicFramePr>
          <p:nvPr>
            <p:extLst>
              <p:ext uri="{D42A27DB-BD31-4B8C-83A1-F6EECF244321}">
                <p14:modId xmlns:p14="http://schemas.microsoft.com/office/powerpoint/2010/main" val="2733620363"/>
              </p:ext>
            </p:extLst>
          </p:nvPr>
        </p:nvGraphicFramePr>
        <p:xfrm>
          <a:off x="2558143" y="4501243"/>
          <a:ext cx="2286000" cy="906462"/>
        </p:xfrm>
        <a:graphic>
          <a:graphicData uri="http://schemas.openxmlformats.org/presentationml/2006/ole">
            <mc:AlternateContent xmlns:mc="http://schemas.openxmlformats.org/markup-compatibility/2006">
              <mc:Choice xmlns:v="urn:schemas-microsoft-com:vml" Requires="v">
                <p:oleObj name="Document" r:id="rId10" imgW="3238500" imgH="1357884" progId="Word.Document.8">
                  <p:embed/>
                </p:oleObj>
              </mc:Choice>
              <mc:Fallback>
                <p:oleObj name="Document" r:id="rId10" imgW="3238500" imgH="1357884" progId="Word.Document.8">
                  <p:embed/>
                  <p:pic>
                    <p:nvPicPr>
                      <p:cNvPr id="58372" name="Object 5">
                        <a:extLst>
                          <a:ext uri="{FF2B5EF4-FFF2-40B4-BE49-F238E27FC236}">
                            <a16:creationId xmlns:a16="http://schemas.microsoft.com/office/drawing/2014/main" id="{125CF67F-23C4-411B-9952-9BE05B95826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58143" y="4501243"/>
                        <a:ext cx="2286000" cy="906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0" name="Text Box 6">
            <a:extLst>
              <a:ext uri="{FF2B5EF4-FFF2-40B4-BE49-F238E27FC236}">
                <a16:creationId xmlns:a16="http://schemas.microsoft.com/office/drawing/2014/main" id="{5AE9936B-6D73-419F-A1D0-6CFB2CFC4C83}"/>
              </a:ext>
            </a:extLst>
          </p:cNvPr>
          <p:cNvSpPr txBox="1">
            <a:spLocks noChangeArrowheads="1"/>
          </p:cNvSpPr>
          <p:nvPr/>
        </p:nvSpPr>
        <p:spPr bwMode="auto">
          <a:xfrm>
            <a:off x="5072743" y="3023281"/>
            <a:ext cx="59436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2000"/>
              <a:t>P(C1) = 0/6 = 0     P(C2) = 6/6 = 1</a:t>
            </a:r>
          </a:p>
          <a:p>
            <a:pPr>
              <a:spcBef>
                <a:spcPct val="50000"/>
              </a:spcBef>
              <a:spcAft>
                <a:spcPct val="0"/>
              </a:spcAft>
              <a:buClrTx/>
              <a:buSzTx/>
              <a:buFontTx/>
              <a:buNone/>
            </a:pPr>
            <a:r>
              <a:rPr lang="en-US" altLang="en-US" sz="2000"/>
              <a:t>Error = 1 – max (0, 1) = 1 – 1 = 0 </a:t>
            </a:r>
          </a:p>
        </p:txBody>
      </p:sp>
      <p:sp>
        <p:nvSpPr>
          <p:cNvPr id="11" name="Text Box 7">
            <a:extLst>
              <a:ext uri="{FF2B5EF4-FFF2-40B4-BE49-F238E27FC236}">
                <a16:creationId xmlns:a16="http://schemas.microsoft.com/office/drawing/2014/main" id="{D08232AB-E1CC-48FC-AA04-1F7B2A446953}"/>
              </a:ext>
            </a:extLst>
          </p:cNvPr>
          <p:cNvSpPr txBox="1">
            <a:spLocks noChangeArrowheads="1"/>
          </p:cNvSpPr>
          <p:nvPr/>
        </p:nvSpPr>
        <p:spPr bwMode="auto">
          <a:xfrm>
            <a:off x="5148943" y="4417106"/>
            <a:ext cx="51054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2000"/>
              <a:t>P(C1) = 1/6          P(C2) = 5/6</a:t>
            </a:r>
          </a:p>
          <a:p>
            <a:pPr>
              <a:spcBef>
                <a:spcPct val="50000"/>
              </a:spcBef>
              <a:spcAft>
                <a:spcPct val="0"/>
              </a:spcAft>
              <a:buClrTx/>
              <a:buSzTx/>
              <a:buFontTx/>
              <a:buNone/>
            </a:pPr>
            <a:r>
              <a:rPr lang="en-US" altLang="en-US" sz="2000"/>
              <a:t>Error = 1 – max (1/6, 5/6) = 1 – 5/6 = 1/6</a:t>
            </a:r>
          </a:p>
        </p:txBody>
      </p:sp>
      <p:sp>
        <p:nvSpPr>
          <p:cNvPr id="12" name="Text Box 8">
            <a:extLst>
              <a:ext uri="{FF2B5EF4-FFF2-40B4-BE49-F238E27FC236}">
                <a16:creationId xmlns:a16="http://schemas.microsoft.com/office/drawing/2014/main" id="{BDFD524C-F895-4114-83E1-5580CDA02E8B}"/>
              </a:ext>
            </a:extLst>
          </p:cNvPr>
          <p:cNvSpPr txBox="1">
            <a:spLocks noChangeArrowheads="1"/>
          </p:cNvSpPr>
          <p:nvPr/>
        </p:nvSpPr>
        <p:spPr bwMode="auto">
          <a:xfrm>
            <a:off x="5148943" y="5788706"/>
            <a:ext cx="61722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2000"/>
              <a:t>P(C1) = 2/6          P(C2) = 4/6</a:t>
            </a:r>
          </a:p>
          <a:p>
            <a:pPr>
              <a:spcBef>
                <a:spcPct val="50000"/>
              </a:spcBef>
              <a:spcAft>
                <a:spcPct val="0"/>
              </a:spcAft>
              <a:buClrTx/>
              <a:buSzTx/>
              <a:buFontTx/>
              <a:buNone/>
            </a:pPr>
            <a:r>
              <a:rPr lang="en-US" altLang="en-US" sz="2000"/>
              <a:t>Error = 1 – max (2/6, 4/6) = 1 – 4/6 = 1/3</a:t>
            </a:r>
          </a:p>
        </p:txBody>
      </p:sp>
    </p:spTree>
    <p:extLst>
      <p:ext uri="{BB962C8B-B14F-4D97-AF65-F5344CB8AC3E}">
        <p14:creationId xmlns:p14="http://schemas.microsoft.com/office/powerpoint/2010/main" val="7178396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621509"/>
            <a:ext cx="11040533" cy="533400"/>
          </a:xfrm>
        </p:spPr>
        <p:txBody>
          <a:bodyPr>
            <a:normAutofit fontScale="90000"/>
          </a:bodyPr>
          <a:lstStyle/>
          <a:p>
            <a:r>
              <a:rPr kumimoji="1" lang="zh-CN" altLang="en-US" dirty="0"/>
              <a:t>不同不纯度度量的比较</a:t>
            </a:r>
          </a:p>
        </p:txBody>
      </p:sp>
      <p:sp>
        <p:nvSpPr>
          <p:cNvPr id="5" name="文本占位符 2">
            <a:extLst>
              <a:ext uri="{FF2B5EF4-FFF2-40B4-BE49-F238E27FC236}">
                <a16:creationId xmlns:a16="http://schemas.microsoft.com/office/drawing/2014/main" id="{3AFA8DC4-7630-44C1-89F9-54B3FDDDBB43}"/>
              </a:ext>
            </a:extLst>
          </p:cNvPr>
          <p:cNvSpPr txBox="1">
            <a:spLocks/>
          </p:cNvSpPr>
          <p:nvPr/>
        </p:nvSpPr>
        <p:spPr>
          <a:xfrm>
            <a:off x="575734" y="1481470"/>
            <a:ext cx="3372152" cy="695673"/>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kumimoji="1" lang="zh-CN" altLang="en-US" sz="2400" dirty="0"/>
              <a:t>对一个二分类问题：</a:t>
            </a:r>
            <a:endParaRPr lang="en-US" altLang="zh-CN" sz="2400" dirty="0">
              <a:latin typeface="Cambria Math" panose="02040503050406030204" pitchFamily="18" charset="0"/>
              <a:ea typeface="Cambria Math" panose="02040503050406030204" pitchFamily="18" charset="0"/>
            </a:endParaRPr>
          </a:p>
        </p:txBody>
      </p:sp>
      <p:pic>
        <p:nvPicPr>
          <p:cNvPr id="13" name="Picture 3">
            <a:extLst>
              <a:ext uri="{FF2B5EF4-FFF2-40B4-BE49-F238E27FC236}">
                <a16:creationId xmlns:a16="http://schemas.microsoft.com/office/drawing/2014/main" id="{272C5FD4-01E2-47EA-88F1-1856FB9F16AF}"/>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246966" y="2064541"/>
            <a:ext cx="5994554" cy="4495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a:extLst>
              <a:ext uri="{FF2B5EF4-FFF2-40B4-BE49-F238E27FC236}">
                <a16:creationId xmlns:a16="http://schemas.microsoft.com/office/drawing/2014/main" id="{3A437E02-7B70-444F-BDCC-454DEFABE618}"/>
              </a:ext>
            </a:extLst>
          </p:cNvPr>
          <p:cNvSpPr txBox="1"/>
          <p:nvPr/>
        </p:nvSpPr>
        <p:spPr>
          <a:xfrm>
            <a:off x="5250391" y="5137150"/>
            <a:ext cx="1555750" cy="646331"/>
          </a:xfrm>
          <a:prstGeom prst="rect">
            <a:avLst/>
          </a:prstGeom>
          <a:solidFill>
            <a:schemeClr val="bg1"/>
          </a:solid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Classification error</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38458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621509"/>
            <a:ext cx="11040533" cy="533400"/>
          </a:xfrm>
        </p:spPr>
        <p:txBody>
          <a:bodyPr>
            <a:normAutofit fontScale="90000"/>
          </a:bodyPr>
          <a:lstStyle/>
          <a:p>
            <a:r>
              <a:rPr kumimoji="1" lang="zh-CN" altLang="en-US" dirty="0"/>
              <a:t>不同不纯度度量的比较</a:t>
            </a:r>
          </a:p>
        </p:txBody>
      </p:sp>
      <p:sp>
        <p:nvSpPr>
          <p:cNvPr id="5" name="文本占位符 2">
            <a:extLst>
              <a:ext uri="{FF2B5EF4-FFF2-40B4-BE49-F238E27FC236}">
                <a16:creationId xmlns:a16="http://schemas.microsoft.com/office/drawing/2014/main" id="{3AFA8DC4-7630-44C1-89F9-54B3FDDDBB43}"/>
              </a:ext>
            </a:extLst>
          </p:cNvPr>
          <p:cNvSpPr txBox="1">
            <a:spLocks/>
          </p:cNvSpPr>
          <p:nvPr/>
        </p:nvSpPr>
        <p:spPr>
          <a:xfrm>
            <a:off x="575734" y="1481470"/>
            <a:ext cx="10244666" cy="5246990"/>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lang="zh-CN" altLang="en-US" sz="2400" dirty="0">
                <a:latin typeface="微软雅黑" panose="020B0503020204020204" pitchFamily="34" charset="-122"/>
                <a:ea typeface="微软雅黑" panose="020B0503020204020204" pitchFamily="34" charset="-122"/>
              </a:rPr>
              <a:t>基尼系数与分类误差</a:t>
            </a:r>
            <a:endParaRPr lang="en-US" altLang="zh-CN" sz="2400" dirty="0">
              <a:latin typeface="微软雅黑" panose="020B0503020204020204" pitchFamily="34" charset="-122"/>
              <a:ea typeface="微软雅黑" panose="020B0503020204020204" pitchFamily="34" charset="-122"/>
            </a:endParaRPr>
          </a:p>
          <a:p>
            <a:pPr>
              <a:buClr>
                <a:schemeClr val="tx1"/>
              </a:buClr>
            </a:pPr>
            <a:endParaRPr lang="en-US" altLang="zh-CN" sz="2400" dirty="0">
              <a:latin typeface="微软雅黑" panose="020B0503020204020204" pitchFamily="34" charset="-122"/>
              <a:ea typeface="微软雅黑" panose="020B0503020204020204" pitchFamily="34" charset="-122"/>
            </a:endParaRPr>
          </a:p>
          <a:p>
            <a:pPr>
              <a:buClr>
                <a:schemeClr val="tx1"/>
              </a:buClr>
            </a:pPr>
            <a:endParaRPr lang="en-US" altLang="zh-CN" sz="2400" dirty="0">
              <a:latin typeface="微软雅黑" panose="020B0503020204020204" pitchFamily="34" charset="-122"/>
              <a:ea typeface="微软雅黑" panose="020B0503020204020204" pitchFamily="34" charset="-122"/>
            </a:endParaRPr>
          </a:p>
          <a:p>
            <a:pPr>
              <a:buClr>
                <a:schemeClr val="tx1"/>
              </a:buClr>
            </a:pPr>
            <a:endParaRPr lang="en-US" altLang="zh-CN" sz="2400" dirty="0">
              <a:latin typeface="微软雅黑" panose="020B0503020204020204" pitchFamily="34" charset="-122"/>
              <a:ea typeface="微软雅黑" panose="020B0503020204020204" pitchFamily="34" charset="-122"/>
            </a:endParaRPr>
          </a:p>
          <a:p>
            <a:pPr>
              <a:buClr>
                <a:schemeClr val="tx1"/>
              </a:buClr>
            </a:pPr>
            <a:r>
              <a:rPr lang="zh-CN" altLang="en-US" sz="2400" dirty="0">
                <a:latin typeface="微软雅黑" panose="020B0503020204020204" pitchFamily="34" charset="-122"/>
                <a:ea typeface="微软雅黑" panose="020B0503020204020204" pitchFamily="34" charset="-122"/>
              </a:rPr>
              <a:t>根据基尼系数，计算划分的增益：</a:t>
            </a:r>
            <a:endParaRPr lang="en-US" altLang="zh-CN" sz="2400" dirty="0">
              <a:latin typeface="微软雅黑" panose="020B0503020204020204" pitchFamily="34" charset="-122"/>
              <a:ea typeface="微软雅黑" panose="020B0503020204020204" pitchFamily="34" charset="-122"/>
            </a:endParaRPr>
          </a:p>
          <a:p>
            <a:pPr>
              <a:spcBef>
                <a:spcPct val="50000"/>
              </a:spcBef>
              <a:spcAft>
                <a:spcPct val="0"/>
              </a:spcAft>
              <a:buNone/>
            </a:pPr>
            <a:r>
              <a:rPr lang="en-US" altLang="en-US" sz="2400" dirty="0"/>
              <a:t>Gini(A)= 1 – (7/10)</a:t>
            </a:r>
            <a:r>
              <a:rPr lang="en-US" altLang="en-US" sz="2400" baseline="30000" dirty="0"/>
              <a:t>2 </a:t>
            </a:r>
            <a:r>
              <a:rPr lang="en-US" altLang="en-US" sz="2400" dirty="0"/>
              <a:t>– (3/10)</a:t>
            </a:r>
            <a:r>
              <a:rPr lang="en-US" altLang="en-US" sz="2400" baseline="30000" dirty="0"/>
              <a:t>2</a:t>
            </a:r>
            <a:r>
              <a:rPr lang="en-US" altLang="en-US" sz="2400" dirty="0"/>
              <a:t> = 0.42 </a:t>
            </a:r>
          </a:p>
          <a:p>
            <a:pPr>
              <a:spcBef>
                <a:spcPct val="50000"/>
              </a:spcBef>
              <a:spcAft>
                <a:spcPct val="0"/>
              </a:spcAft>
              <a:buClrTx/>
              <a:buSzTx/>
              <a:buFontTx/>
              <a:buNone/>
            </a:pPr>
            <a:r>
              <a:rPr lang="en-US" altLang="en-US" sz="2400" dirty="0"/>
              <a:t>Gini(N1)= 1 – (3/3)</a:t>
            </a:r>
            <a:r>
              <a:rPr lang="en-US" altLang="en-US" sz="2400" baseline="30000" dirty="0"/>
              <a:t>2 </a:t>
            </a:r>
            <a:r>
              <a:rPr lang="en-US" altLang="en-US" sz="2400" dirty="0"/>
              <a:t>– (0/3)</a:t>
            </a:r>
            <a:r>
              <a:rPr lang="en-US" altLang="en-US" sz="2400" baseline="30000" dirty="0"/>
              <a:t>2</a:t>
            </a:r>
            <a:r>
              <a:rPr lang="en-US" altLang="en-US" sz="2400" dirty="0"/>
              <a:t> = 0 </a:t>
            </a:r>
          </a:p>
          <a:p>
            <a:pPr>
              <a:spcBef>
                <a:spcPct val="50000"/>
              </a:spcBef>
              <a:spcAft>
                <a:spcPct val="0"/>
              </a:spcAft>
              <a:buClrTx/>
              <a:buSzTx/>
              <a:buFontTx/>
              <a:buNone/>
            </a:pPr>
            <a:r>
              <a:rPr lang="en-US" altLang="en-US" sz="2400" dirty="0"/>
              <a:t>Gini(N2) = 1 – (4/7)</a:t>
            </a:r>
            <a:r>
              <a:rPr lang="en-US" altLang="en-US" sz="2400" baseline="30000" dirty="0"/>
              <a:t>2 </a:t>
            </a:r>
            <a:r>
              <a:rPr lang="en-US" altLang="en-US" sz="2400" dirty="0"/>
              <a:t>– (3/7)</a:t>
            </a:r>
            <a:r>
              <a:rPr lang="en-US" altLang="en-US" sz="2400" baseline="30000" dirty="0"/>
              <a:t>2</a:t>
            </a:r>
            <a:r>
              <a:rPr lang="en-US" altLang="en-US" sz="2400" dirty="0"/>
              <a:t> = 0.489</a:t>
            </a:r>
          </a:p>
          <a:p>
            <a:pPr>
              <a:spcBef>
                <a:spcPct val="50000"/>
              </a:spcBef>
              <a:spcAft>
                <a:spcPct val="0"/>
              </a:spcAft>
              <a:buNone/>
            </a:pPr>
            <a:r>
              <a:rPr lang="en-US" altLang="en-US" sz="2400" dirty="0"/>
              <a:t>Gini(Children) = 3/10 * 0 + 7/10 * 0.489= 0.342</a:t>
            </a:r>
          </a:p>
          <a:p>
            <a:pPr>
              <a:spcBef>
                <a:spcPct val="50000"/>
              </a:spcBef>
              <a:spcAft>
                <a:spcPct val="0"/>
              </a:spcAft>
              <a:buNone/>
            </a:pPr>
            <a:r>
              <a:rPr lang="en-US" altLang="en-US" sz="2400" dirty="0"/>
              <a:t>Δ</a:t>
            </a:r>
            <a:r>
              <a:rPr lang="en-US" altLang="zh-CN" sz="2400" dirty="0"/>
              <a:t>= 0.42 - 0.342 = 0.078</a:t>
            </a:r>
            <a:endParaRPr lang="en-US" altLang="en-US" sz="2400" dirty="0"/>
          </a:p>
          <a:p>
            <a:pPr>
              <a:spcBef>
                <a:spcPct val="50000"/>
              </a:spcBef>
              <a:spcAft>
                <a:spcPct val="0"/>
              </a:spcAft>
              <a:buNone/>
            </a:pPr>
            <a:endParaRPr lang="en-US" altLang="en-US" sz="2400" dirty="0"/>
          </a:p>
          <a:p>
            <a:pPr>
              <a:spcBef>
                <a:spcPct val="50000"/>
              </a:spcBef>
              <a:spcAft>
                <a:spcPct val="0"/>
              </a:spcAft>
              <a:buClrTx/>
              <a:buSzTx/>
              <a:buFontTx/>
              <a:buNone/>
            </a:pPr>
            <a:endParaRPr lang="en-US" altLang="en-US" sz="2400" dirty="0"/>
          </a:p>
          <a:p>
            <a:pPr marL="0" indent="0">
              <a:buClr>
                <a:schemeClr val="tx1"/>
              </a:buClr>
              <a:buNone/>
            </a:pPr>
            <a:endParaRPr lang="en-US" altLang="zh-CN" sz="2400" dirty="0">
              <a:latin typeface="微软雅黑" panose="020B0503020204020204" pitchFamily="34" charset="-122"/>
              <a:ea typeface="微软雅黑" panose="020B0503020204020204" pitchFamily="34" charset="-122"/>
            </a:endParaRPr>
          </a:p>
        </p:txBody>
      </p:sp>
      <p:sp>
        <p:nvSpPr>
          <p:cNvPr id="6" name="Oval 3">
            <a:extLst>
              <a:ext uri="{FF2B5EF4-FFF2-40B4-BE49-F238E27FC236}">
                <a16:creationId xmlns:a16="http://schemas.microsoft.com/office/drawing/2014/main" id="{B68C7EC2-82EC-44F4-9910-705967A935B0}"/>
              </a:ext>
            </a:extLst>
          </p:cNvPr>
          <p:cNvSpPr>
            <a:spLocks noChangeArrowheads="1"/>
          </p:cNvSpPr>
          <p:nvPr/>
        </p:nvSpPr>
        <p:spPr bwMode="auto">
          <a:xfrm>
            <a:off x="4975225" y="1774507"/>
            <a:ext cx="1009650" cy="454025"/>
          </a:xfrm>
          <a:prstGeom prst="ellipse">
            <a:avLst/>
          </a:prstGeom>
          <a:solidFill>
            <a:srgbClr val="FFFFFF"/>
          </a:solidFill>
          <a:ln w="9525">
            <a:solidFill>
              <a:schemeClr val="tx1"/>
            </a:solidFill>
            <a:round/>
            <a:headEnd/>
            <a:tailEnd/>
          </a:ln>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spcAft>
                <a:spcPct val="0"/>
              </a:spcAft>
              <a:buClrTx/>
              <a:buSzTx/>
              <a:buFontTx/>
              <a:buNone/>
            </a:pPr>
            <a:r>
              <a:rPr lang="en-US" altLang="en-US" sz="2000">
                <a:latin typeface="Times New Roman" panose="02020603050405020304" pitchFamily="18" charset="0"/>
              </a:rPr>
              <a:t>A?</a:t>
            </a:r>
            <a:endParaRPr lang="en-US" altLang="en-US" sz="2400">
              <a:latin typeface="Times New Roman" panose="02020603050405020304" pitchFamily="18" charset="0"/>
            </a:endParaRPr>
          </a:p>
        </p:txBody>
      </p:sp>
      <p:sp>
        <p:nvSpPr>
          <p:cNvPr id="7" name="Line 4">
            <a:extLst>
              <a:ext uri="{FF2B5EF4-FFF2-40B4-BE49-F238E27FC236}">
                <a16:creationId xmlns:a16="http://schemas.microsoft.com/office/drawing/2014/main" id="{68193CC3-0691-4C14-98E0-9F156B4D3895}"/>
              </a:ext>
            </a:extLst>
          </p:cNvPr>
          <p:cNvSpPr>
            <a:spLocks noChangeShapeType="1"/>
          </p:cNvSpPr>
          <p:nvPr/>
        </p:nvSpPr>
        <p:spPr bwMode="auto">
          <a:xfrm flipH="1">
            <a:off x="4400551" y="2231706"/>
            <a:ext cx="1108075" cy="725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 name="Line 5">
            <a:extLst>
              <a:ext uri="{FF2B5EF4-FFF2-40B4-BE49-F238E27FC236}">
                <a16:creationId xmlns:a16="http://schemas.microsoft.com/office/drawing/2014/main" id="{DBA9C65A-0B16-478A-8DD3-B308AB230246}"/>
              </a:ext>
            </a:extLst>
          </p:cNvPr>
          <p:cNvSpPr>
            <a:spLocks noChangeShapeType="1"/>
          </p:cNvSpPr>
          <p:nvPr/>
        </p:nvSpPr>
        <p:spPr bwMode="auto">
          <a:xfrm>
            <a:off x="5508626" y="2231706"/>
            <a:ext cx="1184275" cy="725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 name="Text Box 6">
            <a:extLst>
              <a:ext uri="{FF2B5EF4-FFF2-40B4-BE49-F238E27FC236}">
                <a16:creationId xmlns:a16="http://schemas.microsoft.com/office/drawing/2014/main" id="{9C3995CC-6E75-4F0D-83B6-115ED161A0D4}"/>
              </a:ext>
            </a:extLst>
          </p:cNvPr>
          <p:cNvSpPr txBox="1">
            <a:spLocks noChangeArrowheads="1"/>
          </p:cNvSpPr>
          <p:nvPr/>
        </p:nvSpPr>
        <p:spPr bwMode="auto">
          <a:xfrm>
            <a:off x="4127500" y="2347594"/>
            <a:ext cx="539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spcAft>
                <a:spcPct val="0"/>
              </a:spcAft>
              <a:buClrTx/>
              <a:buSzTx/>
              <a:buFontTx/>
              <a:buNone/>
            </a:pPr>
            <a:r>
              <a:rPr lang="en-US" altLang="en-US" sz="1800">
                <a:latin typeface="Times New Roman" panose="02020603050405020304" pitchFamily="18" charset="0"/>
              </a:rPr>
              <a:t>Yes</a:t>
            </a:r>
          </a:p>
        </p:txBody>
      </p:sp>
      <p:sp>
        <p:nvSpPr>
          <p:cNvPr id="10" name="Text Box 7">
            <a:extLst>
              <a:ext uri="{FF2B5EF4-FFF2-40B4-BE49-F238E27FC236}">
                <a16:creationId xmlns:a16="http://schemas.microsoft.com/office/drawing/2014/main" id="{CBC09AE8-6B66-426A-8350-D8092155A693}"/>
              </a:ext>
            </a:extLst>
          </p:cNvPr>
          <p:cNvSpPr txBox="1">
            <a:spLocks noChangeArrowheads="1"/>
          </p:cNvSpPr>
          <p:nvPr/>
        </p:nvSpPr>
        <p:spPr bwMode="auto">
          <a:xfrm>
            <a:off x="6616700" y="2347594"/>
            <a:ext cx="463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spcAft>
                <a:spcPct val="0"/>
              </a:spcAft>
              <a:buClrTx/>
              <a:buSzTx/>
              <a:buFontTx/>
              <a:buNone/>
            </a:pPr>
            <a:r>
              <a:rPr lang="en-US" altLang="en-US" sz="1800">
                <a:latin typeface="Times New Roman" panose="02020603050405020304" pitchFamily="18" charset="0"/>
              </a:rPr>
              <a:t>No</a:t>
            </a:r>
          </a:p>
        </p:txBody>
      </p:sp>
      <p:sp>
        <p:nvSpPr>
          <p:cNvPr id="11" name="Rectangle 8">
            <a:extLst>
              <a:ext uri="{FF2B5EF4-FFF2-40B4-BE49-F238E27FC236}">
                <a16:creationId xmlns:a16="http://schemas.microsoft.com/office/drawing/2014/main" id="{289B48AB-3BFA-4E88-8571-F46E4BE7A897}"/>
              </a:ext>
            </a:extLst>
          </p:cNvPr>
          <p:cNvSpPr>
            <a:spLocks noChangeArrowheads="1"/>
          </p:cNvSpPr>
          <p:nvPr/>
        </p:nvSpPr>
        <p:spPr bwMode="auto">
          <a:xfrm>
            <a:off x="3984626" y="2957194"/>
            <a:ext cx="936625" cy="341312"/>
          </a:xfrm>
          <a:prstGeom prst="rect">
            <a:avLst/>
          </a:prstGeom>
          <a:solidFill>
            <a:srgbClr val="FFFFFF"/>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spcAft>
                <a:spcPct val="0"/>
              </a:spcAft>
              <a:buClrTx/>
              <a:buSzTx/>
              <a:buFontTx/>
              <a:buNone/>
            </a:pPr>
            <a:r>
              <a:rPr lang="en-US" altLang="en-US" sz="1800">
                <a:latin typeface="Times New Roman" panose="02020603050405020304" pitchFamily="18" charset="0"/>
              </a:rPr>
              <a:t>Node N1</a:t>
            </a:r>
          </a:p>
        </p:txBody>
      </p:sp>
      <p:sp>
        <p:nvSpPr>
          <p:cNvPr id="12" name="Rectangle 9">
            <a:extLst>
              <a:ext uri="{FF2B5EF4-FFF2-40B4-BE49-F238E27FC236}">
                <a16:creationId xmlns:a16="http://schemas.microsoft.com/office/drawing/2014/main" id="{FAC95E38-96AA-44EB-B0F1-5CEAC47C9623}"/>
              </a:ext>
            </a:extLst>
          </p:cNvPr>
          <p:cNvSpPr>
            <a:spLocks noChangeArrowheads="1"/>
          </p:cNvSpPr>
          <p:nvPr/>
        </p:nvSpPr>
        <p:spPr bwMode="auto">
          <a:xfrm>
            <a:off x="6172201" y="2957194"/>
            <a:ext cx="936625" cy="341312"/>
          </a:xfrm>
          <a:prstGeom prst="rect">
            <a:avLst/>
          </a:prstGeom>
          <a:solidFill>
            <a:srgbClr val="FFFFFF"/>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spcAft>
                <a:spcPct val="0"/>
              </a:spcAft>
              <a:buClrTx/>
              <a:buSzTx/>
              <a:buFontTx/>
              <a:buNone/>
            </a:pPr>
            <a:r>
              <a:rPr lang="en-US" altLang="en-US" sz="1800">
                <a:latin typeface="Times New Roman" panose="02020603050405020304" pitchFamily="18" charset="0"/>
              </a:rPr>
              <a:t>Node N2</a:t>
            </a:r>
          </a:p>
        </p:txBody>
      </p:sp>
      <p:graphicFrame>
        <p:nvGraphicFramePr>
          <p:cNvPr id="14" name="Object 10">
            <a:extLst>
              <a:ext uri="{FF2B5EF4-FFF2-40B4-BE49-F238E27FC236}">
                <a16:creationId xmlns:a16="http://schemas.microsoft.com/office/drawing/2014/main" id="{551374C9-62B4-499A-A963-D658916C73F6}"/>
              </a:ext>
            </a:extLst>
          </p:cNvPr>
          <p:cNvGraphicFramePr>
            <a:graphicFrameLocks noChangeAspect="1"/>
          </p:cNvGraphicFramePr>
          <p:nvPr>
            <p:extLst>
              <p:ext uri="{D42A27DB-BD31-4B8C-83A1-F6EECF244321}">
                <p14:modId xmlns:p14="http://schemas.microsoft.com/office/powerpoint/2010/main" val="4132278868"/>
              </p:ext>
            </p:extLst>
          </p:nvPr>
        </p:nvGraphicFramePr>
        <p:xfrm>
          <a:off x="7534277" y="453707"/>
          <a:ext cx="1968500" cy="1893887"/>
        </p:xfrm>
        <a:graphic>
          <a:graphicData uri="http://schemas.openxmlformats.org/presentationml/2006/ole">
            <mc:AlternateContent xmlns:mc="http://schemas.openxmlformats.org/markup-compatibility/2006">
              <mc:Choice xmlns:v="urn:schemas-microsoft-com:vml" Requires="v">
                <p:oleObj name="Document" r:id="rId3" imgW="3177540" imgH="3054096" progId="Word.Document.8">
                  <p:embed/>
                </p:oleObj>
              </mc:Choice>
              <mc:Fallback>
                <p:oleObj name="Document" r:id="rId3" imgW="3177540" imgH="3054096" progId="Word.Document.8">
                  <p:embed/>
                  <p:pic>
                    <p:nvPicPr>
                      <p:cNvPr id="60425" name="Object 10">
                        <a:extLst>
                          <a:ext uri="{FF2B5EF4-FFF2-40B4-BE49-F238E27FC236}">
                            <a16:creationId xmlns:a16="http://schemas.microsoft.com/office/drawing/2014/main" id="{278EF872-5ADD-4FBE-BB9A-BEB0E98567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34277" y="453707"/>
                        <a:ext cx="1968500" cy="1893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5" name="Object 11">
            <a:extLst>
              <a:ext uri="{FF2B5EF4-FFF2-40B4-BE49-F238E27FC236}">
                <a16:creationId xmlns:a16="http://schemas.microsoft.com/office/drawing/2014/main" id="{C3CCC006-BAF1-4EBB-A0BC-D46AC4963657}"/>
              </a:ext>
            </a:extLst>
          </p:cNvPr>
          <p:cNvGraphicFramePr>
            <a:graphicFrameLocks noChangeAspect="1"/>
          </p:cNvGraphicFramePr>
          <p:nvPr>
            <p:extLst>
              <p:ext uri="{D42A27DB-BD31-4B8C-83A1-F6EECF244321}">
                <p14:modId xmlns:p14="http://schemas.microsoft.com/office/powerpoint/2010/main" val="2488955209"/>
              </p:ext>
            </p:extLst>
          </p:nvPr>
        </p:nvGraphicFramePr>
        <p:xfrm>
          <a:off x="7534277" y="2957194"/>
          <a:ext cx="1905000" cy="1471613"/>
        </p:xfrm>
        <a:graphic>
          <a:graphicData uri="http://schemas.openxmlformats.org/presentationml/2006/ole">
            <mc:AlternateContent xmlns:mc="http://schemas.openxmlformats.org/markup-compatibility/2006">
              <mc:Choice xmlns:v="urn:schemas-microsoft-com:vml" Requires="v">
                <p:oleObj name="Document" r:id="rId5" imgW="3276600" imgH="2552700" progId="Word.Document.8">
                  <p:embed/>
                </p:oleObj>
              </mc:Choice>
              <mc:Fallback>
                <p:oleObj name="Document" r:id="rId5" imgW="3276600" imgH="2552700" progId="Word.Document.8">
                  <p:embed/>
                  <p:pic>
                    <p:nvPicPr>
                      <p:cNvPr id="60426" name="Object 11">
                        <a:extLst>
                          <a:ext uri="{FF2B5EF4-FFF2-40B4-BE49-F238E27FC236}">
                            <a16:creationId xmlns:a16="http://schemas.microsoft.com/office/drawing/2014/main" id="{6BF92EE1-84FD-43CF-95D8-C1452CC7977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34277" y="2957194"/>
                        <a:ext cx="1905000" cy="147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21614290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621509"/>
            <a:ext cx="11040533" cy="533400"/>
          </a:xfrm>
        </p:spPr>
        <p:txBody>
          <a:bodyPr>
            <a:normAutofit fontScale="90000"/>
          </a:bodyPr>
          <a:lstStyle/>
          <a:p>
            <a:r>
              <a:rPr kumimoji="1" lang="zh-CN" altLang="en-US" dirty="0"/>
              <a:t>不同不纯度度量的比较</a:t>
            </a:r>
          </a:p>
        </p:txBody>
      </p:sp>
      <p:sp>
        <p:nvSpPr>
          <p:cNvPr id="5" name="文本占位符 2">
            <a:extLst>
              <a:ext uri="{FF2B5EF4-FFF2-40B4-BE49-F238E27FC236}">
                <a16:creationId xmlns:a16="http://schemas.microsoft.com/office/drawing/2014/main" id="{3AFA8DC4-7630-44C1-89F9-54B3FDDDBB43}"/>
              </a:ext>
            </a:extLst>
          </p:cNvPr>
          <p:cNvSpPr txBox="1">
            <a:spLocks/>
          </p:cNvSpPr>
          <p:nvPr/>
        </p:nvSpPr>
        <p:spPr>
          <a:xfrm>
            <a:off x="575734" y="1481470"/>
            <a:ext cx="10244666" cy="5246990"/>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lang="zh-CN" altLang="en-US" sz="2400" dirty="0">
                <a:latin typeface="微软雅黑" panose="020B0503020204020204" pitchFamily="34" charset="-122"/>
                <a:ea typeface="微软雅黑" panose="020B0503020204020204" pitchFamily="34" charset="-122"/>
              </a:rPr>
              <a:t>基尼系数与分类误差</a:t>
            </a:r>
            <a:endParaRPr lang="en-US" altLang="zh-CN" sz="2400" dirty="0">
              <a:latin typeface="微软雅黑" panose="020B0503020204020204" pitchFamily="34" charset="-122"/>
              <a:ea typeface="微软雅黑" panose="020B0503020204020204" pitchFamily="34" charset="-122"/>
            </a:endParaRPr>
          </a:p>
          <a:p>
            <a:pPr>
              <a:buClr>
                <a:schemeClr val="tx1"/>
              </a:buClr>
            </a:pPr>
            <a:endParaRPr lang="en-US" altLang="zh-CN" sz="2400" dirty="0">
              <a:latin typeface="微软雅黑" panose="020B0503020204020204" pitchFamily="34" charset="-122"/>
              <a:ea typeface="微软雅黑" panose="020B0503020204020204" pitchFamily="34" charset="-122"/>
            </a:endParaRPr>
          </a:p>
          <a:p>
            <a:pPr>
              <a:buClr>
                <a:schemeClr val="tx1"/>
              </a:buClr>
            </a:pPr>
            <a:endParaRPr lang="en-US" altLang="zh-CN" sz="2400" dirty="0">
              <a:latin typeface="微软雅黑" panose="020B0503020204020204" pitchFamily="34" charset="-122"/>
              <a:ea typeface="微软雅黑" panose="020B0503020204020204" pitchFamily="34" charset="-122"/>
            </a:endParaRPr>
          </a:p>
          <a:p>
            <a:pPr>
              <a:buClr>
                <a:schemeClr val="tx1"/>
              </a:buClr>
            </a:pPr>
            <a:endParaRPr lang="en-US" altLang="zh-CN" sz="2400" dirty="0">
              <a:latin typeface="微软雅黑" panose="020B0503020204020204" pitchFamily="34" charset="-122"/>
              <a:ea typeface="微软雅黑" panose="020B0503020204020204" pitchFamily="34" charset="-122"/>
            </a:endParaRPr>
          </a:p>
          <a:p>
            <a:pPr>
              <a:buClr>
                <a:schemeClr val="tx1"/>
              </a:buClr>
            </a:pPr>
            <a:r>
              <a:rPr lang="zh-CN" altLang="en-US" sz="2400" dirty="0">
                <a:latin typeface="微软雅黑" panose="020B0503020204020204" pitchFamily="34" charset="-122"/>
                <a:ea typeface="微软雅黑" panose="020B0503020204020204" pitchFamily="34" charset="-122"/>
              </a:rPr>
              <a:t>根据分类误差，计算划分的增益：</a:t>
            </a:r>
            <a:endParaRPr lang="en-US" altLang="zh-CN" sz="2400" dirty="0">
              <a:latin typeface="微软雅黑" panose="020B0503020204020204" pitchFamily="34" charset="-122"/>
              <a:ea typeface="微软雅黑" panose="020B0503020204020204" pitchFamily="34" charset="-122"/>
            </a:endParaRPr>
          </a:p>
          <a:p>
            <a:pPr>
              <a:spcBef>
                <a:spcPct val="50000"/>
              </a:spcBef>
              <a:spcAft>
                <a:spcPct val="0"/>
              </a:spcAft>
              <a:buNone/>
            </a:pPr>
            <a:r>
              <a:rPr lang="en-US" altLang="en-US" sz="2400" dirty="0"/>
              <a:t>E</a:t>
            </a:r>
            <a:r>
              <a:rPr lang="en-US" altLang="zh-CN" sz="2400" dirty="0"/>
              <a:t>rror</a:t>
            </a:r>
            <a:r>
              <a:rPr lang="en-US" altLang="en-US" sz="2400" dirty="0"/>
              <a:t>(A)= 1 – 7/10 = 0.3 </a:t>
            </a:r>
          </a:p>
          <a:p>
            <a:pPr>
              <a:spcBef>
                <a:spcPct val="50000"/>
              </a:spcBef>
              <a:spcAft>
                <a:spcPct val="0"/>
              </a:spcAft>
              <a:buClrTx/>
              <a:buSzTx/>
              <a:buFontTx/>
              <a:buNone/>
            </a:pPr>
            <a:r>
              <a:rPr lang="en-US" altLang="en-US" sz="2400" dirty="0"/>
              <a:t>E</a:t>
            </a:r>
            <a:r>
              <a:rPr lang="en-US" altLang="zh-CN" sz="2400" dirty="0"/>
              <a:t>rror</a:t>
            </a:r>
            <a:r>
              <a:rPr lang="en-US" altLang="en-US" sz="2400" dirty="0"/>
              <a:t>(N1)= 1 – 3/3 = 0 </a:t>
            </a:r>
          </a:p>
          <a:p>
            <a:pPr>
              <a:spcBef>
                <a:spcPct val="50000"/>
              </a:spcBef>
              <a:spcAft>
                <a:spcPct val="0"/>
              </a:spcAft>
              <a:buClrTx/>
              <a:buSzTx/>
              <a:buFontTx/>
              <a:buNone/>
            </a:pPr>
            <a:r>
              <a:rPr lang="en-US" altLang="en-US" sz="2400" dirty="0"/>
              <a:t>E</a:t>
            </a:r>
            <a:r>
              <a:rPr lang="en-US" altLang="zh-CN" sz="2400" dirty="0"/>
              <a:t>rror</a:t>
            </a:r>
            <a:r>
              <a:rPr lang="en-US" altLang="en-US" sz="2400" dirty="0"/>
              <a:t>(N2) = 1 – (4/7) = 3/7</a:t>
            </a:r>
          </a:p>
          <a:p>
            <a:pPr>
              <a:spcBef>
                <a:spcPct val="50000"/>
              </a:spcBef>
              <a:spcAft>
                <a:spcPct val="0"/>
              </a:spcAft>
              <a:buNone/>
            </a:pPr>
            <a:r>
              <a:rPr lang="en-US" altLang="en-US" sz="2400" dirty="0"/>
              <a:t>E</a:t>
            </a:r>
            <a:r>
              <a:rPr lang="en-US" altLang="zh-CN" sz="2400" dirty="0"/>
              <a:t>rror</a:t>
            </a:r>
            <a:r>
              <a:rPr lang="en-US" altLang="en-US" sz="2400" dirty="0"/>
              <a:t>(Children) = 3/10 * 0 + 7/10 * 3/7= 0.3</a:t>
            </a:r>
          </a:p>
          <a:p>
            <a:pPr>
              <a:spcBef>
                <a:spcPct val="50000"/>
              </a:spcBef>
              <a:spcAft>
                <a:spcPct val="0"/>
              </a:spcAft>
              <a:buNone/>
            </a:pPr>
            <a:r>
              <a:rPr lang="en-US" altLang="en-US" sz="2400" dirty="0"/>
              <a:t>Δ</a:t>
            </a:r>
            <a:r>
              <a:rPr lang="en-US" altLang="zh-CN" sz="2400" dirty="0"/>
              <a:t>= 0.3 - 0.3 = 0</a:t>
            </a:r>
            <a:endParaRPr lang="en-US" altLang="en-US" sz="2400" dirty="0"/>
          </a:p>
          <a:p>
            <a:pPr>
              <a:spcBef>
                <a:spcPct val="50000"/>
              </a:spcBef>
              <a:spcAft>
                <a:spcPct val="0"/>
              </a:spcAft>
              <a:buNone/>
            </a:pPr>
            <a:endParaRPr lang="en-US" altLang="en-US" sz="2400" dirty="0"/>
          </a:p>
          <a:p>
            <a:pPr>
              <a:spcBef>
                <a:spcPct val="50000"/>
              </a:spcBef>
              <a:spcAft>
                <a:spcPct val="0"/>
              </a:spcAft>
              <a:buClrTx/>
              <a:buSzTx/>
              <a:buFontTx/>
              <a:buNone/>
            </a:pPr>
            <a:endParaRPr lang="en-US" altLang="en-US" sz="2400" dirty="0"/>
          </a:p>
          <a:p>
            <a:pPr marL="0" indent="0">
              <a:buClr>
                <a:schemeClr val="tx1"/>
              </a:buClr>
              <a:buNone/>
            </a:pPr>
            <a:endParaRPr lang="en-US" altLang="zh-CN" sz="2400" dirty="0">
              <a:latin typeface="微软雅黑" panose="020B0503020204020204" pitchFamily="34" charset="-122"/>
              <a:ea typeface="微软雅黑" panose="020B0503020204020204" pitchFamily="34" charset="-122"/>
            </a:endParaRPr>
          </a:p>
        </p:txBody>
      </p:sp>
      <p:sp>
        <p:nvSpPr>
          <p:cNvPr id="6" name="Oval 3">
            <a:extLst>
              <a:ext uri="{FF2B5EF4-FFF2-40B4-BE49-F238E27FC236}">
                <a16:creationId xmlns:a16="http://schemas.microsoft.com/office/drawing/2014/main" id="{B68C7EC2-82EC-44F4-9910-705967A935B0}"/>
              </a:ext>
            </a:extLst>
          </p:cNvPr>
          <p:cNvSpPr>
            <a:spLocks noChangeArrowheads="1"/>
          </p:cNvSpPr>
          <p:nvPr/>
        </p:nvSpPr>
        <p:spPr bwMode="auto">
          <a:xfrm>
            <a:off x="4975225" y="1774507"/>
            <a:ext cx="1009650" cy="454025"/>
          </a:xfrm>
          <a:prstGeom prst="ellipse">
            <a:avLst/>
          </a:prstGeom>
          <a:solidFill>
            <a:srgbClr val="FFFFFF"/>
          </a:solidFill>
          <a:ln w="9525">
            <a:solidFill>
              <a:schemeClr val="tx1"/>
            </a:solidFill>
            <a:round/>
            <a:headEnd/>
            <a:tailEnd/>
          </a:ln>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spcAft>
                <a:spcPct val="0"/>
              </a:spcAft>
              <a:buClrTx/>
              <a:buSzTx/>
              <a:buFontTx/>
              <a:buNone/>
            </a:pPr>
            <a:r>
              <a:rPr lang="en-US" altLang="en-US" sz="2000">
                <a:latin typeface="Times New Roman" panose="02020603050405020304" pitchFamily="18" charset="0"/>
              </a:rPr>
              <a:t>A?</a:t>
            </a:r>
            <a:endParaRPr lang="en-US" altLang="en-US" sz="2400">
              <a:latin typeface="Times New Roman" panose="02020603050405020304" pitchFamily="18" charset="0"/>
            </a:endParaRPr>
          </a:p>
        </p:txBody>
      </p:sp>
      <p:sp>
        <p:nvSpPr>
          <p:cNvPr id="7" name="Line 4">
            <a:extLst>
              <a:ext uri="{FF2B5EF4-FFF2-40B4-BE49-F238E27FC236}">
                <a16:creationId xmlns:a16="http://schemas.microsoft.com/office/drawing/2014/main" id="{68193CC3-0691-4C14-98E0-9F156B4D3895}"/>
              </a:ext>
            </a:extLst>
          </p:cNvPr>
          <p:cNvSpPr>
            <a:spLocks noChangeShapeType="1"/>
          </p:cNvSpPr>
          <p:nvPr/>
        </p:nvSpPr>
        <p:spPr bwMode="auto">
          <a:xfrm flipH="1">
            <a:off x="4400551" y="2231706"/>
            <a:ext cx="1108075" cy="725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 name="Line 5">
            <a:extLst>
              <a:ext uri="{FF2B5EF4-FFF2-40B4-BE49-F238E27FC236}">
                <a16:creationId xmlns:a16="http://schemas.microsoft.com/office/drawing/2014/main" id="{DBA9C65A-0B16-478A-8DD3-B308AB230246}"/>
              </a:ext>
            </a:extLst>
          </p:cNvPr>
          <p:cNvSpPr>
            <a:spLocks noChangeShapeType="1"/>
          </p:cNvSpPr>
          <p:nvPr/>
        </p:nvSpPr>
        <p:spPr bwMode="auto">
          <a:xfrm>
            <a:off x="5508626" y="2231706"/>
            <a:ext cx="1184275" cy="725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 name="Text Box 6">
            <a:extLst>
              <a:ext uri="{FF2B5EF4-FFF2-40B4-BE49-F238E27FC236}">
                <a16:creationId xmlns:a16="http://schemas.microsoft.com/office/drawing/2014/main" id="{9C3995CC-6E75-4F0D-83B6-115ED161A0D4}"/>
              </a:ext>
            </a:extLst>
          </p:cNvPr>
          <p:cNvSpPr txBox="1">
            <a:spLocks noChangeArrowheads="1"/>
          </p:cNvSpPr>
          <p:nvPr/>
        </p:nvSpPr>
        <p:spPr bwMode="auto">
          <a:xfrm>
            <a:off x="4127500" y="2347594"/>
            <a:ext cx="539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spcAft>
                <a:spcPct val="0"/>
              </a:spcAft>
              <a:buClrTx/>
              <a:buSzTx/>
              <a:buFontTx/>
              <a:buNone/>
            </a:pPr>
            <a:r>
              <a:rPr lang="en-US" altLang="en-US" sz="1800">
                <a:latin typeface="Times New Roman" panose="02020603050405020304" pitchFamily="18" charset="0"/>
              </a:rPr>
              <a:t>Yes</a:t>
            </a:r>
          </a:p>
        </p:txBody>
      </p:sp>
      <p:sp>
        <p:nvSpPr>
          <p:cNvPr id="10" name="Text Box 7">
            <a:extLst>
              <a:ext uri="{FF2B5EF4-FFF2-40B4-BE49-F238E27FC236}">
                <a16:creationId xmlns:a16="http://schemas.microsoft.com/office/drawing/2014/main" id="{CBC09AE8-6B66-426A-8350-D8092155A693}"/>
              </a:ext>
            </a:extLst>
          </p:cNvPr>
          <p:cNvSpPr txBox="1">
            <a:spLocks noChangeArrowheads="1"/>
          </p:cNvSpPr>
          <p:nvPr/>
        </p:nvSpPr>
        <p:spPr bwMode="auto">
          <a:xfrm>
            <a:off x="6616700" y="2347594"/>
            <a:ext cx="463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spcAft>
                <a:spcPct val="0"/>
              </a:spcAft>
              <a:buClrTx/>
              <a:buSzTx/>
              <a:buFontTx/>
              <a:buNone/>
            </a:pPr>
            <a:r>
              <a:rPr lang="en-US" altLang="en-US" sz="1800">
                <a:latin typeface="Times New Roman" panose="02020603050405020304" pitchFamily="18" charset="0"/>
              </a:rPr>
              <a:t>No</a:t>
            </a:r>
          </a:p>
        </p:txBody>
      </p:sp>
      <p:sp>
        <p:nvSpPr>
          <p:cNvPr id="11" name="Rectangle 8">
            <a:extLst>
              <a:ext uri="{FF2B5EF4-FFF2-40B4-BE49-F238E27FC236}">
                <a16:creationId xmlns:a16="http://schemas.microsoft.com/office/drawing/2014/main" id="{289B48AB-3BFA-4E88-8571-F46E4BE7A897}"/>
              </a:ext>
            </a:extLst>
          </p:cNvPr>
          <p:cNvSpPr>
            <a:spLocks noChangeArrowheads="1"/>
          </p:cNvSpPr>
          <p:nvPr/>
        </p:nvSpPr>
        <p:spPr bwMode="auto">
          <a:xfrm>
            <a:off x="3984626" y="2957194"/>
            <a:ext cx="936625" cy="341312"/>
          </a:xfrm>
          <a:prstGeom prst="rect">
            <a:avLst/>
          </a:prstGeom>
          <a:solidFill>
            <a:srgbClr val="FFFFFF"/>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spcAft>
                <a:spcPct val="0"/>
              </a:spcAft>
              <a:buClrTx/>
              <a:buSzTx/>
              <a:buFontTx/>
              <a:buNone/>
            </a:pPr>
            <a:r>
              <a:rPr lang="en-US" altLang="en-US" sz="1800">
                <a:latin typeface="Times New Roman" panose="02020603050405020304" pitchFamily="18" charset="0"/>
              </a:rPr>
              <a:t>Node N1</a:t>
            </a:r>
          </a:p>
        </p:txBody>
      </p:sp>
      <p:sp>
        <p:nvSpPr>
          <p:cNvPr id="12" name="Rectangle 9">
            <a:extLst>
              <a:ext uri="{FF2B5EF4-FFF2-40B4-BE49-F238E27FC236}">
                <a16:creationId xmlns:a16="http://schemas.microsoft.com/office/drawing/2014/main" id="{FAC95E38-96AA-44EB-B0F1-5CEAC47C9623}"/>
              </a:ext>
            </a:extLst>
          </p:cNvPr>
          <p:cNvSpPr>
            <a:spLocks noChangeArrowheads="1"/>
          </p:cNvSpPr>
          <p:nvPr/>
        </p:nvSpPr>
        <p:spPr bwMode="auto">
          <a:xfrm>
            <a:off x="6172201" y="2957194"/>
            <a:ext cx="936625" cy="341312"/>
          </a:xfrm>
          <a:prstGeom prst="rect">
            <a:avLst/>
          </a:prstGeom>
          <a:solidFill>
            <a:srgbClr val="FFFFFF"/>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spcAft>
                <a:spcPct val="0"/>
              </a:spcAft>
              <a:buClrTx/>
              <a:buSzTx/>
              <a:buFontTx/>
              <a:buNone/>
            </a:pPr>
            <a:r>
              <a:rPr lang="en-US" altLang="en-US" sz="1800">
                <a:latin typeface="Times New Roman" panose="02020603050405020304" pitchFamily="18" charset="0"/>
              </a:rPr>
              <a:t>Node N2</a:t>
            </a:r>
          </a:p>
        </p:txBody>
      </p:sp>
      <p:graphicFrame>
        <p:nvGraphicFramePr>
          <p:cNvPr id="14" name="Object 10">
            <a:extLst>
              <a:ext uri="{FF2B5EF4-FFF2-40B4-BE49-F238E27FC236}">
                <a16:creationId xmlns:a16="http://schemas.microsoft.com/office/drawing/2014/main" id="{551374C9-62B4-499A-A963-D658916C73F6}"/>
              </a:ext>
            </a:extLst>
          </p:cNvPr>
          <p:cNvGraphicFramePr>
            <a:graphicFrameLocks noChangeAspect="1"/>
          </p:cNvGraphicFramePr>
          <p:nvPr/>
        </p:nvGraphicFramePr>
        <p:xfrm>
          <a:off x="7534277" y="453707"/>
          <a:ext cx="1968500" cy="1893887"/>
        </p:xfrm>
        <a:graphic>
          <a:graphicData uri="http://schemas.openxmlformats.org/presentationml/2006/ole">
            <mc:AlternateContent xmlns:mc="http://schemas.openxmlformats.org/markup-compatibility/2006">
              <mc:Choice xmlns:v="urn:schemas-microsoft-com:vml" Requires="v">
                <p:oleObj name="Document" r:id="rId3" imgW="3177540" imgH="3054096" progId="Word.Document.8">
                  <p:embed/>
                </p:oleObj>
              </mc:Choice>
              <mc:Fallback>
                <p:oleObj name="Document" r:id="rId3" imgW="3177540" imgH="3054096" progId="Word.Document.8">
                  <p:embed/>
                  <p:pic>
                    <p:nvPicPr>
                      <p:cNvPr id="14" name="Object 10">
                        <a:extLst>
                          <a:ext uri="{FF2B5EF4-FFF2-40B4-BE49-F238E27FC236}">
                            <a16:creationId xmlns:a16="http://schemas.microsoft.com/office/drawing/2014/main" id="{551374C9-62B4-499A-A963-D658916C73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34277" y="453707"/>
                        <a:ext cx="1968500" cy="1893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5" name="Object 11">
            <a:extLst>
              <a:ext uri="{FF2B5EF4-FFF2-40B4-BE49-F238E27FC236}">
                <a16:creationId xmlns:a16="http://schemas.microsoft.com/office/drawing/2014/main" id="{C3CCC006-BAF1-4EBB-A0BC-D46AC4963657}"/>
              </a:ext>
            </a:extLst>
          </p:cNvPr>
          <p:cNvGraphicFramePr>
            <a:graphicFrameLocks noChangeAspect="1"/>
          </p:cNvGraphicFramePr>
          <p:nvPr/>
        </p:nvGraphicFramePr>
        <p:xfrm>
          <a:off x="7534277" y="2957194"/>
          <a:ext cx="1905000" cy="1471613"/>
        </p:xfrm>
        <a:graphic>
          <a:graphicData uri="http://schemas.openxmlformats.org/presentationml/2006/ole">
            <mc:AlternateContent xmlns:mc="http://schemas.openxmlformats.org/markup-compatibility/2006">
              <mc:Choice xmlns:v="urn:schemas-microsoft-com:vml" Requires="v">
                <p:oleObj name="Document" r:id="rId5" imgW="3276600" imgH="2552700" progId="Word.Document.8">
                  <p:embed/>
                </p:oleObj>
              </mc:Choice>
              <mc:Fallback>
                <p:oleObj name="Document" r:id="rId5" imgW="3276600" imgH="2552700" progId="Word.Document.8">
                  <p:embed/>
                  <p:pic>
                    <p:nvPicPr>
                      <p:cNvPr id="15" name="Object 11">
                        <a:extLst>
                          <a:ext uri="{FF2B5EF4-FFF2-40B4-BE49-F238E27FC236}">
                            <a16:creationId xmlns:a16="http://schemas.microsoft.com/office/drawing/2014/main" id="{C3CCC006-BAF1-4EBB-A0BC-D46AC496365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34277" y="2957194"/>
                        <a:ext cx="1905000" cy="147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3" name="Text Box 13">
            <a:extLst>
              <a:ext uri="{FF2B5EF4-FFF2-40B4-BE49-F238E27FC236}">
                <a16:creationId xmlns:a16="http://schemas.microsoft.com/office/drawing/2014/main" id="{8655C9A0-FF63-41AA-895E-DAD83123C207}"/>
              </a:ext>
            </a:extLst>
          </p:cNvPr>
          <p:cNvSpPr txBox="1">
            <a:spLocks noChangeArrowheads="1"/>
          </p:cNvSpPr>
          <p:nvPr/>
        </p:nvSpPr>
        <p:spPr bwMode="auto">
          <a:xfrm>
            <a:off x="7299326" y="5353670"/>
            <a:ext cx="346773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zh-CN" altLang="en-US" sz="2000" dirty="0">
                <a:solidFill>
                  <a:srgbClr val="FF0000"/>
                </a:solidFill>
              </a:rPr>
              <a:t>尽管基尼系数在划分后减小，但分类误差可能保持不变！</a:t>
            </a:r>
            <a:endParaRPr lang="en-US" altLang="en-US" sz="2000" dirty="0">
              <a:solidFill>
                <a:srgbClr val="FF0000"/>
              </a:solidFill>
            </a:endParaRPr>
          </a:p>
        </p:txBody>
      </p:sp>
    </p:spTree>
    <p:extLst>
      <p:ext uri="{BB962C8B-B14F-4D97-AF65-F5344CB8AC3E}">
        <p14:creationId xmlns:p14="http://schemas.microsoft.com/office/powerpoint/2010/main" val="149330514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621509"/>
            <a:ext cx="11040533" cy="533400"/>
          </a:xfrm>
        </p:spPr>
        <p:txBody>
          <a:bodyPr>
            <a:normAutofit fontScale="90000"/>
          </a:bodyPr>
          <a:lstStyle/>
          <a:p>
            <a:r>
              <a:rPr kumimoji="1" lang="zh-CN" altLang="en-US" dirty="0"/>
              <a:t>决策树分类器的优缺点</a:t>
            </a:r>
          </a:p>
        </p:txBody>
      </p:sp>
      <p:sp>
        <p:nvSpPr>
          <p:cNvPr id="5" name="文本占位符 2">
            <a:extLst>
              <a:ext uri="{FF2B5EF4-FFF2-40B4-BE49-F238E27FC236}">
                <a16:creationId xmlns:a16="http://schemas.microsoft.com/office/drawing/2014/main" id="{3AFA8DC4-7630-44C1-89F9-54B3FDDDBB43}"/>
              </a:ext>
            </a:extLst>
          </p:cNvPr>
          <p:cNvSpPr txBox="1">
            <a:spLocks/>
          </p:cNvSpPr>
          <p:nvPr/>
        </p:nvSpPr>
        <p:spPr>
          <a:xfrm>
            <a:off x="575734" y="1481470"/>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lang="zh-CN" altLang="en-US" sz="2400" dirty="0">
                <a:latin typeface="微软雅黑" panose="020B0503020204020204" pitchFamily="34" charset="-122"/>
                <a:ea typeface="微软雅黑" panose="020B0503020204020204" pitchFamily="34" charset="-122"/>
              </a:rPr>
              <a:t>优点</a:t>
            </a:r>
            <a:endParaRPr lang="en-US" altLang="zh-CN" sz="2400" dirty="0">
              <a:latin typeface="微软雅黑" panose="020B0503020204020204" pitchFamily="34" charset="-122"/>
              <a:ea typeface="微软雅黑" panose="020B0503020204020204" pitchFamily="34" charset="-122"/>
            </a:endParaRPr>
          </a:p>
          <a:p>
            <a:pPr lvl="1">
              <a:buClr>
                <a:schemeClr val="tx1"/>
              </a:buClr>
            </a:pPr>
            <a:r>
              <a:rPr lang="zh-CN" altLang="en-US" sz="1800" dirty="0">
                <a:latin typeface="微软雅黑" panose="020B0503020204020204" pitchFamily="34" charset="-122"/>
                <a:ea typeface="微软雅黑" panose="020B0503020204020204" pitchFamily="34" charset="-122"/>
              </a:rPr>
              <a:t>算法简单，分类效率高</a:t>
            </a:r>
            <a:endParaRPr lang="en-US" altLang="zh-CN" sz="1800" dirty="0">
              <a:latin typeface="微软雅黑" panose="020B0503020204020204" pitchFamily="34" charset="-122"/>
              <a:ea typeface="微软雅黑" panose="020B0503020204020204" pitchFamily="34" charset="-122"/>
            </a:endParaRPr>
          </a:p>
          <a:p>
            <a:pPr lvl="1">
              <a:buClr>
                <a:schemeClr val="tx1"/>
              </a:buClr>
            </a:pPr>
            <a:r>
              <a:rPr lang="zh-CN" altLang="en-US" sz="1800" dirty="0">
                <a:latin typeface="微软雅黑" panose="020B0503020204020204" pitchFamily="34" charset="-122"/>
                <a:ea typeface="微软雅黑" panose="020B0503020204020204" pitchFamily="34" charset="-122"/>
              </a:rPr>
              <a:t>对规模较小的决策树，具有较强的可解释性</a:t>
            </a:r>
            <a:endParaRPr lang="en-US" altLang="zh-CN" sz="1800" dirty="0">
              <a:latin typeface="微软雅黑" panose="020B0503020204020204" pitchFamily="34" charset="-122"/>
              <a:ea typeface="微软雅黑" panose="020B0503020204020204" pitchFamily="34" charset="-122"/>
            </a:endParaRPr>
          </a:p>
          <a:p>
            <a:pPr lvl="1">
              <a:buClr>
                <a:schemeClr val="tx1"/>
              </a:buClr>
            </a:pPr>
            <a:r>
              <a:rPr lang="zh-CN" altLang="en-US" sz="1800" dirty="0">
                <a:latin typeface="微软雅黑" panose="020B0503020204020204" pitchFamily="34" charset="-122"/>
                <a:ea typeface="微软雅黑" panose="020B0503020204020204" pitchFamily="34" charset="-122"/>
              </a:rPr>
              <a:t>受不相关属性（如噪声）影响较低，特别是如果构建决策树时采用了相关策略去避免过拟合</a:t>
            </a:r>
            <a:endParaRPr lang="en-US" altLang="zh-CN" sz="1800" dirty="0">
              <a:latin typeface="微软雅黑" panose="020B0503020204020204" pitchFamily="34" charset="-122"/>
              <a:ea typeface="微软雅黑" panose="020B0503020204020204" pitchFamily="34" charset="-122"/>
            </a:endParaRPr>
          </a:p>
          <a:p>
            <a:pPr lvl="1">
              <a:buClr>
                <a:schemeClr val="tx1"/>
              </a:buClr>
            </a:pPr>
            <a:r>
              <a:rPr lang="zh-CN" altLang="en-US" sz="1800" dirty="0">
                <a:latin typeface="微软雅黑" panose="020B0503020204020204" pitchFamily="34" charset="-122"/>
                <a:ea typeface="微软雅黑" panose="020B0503020204020204" pitchFamily="34" charset="-122"/>
              </a:rPr>
              <a:t>可有效的处理冗余属性</a:t>
            </a:r>
            <a:endParaRPr lang="en-US" altLang="zh-CN" sz="1800" dirty="0">
              <a:latin typeface="微软雅黑" panose="020B0503020204020204" pitchFamily="34" charset="-122"/>
              <a:ea typeface="微软雅黑" panose="020B0503020204020204" pitchFamily="34" charset="-122"/>
            </a:endParaRPr>
          </a:p>
          <a:p>
            <a:pPr>
              <a:buClr>
                <a:schemeClr val="tx1"/>
              </a:buClr>
            </a:pPr>
            <a:r>
              <a:rPr lang="zh-CN" altLang="en-US" sz="2400" dirty="0">
                <a:latin typeface="微软雅黑" panose="020B0503020204020204" pitchFamily="34" charset="-122"/>
                <a:ea typeface="微软雅黑" panose="020B0503020204020204" pitchFamily="34" charset="-122"/>
              </a:rPr>
              <a:t>缺点</a:t>
            </a:r>
            <a:endParaRPr lang="en-US" altLang="zh-CN" sz="2400" dirty="0">
              <a:latin typeface="微软雅黑" panose="020B0503020204020204" pitchFamily="34" charset="-122"/>
              <a:ea typeface="微软雅黑" panose="020B0503020204020204" pitchFamily="34" charset="-122"/>
            </a:endParaRPr>
          </a:p>
          <a:p>
            <a:pPr lvl="1">
              <a:buClr>
                <a:schemeClr val="tx1"/>
              </a:buClr>
            </a:pPr>
            <a:r>
              <a:rPr lang="zh-CN" altLang="en-US" sz="1800" dirty="0">
                <a:latin typeface="微软雅黑" panose="020B0503020204020204" pitchFamily="34" charset="-122"/>
                <a:ea typeface="微软雅黑" panose="020B0503020204020204" pitchFamily="34" charset="-122"/>
              </a:rPr>
              <a:t>可能的决策树模型数量随属性增加成指数增长；采用贪心策略可能导致局部最优；</a:t>
            </a:r>
            <a:endParaRPr lang="en-US" altLang="zh-CN" sz="1800" dirty="0">
              <a:latin typeface="微软雅黑" panose="020B0503020204020204" pitchFamily="34" charset="-122"/>
              <a:ea typeface="微软雅黑" panose="020B0503020204020204" pitchFamily="34" charset="-122"/>
            </a:endParaRPr>
          </a:p>
          <a:p>
            <a:pPr lvl="1">
              <a:buClr>
                <a:schemeClr val="tx1"/>
              </a:buClr>
            </a:pPr>
            <a:r>
              <a:rPr lang="zh-CN" altLang="en-US" sz="1800" dirty="0">
                <a:latin typeface="微软雅黑" panose="020B0503020204020204" pitchFamily="34" charset="-122"/>
                <a:ea typeface="微软雅黑" panose="020B0503020204020204" pitchFamily="34" charset="-122"/>
              </a:rPr>
              <a:t>不利于处理属性之间的相互作用</a:t>
            </a:r>
            <a:endParaRPr lang="en-US" altLang="zh-CN" sz="1800" dirty="0">
              <a:latin typeface="微软雅黑" panose="020B0503020204020204" pitchFamily="34" charset="-122"/>
              <a:ea typeface="微软雅黑" panose="020B0503020204020204" pitchFamily="34" charset="-122"/>
            </a:endParaRPr>
          </a:p>
          <a:p>
            <a:pPr lvl="1">
              <a:buClr>
                <a:schemeClr val="tx1"/>
              </a:buClr>
            </a:pPr>
            <a:r>
              <a:rPr lang="zh-CN" altLang="en-US" sz="1800" dirty="0">
                <a:latin typeface="微软雅黑" panose="020B0503020204020204" pitchFamily="34" charset="-122"/>
                <a:ea typeface="微软雅黑" panose="020B0503020204020204" pitchFamily="34" charset="-122"/>
              </a:rPr>
              <a:t>决策边界仅由单个属性所决定</a:t>
            </a:r>
            <a:endParaRPr lang="en-US" altLang="zh-CN" sz="1800" dirty="0">
              <a:latin typeface="微软雅黑" panose="020B0503020204020204" pitchFamily="34" charset="-122"/>
              <a:ea typeface="微软雅黑" panose="020B0503020204020204" pitchFamily="34" charset="-122"/>
            </a:endParaRPr>
          </a:p>
          <a:p>
            <a:pPr>
              <a:spcBef>
                <a:spcPct val="50000"/>
              </a:spcBef>
              <a:spcAft>
                <a:spcPct val="0"/>
              </a:spcAft>
              <a:buNone/>
            </a:pPr>
            <a:endParaRPr lang="en-US" altLang="en-US" sz="2400" dirty="0"/>
          </a:p>
          <a:p>
            <a:pPr>
              <a:spcBef>
                <a:spcPct val="50000"/>
              </a:spcBef>
              <a:spcAft>
                <a:spcPct val="0"/>
              </a:spcAft>
              <a:buClrTx/>
              <a:buSzTx/>
              <a:buFontTx/>
              <a:buNone/>
            </a:pPr>
            <a:endParaRPr lang="en-US" altLang="en-US" sz="2400" dirty="0"/>
          </a:p>
          <a:p>
            <a:pPr marL="0" indent="0">
              <a:buClr>
                <a:schemeClr val="tx1"/>
              </a:buClr>
              <a:buNone/>
            </a:pP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3807503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621509"/>
            <a:ext cx="11040533" cy="533400"/>
          </a:xfrm>
        </p:spPr>
        <p:txBody>
          <a:bodyPr>
            <a:normAutofit fontScale="90000"/>
          </a:bodyPr>
          <a:lstStyle/>
          <a:p>
            <a:r>
              <a:rPr kumimoji="1" lang="zh-CN" altLang="en-US" dirty="0"/>
              <a:t>决策树分类器的优缺点</a:t>
            </a:r>
          </a:p>
        </p:txBody>
      </p:sp>
      <p:sp>
        <p:nvSpPr>
          <p:cNvPr id="5" name="文本占位符 2">
            <a:extLst>
              <a:ext uri="{FF2B5EF4-FFF2-40B4-BE49-F238E27FC236}">
                <a16:creationId xmlns:a16="http://schemas.microsoft.com/office/drawing/2014/main" id="{3AFA8DC4-7630-44C1-89F9-54B3FDDDBB43}"/>
              </a:ext>
            </a:extLst>
          </p:cNvPr>
          <p:cNvSpPr txBox="1">
            <a:spLocks/>
          </p:cNvSpPr>
          <p:nvPr/>
        </p:nvSpPr>
        <p:spPr>
          <a:xfrm>
            <a:off x="575734" y="1481470"/>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lang="zh-CN" altLang="en-US" sz="2200" dirty="0">
                <a:latin typeface="微软雅黑" panose="020B0503020204020204" pitchFamily="34" charset="-122"/>
                <a:ea typeface="微软雅黑" panose="020B0503020204020204" pitchFamily="34" charset="-122"/>
              </a:rPr>
              <a:t>不利于处理属性之间的相互作用</a:t>
            </a:r>
            <a:endParaRPr lang="en-US" altLang="zh-CN" sz="2200" dirty="0">
              <a:latin typeface="微软雅黑" panose="020B0503020204020204" pitchFamily="34" charset="-122"/>
              <a:ea typeface="微软雅黑" panose="020B0503020204020204" pitchFamily="34" charset="-122"/>
            </a:endParaRPr>
          </a:p>
          <a:p>
            <a:pPr lvl="1">
              <a:buClr>
                <a:schemeClr val="tx1"/>
              </a:buClr>
            </a:pPr>
            <a:r>
              <a:rPr lang="zh-CN" altLang="en-US" sz="1800" dirty="0">
                <a:latin typeface="微软雅黑" panose="020B0503020204020204" pitchFamily="34" charset="-122"/>
                <a:ea typeface="微软雅黑" panose="020B0503020204020204" pitchFamily="34" charset="-122"/>
              </a:rPr>
              <a:t>对</a:t>
            </a:r>
            <a:r>
              <a:rPr lang="en-US" altLang="zh-CN" sz="1800" dirty="0">
                <a:solidFill>
                  <a:srgbClr val="0070C0"/>
                </a:solidFill>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与</a:t>
            </a:r>
            <a:r>
              <a:rPr lang="en-US" altLang="zh-CN" sz="1800" dirty="0">
                <a:solidFill>
                  <a:srgbClr val="FF0000"/>
                </a:solidFill>
                <a:latin typeface="微软雅黑" panose="020B0503020204020204" pitchFamily="34" charset="-122"/>
                <a:ea typeface="微软雅黑" panose="020B0503020204020204" pitchFamily="34" charset="-122"/>
              </a:rPr>
              <a:t>o</a:t>
            </a:r>
            <a:r>
              <a:rPr lang="zh-CN" altLang="en-US" sz="1800" dirty="0">
                <a:latin typeface="微软雅黑" panose="020B0503020204020204" pitchFamily="34" charset="-122"/>
                <a:ea typeface="微软雅黑" panose="020B0503020204020204" pitchFamily="34" charset="-122"/>
              </a:rPr>
              <a:t>两类对象，每类对象各</a:t>
            </a:r>
            <a:r>
              <a:rPr lang="en-US" altLang="zh-CN" sz="1800" dirty="0">
                <a:latin typeface="微软雅黑" panose="020B0503020204020204" pitchFamily="34" charset="-122"/>
                <a:ea typeface="微软雅黑" panose="020B0503020204020204" pitchFamily="34" charset="-122"/>
              </a:rPr>
              <a:t>1000</a:t>
            </a:r>
            <a:r>
              <a:rPr lang="zh-CN" altLang="en-US" sz="1800" dirty="0">
                <a:latin typeface="微软雅黑" panose="020B0503020204020204" pitchFamily="34" charset="-122"/>
                <a:ea typeface="微软雅黑" panose="020B0503020204020204" pitchFamily="34" charset="-122"/>
              </a:rPr>
              <a:t>个，有</a:t>
            </a:r>
            <a:r>
              <a:rPr lang="en-US" altLang="zh-CN" sz="1800" dirty="0">
                <a:latin typeface="微软雅黑" panose="020B0503020204020204" pitchFamily="34" charset="-122"/>
                <a:ea typeface="微软雅黑" panose="020B0503020204020204" pitchFamily="34" charset="-122"/>
              </a:rPr>
              <a:t>X</a:t>
            </a: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Y</a:t>
            </a:r>
            <a:r>
              <a:rPr lang="zh-CN" altLang="en-US" sz="1800" dirty="0">
                <a:latin typeface="微软雅黑" panose="020B0503020204020204" pitchFamily="34" charset="-122"/>
                <a:ea typeface="微软雅黑" panose="020B0503020204020204" pitchFamily="34" charset="-122"/>
              </a:rPr>
              <a:t>两个属性可以用来实现分类任务：</a:t>
            </a:r>
            <a:endParaRPr lang="en-US" altLang="zh-CN" sz="1800" dirty="0">
              <a:latin typeface="微软雅黑" panose="020B0503020204020204" pitchFamily="34" charset="-122"/>
              <a:ea typeface="微软雅黑" panose="020B0503020204020204" pitchFamily="34" charset="-122"/>
            </a:endParaRPr>
          </a:p>
          <a:p>
            <a:pPr>
              <a:spcBef>
                <a:spcPct val="50000"/>
              </a:spcBef>
              <a:spcAft>
                <a:spcPct val="0"/>
              </a:spcAft>
              <a:buNone/>
            </a:pPr>
            <a:endParaRPr lang="en-US" altLang="en-US" sz="2400" dirty="0"/>
          </a:p>
          <a:p>
            <a:pPr>
              <a:spcBef>
                <a:spcPct val="50000"/>
              </a:spcBef>
              <a:spcAft>
                <a:spcPct val="0"/>
              </a:spcAft>
              <a:buClrTx/>
              <a:buSzTx/>
              <a:buFontTx/>
              <a:buNone/>
            </a:pPr>
            <a:endParaRPr lang="en-US" altLang="en-US" sz="2400" dirty="0"/>
          </a:p>
          <a:p>
            <a:pPr marL="0" indent="0">
              <a:buClr>
                <a:schemeClr val="tx1"/>
              </a:buClr>
              <a:buNone/>
            </a:pPr>
            <a:endParaRPr lang="en-US" altLang="zh-CN" sz="2400" dirty="0">
              <a:latin typeface="微软雅黑" panose="020B0503020204020204" pitchFamily="34" charset="-122"/>
              <a:ea typeface="微软雅黑" panose="020B0503020204020204" pitchFamily="34" charset="-122"/>
            </a:endParaRPr>
          </a:p>
        </p:txBody>
      </p:sp>
      <p:pic>
        <p:nvPicPr>
          <p:cNvPr id="4" name="Content Placeholder 1">
            <a:extLst>
              <a:ext uri="{FF2B5EF4-FFF2-40B4-BE49-F238E27FC236}">
                <a16:creationId xmlns:a16="http://schemas.microsoft.com/office/drawing/2014/main" id="{C5896775-6802-45E3-A0DB-D0732F7F1662}"/>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9543" b="4614"/>
          <a:stretch>
            <a:fillRect/>
          </a:stretch>
        </p:blipFill>
        <p:spPr bwMode="auto">
          <a:xfrm>
            <a:off x="1940560" y="2744787"/>
            <a:ext cx="3403600"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14">
            <a:extLst>
              <a:ext uri="{FF2B5EF4-FFF2-40B4-BE49-F238E27FC236}">
                <a16:creationId xmlns:a16="http://schemas.microsoft.com/office/drawing/2014/main" id="{982D18B7-F2D5-4A96-93F3-0BC8B9F14B01}"/>
              </a:ext>
            </a:extLst>
          </p:cNvPr>
          <p:cNvSpPr txBox="1">
            <a:spLocks noChangeArrowheads="1"/>
          </p:cNvSpPr>
          <p:nvPr/>
        </p:nvSpPr>
        <p:spPr bwMode="auto">
          <a:xfrm>
            <a:off x="4770120" y="5416549"/>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800" dirty="0"/>
              <a:t>X </a:t>
            </a:r>
          </a:p>
        </p:txBody>
      </p:sp>
      <p:sp>
        <p:nvSpPr>
          <p:cNvPr id="7" name="TextBox 15">
            <a:extLst>
              <a:ext uri="{FF2B5EF4-FFF2-40B4-BE49-F238E27FC236}">
                <a16:creationId xmlns:a16="http://schemas.microsoft.com/office/drawing/2014/main" id="{5A9C62A7-2DED-449C-A010-55C692768852}"/>
              </a:ext>
            </a:extLst>
          </p:cNvPr>
          <p:cNvSpPr txBox="1">
            <a:spLocks noChangeArrowheads="1"/>
          </p:cNvSpPr>
          <p:nvPr/>
        </p:nvSpPr>
        <p:spPr bwMode="auto">
          <a:xfrm>
            <a:off x="1437640" y="2620961"/>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800"/>
              <a:t>Y</a:t>
            </a:r>
          </a:p>
        </p:txBody>
      </p:sp>
      <p:sp>
        <p:nvSpPr>
          <p:cNvPr id="8" name="TextBox 17">
            <a:extLst>
              <a:ext uri="{FF2B5EF4-FFF2-40B4-BE49-F238E27FC236}">
                <a16:creationId xmlns:a16="http://schemas.microsoft.com/office/drawing/2014/main" id="{0AB55BCA-4DC8-4FBD-8933-36FA97F48FFB}"/>
              </a:ext>
            </a:extLst>
          </p:cNvPr>
          <p:cNvSpPr txBox="1">
            <a:spLocks noChangeArrowheads="1"/>
          </p:cNvSpPr>
          <p:nvPr/>
        </p:nvSpPr>
        <p:spPr bwMode="auto">
          <a:xfrm>
            <a:off x="6258560" y="3566160"/>
            <a:ext cx="23622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800" dirty="0"/>
              <a:t>Entropy (X) : 0.99 </a:t>
            </a:r>
          </a:p>
          <a:p>
            <a:pPr>
              <a:spcBef>
                <a:spcPct val="0"/>
              </a:spcBef>
              <a:spcAft>
                <a:spcPct val="0"/>
              </a:spcAft>
              <a:buClrTx/>
              <a:buSzTx/>
              <a:buFontTx/>
              <a:buNone/>
            </a:pPr>
            <a:r>
              <a:rPr lang="en-US" altLang="en-US" sz="1800" dirty="0"/>
              <a:t>Entropy (Y) : 0.99</a:t>
            </a:r>
          </a:p>
          <a:p>
            <a:pPr>
              <a:spcBef>
                <a:spcPct val="0"/>
              </a:spcBef>
              <a:spcAft>
                <a:spcPct val="0"/>
              </a:spcAft>
              <a:buClrTx/>
              <a:buSzTx/>
              <a:buFontTx/>
              <a:buNone/>
            </a:pPr>
            <a:endParaRPr lang="en-US" altLang="en-US" sz="1800" dirty="0"/>
          </a:p>
          <a:p>
            <a:pPr>
              <a:spcBef>
                <a:spcPct val="0"/>
              </a:spcBef>
              <a:spcAft>
                <a:spcPct val="0"/>
              </a:spcAft>
              <a:buClrTx/>
              <a:buSzTx/>
              <a:buFontTx/>
              <a:buNone/>
            </a:pPr>
            <a:endParaRPr lang="en-US" altLang="en-US" sz="1800" dirty="0"/>
          </a:p>
          <a:p>
            <a:pPr>
              <a:spcBef>
                <a:spcPct val="0"/>
              </a:spcBef>
              <a:spcAft>
                <a:spcPct val="0"/>
              </a:spcAft>
              <a:buClrTx/>
              <a:buSzTx/>
              <a:buFontTx/>
              <a:buNone/>
            </a:pPr>
            <a:endParaRPr lang="en-US" altLang="en-US" sz="1800" dirty="0"/>
          </a:p>
        </p:txBody>
      </p:sp>
    </p:spTree>
    <p:extLst>
      <p:ext uri="{BB962C8B-B14F-4D97-AF65-F5344CB8AC3E}">
        <p14:creationId xmlns:p14="http://schemas.microsoft.com/office/powerpoint/2010/main" val="34960020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227179"/>
            <a:ext cx="11040533" cy="533400"/>
          </a:xfrm>
        </p:spPr>
        <p:txBody>
          <a:bodyPr>
            <a:normAutofit fontScale="90000"/>
          </a:bodyPr>
          <a:lstStyle/>
          <a:p>
            <a:r>
              <a:rPr kumimoji="1" lang="zh-CN" altLang="en-US" dirty="0"/>
              <a:t>决策树分类器的优缺点</a:t>
            </a:r>
          </a:p>
        </p:txBody>
      </p:sp>
      <p:sp>
        <p:nvSpPr>
          <p:cNvPr id="5" name="文本占位符 2">
            <a:extLst>
              <a:ext uri="{FF2B5EF4-FFF2-40B4-BE49-F238E27FC236}">
                <a16:creationId xmlns:a16="http://schemas.microsoft.com/office/drawing/2014/main" id="{3AFA8DC4-7630-44C1-89F9-54B3FDDDBB43}"/>
              </a:ext>
            </a:extLst>
          </p:cNvPr>
          <p:cNvSpPr txBox="1">
            <a:spLocks/>
          </p:cNvSpPr>
          <p:nvPr/>
        </p:nvSpPr>
        <p:spPr>
          <a:xfrm>
            <a:off x="508000" y="8055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lang="zh-CN" altLang="en-US" sz="2200" dirty="0">
                <a:latin typeface="微软雅黑" panose="020B0503020204020204" pitchFamily="34" charset="-122"/>
                <a:ea typeface="微软雅黑" panose="020B0503020204020204" pitchFamily="34" charset="-122"/>
              </a:rPr>
              <a:t>不利于处理属性之间的相互作用</a:t>
            </a:r>
            <a:endParaRPr lang="en-US" altLang="zh-CN" sz="2200" dirty="0">
              <a:latin typeface="微软雅黑" panose="020B0503020204020204" pitchFamily="34" charset="-122"/>
              <a:ea typeface="微软雅黑" panose="020B0503020204020204" pitchFamily="34" charset="-122"/>
            </a:endParaRPr>
          </a:p>
          <a:p>
            <a:pPr lvl="1">
              <a:buClr>
                <a:schemeClr val="tx1"/>
              </a:buClr>
            </a:pPr>
            <a:r>
              <a:rPr lang="zh-CN" altLang="en-US" sz="1800" dirty="0">
                <a:latin typeface="微软雅黑" panose="020B0503020204020204" pitchFamily="34" charset="-122"/>
                <a:ea typeface="微软雅黑" panose="020B0503020204020204" pitchFamily="34" charset="-122"/>
              </a:rPr>
              <a:t>对</a:t>
            </a:r>
            <a:r>
              <a:rPr lang="en-US" altLang="zh-CN" sz="1800" dirty="0">
                <a:solidFill>
                  <a:srgbClr val="0070C0"/>
                </a:solidFill>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与</a:t>
            </a:r>
            <a:r>
              <a:rPr lang="en-US" altLang="zh-CN" sz="1800" dirty="0">
                <a:solidFill>
                  <a:srgbClr val="FF0000"/>
                </a:solidFill>
                <a:latin typeface="微软雅黑" panose="020B0503020204020204" pitchFamily="34" charset="-122"/>
                <a:ea typeface="微软雅黑" panose="020B0503020204020204" pitchFamily="34" charset="-122"/>
              </a:rPr>
              <a:t>o</a:t>
            </a:r>
            <a:r>
              <a:rPr lang="zh-CN" altLang="en-US" sz="1800" dirty="0">
                <a:latin typeface="微软雅黑" panose="020B0503020204020204" pitchFamily="34" charset="-122"/>
                <a:ea typeface="微软雅黑" panose="020B0503020204020204" pitchFamily="34" charset="-122"/>
              </a:rPr>
              <a:t>两类对象，每类对象各</a:t>
            </a:r>
            <a:r>
              <a:rPr lang="en-US" altLang="zh-CN" sz="1800" dirty="0">
                <a:latin typeface="微软雅黑" panose="020B0503020204020204" pitchFamily="34" charset="-122"/>
                <a:ea typeface="微软雅黑" panose="020B0503020204020204" pitchFamily="34" charset="-122"/>
              </a:rPr>
              <a:t>1000</a:t>
            </a:r>
            <a:r>
              <a:rPr lang="zh-CN" altLang="en-US" sz="1800" dirty="0">
                <a:latin typeface="微软雅黑" panose="020B0503020204020204" pitchFamily="34" charset="-122"/>
                <a:ea typeface="微软雅黑" panose="020B0503020204020204" pitchFamily="34" charset="-122"/>
              </a:rPr>
              <a:t>个，有</a:t>
            </a:r>
            <a:r>
              <a:rPr lang="en-US" altLang="zh-CN" sz="1800" dirty="0">
                <a:latin typeface="微软雅黑" panose="020B0503020204020204" pitchFamily="34" charset="-122"/>
                <a:ea typeface="微软雅黑" panose="020B0503020204020204" pitchFamily="34" charset="-122"/>
              </a:rPr>
              <a:t>X</a:t>
            </a: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Y</a:t>
            </a:r>
            <a:r>
              <a:rPr lang="zh-CN" altLang="en-US" sz="1800" dirty="0">
                <a:latin typeface="微软雅黑" panose="020B0503020204020204" pitchFamily="34" charset="-122"/>
                <a:ea typeface="微软雅黑" panose="020B0503020204020204" pitchFamily="34" charset="-122"/>
              </a:rPr>
              <a:t>两个属性可以用来实现分类任务。</a:t>
            </a:r>
            <a:endParaRPr lang="en-US" altLang="zh-CN" sz="1800" dirty="0">
              <a:latin typeface="微软雅黑" panose="020B0503020204020204" pitchFamily="34" charset="-122"/>
              <a:ea typeface="微软雅黑" panose="020B0503020204020204" pitchFamily="34" charset="-122"/>
            </a:endParaRPr>
          </a:p>
          <a:p>
            <a:pPr lvl="1">
              <a:buClr>
                <a:schemeClr val="tx1"/>
              </a:buClr>
            </a:pPr>
            <a:r>
              <a:rPr lang="zh-CN" altLang="en-US" sz="1800" dirty="0">
                <a:latin typeface="微软雅黑" panose="020B0503020204020204" pitchFamily="34" charset="-122"/>
                <a:ea typeface="微软雅黑" panose="020B0503020204020204" pitchFamily="34" charset="-122"/>
              </a:rPr>
              <a:t>增加一个无关属性</a:t>
            </a:r>
            <a:r>
              <a:rPr lang="en-US" altLang="zh-CN" sz="1800" dirty="0">
                <a:latin typeface="微软雅黑" panose="020B0503020204020204" pitchFamily="34" charset="-122"/>
                <a:ea typeface="微软雅黑" panose="020B0503020204020204" pitchFamily="34" charset="-122"/>
              </a:rPr>
              <a:t>Z</a:t>
            </a:r>
            <a:r>
              <a:rPr lang="zh-CN" altLang="en-US" sz="1800" dirty="0">
                <a:latin typeface="微软雅黑" panose="020B0503020204020204" pitchFamily="34" charset="-122"/>
                <a:ea typeface="微软雅黑" panose="020B0503020204020204" pitchFamily="34" charset="-122"/>
              </a:rPr>
              <a:t>，使所有对象在</a:t>
            </a:r>
            <a:r>
              <a:rPr lang="en-US" altLang="zh-CN" sz="1800" dirty="0">
                <a:latin typeface="微软雅黑" panose="020B0503020204020204" pitchFamily="34" charset="-122"/>
                <a:ea typeface="微软雅黑" panose="020B0503020204020204" pitchFamily="34" charset="-122"/>
              </a:rPr>
              <a:t>Z</a:t>
            </a:r>
            <a:r>
              <a:rPr lang="zh-CN" altLang="en-US" sz="1800" dirty="0">
                <a:latin typeface="微软雅黑" panose="020B0503020204020204" pitchFamily="34" charset="-122"/>
                <a:ea typeface="微软雅黑" panose="020B0503020204020204" pitchFamily="34" charset="-122"/>
              </a:rPr>
              <a:t>维度上呈均匀分布</a:t>
            </a:r>
            <a:endParaRPr lang="en-US" altLang="zh-CN" sz="1800" dirty="0">
              <a:latin typeface="微软雅黑" panose="020B0503020204020204" pitchFamily="34" charset="-122"/>
              <a:ea typeface="微软雅黑" panose="020B0503020204020204" pitchFamily="34" charset="-122"/>
            </a:endParaRPr>
          </a:p>
          <a:p>
            <a:pPr>
              <a:spcBef>
                <a:spcPct val="50000"/>
              </a:spcBef>
              <a:spcAft>
                <a:spcPct val="0"/>
              </a:spcAft>
              <a:buNone/>
            </a:pPr>
            <a:endParaRPr lang="en-US" altLang="en-US" sz="2400" dirty="0"/>
          </a:p>
          <a:p>
            <a:pPr>
              <a:spcBef>
                <a:spcPct val="50000"/>
              </a:spcBef>
              <a:spcAft>
                <a:spcPct val="0"/>
              </a:spcAft>
              <a:buClrTx/>
              <a:buSzTx/>
              <a:buFontTx/>
              <a:buNone/>
            </a:pPr>
            <a:endParaRPr lang="en-US" altLang="en-US" sz="2400" dirty="0"/>
          </a:p>
          <a:p>
            <a:pPr marL="0" indent="0">
              <a:buClr>
                <a:schemeClr val="tx1"/>
              </a:buClr>
              <a:buNone/>
            </a:pPr>
            <a:endParaRPr lang="en-US" altLang="zh-CN" sz="2400" dirty="0">
              <a:latin typeface="微软雅黑" panose="020B0503020204020204" pitchFamily="34" charset="-122"/>
              <a:ea typeface="微软雅黑" panose="020B0503020204020204" pitchFamily="34" charset="-122"/>
            </a:endParaRPr>
          </a:p>
        </p:txBody>
      </p:sp>
      <p:pic>
        <p:nvPicPr>
          <p:cNvPr id="9" name="Content Placeholder 1">
            <a:extLst>
              <a:ext uri="{FF2B5EF4-FFF2-40B4-BE49-F238E27FC236}">
                <a16:creationId xmlns:a16="http://schemas.microsoft.com/office/drawing/2014/main" id="{E1B50794-6A4D-470B-B18A-FF488ACB0F23}"/>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33780" y="2161307"/>
            <a:ext cx="3247002" cy="2350212"/>
          </a:xfrm>
          <a:prstGeom prst="rect">
            <a:avLst/>
          </a:prstGeom>
        </p:spPr>
      </p:pic>
      <p:pic>
        <p:nvPicPr>
          <p:cNvPr id="11" name="Picture 3">
            <a:extLst>
              <a:ext uri="{FF2B5EF4-FFF2-40B4-BE49-F238E27FC236}">
                <a16:creationId xmlns:a16="http://schemas.microsoft.com/office/drawing/2014/main" id="{882202C1-8650-4E6D-8094-A8BF9EBB7851}"/>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b="7095"/>
          <a:stretch>
            <a:fillRect/>
          </a:stretch>
        </p:blipFill>
        <p:spPr bwMode="auto">
          <a:xfrm>
            <a:off x="1058948" y="4511519"/>
            <a:ext cx="3251426" cy="2189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4">
            <a:extLst>
              <a:ext uri="{FF2B5EF4-FFF2-40B4-BE49-F238E27FC236}">
                <a16:creationId xmlns:a16="http://schemas.microsoft.com/office/drawing/2014/main" id="{09E6852E-BD34-4101-A6BA-EC1DBCFB2517}"/>
              </a:ext>
            </a:extLst>
          </p:cNvPr>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b="7095"/>
          <a:stretch>
            <a:fillRect/>
          </a:stretch>
        </p:blipFill>
        <p:spPr bwMode="auto">
          <a:xfrm>
            <a:off x="4685126" y="4511519"/>
            <a:ext cx="3251426" cy="2189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7">
            <a:extLst>
              <a:ext uri="{FF2B5EF4-FFF2-40B4-BE49-F238E27FC236}">
                <a16:creationId xmlns:a16="http://schemas.microsoft.com/office/drawing/2014/main" id="{0891DE1C-FC3A-4636-9F35-CCB850F5A7FE}"/>
              </a:ext>
            </a:extLst>
          </p:cNvPr>
          <p:cNvSpPr txBox="1">
            <a:spLocks noChangeArrowheads="1"/>
          </p:cNvSpPr>
          <p:nvPr/>
        </p:nvSpPr>
        <p:spPr bwMode="auto">
          <a:xfrm>
            <a:off x="1058948" y="2723921"/>
            <a:ext cx="36485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800" dirty="0"/>
              <a:t>Y</a:t>
            </a:r>
          </a:p>
        </p:txBody>
      </p:sp>
      <p:sp>
        <p:nvSpPr>
          <p:cNvPr id="14" name="TextBox 8">
            <a:extLst>
              <a:ext uri="{FF2B5EF4-FFF2-40B4-BE49-F238E27FC236}">
                <a16:creationId xmlns:a16="http://schemas.microsoft.com/office/drawing/2014/main" id="{24D22770-DC18-4B99-816F-4984B4CEBC2A}"/>
              </a:ext>
            </a:extLst>
          </p:cNvPr>
          <p:cNvSpPr txBox="1">
            <a:spLocks noChangeArrowheads="1"/>
          </p:cNvSpPr>
          <p:nvPr/>
        </p:nvSpPr>
        <p:spPr bwMode="auto">
          <a:xfrm>
            <a:off x="4608926" y="5641819"/>
            <a:ext cx="36485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800"/>
              <a:t>Z</a:t>
            </a:r>
          </a:p>
        </p:txBody>
      </p:sp>
      <p:sp>
        <p:nvSpPr>
          <p:cNvPr id="15" name="TextBox 9">
            <a:extLst>
              <a:ext uri="{FF2B5EF4-FFF2-40B4-BE49-F238E27FC236}">
                <a16:creationId xmlns:a16="http://schemas.microsoft.com/office/drawing/2014/main" id="{583C5D37-E9A9-4394-9408-3D1665E73999}"/>
              </a:ext>
            </a:extLst>
          </p:cNvPr>
          <p:cNvSpPr txBox="1">
            <a:spLocks noChangeArrowheads="1"/>
          </p:cNvSpPr>
          <p:nvPr/>
        </p:nvSpPr>
        <p:spPr bwMode="auto">
          <a:xfrm>
            <a:off x="7647897" y="6446155"/>
            <a:ext cx="36485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800" dirty="0"/>
              <a:t>Y</a:t>
            </a:r>
          </a:p>
        </p:txBody>
      </p:sp>
      <p:sp>
        <p:nvSpPr>
          <p:cNvPr id="16" name="TextBox 10">
            <a:extLst>
              <a:ext uri="{FF2B5EF4-FFF2-40B4-BE49-F238E27FC236}">
                <a16:creationId xmlns:a16="http://schemas.microsoft.com/office/drawing/2014/main" id="{2189E70D-92E1-458F-957A-FF4531F810F9}"/>
              </a:ext>
            </a:extLst>
          </p:cNvPr>
          <p:cNvSpPr txBox="1">
            <a:spLocks noChangeArrowheads="1"/>
          </p:cNvSpPr>
          <p:nvPr/>
        </p:nvSpPr>
        <p:spPr bwMode="auto">
          <a:xfrm>
            <a:off x="1033780" y="5491746"/>
            <a:ext cx="36485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800" dirty="0"/>
              <a:t>Z</a:t>
            </a:r>
          </a:p>
        </p:txBody>
      </p:sp>
      <p:sp>
        <p:nvSpPr>
          <p:cNvPr id="17" name="TextBox 11">
            <a:extLst>
              <a:ext uri="{FF2B5EF4-FFF2-40B4-BE49-F238E27FC236}">
                <a16:creationId xmlns:a16="http://schemas.microsoft.com/office/drawing/2014/main" id="{1017B921-AD0F-470C-9D76-638D9EA62966}"/>
              </a:ext>
            </a:extLst>
          </p:cNvPr>
          <p:cNvSpPr txBox="1">
            <a:spLocks noChangeArrowheads="1"/>
          </p:cNvSpPr>
          <p:nvPr/>
        </p:nvSpPr>
        <p:spPr bwMode="auto">
          <a:xfrm>
            <a:off x="4021719" y="6488668"/>
            <a:ext cx="36485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800" dirty="0"/>
              <a:t>X</a:t>
            </a:r>
          </a:p>
        </p:txBody>
      </p:sp>
      <p:sp>
        <p:nvSpPr>
          <p:cNvPr id="18" name="TextBox 14">
            <a:extLst>
              <a:ext uri="{FF2B5EF4-FFF2-40B4-BE49-F238E27FC236}">
                <a16:creationId xmlns:a16="http://schemas.microsoft.com/office/drawing/2014/main" id="{55E30C98-91F5-46A9-8708-CF7B8C4DBE85}"/>
              </a:ext>
            </a:extLst>
          </p:cNvPr>
          <p:cNvSpPr txBox="1">
            <a:spLocks noChangeArrowheads="1"/>
          </p:cNvSpPr>
          <p:nvPr/>
        </p:nvSpPr>
        <p:spPr bwMode="auto">
          <a:xfrm>
            <a:off x="4098354" y="4048229"/>
            <a:ext cx="36485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800" dirty="0"/>
              <a:t>X </a:t>
            </a:r>
          </a:p>
        </p:txBody>
      </p:sp>
      <p:sp>
        <p:nvSpPr>
          <p:cNvPr id="19" name="TextBox 12">
            <a:extLst>
              <a:ext uri="{FF2B5EF4-FFF2-40B4-BE49-F238E27FC236}">
                <a16:creationId xmlns:a16="http://schemas.microsoft.com/office/drawing/2014/main" id="{831F11D8-66F4-436B-8801-F7586CCB493F}"/>
              </a:ext>
            </a:extLst>
          </p:cNvPr>
          <p:cNvSpPr txBox="1">
            <a:spLocks noChangeArrowheads="1"/>
          </p:cNvSpPr>
          <p:nvPr/>
        </p:nvSpPr>
        <p:spPr bwMode="auto">
          <a:xfrm>
            <a:off x="8405480" y="2905708"/>
            <a:ext cx="2898134"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zh-CN" altLang="en-US" sz="1800" dirty="0"/>
              <a:t>可能产生的结果：</a:t>
            </a:r>
            <a:endParaRPr lang="en-US" altLang="en-US" sz="1800" dirty="0"/>
          </a:p>
          <a:p>
            <a:pPr>
              <a:spcBef>
                <a:spcPct val="0"/>
              </a:spcBef>
              <a:spcAft>
                <a:spcPct val="0"/>
              </a:spcAft>
              <a:buClrTx/>
              <a:buSzTx/>
              <a:buFontTx/>
              <a:buNone/>
            </a:pPr>
            <a:r>
              <a:rPr lang="en-US" altLang="en-US" sz="1800" dirty="0"/>
              <a:t>Entropy (X) : 0.99 </a:t>
            </a:r>
          </a:p>
          <a:p>
            <a:pPr>
              <a:spcBef>
                <a:spcPct val="0"/>
              </a:spcBef>
              <a:spcAft>
                <a:spcPct val="0"/>
              </a:spcAft>
              <a:buClrTx/>
              <a:buSzTx/>
              <a:buFontTx/>
              <a:buNone/>
            </a:pPr>
            <a:r>
              <a:rPr lang="en-US" altLang="en-US" sz="1800" dirty="0"/>
              <a:t>Entropy (Y) : 0.99</a:t>
            </a:r>
          </a:p>
          <a:p>
            <a:pPr>
              <a:spcBef>
                <a:spcPct val="0"/>
              </a:spcBef>
              <a:spcAft>
                <a:spcPct val="0"/>
              </a:spcAft>
              <a:buClrTx/>
              <a:buSzTx/>
              <a:buFontTx/>
              <a:buNone/>
            </a:pPr>
            <a:r>
              <a:rPr lang="en-US" altLang="en-US" sz="1800" dirty="0"/>
              <a:t>Entropy (Z) : 0.98</a:t>
            </a:r>
          </a:p>
          <a:p>
            <a:pPr>
              <a:spcBef>
                <a:spcPct val="0"/>
              </a:spcBef>
              <a:spcAft>
                <a:spcPct val="0"/>
              </a:spcAft>
              <a:buClrTx/>
              <a:buSzTx/>
              <a:buFontTx/>
              <a:buNone/>
            </a:pPr>
            <a:endParaRPr lang="en-US" altLang="en-US" sz="1800" dirty="0"/>
          </a:p>
          <a:p>
            <a:pPr>
              <a:spcBef>
                <a:spcPct val="0"/>
              </a:spcBef>
              <a:spcAft>
                <a:spcPct val="0"/>
              </a:spcAft>
              <a:buClrTx/>
              <a:buSzTx/>
              <a:buFontTx/>
              <a:buNone/>
            </a:pPr>
            <a:r>
              <a:rPr lang="zh-CN" altLang="en-US" sz="1800" dirty="0">
                <a:solidFill>
                  <a:srgbClr val="FF0000"/>
                </a:solidFill>
              </a:rPr>
              <a:t>在这种情况下，无关属性</a:t>
            </a:r>
            <a:r>
              <a:rPr lang="en-US" altLang="zh-CN" sz="1800" dirty="0">
                <a:solidFill>
                  <a:srgbClr val="FF0000"/>
                </a:solidFill>
              </a:rPr>
              <a:t>Z</a:t>
            </a:r>
            <a:r>
              <a:rPr lang="zh-CN" altLang="en-US" sz="1800" dirty="0">
                <a:solidFill>
                  <a:srgbClr val="FF0000"/>
                </a:solidFill>
              </a:rPr>
              <a:t>会被选为划分对象的属性！</a:t>
            </a:r>
            <a:endParaRPr lang="en-US" altLang="en-US" sz="1800" dirty="0">
              <a:solidFill>
                <a:srgbClr val="FF0000"/>
              </a:solidFill>
            </a:endParaRPr>
          </a:p>
          <a:p>
            <a:pPr>
              <a:spcBef>
                <a:spcPct val="0"/>
              </a:spcBef>
              <a:spcAft>
                <a:spcPct val="0"/>
              </a:spcAft>
              <a:buClrTx/>
              <a:buSzTx/>
              <a:buFontTx/>
              <a:buNone/>
            </a:pPr>
            <a:endParaRPr lang="en-US" altLang="en-US" sz="1800" dirty="0"/>
          </a:p>
          <a:p>
            <a:pPr>
              <a:spcBef>
                <a:spcPct val="0"/>
              </a:spcBef>
              <a:spcAft>
                <a:spcPct val="0"/>
              </a:spcAft>
              <a:buClrTx/>
              <a:buSzTx/>
              <a:buFontTx/>
              <a:buNone/>
            </a:pPr>
            <a:endParaRPr lang="en-US" altLang="en-US" sz="1800" dirty="0"/>
          </a:p>
        </p:txBody>
      </p:sp>
    </p:spTree>
    <p:extLst>
      <p:ext uri="{BB962C8B-B14F-4D97-AF65-F5344CB8AC3E}">
        <p14:creationId xmlns:p14="http://schemas.microsoft.com/office/powerpoint/2010/main" val="417961281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227179"/>
            <a:ext cx="11040533" cy="533400"/>
          </a:xfrm>
        </p:spPr>
        <p:txBody>
          <a:bodyPr>
            <a:normAutofit fontScale="90000"/>
          </a:bodyPr>
          <a:lstStyle/>
          <a:p>
            <a:r>
              <a:rPr kumimoji="1" lang="zh-CN" altLang="en-US" dirty="0"/>
              <a:t>决策树分类器的优缺点</a:t>
            </a:r>
          </a:p>
        </p:txBody>
      </p:sp>
      <p:sp>
        <p:nvSpPr>
          <p:cNvPr id="5" name="文本占位符 2">
            <a:extLst>
              <a:ext uri="{FF2B5EF4-FFF2-40B4-BE49-F238E27FC236}">
                <a16:creationId xmlns:a16="http://schemas.microsoft.com/office/drawing/2014/main" id="{3AFA8DC4-7630-44C1-89F9-54B3FDDDBB43}"/>
              </a:ext>
            </a:extLst>
          </p:cNvPr>
          <p:cNvSpPr txBox="1">
            <a:spLocks/>
          </p:cNvSpPr>
          <p:nvPr/>
        </p:nvSpPr>
        <p:spPr>
          <a:xfrm>
            <a:off x="508000" y="8055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lang="zh-CN" altLang="en-US" sz="2400" dirty="0">
                <a:latin typeface="微软雅黑" panose="020B0503020204020204" pitchFamily="34" charset="-122"/>
                <a:ea typeface="微软雅黑" panose="020B0503020204020204" pitchFamily="34" charset="-122"/>
              </a:rPr>
              <a:t>决策边界仅由单个属性所决定</a:t>
            </a:r>
            <a:endParaRPr lang="en-US" altLang="zh-CN" sz="2400" dirty="0">
              <a:latin typeface="微软雅黑" panose="020B0503020204020204" pitchFamily="34" charset="-122"/>
              <a:ea typeface="微软雅黑" panose="020B0503020204020204" pitchFamily="34" charset="-122"/>
            </a:endParaRPr>
          </a:p>
          <a:p>
            <a:pPr lvl="1">
              <a:buClr>
                <a:schemeClr val="tx1"/>
              </a:buClr>
            </a:pPr>
            <a:r>
              <a:rPr lang="en-US" altLang="zh-CN" sz="1800" dirty="0">
                <a:solidFill>
                  <a:srgbClr val="0070C0"/>
                </a:solidFill>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与</a:t>
            </a:r>
            <a:r>
              <a:rPr lang="en-US" altLang="zh-CN" sz="1800" dirty="0">
                <a:solidFill>
                  <a:srgbClr val="FF0000"/>
                </a:solidFill>
                <a:latin typeface="微软雅黑" panose="020B0503020204020204" pitchFamily="34" charset="-122"/>
                <a:ea typeface="微软雅黑" panose="020B0503020204020204" pitchFamily="34" charset="-122"/>
              </a:rPr>
              <a:t>o</a:t>
            </a:r>
            <a:r>
              <a:rPr lang="zh-CN" altLang="en-US" sz="1800" dirty="0">
                <a:latin typeface="微软雅黑" panose="020B0503020204020204" pitchFamily="34" charset="-122"/>
                <a:ea typeface="微软雅黑" panose="020B0503020204020204" pitchFamily="34" charset="-122"/>
              </a:rPr>
              <a:t>两类对象分别以坐标（</a:t>
            </a:r>
            <a:r>
              <a:rPr lang="en-US" altLang="zh-CN" sz="1800" dirty="0">
                <a:latin typeface="微软雅黑" panose="020B0503020204020204" pitchFamily="34" charset="-122"/>
                <a:ea typeface="微软雅黑" panose="020B0503020204020204" pitchFamily="34" charset="-122"/>
              </a:rPr>
              <a:t>8,8</a:t>
            </a:r>
            <a:r>
              <a:rPr lang="zh-CN" altLang="en-US" sz="1800" dirty="0">
                <a:latin typeface="微软雅黑" panose="020B0503020204020204" pitchFamily="34" charset="-122"/>
                <a:ea typeface="微软雅黑" panose="020B0503020204020204" pitchFamily="34" charset="-122"/>
              </a:rPr>
              <a:t>）与（</a:t>
            </a:r>
            <a:r>
              <a:rPr lang="en-US" altLang="zh-CN" sz="1800" dirty="0">
                <a:latin typeface="微软雅黑" panose="020B0503020204020204" pitchFamily="34" charset="-122"/>
                <a:ea typeface="微软雅黑" panose="020B0503020204020204" pitchFamily="34" charset="-122"/>
              </a:rPr>
              <a:t>12,12</a:t>
            </a:r>
            <a:r>
              <a:rPr lang="zh-CN" altLang="en-US" sz="1800" dirty="0">
                <a:latin typeface="微软雅黑" panose="020B0503020204020204" pitchFamily="34" charset="-122"/>
                <a:ea typeface="微软雅黑" panose="020B0503020204020204" pitchFamily="34" charset="-122"/>
              </a:rPr>
              <a:t>）为均值，呈倾斜高斯分布</a:t>
            </a:r>
            <a:endParaRPr lang="en-US" altLang="en-US" sz="2400" dirty="0"/>
          </a:p>
          <a:p>
            <a:pPr>
              <a:spcBef>
                <a:spcPct val="50000"/>
              </a:spcBef>
              <a:spcAft>
                <a:spcPct val="0"/>
              </a:spcAft>
              <a:buClrTx/>
              <a:buSzTx/>
              <a:buFontTx/>
              <a:buNone/>
            </a:pPr>
            <a:endParaRPr lang="en-US" altLang="en-US" sz="2400" dirty="0"/>
          </a:p>
          <a:p>
            <a:pPr marL="0" indent="0">
              <a:buClr>
                <a:schemeClr val="tx1"/>
              </a:buClr>
              <a:buNone/>
            </a:pPr>
            <a:endParaRPr lang="en-US" altLang="zh-CN" sz="2400" dirty="0">
              <a:latin typeface="微软雅黑" panose="020B0503020204020204" pitchFamily="34" charset="-122"/>
              <a:ea typeface="微软雅黑" panose="020B0503020204020204" pitchFamily="34" charset="-122"/>
            </a:endParaRPr>
          </a:p>
        </p:txBody>
      </p:sp>
      <p:pic>
        <p:nvPicPr>
          <p:cNvPr id="20" name="Picture 6" descr="C:\Users\Ankush\Desktop\oblique2.png">
            <a:extLst>
              <a:ext uri="{FF2B5EF4-FFF2-40B4-BE49-F238E27FC236}">
                <a16:creationId xmlns:a16="http://schemas.microsoft.com/office/drawing/2014/main" id="{3AB965CC-E480-4AEA-9584-19D3987F96F1}"/>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26407" y="1992826"/>
            <a:ext cx="5269593" cy="3952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Box 12">
            <a:extLst>
              <a:ext uri="{FF2B5EF4-FFF2-40B4-BE49-F238E27FC236}">
                <a16:creationId xmlns:a16="http://schemas.microsoft.com/office/drawing/2014/main" id="{73CAC588-14CA-4FF0-A578-90A4E661A481}"/>
              </a:ext>
            </a:extLst>
          </p:cNvPr>
          <p:cNvSpPr txBox="1">
            <a:spLocks noChangeArrowheads="1"/>
          </p:cNvSpPr>
          <p:nvPr/>
        </p:nvSpPr>
        <p:spPr bwMode="auto">
          <a:xfrm>
            <a:off x="6975266" y="2690336"/>
            <a:ext cx="2898134"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zh-CN" altLang="en-US" sz="1800" dirty="0">
                <a:latin typeface="微软雅黑" panose="020B0503020204020204" pitchFamily="34" charset="-122"/>
                <a:ea typeface="微软雅黑" panose="020B0503020204020204" pitchFamily="34" charset="-122"/>
              </a:rPr>
              <a:t>利用决策树分类器，边界与</a:t>
            </a:r>
            <a:r>
              <a:rPr lang="en-US" altLang="zh-CN" sz="1800" dirty="0">
                <a:latin typeface="微软雅黑" panose="020B0503020204020204" pitchFamily="34" charset="-122"/>
                <a:ea typeface="微软雅黑" panose="020B0503020204020204" pitchFamily="34" charset="-122"/>
              </a:rPr>
              <a:t>X</a:t>
            </a: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Y</a:t>
            </a:r>
            <a:r>
              <a:rPr lang="zh-CN" altLang="en-US" sz="1800" dirty="0">
                <a:latin typeface="微软雅黑" panose="020B0503020204020204" pitchFamily="34" charset="-122"/>
                <a:ea typeface="微软雅黑" panose="020B0503020204020204" pitchFamily="34" charset="-122"/>
              </a:rPr>
              <a:t>轴同方向呈阶梯型；</a:t>
            </a:r>
            <a:endParaRPr lang="en-US" altLang="zh-CN" sz="1800" dirty="0">
              <a:latin typeface="微软雅黑" panose="020B0503020204020204" pitchFamily="34" charset="-122"/>
              <a:ea typeface="微软雅黑" panose="020B0503020204020204" pitchFamily="34" charset="-122"/>
            </a:endParaRPr>
          </a:p>
          <a:p>
            <a:pPr>
              <a:spcBef>
                <a:spcPct val="0"/>
              </a:spcBef>
              <a:spcAft>
                <a:spcPct val="0"/>
              </a:spcAft>
              <a:buClrTx/>
              <a:buSzTx/>
              <a:buFontTx/>
              <a:buNone/>
            </a:pPr>
            <a:endParaRPr lang="en-US" altLang="zh-CN" sz="1800" dirty="0">
              <a:latin typeface="微软雅黑" panose="020B0503020204020204" pitchFamily="34" charset="-122"/>
              <a:ea typeface="微软雅黑" panose="020B0503020204020204" pitchFamily="34" charset="-122"/>
            </a:endParaRPr>
          </a:p>
          <a:p>
            <a:pPr>
              <a:spcBef>
                <a:spcPct val="0"/>
              </a:spcBef>
              <a:spcAft>
                <a:spcPct val="0"/>
              </a:spcAft>
              <a:buClrTx/>
              <a:buSzTx/>
              <a:buFontTx/>
              <a:buNone/>
            </a:pPr>
            <a:r>
              <a:rPr lang="zh-CN" altLang="en-US" sz="1800" dirty="0">
                <a:latin typeface="微软雅黑" panose="020B0503020204020204" pitchFamily="34" charset="-122"/>
                <a:ea typeface="微软雅黑" panose="020B0503020204020204" pitchFamily="34" charset="-122"/>
              </a:rPr>
              <a:t>而最优边界位于</a:t>
            </a:r>
            <a:r>
              <a:rPr lang="en-US" altLang="zh-CN" sz="1800" dirty="0">
                <a:latin typeface="微软雅黑" panose="020B0503020204020204" pitchFamily="34" charset="-122"/>
                <a:ea typeface="微软雅黑" panose="020B0503020204020204" pitchFamily="34" charset="-122"/>
              </a:rPr>
              <a:t>y=20-x</a:t>
            </a:r>
            <a:r>
              <a:rPr lang="zh-CN" altLang="en-US" sz="1800" dirty="0">
                <a:latin typeface="微软雅黑" panose="020B0503020204020204" pitchFamily="34" charset="-122"/>
                <a:ea typeface="微软雅黑" panose="020B0503020204020204" pitchFamily="34" charset="-122"/>
              </a:rPr>
              <a:t>。</a:t>
            </a:r>
            <a:endParaRPr lang="en-US" altLang="en-US" sz="1800" dirty="0">
              <a:latin typeface="微软雅黑" panose="020B0503020204020204" pitchFamily="34" charset="-122"/>
              <a:ea typeface="微软雅黑" panose="020B0503020204020204" pitchFamily="34" charset="-122"/>
            </a:endParaRPr>
          </a:p>
          <a:p>
            <a:pPr>
              <a:spcBef>
                <a:spcPct val="0"/>
              </a:spcBef>
              <a:spcAft>
                <a:spcPct val="0"/>
              </a:spcAft>
              <a:buClrTx/>
              <a:buSzTx/>
              <a:buFontTx/>
              <a:buNone/>
            </a:pPr>
            <a:endParaRPr lang="en-US" altLang="en-US" sz="1800" dirty="0"/>
          </a:p>
        </p:txBody>
      </p:sp>
    </p:spTree>
    <p:extLst>
      <p:ext uri="{BB962C8B-B14F-4D97-AF65-F5344CB8AC3E}">
        <p14:creationId xmlns:p14="http://schemas.microsoft.com/office/powerpoint/2010/main" val="266471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45359C-3A54-CE46-ABA7-7FE5CC4BB7E6}"/>
              </a:ext>
            </a:extLst>
          </p:cNvPr>
          <p:cNvSpPr>
            <a:spLocks noGrp="1"/>
          </p:cNvSpPr>
          <p:nvPr>
            <p:ph type="title"/>
          </p:nvPr>
        </p:nvSpPr>
        <p:spPr>
          <a:xfrm>
            <a:off x="646111" y="452718"/>
            <a:ext cx="5373689" cy="878777"/>
          </a:xfrm>
        </p:spPr>
        <p:txBody>
          <a:bodyPr/>
          <a:lstStyle/>
          <a:p>
            <a:r>
              <a:rPr kumimoji="1" lang="zh-CN" altLang="en-US" dirty="0"/>
              <a:t>小结</a:t>
            </a:r>
            <a:endParaRPr kumimoji="1" lang="zh-CN" altLang="en-US" dirty="0">
              <a:latin typeface="Microsoft YaHei" panose="020B0503020204020204" pitchFamily="34" charset="-122"/>
              <a:ea typeface="Microsoft YaHei" panose="020B0503020204020204" pitchFamily="34" charset="-122"/>
            </a:endParaRPr>
          </a:p>
        </p:txBody>
      </p:sp>
      <p:sp>
        <p:nvSpPr>
          <p:cNvPr id="4" name="内容占位符 2">
            <a:extLst>
              <a:ext uri="{FF2B5EF4-FFF2-40B4-BE49-F238E27FC236}">
                <a16:creationId xmlns:a16="http://schemas.microsoft.com/office/drawing/2014/main" id="{AB4B18E4-40FB-4186-9E15-EC2BE51BE7A3}"/>
              </a:ext>
            </a:extLst>
          </p:cNvPr>
          <p:cNvSpPr>
            <a:spLocks noGrp="1"/>
          </p:cNvSpPr>
          <p:nvPr>
            <p:ph idx="1"/>
          </p:nvPr>
        </p:nvSpPr>
        <p:spPr>
          <a:xfrm>
            <a:off x="762000" y="1465226"/>
            <a:ext cx="10515600" cy="4750747"/>
          </a:xfrm>
        </p:spPr>
        <p:txBody>
          <a:bodyPr>
            <a:normAutofit/>
          </a:bodyPr>
          <a:lstStyle/>
          <a:p>
            <a:r>
              <a:rPr lang="zh-CN" altLang="en-US" sz="2000" dirty="0"/>
              <a:t>决策树模型是一种学习算法</a:t>
            </a:r>
            <a:r>
              <a:rPr lang="zh-CN" altLang="en-US" sz="2000"/>
              <a:t>简单，推理效率</a:t>
            </a:r>
            <a:r>
              <a:rPr lang="zh-CN" altLang="en-US" sz="2000" dirty="0"/>
              <a:t>高的分类器</a:t>
            </a:r>
            <a:endParaRPr lang="en-US" altLang="zh-CN" sz="2000" dirty="0"/>
          </a:p>
          <a:p>
            <a:endParaRPr lang="en-US" altLang="zh-CN" sz="2000" dirty="0"/>
          </a:p>
          <a:p>
            <a:r>
              <a:rPr lang="zh-CN" altLang="en-US" sz="2000" dirty="0"/>
              <a:t>构建决策树的关键：选择合适的属性测试条件，包括属性的选</a:t>
            </a:r>
            <a:endParaRPr lang="en-US" altLang="zh-CN" sz="2000" dirty="0"/>
          </a:p>
          <a:p>
            <a:pPr marL="0" indent="0">
              <a:buNone/>
            </a:pPr>
            <a:r>
              <a:rPr lang="zh-CN" altLang="en-US" sz="2000" dirty="0"/>
              <a:t>择、子集数量的选择和对连续属性的分割点的确定</a:t>
            </a:r>
            <a:endParaRPr lang="en-US" altLang="zh-CN" sz="2000" dirty="0"/>
          </a:p>
          <a:p>
            <a:pPr marL="0" indent="0">
              <a:buNone/>
            </a:pPr>
            <a:endParaRPr lang="en-US" altLang="zh-CN" sz="2000" dirty="0"/>
          </a:p>
          <a:p>
            <a:r>
              <a:rPr lang="zh-CN" altLang="en-US" sz="2000" dirty="0"/>
              <a:t>测试条件根据划分后纯度的提升（增益、增益率）决定</a:t>
            </a:r>
            <a:endParaRPr lang="en-US" altLang="zh-CN" sz="2000" dirty="0"/>
          </a:p>
          <a:p>
            <a:endParaRPr lang="en-US" altLang="zh-CN" sz="2000" dirty="0"/>
          </a:p>
          <a:p>
            <a:r>
              <a:rPr lang="zh-CN" altLang="en-US" sz="2000" dirty="0"/>
              <a:t>不纯度的度量方法：基尼指数、熵、分类误差</a:t>
            </a:r>
            <a:endParaRPr lang="en-US" altLang="zh-CN" sz="2000" dirty="0"/>
          </a:p>
          <a:p>
            <a:endParaRPr lang="en-US" altLang="zh-CN" sz="1200" dirty="0"/>
          </a:p>
          <a:p>
            <a:pPr marL="0" indent="0">
              <a:buNone/>
            </a:pPr>
            <a:endParaRPr lang="en-US" altLang="zh-CN" sz="2400" dirty="0"/>
          </a:p>
        </p:txBody>
      </p:sp>
      <p:grpSp>
        <p:nvGrpSpPr>
          <p:cNvPr id="11" name="组合 10">
            <a:extLst>
              <a:ext uri="{FF2B5EF4-FFF2-40B4-BE49-F238E27FC236}">
                <a16:creationId xmlns:a16="http://schemas.microsoft.com/office/drawing/2014/main" id="{2C319901-63A2-4762-8F46-BDFD55B0DA8C}"/>
              </a:ext>
            </a:extLst>
          </p:cNvPr>
          <p:cNvGrpSpPr/>
          <p:nvPr/>
        </p:nvGrpSpPr>
        <p:grpSpPr>
          <a:xfrm>
            <a:off x="8061354" y="1668378"/>
            <a:ext cx="4267200" cy="3298825"/>
            <a:chOff x="6224638" y="1730375"/>
            <a:chExt cx="4267200" cy="3298825"/>
          </a:xfrm>
        </p:grpSpPr>
        <p:sp>
          <p:nvSpPr>
            <p:cNvPr id="12" name="Line 4">
              <a:extLst>
                <a:ext uri="{FF2B5EF4-FFF2-40B4-BE49-F238E27FC236}">
                  <a16:creationId xmlns:a16="http://schemas.microsoft.com/office/drawing/2014/main" id="{4E42FD8A-39D5-498E-801B-53FCD0816229}"/>
                </a:ext>
              </a:extLst>
            </p:cNvPr>
            <p:cNvSpPr>
              <a:spLocks noChangeShapeType="1"/>
            </p:cNvSpPr>
            <p:nvPr/>
          </p:nvSpPr>
          <p:spPr bwMode="auto">
            <a:xfrm>
              <a:off x="8437612" y="3919537"/>
              <a:ext cx="266700" cy="64611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 name="Line 5">
              <a:extLst>
                <a:ext uri="{FF2B5EF4-FFF2-40B4-BE49-F238E27FC236}">
                  <a16:creationId xmlns:a16="http://schemas.microsoft.com/office/drawing/2014/main" id="{B86E8E8E-6A18-4846-BB13-9D82E5AD5DAB}"/>
                </a:ext>
              </a:extLst>
            </p:cNvPr>
            <p:cNvSpPr>
              <a:spLocks noChangeShapeType="1"/>
            </p:cNvSpPr>
            <p:nvPr/>
          </p:nvSpPr>
          <p:spPr bwMode="auto">
            <a:xfrm flipH="1">
              <a:off x="7197775" y="3919537"/>
              <a:ext cx="355600" cy="64611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 name="Line 6">
              <a:extLst>
                <a:ext uri="{FF2B5EF4-FFF2-40B4-BE49-F238E27FC236}">
                  <a16:creationId xmlns:a16="http://schemas.microsoft.com/office/drawing/2014/main" id="{CBD8E9D7-7753-4AE2-89F3-676A9B680303}"/>
                </a:ext>
              </a:extLst>
            </p:cNvPr>
            <p:cNvSpPr>
              <a:spLocks noChangeShapeType="1"/>
            </p:cNvSpPr>
            <p:nvPr/>
          </p:nvSpPr>
          <p:spPr bwMode="auto">
            <a:xfrm flipH="1">
              <a:off x="7905800" y="2944813"/>
              <a:ext cx="442912" cy="649287"/>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 name="Line 7">
              <a:extLst>
                <a:ext uri="{FF2B5EF4-FFF2-40B4-BE49-F238E27FC236}">
                  <a16:creationId xmlns:a16="http://schemas.microsoft.com/office/drawing/2014/main" id="{0EAA4FD7-498C-489E-B20D-016CB6D10B39}"/>
                </a:ext>
              </a:extLst>
            </p:cNvPr>
            <p:cNvSpPr>
              <a:spLocks noChangeShapeType="1"/>
            </p:cNvSpPr>
            <p:nvPr/>
          </p:nvSpPr>
          <p:spPr bwMode="auto">
            <a:xfrm>
              <a:off x="9234538" y="2944813"/>
              <a:ext cx="531813" cy="649287"/>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 name="Line 8">
              <a:extLst>
                <a:ext uri="{FF2B5EF4-FFF2-40B4-BE49-F238E27FC236}">
                  <a16:creationId xmlns:a16="http://schemas.microsoft.com/office/drawing/2014/main" id="{8B9C2D8A-919B-4F3B-90B4-46A44AC03BC4}"/>
                </a:ext>
              </a:extLst>
            </p:cNvPr>
            <p:cNvSpPr>
              <a:spLocks noChangeShapeType="1"/>
            </p:cNvSpPr>
            <p:nvPr/>
          </p:nvSpPr>
          <p:spPr bwMode="auto">
            <a:xfrm>
              <a:off x="8083600" y="2054225"/>
              <a:ext cx="620712" cy="568325"/>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 name="Line 9">
              <a:extLst>
                <a:ext uri="{FF2B5EF4-FFF2-40B4-BE49-F238E27FC236}">
                  <a16:creationId xmlns:a16="http://schemas.microsoft.com/office/drawing/2014/main" id="{820CABD1-F429-4F6E-B353-DAE0A82A97AA}"/>
                </a:ext>
              </a:extLst>
            </p:cNvPr>
            <p:cNvSpPr>
              <a:spLocks noChangeShapeType="1"/>
            </p:cNvSpPr>
            <p:nvPr/>
          </p:nvSpPr>
          <p:spPr bwMode="auto">
            <a:xfrm flipH="1">
              <a:off x="6578651" y="2054225"/>
              <a:ext cx="619125" cy="568325"/>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 name="Text Box 10">
              <a:extLst>
                <a:ext uri="{FF2B5EF4-FFF2-40B4-BE49-F238E27FC236}">
                  <a16:creationId xmlns:a16="http://schemas.microsoft.com/office/drawing/2014/main" id="{893B8391-D902-4779-B8D1-4A40202455F8}"/>
                </a:ext>
              </a:extLst>
            </p:cNvPr>
            <p:cNvSpPr txBox="1">
              <a:spLocks noChangeArrowheads="1"/>
            </p:cNvSpPr>
            <p:nvPr/>
          </p:nvSpPr>
          <p:spPr bwMode="auto">
            <a:xfrm>
              <a:off x="7145388" y="1730375"/>
              <a:ext cx="1027113" cy="59372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dirty="0">
                  <a:solidFill>
                    <a:schemeClr val="bg1"/>
                  </a:solidFill>
                </a:rPr>
                <a:t>Home Owner</a:t>
              </a:r>
            </a:p>
          </p:txBody>
        </p:sp>
        <p:sp>
          <p:nvSpPr>
            <p:cNvPr id="19" name="Text Box 11">
              <a:extLst>
                <a:ext uri="{FF2B5EF4-FFF2-40B4-BE49-F238E27FC236}">
                  <a16:creationId xmlns:a16="http://schemas.microsoft.com/office/drawing/2014/main" id="{E0E73F92-81B9-42F9-AB55-56363BCD7B5A}"/>
                </a:ext>
              </a:extLst>
            </p:cNvPr>
            <p:cNvSpPr txBox="1">
              <a:spLocks noChangeArrowheads="1"/>
            </p:cNvSpPr>
            <p:nvPr/>
          </p:nvSpPr>
          <p:spPr bwMode="auto">
            <a:xfrm>
              <a:off x="8259813" y="2622550"/>
              <a:ext cx="1025525" cy="34766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dirty="0" err="1">
                  <a:solidFill>
                    <a:schemeClr val="bg1"/>
                  </a:solidFill>
                </a:rPr>
                <a:t>MarSt</a:t>
              </a:r>
              <a:endParaRPr lang="en-US" altLang="en-US" sz="1600" dirty="0">
                <a:solidFill>
                  <a:schemeClr val="bg1"/>
                </a:solidFill>
              </a:endParaRPr>
            </a:p>
          </p:txBody>
        </p:sp>
        <p:sp>
          <p:nvSpPr>
            <p:cNvPr id="20" name="Text Box 12">
              <a:extLst>
                <a:ext uri="{FF2B5EF4-FFF2-40B4-BE49-F238E27FC236}">
                  <a16:creationId xmlns:a16="http://schemas.microsoft.com/office/drawing/2014/main" id="{9D609873-9C52-4703-8F02-3FF0971C2CBA}"/>
                </a:ext>
              </a:extLst>
            </p:cNvPr>
            <p:cNvSpPr txBox="1">
              <a:spLocks noChangeArrowheads="1"/>
            </p:cNvSpPr>
            <p:nvPr/>
          </p:nvSpPr>
          <p:spPr bwMode="auto">
            <a:xfrm>
              <a:off x="7464476" y="3594099"/>
              <a:ext cx="1062037" cy="34925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chemeClr val="bg1"/>
                  </a:solidFill>
                </a:rPr>
                <a:t>Income</a:t>
              </a:r>
            </a:p>
          </p:txBody>
        </p:sp>
        <p:sp>
          <p:nvSpPr>
            <p:cNvPr id="21" name="AutoShape 13">
              <a:extLst>
                <a:ext uri="{FF2B5EF4-FFF2-40B4-BE49-F238E27FC236}">
                  <a16:creationId xmlns:a16="http://schemas.microsoft.com/office/drawing/2014/main" id="{53BF6F58-5A25-416A-B98C-A556F9DDE027}"/>
                </a:ext>
              </a:extLst>
            </p:cNvPr>
            <p:cNvSpPr>
              <a:spLocks noChangeArrowheads="1"/>
            </p:cNvSpPr>
            <p:nvPr/>
          </p:nvSpPr>
          <p:spPr bwMode="auto">
            <a:xfrm>
              <a:off x="8480476" y="4562475"/>
              <a:ext cx="688975" cy="449263"/>
            </a:xfrm>
            <a:prstGeom prst="roundRect">
              <a:avLst>
                <a:gd name="adj" fmla="val 16769"/>
              </a:avLst>
            </a:prstGeom>
            <a:ln/>
          </p:spPr>
          <p:style>
            <a:lnRef idx="2">
              <a:schemeClr val="accent5">
                <a:shade val="50000"/>
              </a:schemeClr>
            </a:lnRef>
            <a:fillRef idx="1">
              <a:schemeClr val="accent5"/>
            </a:fillRef>
            <a:effectRef idx="0">
              <a:schemeClr val="accent5"/>
            </a:effectRef>
            <a:fontRef idx="minor">
              <a:schemeClr val="lt1"/>
            </a:fontRef>
          </p:style>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22" name="Text Box 14">
              <a:extLst>
                <a:ext uri="{FF2B5EF4-FFF2-40B4-BE49-F238E27FC236}">
                  <a16:creationId xmlns:a16="http://schemas.microsoft.com/office/drawing/2014/main" id="{7B476883-FE88-4F12-B7EC-BAE2BD1E62E4}"/>
                </a:ext>
              </a:extLst>
            </p:cNvPr>
            <p:cNvSpPr txBox="1">
              <a:spLocks noChangeArrowheads="1"/>
            </p:cNvSpPr>
            <p:nvPr/>
          </p:nvSpPr>
          <p:spPr bwMode="auto">
            <a:xfrm>
              <a:off x="8397926" y="4562474"/>
              <a:ext cx="7508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chemeClr val="bg1"/>
                  </a:solidFill>
                </a:rPr>
                <a:t>YES</a:t>
              </a:r>
            </a:p>
          </p:txBody>
        </p:sp>
        <p:sp>
          <p:nvSpPr>
            <p:cNvPr id="23" name="AutoShape 15">
              <a:extLst>
                <a:ext uri="{FF2B5EF4-FFF2-40B4-BE49-F238E27FC236}">
                  <a16:creationId xmlns:a16="http://schemas.microsoft.com/office/drawing/2014/main" id="{DAD50442-0102-4DAB-BD45-9C58E6343B38}"/>
                </a:ext>
              </a:extLst>
            </p:cNvPr>
            <p:cNvSpPr>
              <a:spLocks noChangeArrowheads="1"/>
            </p:cNvSpPr>
            <p:nvPr/>
          </p:nvSpPr>
          <p:spPr bwMode="auto">
            <a:xfrm>
              <a:off x="6843762" y="4583113"/>
              <a:ext cx="717550" cy="446087"/>
            </a:xfrm>
            <a:prstGeom prst="roundRect">
              <a:avLst>
                <a:gd name="adj" fmla="val 16667"/>
              </a:avLst>
            </a:prstGeom>
            <a:ln/>
          </p:spPr>
          <p:style>
            <a:lnRef idx="2">
              <a:schemeClr val="accent5">
                <a:shade val="50000"/>
              </a:schemeClr>
            </a:lnRef>
            <a:fillRef idx="1">
              <a:schemeClr val="accent5"/>
            </a:fillRef>
            <a:effectRef idx="0">
              <a:schemeClr val="accent5"/>
            </a:effectRef>
            <a:fontRef idx="minor">
              <a:schemeClr val="lt1"/>
            </a:fontRef>
          </p:style>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24" name="Text Box 16">
              <a:extLst>
                <a:ext uri="{FF2B5EF4-FFF2-40B4-BE49-F238E27FC236}">
                  <a16:creationId xmlns:a16="http://schemas.microsoft.com/office/drawing/2014/main" id="{CE1DB27D-0193-4874-95E1-7011157341D0}"/>
                </a:ext>
              </a:extLst>
            </p:cNvPr>
            <p:cNvSpPr txBox="1">
              <a:spLocks noChangeArrowheads="1"/>
            </p:cNvSpPr>
            <p:nvPr/>
          </p:nvSpPr>
          <p:spPr bwMode="auto">
            <a:xfrm>
              <a:off x="6973937" y="4565649"/>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chemeClr val="bg1"/>
                  </a:solidFill>
                </a:rPr>
                <a:t>NO</a:t>
              </a:r>
            </a:p>
          </p:txBody>
        </p:sp>
        <p:sp>
          <p:nvSpPr>
            <p:cNvPr id="25" name="AutoShape 17">
              <a:extLst>
                <a:ext uri="{FF2B5EF4-FFF2-40B4-BE49-F238E27FC236}">
                  <a16:creationId xmlns:a16="http://schemas.microsoft.com/office/drawing/2014/main" id="{0221E963-A016-4442-90F7-AFF1D4A63317}"/>
                </a:ext>
              </a:extLst>
            </p:cNvPr>
            <p:cNvSpPr>
              <a:spLocks noChangeArrowheads="1"/>
            </p:cNvSpPr>
            <p:nvPr/>
          </p:nvSpPr>
          <p:spPr bwMode="auto">
            <a:xfrm>
              <a:off x="6224638" y="2640013"/>
              <a:ext cx="752475" cy="427037"/>
            </a:xfrm>
            <a:prstGeom prst="roundRect">
              <a:avLst>
                <a:gd name="adj" fmla="val 16667"/>
              </a:avLst>
            </a:prstGeom>
            <a:ln/>
          </p:spPr>
          <p:style>
            <a:lnRef idx="2">
              <a:schemeClr val="accent5">
                <a:shade val="50000"/>
              </a:schemeClr>
            </a:lnRef>
            <a:fillRef idx="1">
              <a:schemeClr val="accent5"/>
            </a:fillRef>
            <a:effectRef idx="0">
              <a:schemeClr val="accent5"/>
            </a:effectRef>
            <a:fontRef idx="minor">
              <a:schemeClr val="lt1"/>
            </a:fontRef>
          </p:style>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26" name="Text Box 18">
              <a:extLst>
                <a:ext uri="{FF2B5EF4-FFF2-40B4-BE49-F238E27FC236}">
                  <a16:creationId xmlns:a16="http://schemas.microsoft.com/office/drawing/2014/main" id="{43F50E13-7E0D-484B-A6B4-CFC8FB67469C}"/>
                </a:ext>
              </a:extLst>
            </p:cNvPr>
            <p:cNvSpPr txBox="1">
              <a:spLocks noChangeArrowheads="1"/>
            </p:cNvSpPr>
            <p:nvPr/>
          </p:nvSpPr>
          <p:spPr bwMode="auto">
            <a:xfrm>
              <a:off x="6353225" y="2622549"/>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dirty="0">
                  <a:solidFill>
                    <a:schemeClr val="bg1"/>
                  </a:solidFill>
                </a:rPr>
                <a:t>NO</a:t>
              </a:r>
            </a:p>
          </p:txBody>
        </p:sp>
        <p:sp>
          <p:nvSpPr>
            <p:cNvPr id="27" name="AutoShape 19">
              <a:extLst>
                <a:ext uri="{FF2B5EF4-FFF2-40B4-BE49-F238E27FC236}">
                  <a16:creationId xmlns:a16="http://schemas.microsoft.com/office/drawing/2014/main" id="{13B64E74-54F9-4DCB-A315-35DF0F544BF4}"/>
                </a:ext>
              </a:extLst>
            </p:cNvPr>
            <p:cNvSpPr>
              <a:spLocks noChangeArrowheads="1"/>
            </p:cNvSpPr>
            <p:nvPr/>
          </p:nvSpPr>
          <p:spPr bwMode="auto">
            <a:xfrm>
              <a:off x="9399638" y="3627438"/>
              <a:ext cx="752475" cy="466725"/>
            </a:xfrm>
            <a:prstGeom prst="roundRect">
              <a:avLst>
                <a:gd name="adj" fmla="val 16667"/>
              </a:avLst>
            </a:prstGeom>
            <a:ln/>
          </p:spPr>
          <p:style>
            <a:lnRef idx="2">
              <a:schemeClr val="accent5">
                <a:shade val="50000"/>
              </a:schemeClr>
            </a:lnRef>
            <a:fillRef idx="1">
              <a:schemeClr val="accent5"/>
            </a:fillRef>
            <a:effectRef idx="0">
              <a:schemeClr val="accent5"/>
            </a:effectRef>
            <a:fontRef idx="minor">
              <a:schemeClr val="lt1"/>
            </a:fontRef>
          </p:style>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28" name="Text Box 20">
              <a:extLst>
                <a:ext uri="{FF2B5EF4-FFF2-40B4-BE49-F238E27FC236}">
                  <a16:creationId xmlns:a16="http://schemas.microsoft.com/office/drawing/2014/main" id="{EBFC8FE7-2965-433D-A5DE-E14DF18C7F98}"/>
                </a:ext>
              </a:extLst>
            </p:cNvPr>
            <p:cNvSpPr txBox="1">
              <a:spLocks noChangeArrowheads="1"/>
            </p:cNvSpPr>
            <p:nvPr/>
          </p:nvSpPr>
          <p:spPr bwMode="auto">
            <a:xfrm>
              <a:off x="9507587" y="3627437"/>
              <a:ext cx="4905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chemeClr val="bg1"/>
                  </a:solidFill>
                </a:rPr>
                <a:t>NO</a:t>
              </a:r>
            </a:p>
          </p:txBody>
        </p:sp>
        <p:sp>
          <p:nvSpPr>
            <p:cNvPr id="29" name="Text Box 21">
              <a:extLst>
                <a:ext uri="{FF2B5EF4-FFF2-40B4-BE49-F238E27FC236}">
                  <a16:creationId xmlns:a16="http://schemas.microsoft.com/office/drawing/2014/main" id="{C0EEADDD-09B4-46FA-94F6-E0F5502804BD}"/>
                </a:ext>
              </a:extLst>
            </p:cNvPr>
            <p:cNvSpPr txBox="1">
              <a:spLocks noChangeArrowheads="1"/>
            </p:cNvSpPr>
            <p:nvPr/>
          </p:nvSpPr>
          <p:spPr bwMode="auto">
            <a:xfrm>
              <a:off x="6399262" y="2054224"/>
              <a:ext cx="53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a:t>Yes</a:t>
              </a:r>
              <a:endParaRPr lang="en-US" altLang="en-US" sz="1600">
                <a:solidFill>
                  <a:schemeClr val="bg2"/>
                </a:solidFill>
              </a:endParaRPr>
            </a:p>
          </p:txBody>
        </p:sp>
        <p:sp>
          <p:nvSpPr>
            <p:cNvPr id="30" name="Text Box 22">
              <a:extLst>
                <a:ext uri="{FF2B5EF4-FFF2-40B4-BE49-F238E27FC236}">
                  <a16:creationId xmlns:a16="http://schemas.microsoft.com/office/drawing/2014/main" id="{73FBE17E-46E0-42D7-A958-A5AD76B602C0}"/>
                </a:ext>
              </a:extLst>
            </p:cNvPr>
            <p:cNvSpPr txBox="1">
              <a:spLocks noChangeArrowheads="1"/>
            </p:cNvSpPr>
            <p:nvPr/>
          </p:nvSpPr>
          <p:spPr bwMode="auto">
            <a:xfrm>
              <a:off x="8436025" y="2054224"/>
              <a:ext cx="4429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a:t>No</a:t>
              </a:r>
              <a:endParaRPr lang="en-US" altLang="en-US" sz="1600">
                <a:solidFill>
                  <a:schemeClr val="bg2"/>
                </a:solidFill>
              </a:endParaRPr>
            </a:p>
          </p:txBody>
        </p:sp>
        <p:sp>
          <p:nvSpPr>
            <p:cNvPr id="31" name="Text Box 23">
              <a:extLst>
                <a:ext uri="{FF2B5EF4-FFF2-40B4-BE49-F238E27FC236}">
                  <a16:creationId xmlns:a16="http://schemas.microsoft.com/office/drawing/2014/main" id="{355B8588-58C6-4C1F-B8D5-03221EB8F08C}"/>
                </a:ext>
              </a:extLst>
            </p:cNvPr>
            <p:cNvSpPr txBox="1">
              <a:spLocks noChangeArrowheads="1"/>
            </p:cNvSpPr>
            <p:nvPr/>
          </p:nvSpPr>
          <p:spPr bwMode="auto">
            <a:xfrm>
              <a:off x="9561563" y="2992437"/>
              <a:ext cx="930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dirty="0"/>
                <a:t>Married</a:t>
              </a:r>
              <a:r>
                <a:rPr lang="en-US" altLang="en-US" sz="1600" dirty="0">
                  <a:solidFill>
                    <a:schemeClr val="bg2"/>
                  </a:solidFill>
                </a:rPr>
                <a:t> </a:t>
              </a:r>
            </a:p>
          </p:txBody>
        </p:sp>
        <p:sp>
          <p:nvSpPr>
            <p:cNvPr id="32" name="Text Box 24">
              <a:extLst>
                <a:ext uri="{FF2B5EF4-FFF2-40B4-BE49-F238E27FC236}">
                  <a16:creationId xmlns:a16="http://schemas.microsoft.com/office/drawing/2014/main" id="{BB7FB467-81A4-4406-87E3-638B4A2DE99E}"/>
                </a:ext>
              </a:extLst>
            </p:cNvPr>
            <p:cNvSpPr txBox="1">
              <a:spLocks noChangeArrowheads="1"/>
            </p:cNvSpPr>
            <p:nvPr/>
          </p:nvSpPr>
          <p:spPr bwMode="auto">
            <a:xfrm>
              <a:off x="7200951" y="3027362"/>
              <a:ext cx="16605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dirty="0"/>
                <a:t>Single, Divorced</a:t>
              </a:r>
              <a:endParaRPr lang="en-US" altLang="en-US" sz="1600" dirty="0">
                <a:solidFill>
                  <a:schemeClr val="bg2"/>
                </a:solidFill>
              </a:endParaRPr>
            </a:p>
          </p:txBody>
        </p:sp>
        <p:sp>
          <p:nvSpPr>
            <p:cNvPr id="33" name="Text Box 25">
              <a:extLst>
                <a:ext uri="{FF2B5EF4-FFF2-40B4-BE49-F238E27FC236}">
                  <a16:creationId xmlns:a16="http://schemas.microsoft.com/office/drawing/2014/main" id="{DBB36986-955D-4F3E-9C1D-95017FED6E63}"/>
                </a:ext>
              </a:extLst>
            </p:cNvPr>
            <p:cNvSpPr txBox="1">
              <a:spLocks noChangeArrowheads="1"/>
            </p:cNvSpPr>
            <p:nvPr/>
          </p:nvSpPr>
          <p:spPr bwMode="auto">
            <a:xfrm>
              <a:off x="6694538" y="3998912"/>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a:t>&lt; 80K</a:t>
              </a:r>
              <a:endParaRPr lang="en-US" altLang="en-US" sz="1600">
                <a:solidFill>
                  <a:schemeClr val="bg2"/>
                </a:solidFill>
              </a:endParaRPr>
            </a:p>
          </p:txBody>
        </p:sp>
        <p:sp>
          <p:nvSpPr>
            <p:cNvPr id="34" name="Text Box 26">
              <a:extLst>
                <a:ext uri="{FF2B5EF4-FFF2-40B4-BE49-F238E27FC236}">
                  <a16:creationId xmlns:a16="http://schemas.microsoft.com/office/drawing/2014/main" id="{DF547B70-A36E-445A-941F-47B851A81BDD}"/>
                </a:ext>
              </a:extLst>
            </p:cNvPr>
            <p:cNvSpPr txBox="1">
              <a:spLocks noChangeArrowheads="1"/>
            </p:cNvSpPr>
            <p:nvPr/>
          </p:nvSpPr>
          <p:spPr bwMode="auto">
            <a:xfrm>
              <a:off x="8640813" y="3998912"/>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a:t>&gt; 80K</a:t>
              </a:r>
              <a:endParaRPr lang="en-US" altLang="en-US" sz="1600">
                <a:solidFill>
                  <a:schemeClr val="bg2"/>
                </a:solidFill>
              </a:endParaRPr>
            </a:p>
          </p:txBody>
        </p:sp>
      </p:grpSp>
    </p:spTree>
    <p:extLst>
      <p:ext uri="{BB962C8B-B14F-4D97-AF65-F5344CB8AC3E}">
        <p14:creationId xmlns:p14="http://schemas.microsoft.com/office/powerpoint/2010/main" val="1215558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260002"/>
            <a:ext cx="11040533" cy="533400"/>
          </a:xfrm>
        </p:spPr>
        <p:txBody>
          <a:bodyPr>
            <a:normAutofit fontScale="90000"/>
          </a:bodyPr>
          <a:lstStyle/>
          <a:p>
            <a:r>
              <a:rPr kumimoji="1" lang="zh-CN" altLang="en-US" dirty="0"/>
              <a:t>一般的分类框架</a:t>
            </a:r>
          </a:p>
        </p:txBody>
      </p:sp>
      <p:graphicFrame>
        <p:nvGraphicFramePr>
          <p:cNvPr id="5" name="内容占位符 9">
            <a:extLst>
              <a:ext uri="{FF2B5EF4-FFF2-40B4-BE49-F238E27FC236}">
                <a16:creationId xmlns:a16="http://schemas.microsoft.com/office/drawing/2014/main" id="{9B9A2C34-6F58-40C6-838A-1AD47875C7C1}"/>
              </a:ext>
            </a:extLst>
          </p:cNvPr>
          <p:cNvGraphicFramePr>
            <a:graphicFrameLocks/>
          </p:cNvGraphicFramePr>
          <p:nvPr>
            <p:extLst>
              <p:ext uri="{D42A27DB-BD31-4B8C-83A1-F6EECF244321}">
                <p14:modId xmlns:p14="http://schemas.microsoft.com/office/powerpoint/2010/main" val="513823014"/>
              </p:ext>
            </p:extLst>
          </p:nvPr>
        </p:nvGraphicFramePr>
        <p:xfrm>
          <a:off x="651680" y="940323"/>
          <a:ext cx="4946127" cy="2899676"/>
        </p:xfrm>
        <a:graphic>
          <a:graphicData uri="http://schemas.openxmlformats.org/drawingml/2006/table">
            <a:tbl>
              <a:tblPr firstRow="1" bandRow="1">
                <a:tableStyleId>{5C22544A-7EE6-4342-B048-85BDC9FD1C3A}</a:tableStyleId>
              </a:tblPr>
              <a:tblGrid>
                <a:gridCol w="691497">
                  <a:extLst>
                    <a:ext uri="{9D8B030D-6E8A-4147-A177-3AD203B41FA5}">
                      <a16:colId xmlns:a16="http://schemas.microsoft.com/office/drawing/2014/main" val="3871494798"/>
                    </a:ext>
                  </a:extLst>
                </a:gridCol>
                <a:gridCol w="960413">
                  <a:extLst>
                    <a:ext uri="{9D8B030D-6E8A-4147-A177-3AD203B41FA5}">
                      <a16:colId xmlns:a16="http://schemas.microsoft.com/office/drawing/2014/main" val="551711942"/>
                    </a:ext>
                  </a:extLst>
                </a:gridCol>
                <a:gridCol w="989226">
                  <a:extLst>
                    <a:ext uri="{9D8B030D-6E8A-4147-A177-3AD203B41FA5}">
                      <a16:colId xmlns:a16="http://schemas.microsoft.com/office/drawing/2014/main" val="2719134420"/>
                    </a:ext>
                  </a:extLst>
                </a:gridCol>
                <a:gridCol w="931602">
                  <a:extLst>
                    <a:ext uri="{9D8B030D-6E8A-4147-A177-3AD203B41FA5}">
                      <a16:colId xmlns:a16="http://schemas.microsoft.com/office/drawing/2014/main" val="1062237326"/>
                    </a:ext>
                  </a:extLst>
                </a:gridCol>
                <a:gridCol w="1373389">
                  <a:extLst>
                    <a:ext uri="{9D8B030D-6E8A-4147-A177-3AD203B41FA5}">
                      <a16:colId xmlns:a16="http://schemas.microsoft.com/office/drawing/2014/main" val="1500793289"/>
                    </a:ext>
                  </a:extLst>
                </a:gridCol>
              </a:tblGrid>
              <a:tr h="383038">
                <a:tc>
                  <a:txBody>
                    <a:bodyPr/>
                    <a:lstStyle/>
                    <a:p>
                      <a:pPr indent="-34290" algn="ctr">
                        <a:spcAft>
                          <a:spcPts val="0"/>
                        </a:spcAft>
                      </a:pPr>
                      <a:r>
                        <a:rPr lang="en-US" sz="1400" b="0" i="0" dirty="0">
                          <a:solidFill>
                            <a:srgbClr val="FFFFFF"/>
                          </a:solidFill>
                          <a:effectLst/>
                          <a:latin typeface="Microsoft YaHei" panose="020B0503020204020204" pitchFamily="34" charset="-122"/>
                          <a:ea typeface="Microsoft YaHei" panose="020B0503020204020204" pitchFamily="34" charset="-122"/>
                          <a:cs typeface="Times New Roman" panose="02020603050405020304" pitchFamily="18" charset="0"/>
                        </a:rPr>
                        <a:t>ID</a:t>
                      </a:r>
                      <a:endParaRPr lang="zh-CN" sz="1400" b="0" i="0" dirty="0">
                        <a:effectLst/>
                        <a:latin typeface="Microsoft YaHei" panose="020B0503020204020204" pitchFamily="34" charset="-122"/>
                        <a:ea typeface="Microsoft YaHei" panose="020B0503020204020204" pitchFamily="34" charset="-122"/>
                      </a:endParaRPr>
                    </a:p>
                  </a:txBody>
                  <a:tcPr marL="68580" marR="68580" marT="0" marB="0" anchor="ctr">
                    <a:solidFill>
                      <a:srgbClr val="7030A0"/>
                    </a:solidFill>
                  </a:tcPr>
                </a:tc>
                <a:tc>
                  <a:txBody>
                    <a:bodyPr/>
                    <a:lstStyle/>
                    <a:p>
                      <a:pPr indent="-34290" algn="ctr">
                        <a:spcAft>
                          <a:spcPts val="0"/>
                        </a:spcAft>
                      </a:pPr>
                      <a:r>
                        <a:rPr lang="en-US" sz="1400" b="0" i="0" dirty="0">
                          <a:solidFill>
                            <a:srgbClr val="FFFFFF"/>
                          </a:solidFill>
                          <a:effectLst/>
                          <a:latin typeface="Microsoft YaHei" panose="020B0503020204020204" pitchFamily="34" charset="-122"/>
                          <a:ea typeface="Microsoft YaHei" panose="020B0503020204020204" pitchFamily="34" charset="-122"/>
                          <a:cs typeface="Times New Roman" panose="02020603050405020304" pitchFamily="18" charset="0"/>
                        </a:rPr>
                        <a:t>Home Owner</a:t>
                      </a:r>
                      <a:endParaRPr lang="zh-CN" sz="1400" b="0" i="0" dirty="0">
                        <a:effectLst/>
                        <a:latin typeface="Microsoft YaHei" panose="020B0503020204020204" pitchFamily="34" charset="-122"/>
                        <a:ea typeface="Microsoft YaHei" panose="020B0503020204020204" pitchFamily="34" charset="-122"/>
                      </a:endParaRPr>
                    </a:p>
                  </a:txBody>
                  <a:tcPr marL="68580" marR="68580" marT="0" marB="0" anchor="ctr">
                    <a:solidFill>
                      <a:srgbClr val="7030A0"/>
                    </a:solidFill>
                  </a:tcPr>
                </a:tc>
                <a:tc>
                  <a:txBody>
                    <a:bodyPr/>
                    <a:lstStyle/>
                    <a:p>
                      <a:pPr algn="ctr">
                        <a:spcAft>
                          <a:spcPts val="0"/>
                        </a:spcAft>
                      </a:pPr>
                      <a:r>
                        <a:rPr lang="en-US" sz="1400" b="0" i="0" dirty="0">
                          <a:solidFill>
                            <a:srgbClr val="FFFFFF"/>
                          </a:solidFill>
                          <a:effectLst/>
                          <a:latin typeface="Microsoft YaHei" panose="020B0503020204020204" pitchFamily="34" charset="-122"/>
                          <a:ea typeface="Microsoft YaHei" panose="020B0503020204020204" pitchFamily="34" charset="-122"/>
                          <a:cs typeface="Times New Roman" panose="02020603050405020304" pitchFamily="18" charset="0"/>
                        </a:rPr>
                        <a:t>Marital</a:t>
                      </a:r>
                      <a:endParaRPr lang="zh-CN" sz="1400" b="0" i="0" dirty="0">
                        <a:effectLst/>
                        <a:latin typeface="Microsoft YaHei" panose="020B0503020204020204" pitchFamily="34" charset="-122"/>
                        <a:ea typeface="Microsoft YaHei" panose="020B0503020204020204" pitchFamily="34" charset="-122"/>
                      </a:endParaRPr>
                    </a:p>
                    <a:p>
                      <a:pPr algn="ctr">
                        <a:spcAft>
                          <a:spcPts val="0"/>
                        </a:spcAft>
                      </a:pPr>
                      <a:r>
                        <a:rPr lang="en-US" sz="1400" b="0" i="0" dirty="0">
                          <a:solidFill>
                            <a:srgbClr val="FFFFFF"/>
                          </a:solidFill>
                          <a:effectLst/>
                          <a:latin typeface="Microsoft YaHei" panose="020B0503020204020204" pitchFamily="34" charset="-122"/>
                          <a:ea typeface="Microsoft YaHei" panose="020B0503020204020204" pitchFamily="34" charset="-122"/>
                          <a:cs typeface="Times New Roman" panose="02020603050405020304" pitchFamily="18" charset="0"/>
                        </a:rPr>
                        <a:t>Status</a:t>
                      </a:r>
                      <a:endParaRPr lang="zh-CN" sz="1400" b="0" i="0" dirty="0">
                        <a:effectLst/>
                        <a:latin typeface="Microsoft YaHei" panose="020B0503020204020204" pitchFamily="34" charset="-122"/>
                        <a:ea typeface="Microsoft YaHei" panose="020B0503020204020204" pitchFamily="34" charset="-122"/>
                      </a:endParaRPr>
                    </a:p>
                  </a:txBody>
                  <a:tcPr marL="68580" marR="68580" marT="0" marB="0" anchor="ctr">
                    <a:solidFill>
                      <a:srgbClr val="7030A0"/>
                    </a:solidFill>
                  </a:tcPr>
                </a:tc>
                <a:tc>
                  <a:txBody>
                    <a:bodyPr/>
                    <a:lstStyle/>
                    <a:p>
                      <a:pPr algn="ctr">
                        <a:spcAft>
                          <a:spcPts val="0"/>
                        </a:spcAft>
                      </a:pPr>
                      <a:r>
                        <a:rPr lang="en-US" sz="1400" b="0" i="0" dirty="0">
                          <a:solidFill>
                            <a:srgbClr val="FFFFFF"/>
                          </a:solidFill>
                          <a:effectLst/>
                          <a:latin typeface="Microsoft YaHei" panose="020B0503020204020204" pitchFamily="34" charset="-122"/>
                          <a:ea typeface="Microsoft YaHei" panose="020B0503020204020204" pitchFamily="34" charset="-122"/>
                          <a:cs typeface="Times New Roman" panose="02020603050405020304" pitchFamily="18" charset="0"/>
                        </a:rPr>
                        <a:t>Annual</a:t>
                      </a:r>
                      <a:endParaRPr lang="zh-CN" sz="1400" b="0" i="0" dirty="0">
                        <a:effectLst/>
                        <a:latin typeface="Microsoft YaHei" panose="020B0503020204020204" pitchFamily="34" charset="-122"/>
                        <a:ea typeface="Microsoft YaHei" panose="020B0503020204020204" pitchFamily="34" charset="-122"/>
                      </a:endParaRPr>
                    </a:p>
                    <a:p>
                      <a:pPr algn="ctr">
                        <a:spcAft>
                          <a:spcPts val="0"/>
                        </a:spcAft>
                      </a:pPr>
                      <a:r>
                        <a:rPr lang="en-US" sz="1400" b="0" i="0" dirty="0">
                          <a:solidFill>
                            <a:srgbClr val="FFFFFF"/>
                          </a:solidFill>
                          <a:effectLst/>
                          <a:latin typeface="Microsoft YaHei" panose="020B0503020204020204" pitchFamily="34" charset="-122"/>
                          <a:ea typeface="Microsoft YaHei" panose="020B0503020204020204" pitchFamily="34" charset="-122"/>
                          <a:cs typeface="Times New Roman" panose="02020603050405020304" pitchFamily="18" charset="0"/>
                        </a:rPr>
                        <a:t>Income</a:t>
                      </a:r>
                      <a:endParaRPr lang="zh-CN" sz="1400" b="0" i="0" dirty="0">
                        <a:effectLst/>
                        <a:latin typeface="Microsoft YaHei" panose="020B0503020204020204" pitchFamily="34" charset="-122"/>
                        <a:ea typeface="Microsoft YaHei" panose="020B0503020204020204" pitchFamily="34" charset="-122"/>
                      </a:endParaRPr>
                    </a:p>
                  </a:txBody>
                  <a:tcPr marL="68580" marR="68580" marT="0" marB="0" anchor="ctr">
                    <a:solidFill>
                      <a:srgbClr val="7030A0"/>
                    </a:solidFill>
                  </a:tcPr>
                </a:tc>
                <a:tc>
                  <a:txBody>
                    <a:bodyPr/>
                    <a:lstStyle/>
                    <a:p>
                      <a:pPr algn="ctr">
                        <a:spcAft>
                          <a:spcPts val="0"/>
                        </a:spcAft>
                      </a:pPr>
                      <a:r>
                        <a:rPr lang="en-US" sz="1400" b="0" i="0" dirty="0">
                          <a:solidFill>
                            <a:srgbClr val="FFFFFF"/>
                          </a:solidFill>
                          <a:effectLst/>
                          <a:latin typeface="Microsoft YaHei" panose="020B0503020204020204" pitchFamily="34" charset="-122"/>
                          <a:ea typeface="Microsoft YaHei" panose="020B0503020204020204" pitchFamily="34" charset="-122"/>
                          <a:cs typeface="Times New Roman" panose="02020603050405020304" pitchFamily="18" charset="0"/>
                        </a:rPr>
                        <a:t>Defaulted Borrower</a:t>
                      </a:r>
                      <a:endParaRPr lang="zh-CN" sz="1400" b="0" i="0" dirty="0">
                        <a:effectLst/>
                        <a:latin typeface="Microsoft YaHei" panose="020B0503020204020204" pitchFamily="34" charset="-122"/>
                        <a:ea typeface="Microsoft YaHei" panose="020B0503020204020204" pitchFamily="34" charset="-122"/>
                      </a:endParaRPr>
                    </a:p>
                  </a:txBody>
                  <a:tcPr marL="68580" marR="68580" marT="0" marB="0" anchor="ctr">
                    <a:solidFill>
                      <a:srgbClr val="7030A0"/>
                    </a:solidFill>
                  </a:tcPr>
                </a:tc>
                <a:extLst>
                  <a:ext uri="{0D108BD9-81ED-4DB2-BD59-A6C34878D82A}">
                    <a16:rowId xmlns:a16="http://schemas.microsoft.com/office/drawing/2014/main" val="3039501530"/>
                  </a:ext>
                </a:extLst>
              </a:tr>
              <a:tr h="191519">
                <a:tc>
                  <a:txBody>
                    <a:bodyPr/>
                    <a:lstStyle/>
                    <a:p>
                      <a:pPr>
                        <a:spcAft>
                          <a:spcPts val="0"/>
                        </a:spcAft>
                      </a:pPr>
                      <a:r>
                        <a:rPr lang="en-US" sz="1400" b="0" i="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rPr>
                        <a:t>1</a:t>
                      </a:r>
                      <a:endParaRPr lang="zh-CN" sz="1400" b="0" i="0">
                        <a:effectLst/>
                        <a:latin typeface="Microsoft YaHei" panose="020B0503020204020204" pitchFamily="34" charset="-122"/>
                        <a:ea typeface="Microsoft YaHei" panose="020B0503020204020204" pitchFamily="34" charset="-122"/>
                      </a:endParaRPr>
                    </a:p>
                  </a:txBody>
                  <a:tcPr marL="68580" marR="68580" marT="0" marB="0" anchor="ctr"/>
                </a:tc>
                <a:tc>
                  <a:txBody>
                    <a:bodyPr/>
                    <a:lstStyle/>
                    <a:p>
                      <a:pPr>
                        <a:spcAft>
                          <a:spcPts val="0"/>
                        </a:spcAft>
                      </a:pPr>
                      <a:r>
                        <a:rPr lang="en-US" sz="1400" b="0" i="0" dirty="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rPr>
                        <a:t>Yes</a:t>
                      </a:r>
                      <a:endParaRPr lang="zh-CN" sz="1400" b="0" i="0" dirty="0">
                        <a:effectLst/>
                        <a:latin typeface="Microsoft YaHei" panose="020B0503020204020204" pitchFamily="34" charset="-122"/>
                        <a:ea typeface="Microsoft YaHei" panose="020B0503020204020204" pitchFamily="34" charset="-122"/>
                      </a:endParaRPr>
                    </a:p>
                  </a:txBody>
                  <a:tcPr marL="68580" marR="68580" marT="0" marB="0" anchor="ctr"/>
                </a:tc>
                <a:tc>
                  <a:txBody>
                    <a:bodyPr/>
                    <a:lstStyle/>
                    <a:p>
                      <a:pPr>
                        <a:spcAft>
                          <a:spcPts val="0"/>
                        </a:spcAft>
                      </a:pPr>
                      <a:r>
                        <a:rPr lang="en-US" sz="1400" b="0" i="0" dirty="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rPr>
                        <a:t>Single</a:t>
                      </a:r>
                      <a:endParaRPr lang="zh-CN" sz="1400" b="0" i="0" dirty="0">
                        <a:effectLst/>
                        <a:latin typeface="Microsoft YaHei" panose="020B0503020204020204" pitchFamily="34" charset="-122"/>
                        <a:ea typeface="Microsoft YaHei" panose="020B0503020204020204" pitchFamily="34" charset="-122"/>
                      </a:endParaRPr>
                    </a:p>
                  </a:txBody>
                  <a:tcPr marL="68580" marR="68580" marT="0" marB="0" anchor="ctr"/>
                </a:tc>
                <a:tc>
                  <a:txBody>
                    <a:bodyPr/>
                    <a:lstStyle/>
                    <a:p>
                      <a:pPr>
                        <a:spcAft>
                          <a:spcPts val="0"/>
                        </a:spcAft>
                      </a:pPr>
                      <a:r>
                        <a:rPr lang="en-US" sz="1400" b="0" i="0" dirty="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rPr>
                        <a:t>125K</a:t>
                      </a:r>
                      <a:endParaRPr lang="zh-CN" sz="1400" b="0" i="0" dirty="0">
                        <a:effectLst/>
                        <a:latin typeface="Microsoft YaHei" panose="020B0503020204020204" pitchFamily="34" charset="-122"/>
                        <a:ea typeface="Microsoft YaHei" panose="020B0503020204020204" pitchFamily="34" charset="-122"/>
                      </a:endParaRPr>
                    </a:p>
                  </a:txBody>
                  <a:tcPr marL="68580" marR="68580" marT="0" marB="0" anchor="ctr"/>
                </a:tc>
                <a:tc>
                  <a:txBody>
                    <a:bodyPr/>
                    <a:lstStyle/>
                    <a:p>
                      <a:pPr>
                        <a:spcAft>
                          <a:spcPts val="0"/>
                        </a:spcAft>
                      </a:pPr>
                      <a:r>
                        <a:rPr lang="en-US" sz="1400" b="0" i="0">
                          <a:solidFill>
                            <a:srgbClr val="FF0000"/>
                          </a:solidFill>
                          <a:effectLst/>
                          <a:latin typeface="Microsoft YaHei" panose="020B0503020204020204" pitchFamily="34" charset="-122"/>
                          <a:ea typeface="Microsoft YaHei" panose="020B0503020204020204" pitchFamily="34" charset="-122"/>
                          <a:cs typeface="Times New Roman" panose="02020603050405020304" pitchFamily="18" charset="0"/>
                        </a:rPr>
                        <a:t>No</a:t>
                      </a:r>
                      <a:endParaRPr lang="zh-CN" sz="1400" b="0" i="0">
                        <a:solidFill>
                          <a:srgbClr val="FF0000"/>
                        </a:solidFill>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273102289"/>
                  </a:ext>
                </a:extLst>
              </a:tr>
              <a:tr h="191519">
                <a:tc>
                  <a:txBody>
                    <a:bodyPr/>
                    <a:lstStyle/>
                    <a:p>
                      <a:pPr>
                        <a:spcAft>
                          <a:spcPts val="0"/>
                        </a:spcAft>
                      </a:pPr>
                      <a:r>
                        <a:rPr lang="en-US" sz="1400" b="0" i="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rPr>
                        <a:t>2</a:t>
                      </a:r>
                      <a:endParaRPr lang="zh-CN" sz="1400" b="0" i="0">
                        <a:effectLst/>
                        <a:latin typeface="Microsoft YaHei" panose="020B0503020204020204" pitchFamily="34" charset="-122"/>
                        <a:ea typeface="Microsoft YaHei" panose="020B0503020204020204" pitchFamily="34" charset="-122"/>
                      </a:endParaRPr>
                    </a:p>
                  </a:txBody>
                  <a:tcPr marL="68580" marR="68580" marT="0" marB="0" anchor="ctr"/>
                </a:tc>
                <a:tc>
                  <a:txBody>
                    <a:bodyPr/>
                    <a:lstStyle/>
                    <a:p>
                      <a:pPr>
                        <a:spcAft>
                          <a:spcPts val="0"/>
                        </a:spcAft>
                      </a:pPr>
                      <a:r>
                        <a:rPr lang="en-US" sz="1400" b="0" i="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rPr>
                        <a:t>No</a:t>
                      </a:r>
                      <a:endParaRPr lang="zh-CN" sz="1400" b="0" i="0">
                        <a:effectLst/>
                        <a:latin typeface="Microsoft YaHei" panose="020B0503020204020204" pitchFamily="34" charset="-122"/>
                        <a:ea typeface="Microsoft YaHei" panose="020B0503020204020204" pitchFamily="34" charset="-122"/>
                      </a:endParaRPr>
                    </a:p>
                  </a:txBody>
                  <a:tcPr marL="68580" marR="68580" marT="0" marB="0" anchor="ctr"/>
                </a:tc>
                <a:tc>
                  <a:txBody>
                    <a:bodyPr/>
                    <a:lstStyle/>
                    <a:p>
                      <a:pPr>
                        <a:spcAft>
                          <a:spcPts val="0"/>
                        </a:spcAft>
                      </a:pPr>
                      <a:r>
                        <a:rPr lang="en-US" sz="1400" b="0" i="0" kern="0" dirty="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rPr>
                        <a:t>Married</a:t>
                      </a:r>
                      <a:endParaRPr lang="zh-CN" sz="1400" b="0" i="0" kern="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tc>
                  <a:txBody>
                    <a:bodyPr/>
                    <a:lstStyle/>
                    <a:p>
                      <a:pPr>
                        <a:spcAft>
                          <a:spcPts val="0"/>
                        </a:spcAft>
                      </a:pPr>
                      <a:r>
                        <a:rPr lang="en-US" sz="1400" b="0" i="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rPr>
                        <a:t>100K</a:t>
                      </a:r>
                      <a:endParaRPr lang="zh-CN" sz="1400" b="0" i="0">
                        <a:effectLst/>
                        <a:latin typeface="Microsoft YaHei" panose="020B0503020204020204" pitchFamily="34" charset="-122"/>
                        <a:ea typeface="Microsoft YaHei" panose="020B0503020204020204" pitchFamily="34" charset="-122"/>
                      </a:endParaRPr>
                    </a:p>
                  </a:txBody>
                  <a:tcPr marL="68580" marR="68580" marT="0" marB="0" anchor="ctr"/>
                </a:tc>
                <a:tc>
                  <a:txBody>
                    <a:bodyPr/>
                    <a:lstStyle/>
                    <a:p>
                      <a:pPr>
                        <a:spcAft>
                          <a:spcPts val="0"/>
                        </a:spcAft>
                      </a:pPr>
                      <a:r>
                        <a:rPr lang="en-US" sz="1400" b="0" i="0" dirty="0">
                          <a:solidFill>
                            <a:srgbClr val="FF0000"/>
                          </a:solidFill>
                          <a:effectLst/>
                          <a:latin typeface="Microsoft YaHei" panose="020B0503020204020204" pitchFamily="34" charset="-122"/>
                          <a:ea typeface="Microsoft YaHei" panose="020B0503020204020204" pitchFamily="34" charset="-122"/>
                          <a:cs typeface="Times New Roman" panose="02020603050405020304" pitchFamily="18" charset="0"/>
                        </a:rPr>
                        <a:t>No</a:t>
                      </a:r>
                      <a:endParaRPr lang="zh-CN" sz="1400" b="0" i="0" dirty="0">
                        <a:effectLst/>
                        <a:latin typeface="Microsoft YaHei" panose="020B0503020204020204" pitchFamily="34" charset="-122"/>
                        <a:ea typeface="Microsoft YaHei" panose="020B0503020204020204" pitchFamily="34" charset="-122"/>
                      </a:endParaRPr>
                    </a:p>
                  </a:txBody>
                  <a:tcPr marL="68580" marR="68580" marT="0" marB="0" anchor="ctr"/>
                </a:tc>
                <a:extLst>
                  <a:ext uri="{0D108BD9-81ED-4DB2-BD59-A6C34878D82A}">
                    <a16:rowId xmlns:a16="http://schemas.microsoft.com/office/drawing/2014/main" val="3910926669"/>
                  </a:ext>
                </a:extLst>
              </a:tr>
              <a:tr h="191519">
                <a:tc>
                  <a:txBody>
                    <a:bodyPr/>
                    <a:lstStyle/>
                    <a:p>
                      <a:pPr>
                        <a:spcAft>
                          <a:spcPts val="0"/>
                        </a:spcAft>
                      </a:pPr>
                      <a:r>
                        <a:rPr lang="en-US" sz="1400" b="0" i="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rPr>
                        <a:t>3</a:t>
                      </a:r>
                      <a:endParaRPr lang="zh-CN" sz="1400" b="0" i="0">
                        <a:effectLst/>
                        <a:latin typeface="Microsoft YaHei" panose="020B0503020204020204" pitchFamily="34" charset="-122"/>
                        <a:ea typeface="Microsoft YaHei" panose="020B0503020204020204" pitchFamily="34" charset="-122"/>
                      </a:endParaRPr>
                    </a:p>
                  </a:txBody>
                  <a:tcPr marL="68580" marR="68580" marT="0" marB="0" anchor="ctr"/>
                </a:tc>
                <a:tc>
                  <a:txBody>
                    <a:bodyPr/>
                    <a:lstStyle/>
                    <a:p>
                      <a:pPr>
                        <a:spcAft>
                          <a:spcPts val="0"/>
                        </a:spcAft>
                      </a:pPr>
                      <a:r>
                        <a:rPr lang="en-US" sz="1400" b="0" i="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rPr>
                        <a:t>No</a:t>
                      </a:r>
                      <a:endParaRPr lang="zh-CN" sz="1400" b="0" i="0">
                        <a:effectLst/>
                        <a:latin typeface="Microsoft YaHei" panose="020B0503020204020204" pitchFamily="34" charset="-122"/>
                        <a:ea typeface="Microsoft YaHei" panose="020B0503020204020204" pitchFamily="34" charset="-122"/>
                      </a:endParaRPr>
                    </a:p>
                  </a:txBody>
                  <a:tcPr marL="68580" marR="68580" marT="0" marB="0" anchor="ctr"/>
                </a:tc>
                <a:tc>
                  <a:txBody>
                    <a:bodyPr/>
                    <a:lstStyle/>
                    <a:p>
                      <a:pPr>
                        <a:spcAft>
                          <a:spcPts val="0"/>
                        </a:spcAft>
                      </a:pPr>
                      <a:r>
                        <a:rPr lang="en-US" sz="1400" b="0" i="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rPr>
                        <a:t>Single</a:t>
                      </a:r>
                      <a:endParaRPr lang="zh-CN" sz="1400" b="0" i="0">
                        <a:effectLst/>
                        <a:latin typeface="Microsoft YaHei" panose="020B0503020204020204" pitchFamily="34" charset="-122"/>
                        <a:ea typeface="Microsoft YaHei" panose="020B0503020204020204" pitchFamily="34" charset="-122"/>
                      </a:endParaRPr>
                    </a:p>
                  </a:txBody>
                  <a:tcPr marL="68580" marR="68580" marT="0" marB="0" anchor="ctr"/>
                </a:tc>
                <a:tc>
                  <a:txBody>
                    <a:bodyPr/>
                    <a:lstStyle/>
                    <a:p>
                      <a:pPr>
                        <a:spcAft>
                          <a:spcPts val="0"/>
                        </a:spcAft>
                      </a:pPr>
                      <a:r>
                        <a:rPr lang="en-US" sz="1400" b="0" i="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rPr>
                        <a:t>70K</a:t>
                      </a:r>
                      <a:endParaRPr lang="zh-CN" sz="1400" b="0" i="0">
                        <a:effectLst/>
                        <a:latin typeface="Microsoft YaHei" panose="020B0503020204020204" pitchFamily="34" charset="-122"/>
                        <a:ea typeface="Microsoft YaHei" panose="020B0503020204020204" pitchFamily="34" charset="-122"/>
                      </a:endParaRPr>
                    </a:p>
                  </a:txBody>
                  <a:tcPr marL="68580" marR="68580" marT="0" marB="0" anchor="ctr"/>
                </a:tc>
                <a:tc>
                  <a:txBody>
                    <a:bodyPr/>
                    <a:lstStyle/>
                    <a:p>
                      <a:pPr>
                        <a:spcAft>
                          <a:spcPts val="0"/>
                        </a:spcAft>
                      </a:pPr>
                      <a:r>
                        <a:rPr lang="en-US" sz="1400" b="0" i="0">
                          <a:solidFill>
                            <a:srgbClr val="FF0000"/>
                          </a:solidFill>
                          <a:effectLst/>
                          <a:latin typeface="Microsoft YaHei" panose="020B0503020204020204" pitchFamily="34" charset="-122"/>
                          <a:ea typeface="Microsoft YaHei" panose="020B0503020204020204" pitchFamily="34" charset="-122"/>
                          <a:cs typeface="Times New Roman" panose="02020603050405020304" pitchFamily="18" charset="0"/>
                        </a:rPr>
                        <a:t>No</a:t>
                      </a:r>
                      <a:endParaRPr lang="zh-CN" sz="1400" b="0" i="0">
                        <a:effectLst/>
                        <a:latin typeface="Microsoft YaHei" panose="020B0503020204020204" pitchFamily="34" charset="-122"/>
                        <a:ea typeface="Microsoft YaHei" panose="020B0503020204020204" pitchFamily="34" charset="-122"/>
                      </a:endParaRPr>
                    </a:p>
                  </a:txBody>
                  <a:tcPr marL="68580" marR="68580" marT="0" marB="0" anchor="ctr"/>
                </a:tc>
                <a:extLst>
                  <a:ext uri="{0D108BD9-81ED-4DB2-BD59-A6C34878D82A}">
                    <a16:rowId xmlns:a16="http://schemas.microsoft.com/office/drawing/2014/main" val="2811290886"/>
                  </a:ext>
                </a:extLst>
              </a:tr>
              <a:tr h="191519">
                <a:tc>
                  <a:txBody>
                    <a:bodyPr/>
                    <a:lstStyle/>
                    <a:p>
                      <a:pPr>
                        <a:spcAft>
                          <a:spcPts val="0"/>
                        </a:spcAft>
                      </a:pPr>
                      <a:r>
                        <a:rPr lang="en-US" sz="1400" b="0" i="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rPr>
                        <a:t>4</a:t>
                      </a:r>
                      <a:endParaRPr lang="zh-CN" sz="1400" b="0" i="0">
                        <a:effectLst/>
                        <a:latin typeface="Microsoft YaHei" panose="020B0503020204020204" pitchFamily="34" charset="-122"/>
                        <a:ea typeface="Microsoft YaHei" panose="020B0503020204020204" pitchFamily="34" charset="-122"/>
                      </a:endParaRPr>
                    </a:p>
                  </a:txBody>
                  <a:tcPr marL="68580" marR="68580" marT="0" marB="0" anchor="ctr"/>
                </a:tc>
                <a:tc>
                  <a:txBody>
                    <a:bodyPr/>
                    <a:lstStyle/>
                    <a:p>
                      <a:pPr>
                        <a:spcAft>
                          <a:spcPts val="0"/>
                        </a:spcAft>
                      </a:pPr>
                      <a:r>
                        <a:rPr lang="en-US" sz="1400" b="0" i="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rPr>
                        <a:t>Yes</a:t>
                      </a:r>
                      <a:endParaRPr lang="zh-CN" sz="1400" b="0" i="0">
                        <a:effectLst/>
                        <a:latin typeface="Microsoft YaHei" panose="020B0503020204020204" pitchFamily="34" charset="-122"/>
                        <a:ea typeface="Microsoft YaHei" panose="020B0503020204020204" pitchFamily="34" charset="-122"/>
                      </a:endParaRPr>
                    </a:p>
                  </a:txBody>
                  <a:tcPr marL="68580" marR="68580" marT="0" marB="0" anchor="ctr"/>
                </a:tc>
                <a:tc>
                  <a:txBody>
                    <a:bodyPr/>
                    <a:lstStyle/>
                    <a:p>
                      <a:pPr>
                        <a:spcAft>
                          <a:spcPts val="0"/>
                        </a:spcAft>
                      </a:pPr>
                      <a:r>
                        <a:rPr lang="en-US" sz="1400" b="0" i="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rPr>
                        <a:t>Married</a:t>
                      </a:r>
                      <a:endParaRPr lang="zh-CN" sz="1400" b="0" i="0">
                        <a:effectLst/>
                        <a:latin typeface="Microsoft YaHei" panose="020B0503020204020204" pitchFamily="34" charset="-122"/>
                        <a:ea typeface="Microsoft YaHei" panose="020B0503020204020204" pitchFamily="34" charset="-122"/>
                      </a:endParaRPr>
                    </a:p>
                  </a:txBody>
                  <a:tcPr marL="68580" marR="68580" marT="0" marB="0" anchor="ctr"/>
                </a:tc>
                <a:tc>
                  <a:txBody>
                    <a:bodyPr/>
                    <a:lstStyle/>
                    <a:p>
                      <a:pPr>
                        <a:spcAft>
                          <a:spcPts val="0"/>
                        </a:spcAft>
                      </a:pPr>
                      <a:r>
                        <a:rPr lang="en-US" sz="1400" b="0" i="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rPr>
                        <a:t>120K</a:t>
                      </a:r>
                      <a:endParaRPr lang="zh-CN" sz="1400" b="0" i="0">
                        <a:effectLst/>
                        <a:latin typeface="Microsoft YaHei" panose="020B0503020204020204" pitchFamily="34" charset="-122"/>
                        <a:ea typeface="Microsoft YaHei" panose="020B0503020204020204" pitchFamily="34" charset="-122"/>
                      </a:endParaRPr>
                    </a:p>
                  </a:txBody>
                  <a:tcPr marL="68580" marR="68580" marT="0" marB="0" anchor="ctr"/>
                </a:tc>
                <a:tc>
                  <a:txBody>
                    <a:bodyPr/>
                    <a:lstStyle/>
                    <a:p>
                      <a:pPr>
                        <a:spcAft>
                          <a:spcPts val="0"/>
                        </a:spcAft>
                      </a:pPr>
                      <a:r>
                        <a:rPr lang="en-US" sz="1400" b="0" i="0" dirty="0">
                          <a:solidFill>
                            <a:srgbClr val="FF0000"/>
                          </a:solidFill>
                          <a:effectLst/>
                          <a:latin typeface="Microsoft YaHei" panose="020B0503020204020204" pitchFamily="34" charset="-122"/>
                          <a:ea typeface="Microsoft YaHei" panose="020B0503020204020204" pitchFamily="34" charset="-122"/>
                          <a:cs typeface="Times New Roman" panose="02020603050405020304" pitchFamily="18" charset="0"/>
                        </a:rPr>
                        <a:t>No</a:t>
                      </a:r>
                      <a:endParaRPr lang="zh-CN" sz="1400" b="0" i="0" dirty="0">
                        <a:effectLst/>
                        <a:latin typeface="Microsoft YaHei" panose="020B0503020204020204" pitchFamily="34" charset="-122"/>
                        <a:ea typeface="Microsoft YaHei" panose="020B0503020204020204" pitchFamily="34" charset="-122"/>
                      </a:endParaRPr>
                    </a:p>
                  </a:txBody>
                  <a:tcPr marL="68580" marR="68580" marT="0" marB="0" anchor="ctr"/>
                </a:tc>
                <a:extLst>
                  <a:ext uri="{0D108BD9-81ED-4DB2-BD59-A6C34878D82A}">
                    <a16:rowId xmlns:a16="http://schemas.microsoft.com/office/drawing/2014/main" val="3349539057"/>
                  </a:ext>
                </a:extLst>
              </a:tr>
              <a:tr h="383038">
                <a:tc>
                  <a:txBody>
                    <a:bodyPr/>
                    <a:lstStyle/>
                    <a:p>
                      <a:pPr>
                        <a:spcAft>
                          <a:spcPts val="0"/>
                        </a:spcAft>
                      </a:pPr>
                      <a:r>
                        <a:rPr lang="en-US" sz="1400" b="0" i="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rPr>
                        <a:t>5</a:t>
                      </a:r>
                      <a:endParaRPr lang="zh-CN" sz="1400" b="0" i="0">
                        <a:effectLst/>
                        <a:latin typeface="Microsoft YaHei" panose="020B0503020204020204" pitchFamily="34" charset="-122"/>
                        <a:ea typeface="Microsoft YaHei" panose="020B0503020204020204" pitchFamily="34" charset="-122"/>
                      </a:endParaRPr>
                    </a:p>
                  </a:txBody>
                  <a:tcPr marL="68580" marR="68580" marT="0" marB="0" anchor="ctr"/>
                </a:tc>
                <a:tc>
                  <a:txBody>
                    <a:bodyPr/>
                    <a:lstStyle/>
                    <a:p>
                      <a:pPr>
                        <a:spcAft>
                          <a:spcPts val="0"/>
                        </a:spcAft>
                      </a:pPr>
                      <a:r>
                        <a:rPr lang="en-US" sz="1400" b="0" i="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rPr>
                        <a:t>No</a:t>
                      </a:r>
                      <a:endParaRPr lang="zh-CN" sz="1400" b="0" i="0">
                        <a:effectLst/>
                        <a:latin typeface="Microsoft YaHei" panose="020B0503020204020204" pitchFamily="34" charset="-122"/>
                        <a:ea typeface="Microsoft YaHei" panose="020B0503020204020204" pitchFamily="34" charset="-122"/>
                      </a:endParaRPr>
                    </a:p>
                  </a:txBody>
                  <a:tcPr marL="68580" marR="68580" marT="0" marB="0" anchor="ctr"/>
                </a:tc>
                <a:tc>
                  <a:txBody>
                    <a:bodyPr/>
                    <a:lstStyle/>
                    <a:p>
                      <a:pPr>
                        <a:spcAft>
                          <a:spcPts val="0"/>
                        </a:spcAft>
                      </a:pPr>
                      <a:r>
                        <a:rPr lang="en-US" sz="1400" b="0" i="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rPr>
                        <a:t>Divorced</a:t>
                      </a:r>
                      <a:endParaRPr lang="zh-CN" sz="1400" b="0" i="0">
                        <a:effectLst/>
                        <a:latin typeface="Microsoft YaHei" panose="020B0503020204020204" pitchFamily="34" charset="-122"/>
                        <a:ea typeface="Microsoft YaHei" panose="020B0503020204020204" pitchFamily="34" charset="-122"/>
                      </a:endParaRPr>
                    </a:p>
                  </a:txBody>
                  <a:tcPr marL="68580" marR="68580" marT="0" marB="0" anchor="ctr"/>
                </a:tc>
                <a:tc>
                  <a:txBody>
                    <a:bodyPr/>
                    <a:lstStyle/>
                    <a:p>
                      <a:pPr>
                        <a:spcAft>
                          <a:spcPts val="0"/>
                        </a:spcAft>
                      </a:pPr>
                      <a:r>
                        <a:rPr lang="en-US" sz="1400" b="0" i="0" dirty="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rPr>
                        <a:t>95K</a:t>
                      </a:r>
                      <a:endParaRPr lang="zh-CN" sz="1400" b="0" i="0" dirty="0">
                        <a:effectLst/>
                        <a:latin typeface="Microsoft YaHei" panose="020B0503020204020204" pitchFamily="34" charset="-122"/>
                        <a:ea typeface="Microsoft YaHei" panose="020B0503020204020204" pitchFamily="34" charset="-122"/>
                      </a:endParaRPr>
                    </a:p>
                  </a:txBody>
                  <a:tcPr marL="68580" marR="68580" marT="0" marB="0" anchor="ctr"/>
                </a:tc>
                <a:tc>
                  <a:txBody>
                    <a:bodyPr/>
                    <a:lstStyle/>
                    <a:p>
                      <a:pPr>
                        <a:spcAft>
                          <a:spcPts val="0"/>
                        </a:spcAft>
                      </a:pPr>
                      <a:r>
                        <a:rPr lang="en-US" sz="1400" b="0" i="0">
                          <a:solidFill>
                            <a:srgbClr val="FF0000"/>
                          </a:solidFill>
                          <a:effectLst/>
                          <a:latin typeface="Microsoft YaHei" panose="020B0503020204020204" pitchFamily="34" charset="-122"/>
                          <a:ea typeface="Microsoft YaHei" panose="020B0503020204020204" pitchFamily="34" charset="-122"/>
                          <a:cs typeface="Times New Roman" panose="02020603050405020304" pitchFamily="18" charset="0"/>
                        </a:rPr>
                        <a:t>Yes</a:t>
                      </a:r>
                      <a:endParaRPr lang="zh-CN" sz="1400" b="0" i="0">
                        <a:effectLst/>
                        <a:latin typeface="Microsoft YaHei" panose="020B0503020204020204" pitchFamily="34" charset="-122"/>
                        <a:ea typeface="Microsoft YaHei" panose="020B0503020204020204" pitchFamily="34" charset="-122"/>
                      </a:endParaRPr>
                    </a:p>
                  </a:txBody>
                  <a:tcPr marL="68580" marR="68580" marT="0" marB="0" anchor="ctr"/>
                </a:tc>
                <a:extLst>
                  <a:ext uri="{0D108BD9-81ED-4DB2-BD59-A6C34878D82A}">
                    <a16:rowId xmlns:a16="http://schemas.microsoft.com/office/drawing/2014/main" val="2835699968"/>
                  </a:ext>
                </a:extLst>
              </a:tr>
              <a:tr h="191519">
                <a:tc>
                  <a:txBody>
                    <a:bodyPr/>
                    <a:lstStyle/>
                    <a:p>
                      <a:pPr>
                        <a:spcAft>
                          <a:spcPts val="0"/>
                        </a:spcAft>
                      </a:pPr>
                      <a:r>
                        <a:rPr lang="en-US" sz="1400" b="0" i="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rPr>
                        <a:t>6</a:t>
                      </a:r>
                      <a:endParaRPr lang="zh-CN" sz="1400" b="0" i="0">
                        <a:effectLst/>
                        <a:latin typeface="Microsoft YaHei" panose="020B0503020204020204" pitchFamily="34" charset="-122"/>
                        <a:ea typeface="Microsoft YaHei" panose="020B0503020204020204" pitchFamily="34" charset="-122"/>
                      </a:endParaRPr>
                    </a:p>
                  </a:txBody>
                  <a:tcPr marL="68580" marR="68580" marT="0" marB="0" anchor="ctr"/>
                </a:tc>
                <a:tc>
                  <a:txBody>
                    <a:bodyPr/>
                    <a:lstStyle/>
                    <a:p>
                      <a:pPr>
                        <a:spcAft>
                          <a:spcPts val="0"/>
                        </a:spcAft>
                      </a:pPr>
                      <a:r>
                        <a:rPr lang="en-US" sz="1400" b="0" i="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rPr>
                        <a:t>No</a:t>
                      </a:r>
                      <a:endParaRPr lang="zh-CN" sz="1400" b="0" i="0">
                        <a:effectLst/>
                        <a:latin typeface="Microsoft YaHei" panose="020B0503020204020204" pitchFamily="34" charset="-122"/>
                        <a:ea typeface="Microsoft YaHei" panose="020B0503020204020204" pitchFamily="34" charset="-122"/>
                      </a:endParaRPr>
                    </a:p>
                  </a:txBody>
                  <a:tcPr marL="68580" marR="68580" marT="0" marB="0" anchor="ctr"/>
                </a:tc>
                <a:tc>
                  <a:txBody>
                    <a:bodyPr/>
                    <a:lstStyle/>
                    <a:p>
                      <a:pPr>
                        <a:spcAft>
                          <a:spcPts val="0"/>
                        </a:spcAft>
                      </a:pPr>
                      <a:r>
                        <a:rPr lang="en-US" sz="1400" b="0" i="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rPr>
                        <a:t>Married</a:t>
                      </a:r>
                      <a:endParaRPr lang="zh-CN" sz="1400" b="0" i="0">
                        <a:effectLst/>
                        <a:latin typeface="Microsoft YaHei" panose="020B0503020204020204" pitchFamily="34" charset="-122"/>
                        <a:ea typeface="Microsoft YaHei" panose="020B0503020204020204" pitchFamily="34" charset="-122"/>
                      </a:endParaRPr>
                    </a:p>
                  </a:txBody>
                  <a:tcPr marL="68580" marR="68580" marT="0" marB="0" anchor="ctr"/>
                </a:tc>
                <a:tc>
                  <a:txBody>
                    <a:bodyPr/>
                    <a:lstStyle/>
                    <a:p>
                      <a:pPr>
                        <a:spcAft>
                          <a:spcPts val="0"/>
                        </a:spcAft>
                      </a:pPr>
                      <a:r>
                        <a:rPr lang="en-US" sz="1400" b="0" i="0" dirty="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rPr>
                        <a:t>60K</a:t>
                      </a:r>
                      <a:endParaRPr lang="zh-CN" sz="1400" b="0" i="0" dirty="0">
                        <a:effectLst/>
                        <a:latin typeface="Microsoft YaHei" panose="020B0503020204020204" pitchFamily="34" charset="-122"/>
                        <a:ea typeface="Microsoft YaHei" panose="020B0503020204020204" pitchFamily="34" charset="-122"/>
                      </a:endParaRPr>
                    </a:p>
                  </a:txBody>
                  <a:tcPr marL="68580" marR="68580" marT="0" marB="0" anchor="ctr"/>
                </a:tc>
                <a:tc>
                  <a:txBody>
                    <a:bodyPr/>
                    <a:lstStyle/>
                    <a:p>
                      <a:pPr>
                        <a:spcAft>
                          <a:spcPts val="0"/>
                        </a:spcAft>
                      </a:pPr>
                      <a:r>
                        <a:rPr lang="en-US" sz="1400" b="0" i="0">
                          <a:solidFill>
                            <a:srgbClr val="FF0000"/>
                          </a:solidFill>
                          <a:effectLst/>
                          <a:latin typeface="Microsoft YaHei" panose="020B0503020204020204" pitchFamily="34" charset="-122"/>
                          <a:ea typeface="Microsoft YaHei" panose="020B0503020204020204" pitchFamily="34" charset="-122"/>
                          <a:cs typeface="Times New Roman" panose="02020603050405020304" pitchFamily="18" charset="0"/>
                        </a:rPr>
                        <a:t>No</a:t>
                      </a:r>
                      <a:endParaRPr lang="zh-CN" sz="1400" b="0" i="0">
                        <a:effectLst/>
                        <a:latin typeface="Microsoft YaHei" panose="020B0503020204020204" pitchFamily="34" charset="-122"/>
                        <a:ea typeface="Microsoft YaHei" panose="020B0503020204020204" pitchFamily="34" charset="-122"/>
                      </a:endParaRPr>
                    </a:p>
                  </a:txBody>
                  <a:tcPr marL="68580" marR="68580" marT="0" marB="0" anchor="ctr"/>
                </a:tc>
                <a:extLst>
                  <a:ext uri="{0D108BD9-81ED-4DB2-BD59-A6C34878D82A}">
                    <a16:rowId xmlns:a16="http://schemas.microsoft.com/office/drawing/2014/main" val="228878071"/>
                  </a:ext>
                </a:extLst>
              </a:tr>
              <a:tr h="383038">
                <a:tc>
                  <a:txBody>
                    <a:bodyPr/>
                    <a:lstStyle/>
                    <a:p>
                      <a:pPr>
                        <a:spcAft>
                          <a:spcPts val="0"/>
                        </a:spcAft>
                      </a:pPr>
                      <a:r>
                        <a:rPr lang="en-US" sz="1400" b="0" i="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rPr>
                        <a:t>7</a:t>
                      </a:r>
                      <a:endParaRPr lang="zh-CN" sz="1400" b="0" i="0">
                        <a:effectLst/>
                        <a:latin typeface="Microsoft YaHei" panose="020B0503020204020204" pitchFamily="34" charset="-122"/>
                        <a:ea typeface="Microsoft YaHei" panose="020B0503020204020204" pitchFamily="34" charset="-122"/>
                      </a:endParaRPr>
                    </a:p>
                  </a:txBody>
                  <a:tcPr marL="68580" marR="68580" marT="0" marB="0" anchor="ctr"/>
                </a:tc>
                <a:tc>
                  <a:txBody>
                    <a:bodyPr/>
                    <a:lstStyle/>
                    <a:p>
                      <a:pPr>
                        <a:spcAft>
                          <a:spcPts val="0"/>
                        </a:spcAft>
                      </a:pPr>
                      <a:r>
                        <a:rPr lang="en-US" sz="1400" b="0" i="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rPr>
                        <a:t>Yes</a:t>
                      </a:r>
                      <a:endParaRPr lang="zh-CN" sz="1400" b="0" i="0">
                        <a:effectLst/>
                        <a:latin typeface="Microsoft YaHei" panose="020B0503020204020204" pitchFamily="34" charset="-122"/>
                        <a:ea typeface="Microsoft YaHei" panose="020B0503020204020204" pitchFamily="34" charset="-122"/>
                      </a:endParaRPr>
                    </a:p>
                  </a:txBody>
                  <a:tcPr marL="68580" marR="68580" marT="0" marB="0" anchor="ctr"/>
                </a:tc>
                <a:tc>
                  <a:txBody>
                    <a:bodyPr/>
                    <a:lstStyle/>
                    <a:p>
                      <a:pPr>
                        <a:spcAft>
                          <a:spcPts val="0"/>
                        </a:spcAft>
                      </a:pPr>
                      <a:r>
                        <a:rPr lang="en-US" sz="1400" b="0" i="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rPr>
                        <a:t>Divorced</a:t>
                      </a:r>
                      <a:endParaRPr lang="zh-CN" sz="1400" b="0" i="0">
                        <a:effectLst/>
                        <a:latin typeface="Microsoft YaHei" panose="020B0503020204020204" pitchFamily="34" charset="-122"/>
                        <a:ea typeface="Microsoft YaHei" panose="020B0503020204020204" pitchFamily="34" charset="-122"/>
                      </a:endParaRPr>
                    </a:p>
                  </a:txBody>
                  <a:tcPr marL="68580" marR="68580" marT="0" marB="0" anchor="ctr"/>
                </a:tc>
                <a:tc>
                  <a:txBody>
                    <a:bodyPr/>
                    <a:lstStyle/>
                    <a:p>
                      <a:pPr>
                        <a:spcAft>
                          <a:spcPts val="0"/>
                        </a:spcAft>
                      </a:pPr>
                      <a:r>
                        <a:rPr lang="en-US" sz="1400" b="0" i="0" dirty="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rPr>
                        <a:t>220K</a:t>
                      </a:r>
                      <a:endParaRPr lang="zh-CN" sz="1400" b="0" i="0" dirty="0">
                        <a:effectLst/>
                        <a:latin typeface="Microsoft YaHei" panose="020B0503020204020204" pitchFamily="34" charset="-122"/>
                        <a:ea typeface="Microsoft YaHei" panose="020B0503020204020204" pitchFamily="34" charset="-122"/>
                      </a:endParaRPr>
                    </a:p>
                  </a:txBody>
                  <a:tcPr marL="68580" marR="68580" marT="0" marB="0" anchor="ctr"/>
                </a:tc>
                <a:tc>
                  <a:txBody>
                    <a:bodyPr/>
                    <a:lstStyle/>
                    <a:p>
                      <a:pPr>
                        <a:spcAft>
                          <a:spcPts val="0"/>
                        </a:spcAft>
                      </a:pPr>
                      <a:r>
                        <a:rPr lang="en-US" sz="1400" b="0" i="0">
                          <a:solidFill>
                            <a:srgbClr val="FF0000"/>
                          </a:solidFill>
                          <a:effectLst/>
                          <a:latin typeface="Microsoft YaHei" panose="020B0503020204020204" pitchFamily="34" charset="-122"/>
                          <a:ea typeface="Microsoft YaHei" panose="020B0503020204020204" pitchFamily="34" charset="-122"/>
                          <a:cs typeface="Times New Roman" panose="02020603050405020304" pitchFamily="18" charset="0"/>
                        </a:rPr>
                        <a:t>No</a:t>
                      </a:r>
                      <a:endParaRPr lang="zh-CN" sz="1400" b="0" i="0">
                        <a:effectLst/>
                        <a:latin typeface="Microsoft YaHei" panose="020B0503020204020204" pitchFamily="34" charset="-122"/>
                        <a:ea typeface="Microsoft YaHei" panose="020B0503020204020204" pitchFamily="34" charset="-122"/>
                      </a:endParaRPr>
                    </a:p>
                  </a:txBody>
                  <a:tcPr marL="68580" marR="68580" marT="0" marB="0" anchor="ctr"/>
                </a:tc>
                <a:extLst>
                  <a:ext uri="{0D108BD9-81ED-4DB2-BD59-A6C34878D82A}">
                    <a16:rowId xmlns:a16="http://schemas.microsoft.com/office/drawing/2014/main" val="957352319"/>
                  </a:ext>
                </a:extLst>
              </a:tr>
              <a:tr h="191519">
                <a:tc>
                  <a:txBody>
                    <a:bodyPr/>
                    <a:lstStyle/>
                    <a:p>
                      <a:pPr>
                        <a:spcAft>
                          <a:spcPts val="0"/>
                        </a:spcAft>
                      </a:pPr>
                      <a:r>
                        <a:rPr lang="en-US" sz="1400" b="0" i="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rPr>
                        <a:t>8</a:t>
                      </a:r>
                      <a:endParaRPr lang="zh-CN" sz="1400" b="0" i="0">
                        <a:effectLst/>
                        <a:latin typeface="Microsoft YaHei" panose="020B0503020204020204" pitchFamily="34" charset="-122"/>
                        <a:ea typeface="Microsoft YaHei" panose="020B0503020204020204" pitchFamily="34" charset="-122"/>
                      </a:endParaRPr>
                    </a:p>
                  </a:txBody>
                  <a:tcPr marL="68580" marR="68580" marT="0" marB="0" anchor="ctr"/>
                </a:tc>
                <a:tc>
                  <a:txBody>
                    <a:bodyPr/>
                    <a:lstStyle/>
                    <a:p>
                      <a:pPr>
                        <a:spcAft>
                          <a:spcPts val="0"/>
                        </a:spcAft>
                      </a:pPr>
                      <a:r>
                        <a:rPr lang="en-US" sz="1400" b="0" i="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rPr>
                        <a:t>No</a:t>
                      </a:r>
                      <a:endParaRPr lang="zh-CN" sz="1400" b="0" i="0">
                        <a:effectLst/>
                        <a:latin typeface="Microsoft YaHei" panose="020B0503020204020204" pitchFamily="34" charset="-122"/>
                        <a:ea typeface="Microsoft YaHei" panose="020B0503020204020204" pitchFamily="34" charset="-122"/>
                      </a:endParaRPr>
                    </a:p>
                  </a:txBody>
                  <a:tcPr marL="68580" marR="68580" marT="0" marB="0" anchor="ctr"/>
                </a:tc>
                <a:tc>
                  <a:txBody>
                    <a:bodyPr/>
                    <a:lstStyle/>
                    <a:p>
                      <a:pPr>
                        <a:spcAft>
                          <a:spcPts val="0"/>
                        </a:spcAft>
                      </a:pPr>
                      <a:r>
                        <a:rPr lang="en-US" sz="1400" b="0" i="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rPr>
                        <a:t>Single</a:t>
                      </a:r>
                      <a:endParaRPr lang="zh-CN" sz="1400" b="0" i="0">
                        <a:effectLst/>
                        <a:latin typeface="Microsoft YaHei" panose="020B0503020204020204" pitchFamily="34" charset="-122"/>
                        <a:ea typeface="Microsoft YaHei" panose="020B0503020204020204" pitchFamily="34" charset="-122"/>
                      </a:endParaRPr>
                    </a:p>
                  </a:txBody>
                  <a:tcPr marL="68580" marR="68580" marT="0" marB="0" anchor="ctr"/>
                </a:tc>
                <a:tc>
                  <a:txBody>
                    <a:bodyPr/>
                    <a:lstStyle/>
                    <a:p>
                      <a:pPr>
                        <a:spcAft>
                          <a:spcPts val="0"/>
                        </a:spcAft>
                      </a:pPr>
                      <a:r>
                        <a:rPr lang="en-US" sz="1400" b="0" i="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rPr>
                        <a:t>85K</a:t>
                      </a:r>
                      <a:endParaRPr lang="zh-CN" sz="1400" b="0" i="0">
                        <a:effectLst/>
                        <a:latin typeface="Microsoft YaHei" panose="020B0503020204020204" pitchFamily="34" charset="-122"/>
                        <a:ea typeface="Microsoft YaHei" panose="020B0503020204020204" pitchFamily="34" charset="-122"/>
                      </a:endParaRPr>
                    </a:p>
                  </a:txBody>
                  <a:tcPr marL="68580" marR="68580" marT="0" marB="0" anchor="ctr"/>
                </a:tc>
                <a:tc>
                  <a:txBody>
                    <a:bodyPr/>
                    <a:lstStyle/>
                    <a:p>
                      <a:pPr>
                        <a:spcAft>
                          <a:spcPts val="0"/>
                        </a:spcAft>
                      </a:pPr>
                      <a:r>
                        <a:rPr lang="en-US" sz="1400" b="0" i="0">
                          <a:solidFill>
                            <a:srgbClr val="FF0000"/>
                          </a:solidFill>
                          <a:effectLst/>
                          <a:latin typeface="Microsoft YaHei" panose="020B0503020204020204" pitchFamily="34" charset="-122"/>
                          <a:ea typeface="Microsoft YaHei" panose="020B0503020204020204" pitchFamily="34" charset="-122"/>
                          <a:cs typeface="Times New Roman" panose="02020603050405020304" pitchFamily="18" charset="0"/>
                        </a:rPr>
                        <a:t>Yes</a:t>
                      </a:r>
                      <a:endParaRPr lang="zh-CN" sz="1400" b="0" i="0">
                        <a:effectLst/>
                        <a:latin typeface="Microsoft YaHei" panose="020B0503020204020204" pitchFamily="34" charset="-122"/>
                        <a:ea typeface="Microsoft YaHei" panose="020B0503020204020204" pitchFamily="34" charset="-122"/>
                      </a:endParaRPr>
                    </a:p>
                  </a:txBody>
                  <a:tcPr marL="68580" marR="68580" marT="0" marB="0" anchor="ctr"/>
                </a:tc>
                <a:extLst>
                  <a:ext uri="{0D108BD9-81ED-4DB2-BD59-A6C34878D82A}">
                    <a16:rowId xmlns:a16="http://schemas.microsoft.com/office/drawing/2014/main" val="1366547093"/>
                  </a:ext>
                </a:extLst>
              </a:tr>
              <a:tr h="191519">
                <a:tc>
                  <a:txBody>
                    <a:bodyPr/>
                    <a:lstStyle/>
                    <a:p>
                      <a:pPr>
                        <a:spcAft>
                          <a:spcPts val="0"/>
                        </a:spcAft>
                      </a:pPr>
                      <a:r>
                        <a:rPr lang="en-US" sz="1400" b="0" i="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rPr>
                        <a:t>9</a:t>
                      </a:r>
                      <a:endParaRPr lang="zh-CN" sz="1400" b="0" i="0">
                        <a:effectLst/>
                        <a:latin typeface="Microsoft YaHei" panose="020B0503020204020204" pitchFamily="34" charset="-122"/>
                        <a:ea typeface="Microsoft YaHei" panose="020B0503020204020204" pitchFamily="34" charset="-122"/>
                      </a:endParaRPr>
                    </a:p>
                  </a:txBody>
                  <a:tcPr marL="68580" marR="68580" marT="0" marB="0" anchor="ctr"/>
                </a:tc>
                <a:tc>
                  <a:txBody>
                    <a:bodyPr/>
                    <a:lstStyle/>
                    <a:p>
                      <a:pPr>
                        <a:spcAft>
                          <a:spcPts val="0"/>
                        </a:spcAft>
                      </a:pPr>
                      <a:r>
                        <a:rPr lang="en-US" sz="1400" b="0" i="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rPr>
                        <a:t>No</a:t>
                      </a:r>
                      <a:endParaRPr lang="zh-CN" sz="1400" b="0" i="0">
                        <a:effectLst/>
                        <a:latin typeface="Microsoft YaHei" panose="020B0503020204020204" pitchFamily="34" charset="-122"/>
                        <a:ea typeface="Microsoft YaHei" panose="020B0503020204020204" pitchFamily="34" charset="-122"/>
                      </a:endParaRPr>
                    </a:p>
                  </a:txBody>
                  <a:tcPr marL="68580" marR="68580" marT="0" marB="0" anchor="ctr"/>
                </a:tc>
                <a:tc>
                  <a:txBody>
                    <a:bodyPr/>
                    <a:lstStyle/>
                    <a:p>
                      <a:pPr>
                        <a:spcAft>
                          <a:spcPts val="0"/>
                        </a:spcAft>
                      </a:pPr>
                      <a:r>
                        <a:rPr lang="en-US" sz="1400" b="0" i="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rPr>
                        <a:t>Married</a:t>
                      </a:r>
                      <a:endParaRPr lang="zh-CN" sz="1400" b="0" i="0">
                        <a:effectLst/>
                        <a:latin typeface="Microsoft YaHei" panose="020B0503020204020204" pitchFamily="34" charset="-122"/>
                        <a:ea typeface="Microsoft YaHei" panose="020B0503020204020204" pitchFamily="34" charset="-122"/>
                      </a:endParaRPr>
                    </a:p>
                  </a:txBody>
                  <a:tcPr marL="68580" marR="68580" marT="0" marB="0" anchor="ctr"/>
                </a:tc>
                <a:tc>
                  <a:txBody>
                    <a:bodyPr/>
                    <a:lstStyle/>
                    <a:p>
                      <a:pPr>
                        <a:spcAft>
                          <a:spcPts val="0"/>
                        </a:spcAft>
                      </a:pPr>
                      <a:r>
                        <a:rPr lang="en-US" sz="1400" b="0" i="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rPr>
                        <a:t>75K</a:t>
                      </a:r>
                      <a:endParaRPr lang="zh-CN" sz="1400" b="0" i="0">
                        <a:effectLst/>
                        <a:latin typeface="Microsoft YaHei" panose="020B0503020204020204" pitchFamily="34" charset="-122"/>
                        <a:ea typeface="Microsoft YaHei" panose="020B0503020204020204" pitchFamily="34" charset="-122"/>
                      </a:endParaRPr>
                    </a:p>
                  </a:txBody>
                  <a:tcPr marL="68580" marR="68580" marT="0" marB="0" anchor="ctr"/>
                </a:tc>
                <a:tc>
                  <a:txBody>
                    <a:bodyPr/>
                    <a:lstStyle/>
                    <a:p>
                      <a:pPr>
                        <a:spcAft>
                          <a:spcPts val="0"/>
                        </a:spcAft>
                      </a:pPr>
                      <a:r>
                        <a:rPr lang="en-US" sz="1400" b="0" i="0" dirty="0">
                          <a:solidFill>
                            <a:srgbClr val="FF0000"/>
                          </a:solidFill>
                          <a:effectLst/>
                          <a:latin typeface="Microsoft YaHei" panose="020B0503020204020204" pitchFamily="34" charset="-122"/>
                          <a:ea typeface="Microsoft YaHei" panose="020B0503020204020204" pitchFamily="34" charset="-122"/>
                          <a:cs typeface="Times New Roman" panose="02020603050405020304" pitchFamily="18" charset="0"/>
                        </a:rPr>
                        <a:t>No</a:t>
                      </a:r>
                      <a:endParaRPr lang="zh-CN" sz="1400" b="0" i="0" dirty="0">
                        <a:effectLst/>
                        <a:latin typeface="Microsoft YaHei" panose="020B0503020204020204" pitchFamily="34" charset="-122"/>
                        <a:ea typeface="Microsoft YaHei" panose="020B0503020204020204" pitchFamily="34" charset="-122"/>
                      </a:endParaRPr>
                    </a:p>
                  </a:txBody>
                  <a:tcPr marL="68580" marR="68580" marT="0" marB="0" anchor="ctr"/>
                </a:tc>
                <a:extLst>
                  <a:ext uri="{0D108BD9-81ED-4DB2-BD59-A6C34878D82A}">
                    <a16:rowId xmlns:a16="http://schemas.microsoft.com/office/drawing/2014/main" val="3241006619"/>
                  </a:ext>
                </a:extLst>
              </a:tr>
              <a:tr h="191519">
                <a:tc>
                  <a:txBody>
                    <a:bodyPr/>
                    <a:lstStyle/>
                    <a:p>
                      <a:pPr>
                        <a:spcAft>
                          <a:spcPts val="0"/>
                        </a:spcAft>
                      </a:pPr>
                      <a:r>
                        <a:rPr lang="en-US" sz="1400" b="0" i="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rPr>
                        <a:t>10</a:t>
                      </a:r>
                      <a:endParaRPr lang="zh-CN" sz="1400" b="0" i="0">
                        <a:effectLst/>
                        <a:latin typeface="Microsoft YaHei" panose="020B0503020204020204" pitchFamily="34" charset="-122"/>
                        <a:ea typeface="Microsoft YaHei" panose="020B0503020204020204" pitchFamily="34" charset="-122"/>
                      </a:endParaRPr>
                    </a:p>
                  </a:txBody>
                  <a:tcPr marL="68580" marR="68580" marT="0" marB="0" anchor="ctr"/>
                </a:tc>
                <a:tc>
                  <a:txBody>
                    <a:bodyPr/>
                    <a:lstStyle/>
                    <a:p>
                      <a:pPr>
                        <a:spcAft>
                          <a:spcPts val="0"/>
                        </a:spcAft>
                      </a:pPr>
                      <a:r>
                        <a:rPr lang="en-US" sz="1400" b="0" i="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rPr>
                        <a:t>No</a:t>
                      </a:r>
                      <a:endParaRPr lang="zh-CN" sz="1400" b="0" i="0">
                        <a:effectLst/>
                        <a:latin typeface="Microsoft YaHei" panose="020B0503020204020204" pitchFamily="34" charset="-122"/>
                        <a:ea typeface="Microsoft YaHei" panose="020B0503020204020204" pitchFamily="34" charset="-122"/>
                      </a:endParaRPr>
                    </a:p>
                  </a:txBody>
                  <a:tcPr marL="68580" marR="68580" marT="0" marB="0" anchor="ctr"/>
                </a:tc>
                <a:tc>
                  <a:txBody>
                    <a:bodyPr/>
                    <a:lstStyle/>
                    <a:p>
                      <a:pPr>
                        <a:spcAft>
                          <a:spcPts val="0"/>
                        </a:spcAft>
                      </a:pPr>
                      <a:r>
                        <a:rPr lang="en-US" sz="1400" b="0" i="0" dirty="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rPr>
                        <a:t>Single</a:t>
                      </a:r>
                      <a:endParaRPr lang="zh-CN" sz="1400" b="0" i="0" dirty="0">
                        <a:effectLst/>
                        <a:latin typeface="Microsoft YaHei" panose="020B0503020204020204" pitchFamily="34" charset="-122"/>
                        <a:ea typeface="Microsoft YaHei" panose="020B0503020204020204" pitchFamily="34" charset="-122"/>
                      </a:endParaRPr>
                    </a:p>
                  </a:txBody>
                  <a:tcPr marL="68580" marR="68580" marT="0" marB="0" anchor="ctr"/>
                </a:tc>
                <a:tc>
                  <a:txBody>
                    <a:bodyPr/>
                    <a:lstStyle/>
                    <a:p>
                      <a:pPr>
                        <a:spcAft>
                          <a:spcPts val="0"/>
                        </a:spcAft>
                      </a:pPr>
                      <a:r>
                        <a:rPr lang="en-US" sz="1400" b="0" i="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rPr>
                        <a:t>90K</a:t>
                      </a:r>
                      <a:endParaRPr lang="zh-CN" sz="1400" b="0" i="0">
                        <a:effectLst/>
                        <a:latin typeface="Microsoft YaHei" panose="020B0503020204020204" pitchFamily="34" charset="-122"/>
                        <a:ea typeface="Microsoft YaHei" panose="020B0503020204020204" pitchFamily="34" charset="-122"/>
                      </a:endParaRPr>
                    </a:p>
                  </a:txBody>
                  <a:tcPr marL="68580" marR="68580" marT="0" marB="0" anchor="ctr"/>
                </a:tc>
                <a:tc>
                  <a:txBody>
                    <a:bodyPr/>
                    <a:lstStyle/>
                    <a:p>
                      <a:pPr>
                        <a:spcAft>
                          <a:spcPts val="0"/>
                        </a:spcAft>
                      </a:pPr>
                      <a:r>
                        <a:rPr lang="en-US" sz="1400" b="0" i="0" dirty="0">
                          <a:solidFill>
                            <a:srgbClr val="FF0000"/>
                          </a:solidFill>
                          <a:effectLst/>
                          <a:latin typeface="Microsoft YaHei" panose="020B0503020204020204" pitchFamily="34" charset="-122"/>
                          <a:ea typeface="Microsoft YaHei" panose="020B0503020204020204" pitchFamily="34" charset="-122"/>
                          <a:cs typeface="Times New Roman" panose="02020603050405020304" pitchFamily="18" charset="0"/>
                        </a:rPr>
                        <a:t>Yes</a:t>
                      </a:r>
                      <a:endParaRPr lang="zh-CN" sz="1400" b="0" i="0" dirty="0">
                        <a:effectLst/>
                        <a:latin typeface="Microsoft YaHei" panose="020B0503020204020204" pitchFamily="34" charset="-122"/>
                        <a:ea typeface="Microsoft YaHei" panose="020B0503020204020204" pitchFamily="34" charset="-122"/>
                      </a:endParaRPr>
                    </a:p>
                  </a:txBody>
                  <a:tcPr marL="68580" marR="68580" marT="0" marB="0" anchor="ctr"/>
                </a:tc>
                <a:extLst>
                  <a:ext uri="{0D108BD9-81ED-4DB2-BD59-A6C34878D82A}">
                    <a16:rowId xmlns:a16="http://schemas.microsoft.com/office/drawing/2014/main" val="1839186147"/>
                  </a:ext>
                </a:extLst>
              </a:tr>
            </a:tbl>
          </a:graphicData>
        </a:graphic>
      </p:graphicFrame>
      <p:graphicFrame>
        <p:nvGraphicFramePr>
          <p:cNvPr id="7" name="内容占位符 9">
            <a:extLst>
              <a:ext uri="{FF2B5EF4-FFF2-40B4-BE49-F238E27FC236}">
                <a16:creationId xmlns:a16="http://schemas.microsoft.com/office/drawing/2014/main" id="{13135901-2DB3-4832-AB0F-79EC9CEB7775}"/>
              </a:ext>
            </a:extLst>
          </p:cNvPr>
          <p:cNvGraphicFramePr>
            <a:graphicFrameLocks/>
          </p:cNvGraphicFramePr>
          <p:nvPr>
            <p:extLst>
              <p:ext uri="{D42A27DB-BD31-4B8C-83A1-F6EECF244321}">
                <p14:modId xmlns:p14="http://schemas.microsoft.com/office/powerpoint/2010/main" val="992864217"/>
              </p:ext>
            </p:extLst>
          </p:nvPr>
        </p:nvGraphicFramePr>
        <p:xfrm>
          <a:off x="651680" y="4654074"/>
          <a:ext cx="4946127" cy="1280160"/>
        </p:xfrm>
        <a:graphic>
          <a:graphicData uri="http://schemas.openxmlformats.org/drawingml/2006/table">
            <a:tbl>
              <a:tblPr firstRow="1" bandRow="1">
                <a:tableStyleId>{5C22544A-7EE6-4342-B048-85BDC9FD1C3A}</a:tableStyleId>
              </a:tblPr>
              <a:tblGrid>
                <a:gridCol w="691497">
                  <a:extLst>
                    <a:ext uri="{9D8B030D-6E8A-4147-A177-3AD203B41FA5}">
                      <a16:colId xmlns:a16="http://schemas.microsoft.com/office/drawing/2014/main" val="3871494798"/>
                    </a:ext>
                  </a:extLst>
                </a:gridCol>
                <a:gridCol w="960413">
                  <a:extLst>
                    <a:ext uri="{9D8B030D-6E8A-4147-A177-3AD203B41FA5}">
                      <a16:colId xmlns:a16="http://schemas.microsoft.com/office/drawing/2014/main" val="551711942"/>
                    </a:ext>
                  </a:extLst>
                </a:gridCol>
                <a:gridCol w="989227">
                  <a:extLst>
                    <a:ext uri="{9D8B030D-6E8A-4147-A177-3AD203B41FA5}">
                      <a16:colId xmlns:a16="http://schemas.microsoft.com/office/drawing/2014/main" val="2719134420"/>
                    </a:ext>
                  </a:extLst>
                </a:gridCol>
                <a:gridCol w="931602">
                  <a:extLst>
                    <a:ext uri="{9D8B030D-6E8A-4147-A177-3AD203B41FA5}">
                      <a16:colId xmlns:a16="http://schemas.microsoft.com/office/drawing/2014/main" val="1062237326"/>
                    </a:ext>
                  </a:extLst>
                </a:gridCol>
                <a:gridCol w="1373388">
                  <a:extLst>
                    <a:ext uri="{9D8B030D-6E8A-4147-A177-3AD203B41FA5}">
                      <a16:colId xmlns:a16="http://schemas.microsoft.com/office/drawing/2014/main" val="1500793289"/>
                    </a:ext>
                  </a:extLst>
                </a:gridCol>
              </a:tblGrid>
              <a:tr h="267900">
                <a:tc>
                  <a:txBody>
                    <a:bodyPr/>
                    <a:lstStyle/>
                    <a:p>
                      <a:pPr indent="-34290" algn="ctr">
                        <a:spcAft>
                          <a:spcPts val="0"/>
                        </a:spcAft>
                      </a:pPr>
                      <a:r>
                        <a:rPr lang="en-US" sz="1400" b="0" i="0" dirty="0">
                          <a:solidFill>
                            <a:srgbClr val="FFFFFF"/>
                          </a:solidFill>
                          <a:effectLst/>
                          <a:latin typeface="Microsoft YaHei" panose="020B0503020204020204" pitchFamily="34" charset="-122"/>
                          <a:ea typeface="Microsoft YaHei" panose="020B0503020204020204" pitchFamily="34" charset="-122"/>
                          <a:cs typeface="Times New Roman" panose="02020603050405020304" pitchFamily="18" charset="0"/>
                        </a:rPr>
                        <a:t>ID</a:t>
                      </a:r>
                      <a:endParaRPr lang="zh-CN" sz="1400" b="0" i="0" dirty="0">
                        <a:effectLst/>
                        <a:latin typeface="Microsoft YaHei" panose="020B0503020204020204" pitchFamily="34" charset="-122"/>
                        <a:ea typeface="Microsoft YaHei" panose="020B0503020204020204" pitchFamily="34" charset="-122"/>
                      </a:endParaRPr>
                    </a:p>
                  </a:txBody>
                  <a:tcPr marL="68580" marR="68580" marT="0" marB="0" anchor="ctr">
                    <a:solidFill>
                      <a:srgbClr val="7030A0"/>
                    </a:solidFill>
                  </a:tcPr>
                </a:tc>
                <a:tc>
                  <a:txBody>
                    <a:bodyPr/>
                    <a:lstStyle/>
                    <a:p>
                      <a:pPr indent="-34290" algn="ctr">
                        <a:spcAft>
                          <a:spcPts val="0"/>
                        </a:spcAft>
                      </a:pPr>
                      <a:r>
                        <a:rPr lang="en-US" sz="1400" b="0" i="0" dirty="0">
                          <a:solidFill>
                            <a:srgbClr val="FFFFFF"/>
                          </a:solidFill>
                          <a:effectLst/>
                          <a:latin typeface="Microsoft YaHei" panose="020B0503020204020204" pitchFamily="34" charset="-122"/>
                          <a:ea typeface="Microsoft YaHei" panose="020B0503020204020204" pitchFamily="34" charset="-122"/>
                          <a:cs typeface="Times New Roman" panose="02020603050405020304" pitchFamily="18" charset="0"/>
                        </a:rPr>
                        <a:t>Home Owner</a:t>
                      </a:r>
                      <a:endParaRPr lang="zh-CN" sz="1400" b="0" i="0" dirty="0">
                        <a:effectLst/>
                        <a:latin typeface="Microsoft YaHei" panose="020B0503020204020204" pitchFamily="34" charset="-122"/>
                        <a:ea typeface="Microsoft YaHei" panose="020B0503020204020204" pitchFamily="34" charset="-122"/>
                      </a:endParaRPr>
                    </a:p>
                  </a:txBody>
                  <a:tcPr marL="68580" marR="68580" marT="0" marB="0" anchor="ctr">
                    <a:solidFill>
                      <a:srgbClr val="7030A0"/>
                    </a:solidFill>
                  </a:tcPr>
                </a:tc>
                <a:tc>
                  <a:txBody>
                    <a:bodyPr/>
                    <a:lstStyle/>
                    <a:p>
                      <a:pPr algn="ctr">
                        <a:spcAft>
                          <a:spcPts val="0"/>
                        </a:spcAft>
                      </a:pPr>
                      <a:r>
                        <a:rPr lang="en-US" sz="1400" b="0" i="0" dirty="0">
                          <a:solidFill>
                            <a:srgbClr val="FFFFFF"/>
                          </a:solidFill>
                          <a:effectLst/>
                          <a:latin typeface="Microsoft YaHei" panose="020B0503020204020204" pitchFamily="34" charset="-122"/>
                          <a:ea typeface="Microsoft YaHei" panose="020B0503020204020204" pitchFamily="34" charset="-122"/>
                          <a:cs typeface="Times New Roman" panose="02020603050405020304" pitchFamily="18" charset="0"/>
                        </a:rPr>
                        <a:t>Marital</a:t>
                      </a:r>
                      <a:endParaRPr lang="zh-CN" sz="1400" b="0" i="0" dirty="0">
                        <a:effectLst/>
                        <a:latin typeface="Microsoft YaHei" panose="020B0503020204020204" pitchFamily="34" charset="-122"/>
                        <a:ea typeface="Microsoft YaHei" panose="020B0503020204020204" pitchFamily="34" charset="-122"/>
                      </a:endParaRPr>
                    </a:p>
                    <a:p>
                      <a:pPr algn="ctr">
                        <a:spcAft>
                          <a:spcPts val="0"/>
                        </a:spcAft>
                      </a:pPr>
                      <a:r>
                        <a:rPr lang="en-US" sz="1400" b="0" i="0" dirty="0">
                          <a:solidFill>
                            <a:srgbClr val="FFFFFF"/>
                          </a:solidFill>
                          <a:effectLst/>
                          <a:latin typeface="Microsoft YaHei" panose="020B0503020204020204" pitchFamily="34" charset="-122"/>
                          <a:ea typeface="Microsoft YaHei" panose="020B0503020204020204" pitchFamily="34" charset="-122"/>
                          <a:cs typeface="Times New Roman" panose="02020603050405020304" pitchFamily="18" charset="0"/>
                        </a:rPr>
                        <a:t>Status</a:t>
                      </a:r>
                      <a:endParaRPr lang="zh-CN" sz="1400" b="0" i="0" dirty="0">
                        <a:effectLst/>
                        <a:latin typeface="Microsoft YaHei" panose="020B0503020204020204" pitchFamily="34" charset="-122"/>
                        <a:ea typeface="Microsoft YaHei" panose="020B0503020204020204" pitchFamily="34" charset="-122"/>
                      </a:endParaRPr>
                    </a:p>
                  </a:txBody>
                  <a:tcPr marL="68580" marR="68580" marT="0" marB="0" anchor="ctr">
                    <a:solidFill>
                      <a:srgbClr val="7030A0"/>
                    </a:solidFill>
                  </a:tcPr>
                </a:tc>
                <a:tc>
                  <a:txBody>
                    <a:bodyPr/>
                    <a:lstStyle/>
                    <a:p>
                      <a:pPr algn="ctr">
                        <a:spcAft>
                          <a:spcPts val="0"/>
                        </a:spcAft>
                      </a:pPr>
                      <a:r>
                        <a:rPr lang="en-US" sz="1400" b="0" i="0" dirty="0">
                          <a:solidFill>
                            <a:srgbClr val="FFFFFF"/>
                          </a:solidFill>
                          <a:effectLst/>
                          <a:latin typeface="Microsoft YaHei" panose="020B0503020204020204" pitchFamily="34" charset="-122"/>
                          <a:ea typeface="Microsoft YaHei" panose="020B0503020204020204" pitchFamily="34" charset="-122"/>
                          <a:cs typeface="Times New Roman" panose="02020603050405020304" pitchFamily="18" charset="0"/>
                        </a:rPr>
                        <a:t>Annual</a:t>
                      </a:r>
                      <a:endParaRPr lang="zh-CN" sz="1400" b="0" i="0" dirty="0">
                        <a:effectLst/>
                        <a:latin typeface="Microsoft YaHei" panose="020B0503020204020204" pitchFamily="34" charset="-122"/>
                        <a:ea typeface="Microsoft YaHei" panose="020B0503020204020204" pitchFamily="34" charset="-122"/>
                      </a:endParaRPr>
                    </a:p>
                    <a:p>
                      <a:pPr algn="ctr">
                        <a:spcAft>
                          <a:spcPts val="0"/>
                        </a:spcAft>
                      </a:pPr>
                      <a:r>
                        <a:rPr lang="en-US" sz="1400" b="0" i="0" dirty="0">
                          <a:solidFill>
                            <a:srgbClr val="FFFFFF"/>
                          </a:solidFill>
                          <a:effectLst/>
                          <a:latin typeface="Microsoft YaHei" panose="020B0503020204020204" pitchFamily="34" charset="-122"/>
                          <a:ea typeface="Microsoft YaHei" panose="020B0503020204020204" pitchFamily="34" charset="-122"/>
                          <a:cs typeface="Times New Roman" panose="02020603050405020304" pitchFamily="18" charset="0"/>
                        </a:rPr>
                        <a:t>Income</a:t>
                      </a:r>
                      <a:endParaRPr lang="zh-CN" sz="1400" b="0" i="0" dirty="0">
                        <a:effectLst/>
                        <a:latin typeface="Microsoft YaHei" panose="020B0503020204020204" pitchFamily="34" charset="-122"/>
                        <a:ea typeface="Microsoft YaHei" panose="020B0503020204020204" pitchFamily="34" charset="-122"/>
                      </a:endParaRPr>
                    </a:p>
                  </a:txBody>
                  <a:tcPr marL="68580" marR="68580" marT="0" marB="0" anchor="ctr">
                    <a:solidFill>
                      <a:srgbClr val="7030A0"/>
                    </a:solidFill>
                  </a:tcPr>
                </a:tc>
                <a:tc>
                  <a:txBody>
                    <a:bodyPr/>
                    <a:lstStyle/>
                    <a:p>
                      <a:pPr algn="ctr">
                        <a:spcAft>
                          <a:spcPts val="0"/>
                        </a:spcAft>
                      </a:pPr>
                      <a:r>
                        <a:rPr lang="en-US" sz="1400" b="0" i="0" dirty="0">
                          <a:solidFill>
                            <a:srgbClr val="FFFFFF"/>
                          </a:solidFill>
                          <a:effectLst/>
                          <a:latin typeface="Microsoft YaHei" panose="020B0503020204020204" pitchFamily="34" charset="-122"/>
                          <a:ea typeface="Microsoft YaHei" panose="020B0503020204020204" pitchFamily="34" charset="-122"/>
                          <a:cs typeface="Times New Roman" panose="02020603050405020304" pitchFamily="18" charset="0"/>
                        </a:rPr>
                        <a:t>Defaulted Borrower</a:t>
                      </a:r>
                      <a:endParaRPr lang="zh-CN" sz="1400" b="0" i="0" dirty="0">
                        <a:effectLst/>
                        <a:latin typeface="Microsoft YaHei" panose="020B0503020204020204" pitchFamily="34" charset="-122"/>
                        <a:ea typeface="Microsoft YaHei" panose="020B0503020204020204" pitchFamily="34" charset="-122"/>
                      </a:endParaRPr>
                    </a:p>
                  </a:txBody>
                  <a:tcPr marL="68580" marR="68580" marT="0" marB="0" anchor="ctr">
                    <a:solidFill>
                      <a:srgbClr val="7030A0"/>
                    </a:solidFill>
                  </a:tcPr>
                </a:tc>
                <a:extLst>
                  <a:ext uri="{0D108BD9-81ED-4DB2-BD59-A6C34878D82A}">
                    <a16:rowId xmlns:a16="http://schemas.microsoft.com/office/drawing/2014/main" val="3039501530"/>
                  </a:ext>
                </a:extLst>
              </a:tr>
              <a:tr h="203715">
                <a:tc>
                  <a:txBody>
                    <a:bodyPr/>
                    <a:lstStyle/>
                    <a:p>
                      <a:pPr>
                        <a:spcAft>
                          <a:spcPts val="0"/>
                        </a:spcAft>
                      </a:pPr>
                      <a:r>
                        <a:rPr lang="en-US" sz="1400" b="0" i="0" dirty="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rPr>
                        <a:t>11</a:t>
                      </a:r>
                      <a:endParaRPr lang="zh-CN" sz="1400" b="0" i="0" dirty="0">
                        <a:effectLst/>
                        <a:latin typeface="Microsoft YaHei" panose="020B0503020204020204" pitchFamily="34" charset="-122"/>
                        <a:ea typeface="Microsoft YaHei" panose="020B0503020204020204" pitchFamily="34" charset="-122"/>
                      </a:endParaRPr>
                    </a:p>
                  </a:txBody>
                  <a:tcPr marL="68580" marR="68580" marT="0" marB="0" anchor="ctr"/>
                </a:tc>
                <a:tc>
                  <a:txBody>
                    <a:bodyPr/>
                    <a:lstStyle/>
                    <a:p>
                      <a:pPr>
                        <a:spcAft>
                          <a:spcPts val="0"/>
                        </a:spcAft>
                      </a:pPr>
                      <a:r>
                        <a:rPr lang="en-US" sz="1400" b="0" i="0" dirty="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rPr>
                        <a:t>Yes</a:t>
                      </a:r>
                      <a:endParaRPr lang="zh-CN" sz="1400" b="0" i="0" dirty="0">
                        <a:effectLst/>
                        <a:latin typeface="Microsoft YaHei" panose="020B0503020204020204" pitchFamily="34" charset="-122"/>
                        <a:ea typeface="Microsoft YaHei" panose="020B0503020204020204" pitchFamily="34" charset="-122"/>
                      </a:endParaRPr>
                    </a:p>
                  </a:txBody>
                  <a:tcPr marL="68580" marR="68580" marT="0" marB="0" anchor="ctr"/>
                </a:tc>
                <a:tc>
                  <a:txBody>
                    <a:bodyPr/>
                    <a:lstStyle/>
                    <a:p>
                      <a:pPr>
                        <a:spcAft>
                          <a:spcPts val="0"/>
                        </a:spcAft>
                      </a:pPr>
                      <a:r>
                        <a:rPr lang="en-US" sz="1400" b="0" i="0" dirty="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rPr>
                        <a:t>Single</a:t>
                      </a:r>
                      <a:endParaRPr lang="zh-CN" sz="1400" b="0" i="0" dirty="0">
                        <a:effectLst/>
                        <a:latin typeface="Microsoft YaHei" panose="020B0503020204020204" pitchFamily="34" charset="-122"/>
                        <a:ea typeface="Microsoft YaHei" panose="020B0503020204020204" pitchFamily="34" charset="-122"/>
                      </a:endParaRPr>
                    </a:p>
                  </a:txBody>
                  <a:tcPr marL="68580" marR="68580" marT="0" marB="0" anchor="ctr"/>
                </a:tc>
                <a:tc>
                  <a:txBody>
                    <a:bodyPr/>
                    <a:lstStyle/>
                    <a:p>
                      <a:pPr>
                        <a:spcAft>
                          <a:spcPts val="0"/>
                        </a:spcAft>
                      </a:pPr>
                      <a:r>
                        <a:rPr lang="en-US" sz="1400" b="0" i="0" dirty="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rPr>
                        <a:t>135K</a:t>
                      </a:r>
                      <a:endParaRPr lang="zh-CN" sz="1400" b="0" i="0" dirty="0">
                        <a:effectLst/>
                        <a:latin typeface="Microsoft YaHei" panose="020B0503020204020204" pitchFamily="34" charset="-122"/>
                        <a:ea typeface="Microsoft YaHei" panose="020B0503020204020204" pitchFamily="34" charset="-122"/>
                      </a:endParaRPr>
                    </a:p>
                  </a:txBody>
                  <a:tcPr marL="68580" marR="68580" marT="0" marB="0" anchor="ctr"/>
                </a:tc>
                <a:tc>
                  <a:txBody>
                    <a:bodyPr/>
                    <a:lstStyle/>
                    <a:p>
                      <a:pPr>
                        <a:spcAft>
                          <a:spcPts val="0"/>
                        </a:spcAft>
                      </a:pPr>
                      <a:r>
                        <a:rPr lang="en-US" altLang="zh-CN" sz="1400" b="0" i="0" dirty="0">
                          <a:solidFill>
                            <a:srgbClr val="FF0000"/>
                          </a:solidFill>
                          <a:effectLst/>
                          <a:latin typeface="Microsoft YaHei" panose="020B0503020204020204" pitchFamily="34" charset="-122"/>
                          <a:ea typeface="Microsoft YaHei" panose="020B0503020204020204" pitchFamily="34" charset="-122"/>
                          <a:cs typeface="Times New Roman" panose="02020603050405020304" pitchFamily="18" charset="0"/>
                        </a:rPr>
                        <a:t>?</a:t>
                      </a:r>
                      <a:endParaRPr lang="zh-CN" sz="1400" b="0" i="0" dirty="0">
                        <a:solidFill>
                          <a:srgbClr val="FF0000"/>
                        </a:solidFill>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273102289"/>
                  </a:ext>
                </a:extLst>
              </a:tr>
              <a:tr h="203715">
                <a:tc>
                  <a:txBody>
                    <a:bodyPr/>
                    <a:lstStyle/>
                    <a:p>
                      <a:pPr>
                        <a:spcAft>
                          <a:spcPts val="0"/>
                        </a:spcAft>
                      </a:pPr>
                      <a:r>
                        <a:rPr lang="en-US" sz="1400" b="0" i="0" dirty="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rPr>
                        <a:t>12</a:t>
                      </a:r>
                      <a:endParaRPr lang="zh-CN" sz="1400" b="0" i="0" dirty="0">
                        <a:effectLst/>
                        <a:latin typeface="Microsoft YaHei" panose="020B0503020204020204" pitchFamily="34" charset="-122"/>
                        <a:ea typeface="Microsoft YaHei" panose="020B0503020204020204" pitchFamily="34" charset="-122"/>
                      </a:endParaRPr>
                    </a:p>
                  </a:txBody>
                  <a:tcPr marL="68580" marR="68580" marT="0" marB="0" anchor="ctr"/>
                </a:tc>
                <a:tc>
                  <a:txBody>
                    <a:bodyPr/>
                    <a:lstStyle/>
                    <a:p>
                      <a:pPr>
                        <a:spcAft>
                          <a:spcPts val="0"/>
                        </a:spcAft>
                      </a:pPr>
                      <a:r>
                        <a:rPr lang="en-US" sz="1400" b="0" i="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rPr>
                        <a:t>No</a:t>
                      </a:r>
                      <a:endParaRPr lang="zh-CN" sz="1400" b="0" i="0">
                        <a:effectLst/>
                        <a:latin typeface="Microsoft YaHei" panose="020B0503020204020204" pitchFamily="34" charset="-122"/>
                        <a:ea typeface="Microsoft YaHei" panose="020B0503020204020204" pitchFamily="34" charset="-122"/>
                      </a:endParaRPr>
                    </a:p>
                  </a:txBody>
                  <a:tcPr marL="68580" marR="68580" marT="0" marB="0" anchor="ctr"/>
                </a:tc>
                <a:tc>
                  <a:txBody>
                    <a:bodyPr/>
                    <a:lstStyle/>
                    <a:p>
                      <a:pPr>
                        <a:spcAft>
                          <a:spcPts val="0"/>
                        </a:spcAft>
                      </a:pPr>
                      <a:r>
                        <a:rPr lang="en-US" sz="1400" b="0" i="0" kern="0" dirty="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rPr>
                        <a:t>Married</a:t>
                      </a:r>
                      <a:endParaRPr lang="zh-CN" sz="1400" b="0" i="0" kern="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tc>
                  <a:txBody>
                    <a:bodyPr/>
                    <a:lstStyle/>
                    <a:p>
                      <a:pPr>
                        <a:spcAft>
                          <a:spcPts val="0"/>
                        </a:spcAft>
                      </a:pPr>
                      <a:r>
                        <a:rPr lang="en-US" sz="1400" b="0" i="0" dirty="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rPr>
                        <a:t>80K</a:t>
                      </a:r>
                      <a:endParaRPr lang="zh-CN" sz="1400" b="0" i="0" dirty="0">
                        <a:effectLst/>
                        <a:latin typeface="Microsoft YaHei" panose="020B0503020204020204" pitchFamily="34" charset="-122"/>
                        <a:ea typeface="Microsoft YaHei" panose="020B0503020204020204" pitchFamily="34" charset="-122"/>
                      </a:endParaRPr>
                    </a:p>
                  </a:txBody>
                  <a:tcPr marL="68580" marR="68580" marT="0" marB="0" anchor="ctr"/>
                </a:tc>
                <a:tc>
                  <a:txBody>
                    <a:bodyPr/>
                    <a:lstStyle/>
                    <a:p>
                      <a:pPr marL="0" algn="l" defTabSz="914400" rtl="0" eaLnBrk="1" latinLnBrk="0" hangingPunct="1">
                        <a:spcAft>
                          <a:spcPts val="0"/>
                        </a:spcAft>
                      </a:pPr>
                      <a:r>
                        <a:rPr lang="en-US" altLang="zh-CN" sz="1400" b="0" i="0" kern="1200" dirty="0">
                          <a:solidFill>
                            <a:srgbClr val="FF0000"/>
                          </a:solidFill>
                          <a:effectLst/>
                          <a:latin typeface="Microsoft YaHei" panose="020B0503020204020204" pitchFamily="34" charset="-122"/>
                          <a:ea typeface="Microsoft YaHei" panose="020B0503020204020204" pitchFamily="34" charset="-122"/>
                          <a:cs typeface="Times New Roman" panose="02020603050405020304" pitchFamily="18" charset="0"/>
                        </a:rPr>
                        <a:t>?</a:t>
                      </a:r>
                      <a:endParaRPr lang="zh-CN" altLang="en-US" sz="1400" b="0" i="0" kern="1200" dirty="0">
                        <a:solidFill>
                          <a:srgbClr val="FF0000"/>
                        </a:solidFill>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910926669"/>
                  </a:ext>
                </a:extLst>
              </a:tr>
              <a:tr h="203715">
                <a:tc>
                  <a:txBody>
                    <a:bodyPr/>
                    <a:lstStyle/>
                    <a:p>
                      <a:pPr>
                        <a:spcAft>
                          <a:spcPts val="0"/>
                        </a:spcAft>
                      </a:pPr>
                      <a:r>
                        <a:rPr lang="en-US" sz="1400" b="0" i="0" dirty="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rPr>
                        <a:t>13</a:t>
                      </a:r>
                      <a:endParaRPr lang="zh-CN" sz="1400" b="0" i="0" dirty="0">
                        <a:effectLst/>
                        <a:latin typeface="Microsoft YaHei" panose="020B0503020204020204" pitchFamily="34" charset="-122"/>
                        <a:ea typeface="Microsoft YaHei" panose="020B0503020204020204" pitchFamily="34" charset="-122"/>
                      </a:endParaRPr>
                    </a:p>
                  </a:txBody>
                  <a:tcPr marL="68580" marR="68580" marT="0" marB="0" anchor="ctr"/>
                </a:tc>
                <a:tc>
                  <a:txBody>
                    <a:bodyPr/>
                    <a:lstStyle/>
                    <a:p>
                      <a:pPr>
                        <a:spcAft>
                          <a:spcPts val="0"/>
                        </a:spcAft>
                      </a:pPr>
                      <a:r>
                        <a:rPr lang="en-US" sz="1400" b="0" i="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rPr>
                        <a:t>No</a:t>
                      </a:r>
                      <a:endParaRPr lang="zh-CN" sz="1400" b="0" i="0">
                        <a:effectLst/>
                        <a:latin typeface="Microsoft YaHei" panose="020B0503020204020204" pitchFamily="34" charset="-122"/>
                        <a:ea typeface="Microsoft YaHei" panose="020B0503020204020204" pitchFamily="34" charset="-122"/>
                      </a:endParaRPr>
                    </a:p>
                  </a:txBody>
                  <a:tcPr marL="68580" marR="68580" marT="0" marB="0" anchor="ctr"/>
                </a:tc>
                <a:tc>
                  <a:txBody>
                    <a:bodyPr/>
                    <a:lstStyle/>
                    <a:p>
                      <a:pPr>
                        <a:spcAft>
                          <a:spcPts val="0"/>
                        </a:spcAft>
                      </a:pPr>
                      <a:r>
                        <a:rPr lang="en-US" sz="1400" b="0" i="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rPr>
                        <a:t>Single</a:t>
                      </a:r>
                      <a:endParaRPr lang="zh-CN" sz="1400" b="0" i="0">
                        <a:effectLst/>
                        <a:latin typeface="Microsoft YaHei" panose="020B0503020204020204" pitchFamily="34" charset="-122"/>
                        <a:ea typeface="Microsoft YaHei" panose="020B0503020204020204" pitchFamily="34" charset="-122"/>
                      </a:endParaRPr>
                    </a:p>
                  </a:txBody>
                  <a:tcPr marL="68580" marR="68580" marT="0" marB="0" anchor="ctr"/>
                </a:tc>
                <a:tc>
                  <a:txBody>
                    <a:bodyPr/>
                    <a:lstStyle/>
                    <a:p>
                      <a:pPr>
                        <a:spcAft>
                          <a:spcPts val="0"/>
                        </a:spcAft>
                      </a:pPr>
                      <a:r>
                        <a:rPr lang="en-US" sz="1400" b="0" i="0" dirty="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rPr>
                        <a:t>110K</a:t>
                      </a:r>
                      <a:endParaRPr lang="zh-CN" sz="1400" b="0" i="0" dirty="0">
                        <a:effectLst/>
                        <a:latin typeface="Microsoft YaHei" panose="020B0503020204020204" pitchFamily="34" charset="-122"/>
                        <a:ea typeface="Microsoft YaHei" panose="020B0503020204020204" pitchFamily="34" charset="-122"/>
                      </a:endParaRPr>
                    </a:p>
                  </a:txBody>
                  <a:tcPr marL="68580" marR="68580" marT="0" marB="0" anchor="ctr"/>
                </a:tc>
                <a:tc>
                  <a:txBody>
                    <a:bodyPr/>
                    <a:lstStyle/>
                    <a:p>
                      <a:pPr marL="0" algn="l" defTabSz="914400" rtl="0" eaLnBrk="1" latinLnBrk="0" hangingPunct="1">
                        <a:spcAft>
                          <a:spcPts val="0"/>
                        </a:spcAft>
                      </a:pPr>
                      <a:r>
                        <a:rPr lang="en-US" altLang="zh-CN" sz="1400" b="0" i="0" kern="1200" dirty="0">
                          <a:solidFill>
                            <a:srgbClr val="FF0000"/>
                          </a:solidFill>
                          <a:effectLst/>
                          <a:latin typeface="Microsoft YaHei" panose="020B0503020204020204" pitchFamily="34" charset="-122"/>
                          <a:ea typeface="Microsoft YaHei" panose="020B0503020204020204" pitchFamily="34" charset="-122"/>
                          <a:cs typeface="Times New Roman" panose="02020603050405020304" pitchFamily="18" charset="0"/>
                        </a:rPr>
                        <a:t>?</a:t>
                      </a:r>
                      <a:endParaRPr lang="zh-CN" altLang="en-US" sz="1400" b="0" i="0" kern="1200" dirty="0">
                        <a:solidFill>
                          <a:srgbClr val="FF0000"/>
                        </a:solidFill>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811290886"/>
                  </a:ext>
                </a:extLst>
              </a:tr>
              <a:tr h="203715">
                <a:tc>
                  <a:txBody>
                    <a:bodyPr/>
                    <a:lstStyle/>
                    <a:p>
                      <a:pPr>
                        <a:spcAft>
                          <a:spcPts val="0"/>
                        </a:spcAft>
                      </a:pPr>
                      <a:r>
                        <a:rPr lang="en-US" sz="1400" b="0" i="0" dirty="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rPr>
                        <a:t>14</a:t>
                      </a:r>
                      <a:endParaRPr lang="zh-CN" sz="1400" b="0" i="0" dirty="0">
                        <a:effectLst/>
                        <a:latin typeface="Microsoft YaHei" panose="020B0503020204020204" pitchFamily="34" charset="-122"/>
                        <a:ea typeface="Microsoft YaHei" panose="020B0503020204020204" pitchFamily="34" charset="-122"/>
                      </a:endParaRPr>
                    </a:p>
                  </a:txBody>
                  <a:tcPr marL="68580" marR="68580" marT="0" marB="0" anchor="ctr"/>
                </a:tc>
                <a:tc>
                  <a:txBody>
                    <a:bodyPr/>
                    <a:lstStyle/>
                    <a:p>
                      <a:pPr>
                        <a:spcAft>
                          <a:spcPts val="0"/>
                        </a:spcAft>
                      </a:pPr>
                      <a:r>
                        <a:rPr lang="en-US" sz="1400" b="0" i="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rPr>
                        <a:t>Yes</a:t>
                      </a:r>
                      <a:endParaRPr lang="zh-CN" sz="1400" b="0" i="0">
                        <a:effectLst/>
                        <a:latin typeface="Microsoft YaHei" panose="020B0503020204020204" pitchFamily="34" charset="-122"/>
                        <a:ea typeface="Microsoft YaHei" panose="020B0503020204020204" pitchFamily="34" charset="-122"/>
                      </a:endParaRPr>
                    </a:p>
                  </a:txBody>
                  <a:tcPr marL="68580" marR="68580" marT="0" marB="0" anchor="ctr"/>
                </a:tc>
                <a:tc>
                  <a:txBody>
                    <a:bodyPr/>
                    <a:lstStyle/>
                    <a:p>
                      <a:pPr>
                        <a:spcAft>
                          <a:spcPts val="0"/>
                        </a:spcAft>
                      </a:pPr>
                      <a:r>
                        <a:rPr lang="en-US" sz="1400" b="0" i="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rPr>
                        <a:t>Married</a:t>
                      </a:r>
                      <a:endParaRPr lang="zh-CN" sz="1400" b="0" i="0">
                        <a:effectLst/>
                        <a:latin typeface="Microsoft YaHei" panose="020B0503020204020204" pitchFamily="34" charset="-122"/>
                        <a:ea typeface="Microsoft YaHei" panose="020B0503020204020204" pitchFamily="34" charset="-122"/>
                      </a:endParaRPr>
                    </a:p>
                  </a:txBody>
                  <a:tcPr marL="68580" marR="68580" marT="0" marB="0" anchor="ctr"/>
                </a:tc>
                <a:tc>
                  <a:txBody>
                    <a:bodyPr/>
                    <a:lstStyle/>
                    <a:p>
                      <a:pPr>
                        <a:spcAft>
                          <a:spcPts val="0"/>
                        </a:spcAft>
                      </a:pPr>
                      <a:r>
                        <a:rPr lang="en-US" sz="1400" b="0" i="0" dirty="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rPr>
                        <a:t>150K</a:t>
                      </a:r>
                      <a:endParaRPr lang="zh-CN" sz="1400" b="0" i="0" dirty="0">
                        <a:effectLst/>
                        <a:latin typeface="Microsoft YaHei" panose="020B0503020204020204" pitchFamily="34" charset="-122"/>
                        <a:ea typeface="Microsoft YaHei" panose="020B0503020204020204" pitchFamily="34" charset="-122"/>
                      </a:endParaRPr>
                    </a:p>
                  </a:txBody>
                  <a:tcPr marL="68580" marR="68580" marT="0" marB="0" anchor="ctr"/>
                </a:tc>
                <a:tc>
                  <a:txBody>
                    <a:bodyPr/>
                    <a:lstStyle/>
                    <a:p>
                      <a:pPr marL="0" algn="l" defTabSz="914400" rtl="0" eaLnBrk="1" latinLnBrk="0" hangingPunct="1">
                        <a:spcAft>
                          <a:spcPts val="0"/>
                        </a:spcAft>
                      </a:pPr>
                      <a:r>
                        <a:rPr lang="en-US" altLang="zh-CN" sz="1400" b="0" i="0" kern="1200" dirty="0">
                          <a:solidFill>
                            <a:srgbClr val="FF0000"/>
                          </a:solidFill>
                          <a:effectLst/>
                          <a:latin typeface="Microsoft YaHei" panose="020B0503020204020204" pitchFamily="34" charset="-122"/>
                          <a:ea typeface="Microsoft YaHei" panose="020B0503020204020204" pitchFamily="34" charset="-122"/>
                          <a:cs typeface="Times New Roman" panose="02020603050405020304" pitchFamily="18" charset="0"/>
                        </a:rPr>
                        <a:t>?</a:t>
                      </a:r>
                      <a:endParaRPr lang="zh-CN" altLang="en-US" sz="1400" b="0" i="0" kern="1200" dirty="0">
                        <a:solidFill>
                          <a:srgbClr val="FF0000"/>
                        </a:solidFill>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349539057"/>
                  </a:ext>
                </a:extLst>
              </a:tr>
            </a:tbl>
          </a:graphicData>
        </a:graphic>
      </p:graphicFrame>
      <p:sp>
        <p:nvSpPr>
          <p:cNvPr id="8" name="右箭头 4">
            <a:extLst>
              <a:ext uri="{FF2B5EF4-FFF2-40B4-BE49-F238E27FC236}">
                <a16:creationId xmlns:a16="http://schemas.microsoft.com/office/drawing/2014/main" id="{33DFD4D7-9BD4-44F1-8C3E-BA7C3AF03A5F}"/>
              </a:ext>
            </a:extLst>
          </p:cNvPr>
          <p:cNvSpPr/>
          <p:nvPr/>
        </p:nvSpPr>
        <p:spPr>
          <a:xfrm rot="1090672">
            <a:off x="5865735" y="2661303"/>
            <a:ext cx="1550415" cy="153938"/>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zh-CN" altLang="en-US" dirty="0">
              <a:latin typeface="Microsoft YaHei" panose="020B0503020204020204" pitchFamily="34" charset="-122"/>
              <a:ea typeface="Microsoft YaHei" panose="020B0503020204020204" pitchFamily="34" charset="-122"/>
            </a:endParaRPr>
          </a:p>
        </p:txBody>
      </p:sp>
      <p:sp>
        <p:nvSpPr>
          <p:cNvPr id="9" name="右箭头 9">
            <a:extLst>
              <a:ext uri="{FF2B5EF4-FFF2-40B4-BE49-F238E27FC236}">
                <a16:creationId xmlns:a16="http://schemas.microsoft.com/office/drawing/2014/main" id="{212C6654-79EF-482F-B642-E23C7AB47E9E}"/>
              </a:ext>
            </a:extLst>
          </p:cNvPr>
          <p:cNvSpPr/>
          <p:nvPr/>
        </p:nvSpPr>
        <p:spPr>
          <a:xfrm rot="9462905">
            <a:off x="5785194" y="5010056"/>
            <a:ext cx="1550415" cy="153938"/>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zh-CN" altLang="en-US">
              <a:latin typeface="Microsoft YaHei" panose="020B0503020204020204" pitchFamily="34" charset="-122"/>
              <a:ea typeface="Microsoft YaHei" panose="020B0503020204020204" pitchFamily="34" charset="-122"/>
            </a:endParaRPr>
          </a:p>
        </p:txBody>
      </p:sp>
      <p:sp>
        <p:nvSpPr>
          <p:cNvPr id="10" name="文本框 9">
            <a:extLst>
              <a:ext uri="{FF2B5EF4-FFF2-40B4-BE49-F238E27FC236}">
                <a16:creationId xmlns:a16="http://schemas.microsoft.com/office/drawing/2014/main" id="{DC31342B-C48C-4979-A7BA-F0B0B9D169E9}"/>
              </a:ext>
            </a:extLst>
          </p:cNvPr>
          <p:cNvSpPr txBox="1"/>
          <p:nvPr/>
        </p:nvSpPr>
        <p:spPr>
          <a:xfrm>
            <a:off x="6307545" y="2000872"/>
            <a:ext cx="1521063" cy="646331"/>
          </a:xfrm>
          <a:prstGeom prst="rect">
            <a:avLst/>
          </a:prstGeom>
          <a:noFill/>
        </p:spPr>
        <p:txBody>
          <a:bodyPr wrap="square" rtlCol="0">
            <a:spAutoFit/>
          </a:bodyPr>
          <a:lstStyle/>
          <a:p>
            <a:r>
              <a:rPr kumimoji="1" lang="en-US" altLang="zh-CN" dirty="0">
                <a:latin typeface="Microsoft YaHei" panose="020B0503020204020204" pitchFamily="34" charset="-122"/>
                <a:ea typeface="Microsoft YaHei" panose="020B0503020204020204" pitchFamily="34" charset="-122"/>
              </a:rPr>
              <a:t>Induction</a:t>
            </a:r>
          </a:p>
          <a:p>
            <a:r>
              <a:rPr kumimoji="1" lang="zh-CN" altLang="en-US" dirty="0">
                <a:latin typeface="Microsoft YaHei" panose="020B0503020204020204" pitchFamily="34" charset="-122"/>
                <a:ea typeface="Microsoft YaHei" panose="020B0503020204020204" pitchFamily="34" charset="-122"/>
              </a:rPr>
              <a:t>归纳</a:t>
            </a:r>
          </a:p>
        </p:txBody>
      </p:sp>
      <p:sp>
        <p:nvSpPr>
          <p:cNvPr id="11" name="文本框 10">
            <a:extLst>
              <a:ext uri="{FF2B5EF4-FFF2-40B4-BE49-F238E27FC236}">
                <a16:creationId xmlns:a16="http://schemas.microsoft.com/office/drawing/2014/main" id="{409D9BA4-4F66-462C-B862-39856347BC3E}"/>
              </a:ext>
            </a:extLst>
          </p:cNvPr>
          <p:cNvSpPr txBox="1"/>
          <p:nvPr/>
        </p:nvSpPr>
        <p:spPr>
          <a:xfrm>
            <a:off x="6236441" y="4284742"/>
            <a:ext cx="1394913" cy="646331"/>
          </a:xfrm>
          <a:prstGeom prst="rect">
            <a:avLst/>
          </a:prstGeom>
          <a:noFill/>
        </p:spPr>
        <p:txBody>
          <a:bodyPr wrap="square" rtlCol="0">
            <a:spAutoFit/>
          </a:bodyPr>
          <a:lstStyle/>
          <a:p>
            <a:r>
              <a:rPr kumimoji="1" lang="en-US" altLang="zh-CN" dirty="0">
                <a:latin typeface="Microsoft YaHei" panose="020B0503020204020204" pitchFamily="34" charset="-122"/>
                <a:ea typeface="Microsoft YaHei" panose="020B0503020204020204" pitchFamily="34" charset="-122"/>
              </a:rPr>
              <a:t>Deduction</a:t>
            </a:r>
          </a:p>
          <a:p>
            <a:r>
              <a:rPr kumimoji="1" lang="zh-CN" altLang="en-US" dirty="0">
                <a:latin typeface="Microsoft YaHei" panose="020B0503020204020204" pitchFamily="34" charset="-122"/>
                <a:ea typeface="Microsoft YaHei" panose="020B0503020204020204" pitchFamily="34" charset="-122"/>
              </a:rPr>
              <a:t>推理</a:t>
            </a:r>
          </a:p>
        </p:txBody>
      </p:sp>
      <p:sp>
        <p:nvSpPr>
          <p:cNvPr id="12" name="圆角矩形 8">
            <a:extLst>
              <a:ext uri="{FF2B5EF4-FFF2-40B4-BE49-F238E27FC236}">
                <a16:creationId xmlns:a16="http://schemas.microsoft.com/office/drawing/2014/main" id="{D9B2E001-6C39-4B0D-8A82-4BD9C26D8843}"/>
              </a:ext>
            </a:extLst>
          </p:cNvPr>
          <p:cNvSpPr/>
          <p:nvPr/>
        </p:nvSpPr>
        <p:spPr>
          <a:xfrm>
            <a:off x="7764544" y="1073315"/>
            <a:ext cx="1308848" cy="56477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zh-CN" altLang="en-US" dirty="0">
                <a:latin typeface="Microsoft YaHei" panose="020B0503020204020204" pitchFamily="34" charset="-122"/>
                <a:ea typeface="Microsoft YaHei" panose="020B0503020204020204" pitchFamily="34" charset="-122"/>
              </a:rPr>
              <a:t>学习算法</a:t>
            </a:r>
            <a:endParaRPr kumimoji="1" lang="en-US" altLang="zh-CN" dirty="0">
              <a:latin typeface="Microsoft YaHei" panose="020B0503020204020204" pitchFamily="34" charset="-122"/>
              <a:ea typeface="Microsoft YaHei" panose="020B0503020204020204" pitchFamily="34" charset="-122"/>
            </a:endParaRPr>
          </a:p>
        </p:txBody>
      </p:sp>
      <p:sp>
        <p:nvSpPr>
          <p:cNvPr id="13" name="菱形 12">
            <a:extLst>
              <a:ext uri="{FF2B5EF4-FFF2-40B4-BE49-F238E27FC236}">
                <a16:creationId xmlns:a16="http://schemas.microsoft.com/office/drawing/2014/main" id="{F1669744-C179-426A-9431-286768982C7F}"/>
              </a:ext>
            </a:extLst>
          </p:cNvPr>
          <p:cNvSpPr/>
          <p:nvPr/>
        </p:nvSpPr>
        <p:spPr>
          <a:xfrm>
            <a:off x="7407881" y="2647203"/>
            <a:ext cx="2034988" cy="860612"/>
          </a:xfrm>
          <a:prstGeom prst="diamon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zh-CN" altLang="en-US" b="1" dirty="0">
                <a:solidFill>
                  <a:schemeClr val="tx1"/>
                </a:solidFill>
                <a:latin typeface="Microsoft YaHei" panose="020B0503020204020204" pitchFamily="34" charset="-122"/>
                <a:ea typeface="Microsoft YaHei" panose="020B0503020204020204" pitchFamily="34" charset="-122"/>
              </a:rPr>
              <a:t>学习</a:t>
            </a:r>
            <a:endParaRPr kumimoji="1" lang="en-US" altLang="zh-CN" b="1" dirty="0">
              <a:solidFill>
                <a:schemeClr val="tx1"/>
              </a:solidFill>
              <a:latin typeface="Microsoft YaHei" panose="020B0503020204020204" pitchFamily="34" charset="-122"/>
              <a:ea typeface="Microsoft YaHei" panose="020B0503020204020204" pitchFamily="34" charset="-122"/>
            </a:endParaRPr>
          </a:p>
          <a:p>
            <a:pPr algn="ctr"/>
            <a:r>
              <a:rPr kumimoji="1" lang="zh-CN" altLang="en-US" b="1" dirty="0">
                <a:solidFill>
                  <a:schemeClr val="tx1"/>
                </a:solidFill>
                <a:latin typeface="Microsoft YaHei" panose="020B0503020204020204" pitchFamily="34" charset="-122"/>
                <a:ea typeface="Microsoft YaHei" panose="020B0503020204020204" pitchFamily="34" charset="-122"/>
              </a:rPr>
              <a:t>模型</a:t>
            </a:r>
          </a:p>
        </p:txBody>
      </p:sp>
      <p:sp>
        <p:nvSpPr>
          <p:cNvPr id="14" name="菱形 13">
            <a:extLst>
              <a:ext uri="{FF2B5EF4-FFF2-40B4-BE49-F238E27FC236}">
                <a16:creationId xmlns:a16="http://schemas.microsoft.com/office/drawing/2014/main" id="{0891F2F1-5817-40FF-80A8-AF4D053940BA}"/>
              </a:ext>
            </a:extLst>
          </p:cNvPr>
          <p:cNvSpPr/>
          <p:nvPr/>
        </p:nvSpPr>
        <p:spPr>
          <a:xfrm>
            <a:off x="7401474" y="4154146"/>
            <a:ext cx="2034988" cy="860612"/>
          </a:xfrm>
          <a:prstGeom prst="diamon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zh-CN" altLang="en-US" b="1" dirty="0">
                <a:solidFill>
                  <a:schemeClr val="tx1"/>
                </a:solidFill>
                <a:latin typeface="Microsoft YaHei" panose="020B0503020204020204" pitchFamily="34" charset="-122"/>
                <a:ea typeface="Microsoft YaHei" panose="020B0503020204020204" pitchFamily="34" charset="-122"/>
              </a:rPr>
              <a:t>应用</a:t>
            </a:r>
            <a:endParaRPr kumimoji="1" lang="en-US" altLang="zh-CN" b="1" dirty="0">
              <a:solidFill>
                <a:schemeClr val="tx1"/>
              </a:solidFill>
              <a:latin typeface="Microsoft YaHei" panose="020B0503020204020204" pitchFamily="34" charset="-122"/>
              <a:ea typeface="Microsoft YaHei" panose="020B0503020204020204" pitchFamily="34" charset="-122"/>
            </a:endParaRPr>
          </a:p>
          <a:p>
            <a:pPr algn="ctr"/>
            <a:r>
              <a:rPr kumimoji="1" lang="zh-CN" altLang="en-US" b="1" dirty="0">
                <a:solidFill>
                  <a:schemeClr val="tx1"/>
                </a:solidFill>
                <a:latin typeface="Microsoft YaHei" panose="020B0503020204020204" pitchFamily="34" charset="-122"/>
                <a:ea typeface="Microsoft YaHei" panose="020B0503020204020204" pitchFamily="34" charset="-122"/>
              </a:rPr>
              <a:t>模型</a:t>
            </a:r>
          </a:p>
        </p:txBody>
      </p:sp>
      <p:sp>
        <p:nvSpPr>
          <p:cNvPr id="15" name="右箭头 18">
            <a:extLst>
              <a:ext uri="{FF2B5EF4-FFF2-40B4-BE49-F238E27FC236}">
                <a16:creationId xmlns:a16="http://schemas.microsoft.com/office/drawing/2014/main" id="{ED35FBB1-5240-4EC2-9DF9-3CE2A1DF4081}"/>
              </a:ext>
            </a:extLst>
          </p:cNvPr>
          <p:cNvSpPr/>
          <p:nvPr/>
        </p:nvSpPr>
        <p:spPr>
          <a:xfrm rot="5400000">
            <a:off x="7965560" y="2092369"/>
            <a:ext cx="919629" cy="16482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zh-CN" altLang="en-US" b="1" dirty="0">
              <a:solidFill>
                <a:schemeClr val="tx1"/>
              </a:solidFill>
              <a:latin typeface="Microsoft YaHei" panose="020B0503020204020204" pitchFamily="34" charset="-122"/>
              <a:ea typeface="Microsoft YaHei" panose="020B0503020204020204" pitchFamily="34" charset="-122"/>
            </a:endParaRPr>
          </a:p>
        </p:txBody>
      </p:sp>
      <p:sp>
        <p:nvSpPr>
          <p:cNvPr id="16" name="右箭头 19">
            <a:extLst>
              <a:ext uri="{FF2B5EF4-FFF2-40B4-BE49-F238E27FC236}">
                <a16:creationId xmlns:a16="http://schemas.microsoft.com/office/drawing/2014/main" id="{C5F28335-6138-4231-9C1D-7941DEC06210}"/>
              </a:ext>
            </a:extLst>
          </p:cNvPr>
          <p:cNvSpPr/>
          <p:nvPr/>
        </p:nvSpPr>
        <p:spPr>
          <a:xfrm rot="1854047">
            <a:off x="9505905" y="3254341"/>
            <a:ext cx="919629" cy="16482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zh-CN" altLang="en-US" dirty="0">
              <a:latin typeface="Microsoft YaHei" panose="020B0503020204020204" pitchFamily="34" charset="-122"/>
              <a:ea typeface="Microsoft YaHei" panose="020B0503020204020204" pitchFamily="34" charset="-122"/>
            </a:endParaRPr>
          </a:p>
        </p:txBody>
      </p:sp>
      <p:sp>
        <p:nvSpPr>
          <p:cNvPr id="17" name="右箭头 20">
            <a:extLst>
              <a:ext uri="{FF2B5EF4-FFF2-40B4-BE49-F238E27FC236}">
                <a16:creationId xmlns:a16="http://schemas.microsoft.com/office/drawing/2014/main" id="{91AAE9F8-1136-449B-91AF-40152D4A44E4}"/>
              </a:ext>
            </a:extLst>
          </p:cNvPr>
          <p:cNvSpPr/>
          <p:nvPr/>
        </p:nvSpPr>
        <p:spPr>
          <a:xfrm rot="8989531">
            <a:off x="9391472" y="4202329"/>
            <a:ext cx="919629" cy="16482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zh-CN" altLang="en-US" dirty="0">
              <a:latin typeface="Microsoft YaHei" panose="020B0503020204020204" pitchFamily="34" charset="-122"/>
              <a:ea typeface="Microsoft YaHei" panose="020B0503020204020204" pitchFamily="34" charset="-122"/>
            </a:endParaRPr>
          </a:p>
        </p:txBody>
      </p:sp>
      <p:sp>
        <p:nvSpPr>
          <p:cNvPr id="18" name="磁盘 15">
            <a:extLst>
              <a:ext uri="{FF2B5EF4-FFF2-40B4-BE49-F238E27FC236}">
                <a16:creationId xmlns:a16="http://schemas.microsoft.com/office/drawing/2014/main" id="{94EEED91-1514-4981-AD6E-56C31C9E09EE}"/>
              </a:ext>
            </a:extLst>
          </p:cNvPr>
          <p:cNvSpPr/>
          <p:nvPr/>
        </p:nvSpPr>
        <p:spPr>
          <a:xfrm>
            <a:off x="10402591" y="3365423"/>
            <a:ext cx="1084729" cy="820424"/>
          </a:xfrm>
          <a:prstGeom prst="flowChartMagneticDisk">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zh-CN" altLang="en-US" b="1" dirty="0">
                <a:latin typeface="Microsoft YaHei" panose="020B0503020204020204" pitchFamily="34" charset="-122"/>
                <a:ea typeface="Microsoft YaHei" panose="020B0503020204020204" pitchFamily="34" charset="-122"/>
              </a:rPr>
              <a:t>模型</a:t>
            </a:r>
          </a:p>
        </p:txBody>
      </p:sp>
      <p:sp>
        <p:nvSpPr>
          <p:cNvPr id="19" name="Slide Number Placeholder 6">
            <a:extLst>
              <a:ext uri="{FF2B5EF4-FFF2-40B4-BE49-F238E27FC236}">
                <a16:creationId xmlns:a16="http://schemas.microsoft.com/office/drawing/2014/main" id="{1890195F-8DBE-E742-BA4F-257FFC484418}"/>
              </a:ext>
            </a:extLst>
          </p:cNvPr>
          <p:cNvSpPr txBox="1">
            <a:spLocks/>
          </p:cNvSpPr>
          <p:nvPr/>
        </p:nvSpPr>
        <p:spPr bwMode="auto">
          <a:xfrm>
            <a:off x="10438408" y="6356350"/>
            <a:ext cx="1206437"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defPPr>
              <a:defRPr lang="zh-CN"/>
            </a:defPPr>
            <a:lvl1pPr marL="0" algn="l" defTabSz="914400" rtl="0" eaLnBrk="1" latinLnBrk="0" hangingPunct="1">
              <a:spcBef>
                <a:spcPct val="10000"/>
              </a:spcBef>
              <a:spcAft>
                <a:spcPts val="400"/>
              </a:spcAft>
              <a:buClr>
                <a:srgbClr val="0C7B9C"/>
              </a:buClr>
              <a:buSzPct val="75000"/>
              <a:buFont typeface="Monotype Sorts" pitchFamily="2" charset="2"/>
              <a:buChar char="l"/>
              <a:defRPr sz="2800" kern="1200">
                <a:solidFill>
                  <a:schemeClr val="tx1"/>
                </a:solidFill>
                <a:latin typeface="Arial" panose="020B0604020202020204" pitchFamily="34" charset="0"/>
                <a:ea typeface="+mn-ea"/>
                <a:cs typeface="+mn-cs"/>
              </a:defRPr>
            </a:lvl1pPr>
            <a:lvl2pPr marL="742950" indent="-285750" algn="l" defTabSz="914400" rtl="0" eaLnBrk="1" latinLnBrk="0" hangingPunct="1">
              <a:spcBef>
                <a:spcPct val="10000"/>
              </a:spcBef>
              <a:spcAft>
                <a:spcPts val="400"/>
              </a:spcAft>
              <a:buClr>
                <a:srgbClr val="0C7B9C"/>
              </a:buClr>
              <a:buSzPct val="100000"/>
              <a:buFont typeface="Arial" panose="020B0604020202020204" pitchFamily="34" charset="0"/>
              <a:buChar char="–"/>
              <a:defRPr sz="2800" kern="1200">
                <a:solidFill>
                  <a:schemeClr val="tx1"/>
                </a:solidFill>
                <a:latin typeface="Arial" panose="020B0604020202020204" pitchFamily="34" charset="0"/>
                <a:ea typeface="+mn-ea"/>
                <a:cs typeface="+mn-cs"/>
              </a:defRPr>
            </a:lvl2pPr>
            <a:lvl3pPr marL="1143000" indent="-228600" algn="l" defTabSz="914400" rtl="0" eaLnBrk="1" latinLnBrk="0" hangingPunct="1">
              <a:spcBef>
                <a:spcPct val="10000"/>
              </a:spcBef>
              <a:spcAft>
                <a:spcPts val="400"/>
              </a:spcAft>
              <a:buClr>
                <a:srgbClr val="0C7B9C"/>
              </a:buClr>
              <a:buSzPct val="70000"/>
              <a:buFont typeface="Wingdings" pitchFamily="2" charset="2"/>
              <a:buChar char="u"/>
              <a:defRPr sz="2400" kern="1200">
                <a:solidFill>
                  <a:schemeClr val="tx1"/>
                </a:solidFill>
                <a:latin typeface="Arial" panose="020B0604020202020204" pitchFamily="34" charset="0"/>
                <a:ea typeface="+mn-ea"/>
                <a:cs typeface="+mn-cs"/>
              </a:defRPr>
            </a:lvl3pPr>
            <a:lvl4pPr marL="1600200" indent="-228600" algn="l" defTabSz="914400" rtl="0" eaLnBrk="1" latinLnBrk="0" hangingPunct="1">
              <a:spcBef>
                <a:spcPct val="20000"/>
              </a:spcBef>
              <a:buSzPct val="100000"/>
              <a:buChar char="–"/>
              <a:defRPr sz="2000" kern="1200">
                <a:solidFill>
                  <a:schemeClr val="tx1"/>
                </a:solidFill>
                <a:latin typeface="Times New Roman" panose="02020603050405020304" pitchFamily="18" charset="0"/>
                <a:ea typeface="+mn-ea"/>
                <a:cs typeface="+mn-cs"/>
              </a:defRPr>
            </a:lvl4pPr>
            <a:lvl5pPr marL="2057400" indent="-228600" algn="l" defTabSz="914400" rtl="0" eaLnBrk="1" latinLnBrk="0" hangingPunct="1">
              <a:spcBef>
                <a:spcPct val="20000"/>
              </a:spcBef>
              <a:buSzPct val="100000"/>
              <a:buChar char="•"/>
              <a:defRPr sz="2000"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9pPr>
          </a:lstStyle>
          <a:p>
            <a:pPr>
              <a:lnSpc>
                <a:spcPct val="90000"/>
              </a:lnSpc>
              <a:spcBef>
                <a:spcPct val="0"/>
              </a:spcBef>
              <a:spcAft>
                <a:spcPts val="600"/>
              </a:spcAft>
              <a:buClrTx/>
              <a:buSzTx/>
              <a:buFontTx/>
              <a:buNone/>
            </a:pPr>
            <a:fld id="{B3C95AA5-9D5C-5241-9970-E26C58C44F9A}" type="slidenum">
              <a:rPr lang="en-US" altLang="en-US" sz="1800" smtClean="0">
                <a:latin typeface="Microsoft YaHei" panose="020B0503020204020204" pitchFamily="34" charset="-122"/>
              </a:rPr>
              <a:pPr>
                <a:lnSpc>
                  <a:spcPct val="90000"/>
                </a:lnSpc>
                <a:spcBef>
                  <a:spcPct val="0"/>
                </a:spcBef>
                <a:spcAft>
                  <a:spcPts val="600"/>
                </a:spcAft>
                <a:buClrTx/>
                <a:buSzTx/>
                <a:buFontTx/>
                <a:buNone/>
              </a:pPr>
              <a:t>6</a:t>
            </a:fld>
            <a:endParaRPr lang="en-US" altLang="en-US" sz="1800" dirty="0">
              <a:latin typeface="Microsoft YaHei" panose="020B0503020204020204" pitchFamily="34" charset="-122"/>
            </a:endParaRPr>
          </a:p>
        </p:txBody>
      </p:sp>
    </p:spTree>
    <p:extLst>
      <p:ext uri="{BB962C8B-B14F-4D97-AF65-F5344CB8AC3E}">
        <p14:creationId xmlns:p14="http://schemas.microsoft.com/office/powerpoint/2010/main" val="4203771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P spid="11" grpId="0"/>
      <p:bldP spid="12" grpId="0" animBg="1"/>
      <p:bldP spid="13" grpId="0" animBg="1"/>
      <p:bldP spid="14" grpId="0" animBg="1"/>
      <p:bldP spid="15" grpId="0" animBg="1"/>
      <p:bldP spid="16" grpId="0" animBg="1"/>
      <p:bldP spid="17" grpId="0" animBg="1"/>
      <p:bldP spid="18"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lumMod val="65000"/>
            <a:lumOff val="35000"/>
          </a:schemeClr>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EAA538-0BBB-1344-A4F4-F33DA4B8E102}"/>
              </a:ext>
            </a:extLst>
          </p:cNvPr>
          <p:cNvSpPr>
            <a:spLocks noGrp="1"/>
          </p:cNvSpPr>
          <p:nvPr>
            <p:ph type="title"/>
          </p:nvPr>
        </p:nvSpPr>
        <p:spPr>
          <a:xfrm>
            <a:off x="838200" y="817145"/>
            <a:ext cx="4535905" cy="2978150"/>
          </a:xfrm>
        </p:spPr>
        <p:txBody>
          <a:bodyPr anchor="b">
            <a:normAutofit/>
          </a:bodyPr>
          <a:lstStyle/>
          <a:p>
            <a:r>
              <a:rPr kumimoji="1" lang="zh-CN" altLang="en-US" sz="4800" dirty="0">
                <a:solidFill>
                  <a:schemeClr val="tx1"/>
                </a:solidFill>
                <a:latin typeface="Microsoft YaHei" panose="020B0503020204020204" pitchFamily="34" charset="-122"/>
                <a:ea typeface="Microsoft YaHei" panose="020B0503020204020204" pitchFamily="34" charset="-122"/>
              </a:rPr>
              <a:t>欢迎来到</a:t>
            </a:r>
            <a:br>
              <a:rPr kumimoji="1" lang="en-US" altLang="zh-CN" sz="4800" dirty="0">
                <a:solidFill>
                  <a:schemeClr val="tx1"/>
                </a:solidFill>
                <a:latin typeface="Microsoft YaHei" panose="020B0503020204020204" pitchFamily="34" charset="-122"/>
                <a:ea typeface="Microsoft YaHei" panose="020B0503020204020204" pitchFamily="34" charset="-122"/>
              </a:rPr>
            </a:br>
            <a:r>
              <a:rPr kumimoji="1" lang="zh-CN" altLang="en-US" sz="4800" dirty="0">
                <a:solidFill>
                  <a:schemeClr val="tx1"/>
                </a:solidFill>
                <a:latin typeface="Microsoft YaHei" panose="020B0503020204020204" pitchFamily="34" charset="-122"/>
                <a:ea typeface="Microsoft YaHei" panose="020B0503020204020204" pitchFamily="34" charset="-122"/>
              </a:rPr>
              <a:t>数据挖掘的世界！</a:t>
            </a:r>
          </a:p>
        </p:txBody>
      </p:sp>
      <p:sp>
        <p:nvSpPr>
          <p:cNvPr id="3" name="内容占位符 2">
            <a:extLst>
              <a:ext uri="{FF2B5EF4-FFF2-40B4-BE49-F238E27FC236}">
                <a16:creationId xmlns:a16="http://schemas.microsoft.com/office/drawing/2014/main" id="{BBD1A7A6-8D56-F04B-892F-1A4BB7753871}"/>
              </a:ext>
            </a:extLst>
          </p:cNvPr>
          <p:cNvSpPr>
            <a:spLocks noGrp="1"/>
          </p:cNvSpPr>
          <p:nvPr>
            <p:ph idx="1"/>
          </p:nvPr>
        </p:nvSpPr>
        <p:spPr>
          <a:xfrm>
            <a:off x="6121400" y="939800"/>
            <a:ext cx="5232400" cy="4845050"/>
          </a:xfrm>
        </p:spPr>
        <p:txBody>
          <a:bodyPr anchor="ctr">
            <a:normAutofit/>
          </a:bodyPr>
          <a:lstStyle/>
          <a:p>
            <a:pPr marL="0" indent="0">
              <a:lnSpc>
                <a:spcPct val="100000"/>
              </a:lnSpc>
              <a:buNone/>
            </a:pPr>
            <a:r>
              <a:rPr kumimoji="1" lang="en-US" altLang="zh-CN" sz="5400" dirty="0"/>
              <a:t>Welcome</a:t>
            </a:r>
            <a:r>
              <a:rPr kumimoji="1" lang="zh-CN" altLang="en-US" sz="5400" dirty="0"/>
              <a:t> </a:t>
            </a:r>
            <a:r>
              <a:rPr kumimoji="1" lang="en-US" altLang="zh-CN" sz="5400" dirty="0"/>
              <a:t>to</a:t>
            </a:r>
            <a:r>
              <a:rPr kumimoji="1" lang="zh-CN" altLang="en-US" sz="5400" dirty="0"/>
              <a:t> </a:t>
            </a:r>
            <a:r>
              <a:rPr kumimoji="1" lang="en-US" altLang="zh-CN" sz="5400" dirty="0"/>
              <a:t>Data</a:t>
            </a:r>
            <a:r>
              <a:rPr kumimoji="1" lang="zh-CN" altLang="en-US" sz="5400" dirty="0"/>
              <a:t> </a:t>
            </a:r>
            <a:r>
              <a:rPr kumimoji="1" lang="en-US" altLang="zh-CN" sz="5400" dirty="0"/>
              <a:t>Mining</a:t>
            </a:r>
            <a:r>
              <a:rPr kumimoji="1" lang="zh-CN" altLang="en-US" sz="5400" dirty="0"/>
              <a:t>！</a:t>
            </a:r>
          </a:p>
          <a:p>
            <a:endParaRPr kumimoji="1" lang="zh-CN" altLang="en-US" sz="2100" dirty="0"/>
          </a:p>
        </p:txBody>
      </p:sp>
    </p:spTree>
    <p:extLst>
      <p:ext uri="{BB962C8B-B14F-4D97-AF65-F5344CB8AC3E}">
        <p14:creationId xmlns:p14="http://schemas.microsoft.com/office/powerpoint/2010/main" val="2547434899"/>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260002"/>
            <a:ext cx="11040533" cy="533400"/>
          </a:xfrm>
        </p:spPr>
        <p:txBody>
          <a:bodyPr>
            <a:normAutofit fontScale="90000"/>
          </a:bodyPr>
          <a:lstStyle/>
          <a:p>
            <a:r>
              <a:rPr kumimoji="1" lang="zh-CN" altLang="en-US" dirty="0"/>
              <a:t>分类技术</a:t>
            </a:r>
          </a:p>
        </p:txBody>
      </p:sp>
      <p:sp>
        <p:nvSpPr>
          <p:cNvPr id="20" name="文本占位符 2">
            <a:extLst>
              <a:ext uri="{FF2B5EF4-FFF2-40B4-BE49-F238E27FC236}">
                <a16:creationId xmlns:a16="http://schemas.microsoft.com/office/drawing/2014/main" id="{93A4BB24-0065-4FAB-A247-487DDAF7D23D}"/>
              </a:ext>
            </a:extLst>
          </p:cNvPr>
          <p:cNvSpPr>
            <a:spLocks noGrp="1"/>
          </p:cNvSpPr>
          <p:nvPr>
            <p:ph type="body" sz="half" idx="1"/>
          </p:nvPr>
        </p:nvSpPr>
        <p:spPr>
          <a:xfrm>
            <a:off x="722388" y="1142999"/>
            <a:ext cx="11040533" cy="5606143"/>
          </a:xfrm>
        </p:spPr>
        <p:txBody>
          <a:bodyPr>
            <a:normAutofit/>
          </a:bodyPr>
          <a:lstStyle/>
          <a:p>
            <a:r>
              <a:rPr kumimoji="1" lang="zh-CN" altLang="en-US" sz="2400" b="1" dirty="0"/>
              <a:t>基本分类器</a:t>
            </a:r>
            <a:endParaRPr kumimoji="1" lang="en-US" altLang="zh-CN" sz="2400" b="1" dirty="0"/>
          </a:p>
          <a:p>
            <a:pPr lvl="1"/>
            <a:r>
              <a:rPr kumimoji="1" lang="zh-CN" altLang="en-US" sz="2000" dirty="0"/>
              <a:t>规则方法（</a:t>
            </a:r>
            <a:r>
              <a:rPr kumimoji="1" lang="en-US" altLang="zh-CN" sz="2000" dirty="0"/>
              <a:t>Rule-based methods</a:t>
            </a:r>
            <a:r>
              <a:rPr kumimoji="1" lang="zh-CN" altLang="en-US" sz="2000" dirty="0"/>
              <a:t>）</a:t>
            </a:r>
            <a:endParaRPr kumimoji="1" lang="en-US" altLang="zh-CN" sz="2000" dirty="0"/>
          </a:p>
          <a:p>
            <a:pPr lvl="1"/>
            <a:r>
              <a:rPr kumimoji="1" lang="zh-CN" altLang="en-US" sz="2000" dirty="0"/>
              <a:t>决策树（</a:t>
            </a:r>
            <a:r>
              <a:rPr kumimoji="1" lang="en-US" altLang="zh-CN" sz="2000" dirty="0"/>
              <a:t>Decision Tree based methods</a:t>
            </a:r>
            <a:r>
              <a:rPr kumimoji="1" lang="zh-CN" altLang="en-US" sz="2000" dirty="0"/>
              <a:t>）</a:t>
            </a:r>
            <a:endParaRPr kumimoji="1" lang="en-US" altLang="zh-CN" sz="2000" dirty="0"/>
          </a:p>
          <a:p>
            <a:pPr lvl="1"/>
            <a:r>
              <a:rPr kumimoji="1" lang="zh-CN" altLang="en-US" sz="2000" dirty="0"/>
              <a:t>贝叶斯及贝叶斯信念网络（</a:t>
            </a:r>
            <a:r>
              <a:rPr lang="en-US" altLang="en-US" sz="2000" dirty="0">
                <a:ea typeface="ＭＳ Ｐゴシック" panose="020B0600070205080204" pitchFamily="34" charset="-128"/>
              </a:rPr>
              <a:t>Naïve Bayes and Bayesian Belief Networks</a:t>
            </a:r>
            <a:r>
              <a:rPr kumimoji="1" lang="zh-CN" altLang="en-US" sz="2000" dirty="0"/>
              <a:t>）</a:t>
            </a:r>
            <a:endParaRPr kumimoji="1" lang="en-US" altLang="zh-CN" sz="2000" dirty="0"/>
          </a:p>
          <a:p>
            <a:pPr lvl="1"/>
            <a:r>
              <a:rPr kumimoji="1" lang="zh-CN" altLang="en-US" sz="2000" dirty="0"/>
              <a:t>最近邻（</a:t>
            </a:r>
            <a:r>
              <a:rPr kumimoji="1" lang="en-US" altLang="zh-CN" sz="2000" dirty="0"/>
              <a:t>Nearest-neighbor</a:t>
            </a:r>
            <a:r>
              <a:rPr kumimoji="1" lang="zh-CN" altLang="en-US" sz="2000" dirty="0"/>
              <a:t>）</a:t>
            </a:r>
            <a:endParaRPr kumimoji="1" lang="en-US" altLang="zh-CN" sz="2000" dirty="0"/>
          </a:p>
          <a:p>
            <a:pPr lvl="1"/>
            <a:r>
              <a:rPr kumimoji="1" lang="zh-CN" altLang="en-US" sz="2000" dirty="0"/>
              <a:t>支持向量机（</a:t>
            </a:r>
            <a:r>
              <a:rPr lang="en-US" altLang="en-US" sz="2000" dirty="0">
                <a:ea typeface="ＭＳ Ｐゴシック" panose="020B0600070205080204" pitchFamily="34" charset="-128"/>
              </a:rPr>
              <a:t>Support Vector Machines</a:t>
            </a:r>
            <a:r>
              <a:rPr kumimoji="1" lang="zh-CN" altLang="en-US" sz="2000" dirty="0"/>
              <a:t>）</a:t>
            </a:r>
            <a:endParaRPr kumimoji="1" lang="en-US" altLang="zh-CN" sz="2000" dirty="0"/>
          </a:p>
          <a:p>
            <a:pPr lvl="1"/>
            <a:r>
              <a:rPr kumimoji="1" lang="zh-CN" altLang="en-US" sz="2000" dirty="0"/>
              <a:t>神经网络（</a:t>
            </a:r>
            <a:r>
              <a:rPr lang="en-US" altLang="en-US" sz="2000" dirty="0">
                <a:ea typeface="ＭＳ Ｐゴシック" panose="020B0600070205080204" pitchFamily="34" charset="-128"/>
              </a:rPr>
              <a:t>Neural Networks</a:t>
            </a:r>
            <a:r>
              <a:rPr kumimoji="1" lang="zh-CN" altLang="en-US" sz="2000" dirty="0"/>
              <a:t>）</a:t>
            </a:r>
            <a:endParaRPr kumimoji="1" lang="en-US" altLang="zh-CN" sz="2000" dirty="0"/>
          </a:p>
          <a:p>
            <a:endParaRPr kumimoji="1" lang="en-US" altLang="zh-CN" sz="1800" dirty="0"/>
          </a:p>
          <a:p>
            <a:r>
              <a:rPr kumimoji="1" lang="zh-CN" altLang="en-US" sz="2400" b="1" dirty="0"/>
              <a:t>集成分类器</a:t>
            </a:r>
            <a:endParaRPr kumimoji="1" lang="en-US" altLang="zh-CN" sz="2400" b="1" dirty="0"/>
          </a:p>
          <a:p>
            <a:pPr lvl="1"/>
            <a:r>
              <a:rPr kumimoji="1" lang="en-US" altLang="zh-CN" sz="2000" dirty="0"/>
              <a:t>Boosting, Bagging, Random</a:t>
            </a:r>
            <a:r>
              <a:rPr kumimoji="1" lang="zh-CN" altLang="en-US" sz="2000" dirty="0"/>
              <a:t> </a:t>
            </a:r>
            <a:r>
              <a:rPr kumimoji="1" lang="en-US" altLang="zh-CN" sz="2000" dirty="0"/>
              <a:t>Forest</a:t>
            </a:r>
            <a:r>
              <a:rPr kumimoji="1" lang="zh-CN" altLang="en-US" sz="2000" dirty="0"/>
              <a:t>（随机森林）</a:t>
            </a:r>
            <a:endParaRPr kumimoji="1" lang="en-US" altLang="zh-CN" sz="2000" dirty="0"/>
          </a:p>
          <a:p>
            <a:endParaRPr kumimoji="1" lang="zh-CN" altLang="en-US" dirty="0"/>
          </a:p>
        </p:txBody>
      </p:sp>
      <p:sp>
        <p:nvSpPr>
          <p:cNvPr id="4" name="Slide Number Placeholder 6">
            <a:extLst>
              <a:ext uri="{FF2B5EF4-FFF2-40B4-BE49-F238E27FC236}">
                <a16:creationId xmlns:a16="http://schemas.microsoft.com/office/drawing/2014/main" id="{160F5189-5BDA-6149-8B9F-2BAEBAC2D8DD}"/>
              </a:ext>
            </a:extLst>
          </p:cNvPr>
          <p:cNvSpPr txBox="1">
            <a:spLocks/>
          </p:cNvSpPr>
          <p:nvPr/>
        </p:nvSpPr>
        <p:spPr bwMode="auto">
          <a:xfrm>
            <a:off x="10438408" y="6356350"/>
            <a:ext cx="1206437"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defPPr>
              <a:defRPr lang="zh-CN"/>
            </a:defPPr>
            <a:lvl1pPr marL="0" algn="l" defTabSz="914400" rtl="0" eaLnBrk="1" latinLnBrk="0" hangingPunct="1">
              <a:spcBef>
                <a:spcPct val="10000"/>
              </a:spcBef>
              <a:spcAft>
                <a:spcPts val="400"/>
              </a:spcAft>
              <a:buClr>
                <a:srgbClr val="0C7B9C"/>
              </a:buClr>
              <a:buSzPct val="75000"/>
              <a:buFont typeface="Monotype Sorts" pitchFamily="2" charset="2"/>
              <a:buChar char="l"/>
              <a:defRPr sz="2800" kern="1200">
                <a:solidFill>
                  <a:schemeClr val="tx1"/>
                </a:solidFill>
                <a:latin typeface="Arial" panose="020B0604020202020204" pitchFamily="34" charset="0"/>
                <a:ea typeface="+mn-ea"/>
                <a:cs typeface="+mn-cs"/>
              </a:defRPr>
            </a:lvl1pPr>
            <a:lvl2pPr marL="742950" indent="-285750" algn="l" defTabSz="914400" rtl="0" eaLnBrk="1" latinLnBrk="0" hangingPunct="1">
              <a:spcBef>
                <a:spcPct val="10000"/>
              </a:spcBef>
              <a:spcAft>
                <a:spcPts val="400"/>
              </a:spcAft>
              <a:buClr>
                <a:srgbClr val="0C7B9C"/>
              </a:buClr>
              <a:buSzPct val="100000"/>
              <a:buFont typeface="Arial" panose="020B0604020202020204" pitchFamily="34" charset="0"/>
              <a:buChar char="–"/>
              <a:defRPr sz="2800" kern="1200">
                <a:solidFill>
                  <a:schemeClr val="tx1"/>
                </a:solidFill>
                <a:latin typeface="Arial" panose="020B0604020202020204" pitchFamily="34" charset="0"/>
                <a:ea typeface="+mn-ea"/>
                <a:cs typeface="+mn-cs"/>
              </a:defRPr>
            </a:lvl2pPr>
            <a:lvl3pPr marL="1143000" indent="-228600" algn="l" defTabSz="914400" rtl="0" eaLnBrk="1" latinLnBrk="0" hangingPunct="1">
              <a:spcBef>
                <a:spcPct val="10000"/>
              </a:spcBef>
              <a:spcAft>
                <a:spcPts val="400"/>
              </a:spcAft>
              <a:buClr>
                <a:srgbClr val="0C7B9C"/>
              </a:buClr>
              <a:buSzPct val="70000"/>
              <a:buFont typeface="Wingdings" pitchFamily="2" charset="2"/>
              <a:buChar char="u"/>
              <a:defRPr sz="2400" kern="1200">
                <a:solidFill>
                  <a:schemeClr val="tx1"/>
                </a:solidFill>
                <a:latin typeface="Arial" panose="020B0604020202020204" pitchFamily="34" charset="0"/>
                <a:ea typeface="+mn-ea"/>
                <a:cs typeface="+mn-cs"/>
              </a:defRPr>
            </a:lvl3pPr>
            <a:lvl4pPr marL="1600200" indent="-228600" algn="l" defTabSz="914400" rtl="0" eaLnBrk="1" latinLnBrk="0" hangingPunct="1">
              <a:spcBef>
                <a:spcPct val="20000"/>
              </a:spcBef>
              <a:buSzPct val="100000"/>
              <a:buChar char="–"/>
              <a:defRPr sz="2000" kern="1200">
                <a:solidFill>
                  <a:schemeClr val="tx1"/>
                </a:solidFill>
                <a:latin typeface="Times New Roman" panose="02020603050405020304" pitchFamily="18" charset="0"/>
                <a:ea typeface="+mn-ea"/>
                <a:cs typeface="+mn-cs"/>
              </a:defRPr>
            </a:lvl4pPr>
            <a:lvl5pPr marL="2057400" indent="-228600" algn="l" defTabSz="914400" rtl="0" eaLnBrk="1" latinLnBrk="0" hangingPunct="1">
              <a:spcBef>
                <a:spcPct val="20000"/>
              </a:spcBef>
              <a:buSzPct val="100000"/>
              <a:buChar char="•"/>
              <a:defRPr sz="2000"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9pPr>
          </a:lstStyle>
          <a:p>
            <a:pPr>
              <a:lnSpc>
                <a:spcPct val="90000"/>
              </a:lnSpc>
              <a:spcBef>
                <a:spcPct val="0"/>
              </a:spcBef>
              <a:spcAft>
                <a:spcPts val="600"/>
              </a:spcAft>
              <a:buClrTx/>
              <a:buSzTx/>
              <a:buFontTx/>
              <a:buNone/>
            </a:pPr>
            <a:fld id="{B3C95AA5-9D5C-5241-9970-E26C58C44F9A}" type="slidenum">
              <a:rPr lang="en-US" altLang="en-US" sz="1800" smtClean="0">
                <a:latin typeface="Microsoft YaHei" panose="020B0503020204020204" pitchFamily="34" charset="-122"/>
              </a:rPr>
              <a:pPr>
                <a:lnSpc>
                  <a:spcPct val="90000"/>
                </a:lnSpc>
                <a:spcBef>
                  <a:spcPct val="0"/>
                </a:spcBef>
                <a:spcAft>
                  <a:spcPts val="600"/>
                </a:spcAft>
                <a:buClrTx/>
                <a:buSzTx/>
                <a:buFontTx/>
                <a:buNone/>
              </a:pPr>
              <a:t>7</a:t>
            </a:fld>
            <a:endParaRPr lang="en-US" altLang="en-US" sz="1800" dirty="0">
              <a:latin typeface="Microsoft YaHei" panose="020B0503020204020204" pitchFamily="34" charset="-122"/>
            </a:endParaRPr>
          </a:p>
        </p:txBody>
      </p:sp>
    </p:spTree>
    <p:extLst>
      <p:ext uri="{BB962C8B-B14F-4D97-AF65-F5344CB8AC3E}">
        <p14:creationId xmlns:p14="http://schemas.microsoft.com/office/powerpoint/2010/main" val="1582227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C4FF74C-60A9-7C43-9A0B-42536E0F49AF}"/>
              </a:ext>
            </a:extLst>
          </p:cNvPr>
          <p:cNvSpPr>
            <a:spLocks noGrp="1"/>
          </p:cNvSpPr>
          <p:nvPr>
            <p:ph idx="1"/>
          </p:nvPr>
        </p:nvSpPr>
        <p:spPr>
          <a:xfrm>
            <a:off x="838200" y="2185060"/>
            <a:ext cx="10515600" cy="3574472"/>
          </a:xfrm>
        </p:spPr>
        <p:txBody>
          <a:bodyPr>
            <a:normAutofit/>
          </a:bodyPr>
          <a:lstStyle/>
          <a:p>
            <a:pPr marL="0" indent="0" algn="ctr">
              <a:lnSpc>
                <a:spcPct val="200000"/>
              </a:lnSpc>
              <a:buNone/>
            </a:pPr>
            <a:r>
              <a:rPr kumimoji="1" lang="en-US" altLang="zh-CN" sz="4000" dirty="0">
                <a:latin typeface="Microsoft YaHei" panose="020B0503020204020204" pitchFamily="34" charset="-122"/>
                <a:ea typeface="Microsoft YaHei" panose="020B0503020204020204" pitchFamily="34" charset="-122"/>
              </a:rPr>
              <a:t>Lecture</a:t>
            </a:r>
            <a:r>
              <a:rPr kumimoji="1" lang="zh-CN" altLang="en-US" sz="4000" dirty="0">
                <a:latin typeface="Microsoft YaHei" panose="020B0503020204020204" pitchFamily="34" charset="-122"/>
                <a:ea typeface="Microsoft YaHei" panose="020B0503020204020204" pitchFamily="34" charset="-122"/>
              </a:rPr>
              <a:t> </a:t>
            </a:r>
            <a:r>
              <a:rPr kumimoji="1" lang="en-US" altLang="zh-CN" sz="4000" dirty="0">
                <a:latin typeface="Microsoft YaHei" panose="020B0503020204020204" pitchFamily="34" charset="-122"/>
                <a:ea typeface="Microsoft YaHei" panose="020B0503020204020204" pitchFamily="34" charset="-122"/>
              </a:rPr>
              <a:t>3</a:t>
            </a:r>
            <a:r>
              <a:rPr kumimoji="1" lang="en-US" altLang="zh-CN" sz="4000" dirty="0"/>
              <a:t>.1</a:t>
            </a:r>
            <a:r>
              <a:rPr kumimoji="1" lang="zh-CN" altLang="en-US" sz="4000" dirty="0">
                <a:latin typeface="Microsoft YaHei" panose="020B0503020204020204" pitchFamily="34" charset="-122"/>
                <a:ea typeface="Microsoft YaHei" panose="020B0503020204020204" pitchFamily="34" charset="-122"/>
              </a:rPr>
              <a:t> </a:t>
            </a:r>
            <a:endParaRPr kumimoji="1" lang="en-US" altLang="zh-CN" sz="7100" dirty="0">
              <a:latin typeface="Microsoft YaHei" panose="020B0503020204020204" pitchFamily="34" charset="-122"/>
              <a:ea typeface="Microsoft YaHei" panose="020B0503020204020204" pitchFamily="34" charset="-122"/>
            </a:endParaRPr>
          </a:p>
          <a:p>
            <a:pPr marL="0" indent="0" algn="ctr">
              <a:buNone/>
            </a:pPr>
            <a:r>
              <a:rPr kumimoji="1" lang="zh-CN" altLang="en-US" sz="7100" dirty="0"/>
              <a:t>决策树</a:t>
            </a:r>
            <a:endParaRPr kumimoji="1" lang="zh-CN" altLang="en-US" sz="710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984078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260002"/>
            <a:ext cx="11040533" cy="533400"/>
          </a:xfrm>
        </p:spPr>
        <p:txBody>
          <a:bodyPr>
            <a:normAutofit fontScale="90000"/>
          </a:bodyPr>
          <a:lstStyle/>
          <a:p>
            <a:r>
              <a:rPr kumimoji="1" lang="zh-CN" altLang="en-US" dirty="0"/>
              <a:t>决策树分类器：示例</a:t>
            </a:r>
          </a:p>
        </p:txBody>
      </p:sp>
      <p:sp>
        <p:nvSpPr>
          <p:cNvPr id="6" name="Text Box 32">
            <a:extLst>
              <a:ext uri="{FF2B5EF4-FFF2-40B4-BE49-F238E27FC236}">
                <a16:creationId xmlns:a16="http://schemas.microsoft.com/office/drawing/2014/main" id="{929AE4F7-D268-4369-B82D-2092132BE36D}"/>
              </a:ext>
            </a:extLst>
          </p:cNvPr>
          <p:cNvSpPr txBox="1">
            <a:spLocks noChangeArrowheads="1"/>
          </p:cNvSpPr>
          <p:nvPr/>
        </p:nvSpPr>
        <p:spPr bwMode="auto">
          <a:xfrm>
            <a:off x="8353425" y="1594409"/>
            <a:ext cx="203555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800" i="1">
                <a:solidFill>
                  <a:srgbClr val="FF0000"/>
                </a:solidFill>
              </a:rPr>
              <a:t>Splitting Attributes</a:t>
            </a:r>
          </a:p>
        </p:txBody>
      </p:sp>
      <p:sp>
        <p:nvSpPr>
          <p:cNvPr id="7" name="Line 33">
            <a:extLst>
              <a:ext uri="{FF2B5EF4-FFF2-40B4-BE49-F238E27FC236}">
                <a16:creationId xmlns:a16="http://schemas.microsoft.com/office/drawing/2014/main" id="{EFFDB698-688C-4E16-9CDE-D318D9A7CF88}"/>
              </a:ext>
            </a:extLst>
          </p:cNvPr>
          <p:cNvSpPr>
            <a:spLocks noChangeShapeType="1"/>
          </p:cNvSpPr>
          <p:nvPr/>
        </p:nvSpPr>
        <p:spPr bwMode="auto">
          <a:xfrm flipH="1">
            <a:off x="8525257" y="1975410"/>
            <a:ext cx="536575" cy="534987"/>
          </a:xfrm>
          <a:prstGeom prst="line">
            <a:avLst/>
          </a:prstGeom>
          <a:noFill/>
          <a:ln w="158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 name="AutoShape 34">
            <a:extLst>
              <a:ext uri="{FF2B5EF4-FFF2-40B4-BE49-F238E27FC236}">
                <a16:creationId xmlns:a16="http://schemas.microsoft.com/office/drawing/2014/main" id="{ED0C38FA-0A96-4429-9032-2F1D775BDCBE}"/>
              </a:ext>
            </a:extLst>
          </p:cNvPr>
          <p:cNvSpPr>
            <a:spLocks noChangeArrowheads="1"/>
          </p:cNvSpPr>
          <p:nvPr/>
        </p:nvSpPr>
        <p:spPr bwMode="auto">
          <a:xfrm>
            <a:off x="6004909" y="3831147"/>
            <a:ext cx="873919" cy="552734"/>
          </a:xfrm>
          <a:prstGeom prst="rightArrow">
            <a:avLst>
              <a:gd name="adj1" fmla="val 50000"/>
              <a:gd name="adj2" fmla="val 77838"/>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9" name="Line 35">
            <a:extLst>
              <a:ext uri="{FF2B5EF4-FFF2-40B4-BE49-F238E27FC236}">
                <a16:creationId xmlns:a16="http://schemas.microsoft.com/office/drawing/2014/main" id="{8F2CD7B7-7081-4775-BC9F-BC1A8D6B5139}"/>
              </a:ext>
            </a:extLst>
          </p:cNvPr>
          <p:cNvSpPr>
            <a:spLocks noChangeShapeType="1"/>
          </p:cNvSpPr>
          <p:nvPr/>
        </p:nvSpPr>
        <p:spPr bwMode="auto">
          <a:xfrm>
            <a:off x="9138031" y="1975410"/>
            <a:ext cx="76200" cy="1144587"/>
          </a:xfrm>
          <a:prstGeom prst="line">
            <a:avLst/>
          </a:prstGeom>
          <a:noFill/>
          <a:ln w="158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 name="Text Box 36">
            <a:extLst>
              <a:ext uri="{FF2B5EF4-FFF2-40B4-BE49-F238E27FC236}">
                <a16:creationId xmlns:a16="http://schemas.microsoft.com/office/drawing/2014/main" id="{DC0CB48D-D90E-48B6-86A9-4809ED1AA6EA}"/>
              </a:ext>
            </a:extLst>
          </p:cNvPr>
          <p:cNvSpPr txBox="1">
            <a:spLocks noChangeArrowheads="1"/>
          </p:cNvSpPr>
          <p:nvPr/>
        </p:nvSpPr>
        <p:spPr bwMode="auto">
          <a:xfrm>
            <a:off x="2409114" y="5999721"/>
            <a:ext cx="2514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80000"/>
              </a:lnSpc>
              <a:spcBef>
                <a:spcPct val="20000"/>
              </a:spcBef>
              <a:spcAft>
                <a:spcPct val="0"/>
              </a:spcAft>
              <a:buClr>
                <a:schemeClr val="accent2"/>
              </a:buClr>
              <a:buFont typeface="Monotype Sorts" pitchFamily="-84" charset="2"/>
              <a:buNone/>
            </a:pPr>
            <a:r>
              <a:rPr lang="zh-CN" altLang="en-US" sz="2000" dirty="0">
                <a:solidFill>
                  <a:schemeClr val="tx2"/>
                </a:solidFill>
              </a:rPr>
              <a:t>训练集</a:t>
            </a:r>
            <a:endParaRPr lang="en-US" altLang="en-US" sz="2000" dirty="0">
              <a:solidFill>
                <a:schemeClr val="bg2"/>
              </a:solidFill>
            </a:endParaRPr>
          </a:p>
        </p:txBody>
      </p:sp>
      <p:sp>
        <p:nvSpPr>
          <p:cNvPr id="11" name="Text Box 37">
            <a:extLst>
              <a:ext uri="{FF2B5EF4-FFF2-40B4-BE49-F238E27FC236}">
                <a16:creationId xmlns:a16="http://schemas.microsoft.com/office/drawing/2014/main" id="{6E607093-C2CA-4F93-86DF-C417F6421C0C}"/>
              </a:ext>
            </a:extLst>
          </p:cNvPr>
          <p:cNvSpPr txBox="1">
            <a:spLocks noChangeArrowheads="1"/>
          </p:cNvSpPr>
          <p:nvPr/>
        </p:nvSpPr>
        <p:spPr bwMode="auto">
          <a:xfrm>
            <a:off x="6756591" y="6013987"/>
            <a:ext cx="3124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80000"/>
              </a:lnSpc>
              <a:spcBef>
                <a:spcPct val="20000"/>
              </a:spcBef>
              <a:spcAft>
                <a:spcPct val="0"/>
              </a:spcAft>
              <a:buClr>
                <a:schemeClr val="accent2"/>
              </a:buClr>
              <a:buFont typeface="Monotype Sorts" pitchFamily="-84" charset="2"/>
              <a:buNone/>
            </a:pPr>
            <a:r>
              <a:rPr lang="zh-CN" altLang="en-US" sz="2000" dirty="0">
                <a:solidFill>
                  <a:schemeClr val="tx2"/>
                </a:solidFill>
              </a:rPr>
              <a:t>模型</a:t>
            </a:r>
            <a:r>
              <a:rPr lang="en-US" altLang="en-US" sz="2000" dirty="0">
                <a:solidFill>
                  <a:schemeClr val="tx2"/>
                </a:solidFill>
              </a:rPr>
              <a:t>:  </a:t>
            </a:r>
            <a:r>
              <a:rPr lang="zh-CN" altLang="en-US" sz="2000" dirty="0">
                <a:solidFill>
                  <a:schemeClr val="tx2"/>
                </a:solidFill>
              </a:rPr>
              <a:t>决策树</a:t>
            </a:r>
            <a:endParaRPr lang="en-US" altLang="en-US" sz="2000" dirty="0">
              <a:solidFill>
                <a:schemeClr val="bg2"/>
              </a:solidFill>
            </a:endParaRPr>
          </a:p>
        </p:txBody>
      </p:sp>
      <p:grpSp>
        <p:nvGrpSpPr>
          <p:cNvPr id="12" name="组合 11">
            <a:extLst>
              <a:ext uri="{FF2B5EF4-FFF2-40B4-BE49-F238E27FC236}">
                <a16:creationId xmlns:a16="http://schemas.microsoft.com/office/drawing/2014/main" id="{38C95A55-9951-4EC5-8DB2-0E7624963C3D}"/>
              </a:ext>
            </a:extLst>
          </p:cNvPr>
          <p:cNvGrpSpPr/>
          <p:nvPr/>
        </p:nvGrpSpPr>
        <p:grpSpPr>
          <a:xfrm>
            <a:off x="6512116" y="2274095"/>
            <a:ext cx="4267200" cy="3298825"/>
            <a:chOff x="6224638" y="1730375"/>
            <a:chExt cx="4267200" cy="3298825"/>
          </a:xfrm>
        </p:grpSpPr>
        <p:sp>
          <p:nvSpPr>
            <p:cNvPr id="13" name="Line 4">
              <a:extLst>
                <a:ext uri="{FF2B5EF4-FFF2-40B4-BE49-F238E27FC236}">
                  <a16:creationId xmlns:a16="http://schemas.microsoft.com/office/drawing/2014/main" id="{CC664077-1458-46B6-A8D7-296FDBBD9636}"/>
                </a:ext>
              </a:extLst>
            </p:cNvPr>
            <p:cNvSpPr>
              <a:spLocks noChangeShapeType="1"/>
            </p:cNvSpPr>
            <p:nvPr/>
          </p:nvSpPr>
          <p:spPr bwMode="auto">
            <a:xfrm>
              <a:off x="8437612" y="3919537"/>
              <a:ext cx="266700" cy="64611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 name="Line 5">
              <a:extLst>
                <a:ext uri="{FF2B5EF4-FFF2-40B4-BE49-F238E27FC236}">
                  <a16:creationId xmlns:a16="http://schemas.microsoft.com/office/drawing/2014/main" id="{BB78A6B3-5326-423E-B23B-6560DC307832}"/>
                </a:ext>
              </a:extLst>
            </p:cNvPr>
            <p:cNvSpPr>
              <a:spLocks noChangeShapeType="1"/>
            </p:cNvSpPr>
            <p:nvPr/>
          </p:nvSpPr>
          <p:spPr bwMode="auto">
            <a:xfrm flipH="1">
              <a:off x="7197775" y="3919537"/>
              <a:ext cx="355600" cy="64611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 name="Line 6">
              <a:extLst>
                <a:ext uri="{FF2B5EF4-FFF2-40B4-BE49-F238E27FC236}">
                  <a16:creationId xmlns:a16="http://schemas.microsoft.com/office/drawing/2014/main" id="{4808ED33-DA2B-47F4-9399-9FCE68F41F22}"/>
                </a:ext>
              </a:extLst>
            </p:cNvPr>
            <p:cNvSpPr>
              <a:spLocks noChangeShapeType="1"/>
            </p:cNvSpPr>
            <p:nvPr/>
          </p:nvSpPr>
          <p:spPr bwMode="auto">
            <a:xfrm flipH="1">
              <a:off x="7905800" y="2944813"/>
              <a:ext cx="442912" cy="649287"/>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 name="Line 7">
              <a:extLst>
                <a:ext uri="{FF2B5EF4-FFF2-40B4-BE49-F238E27FC236}">
                  <a16:creationId xmlns:a16="http://schemas.microsoft.com/office/drawing/2014/main" id="{60B6FD7E-526F-4AF5-AB56-B58FA611AEEA}"/>
                </a:ext>
              </a:extLst>
            </p:cNvPr>
            <p:cNvSpPr>
              <a:spLocks noChangeShapeType="1"/>
            </p:cNvSpPr>
            <p:nvPr/>
          </p:nvSpPr>
          <p:spPr bwMode="auto">
            <a:xfrm>
              <a:off x="9234538" y="2944813"/>
              <a:ext cx="531813" cy="649287"/>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 name="Line 8">
              <a:extLst>
                <a:ext uri="{FF2B5EF4-FFF2-40B4-BE49-F238E27FC236}">
                  <a16:creationId xmlns:a16="http://schemas.microsoft.com/office/drawing/2014/main" id="{A72CF3CB-0667-46AC-A9F9-624BE62AB50A}"/>
                </a:ext>
              </a:extLst>
            </p:cNvPr>
            <p:cNvSpPr>
              <a:spLocks noChangeShapeType="1"/>
            </p:cNvSpPr>
            <p:nvPr/>
          </p:nvSpPr>
          <p:spPr bwMode="auto">
            <a:xfrm>
              <a:off x="8083600" y="2054225"/>
              <a:ext cx="620712" cy="568325"/>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 name="Line 9">
              <a:extLst>
                <a:ext uri="{FF2B5EF4-FFF2-40B4-BE49-F238E27FC236}">
                  <a16:creationId xmlns:a16="http://schemas.microsoft.com/office/drawing/2014/main" id="{16D246F2-61C1-4A87-BB3C-9CB22227FA6B}"/>
                </a:ext>
              </a:extLst>
            </p:cNvPr>
            <p:cNvSpPr>
              <a:spLocks noChangeShapeType="1"/>
            </p:cNvSpPr>
            <p:nvPr/>
          </p:nvSpPr>
          <p:spPr bwMode="auto">
            <a:xfrm flipH="1">
              <a:off x="6578651" y="2054225"/>
              <a:ext cx="619125" cy="568325"/>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 name="Text Box 10">
              <a:extLst>
                <a:ext uri="{FF2B5EF4-FFF2-40B4-BE49-F238E27FC236}">
                  <a16:creationId xmlns:a16="http://schemas.microsoft.com/office/drawing/2014/main" id="{CE3AD0C6-009C-45CA-A58F-F907D21055C1}"/>
                </a:ext>
              </a:extLst>
            </p:cNvPr>
            <p:cNvSpPr txBox="1">
              <a:spLocks noChangeArrowheads="1"/>
            </p:cNvSpPr>
            <p:nvPr/>
          </p:nvSpPr>
          <p:spPr bwMode="auto">
            <a:xfrm>
              <a:off x="7145388" y="1730375"/>
              <a:ext cx="1027113" cy="59372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dirty="0">
                  <a:solidFill>
                    <a:schemeClr val="bg1"/>
                  </a:solidFill>
                </a:rPr>
                <a:t>Home Owner</a:t>
              </a:r>
            </a:p>
          </p:txBody>
        </p:sp>
        <p:sp>
          <p:nvSpPr>
            <p:cNvPr id="21" name="Text Box 11">
              <a:extLst>
                <a:ext uri="{FF2B5EF4-FFF2-40B4-BE49-F238E27FC236}">
                  <a16:creationId xmlns:a16="http://schemas.microsoft.com/office/drawing/2014/main" id="{4A358250-ABD7-40F4-99DC-8DD622D5949F}"/>
                </a:ext>
              </a:extLst>
            </p:cNvPr>
            <p:cNvSpPr txBox="1">
              <a:spLocks noChangeArrowheads="1"/>
            </p:cNvSpPr>
            <p:nvPr/>
          </p:nvSpPr>
          <p:spPr bwMode="auto">
            <a:xfrm>
              <a:off x="8259813" y="2622550"/>
              <a:ext cx="1025525" cy="34766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dirty="0" err="1">
                  <a:solidFill>
                    <a:schemeClr val="bg1"/>
                  </a:solidFill>
                </a:rPr>
                <a:t>MarSt</a:t>
              </a:r>
              <a:endParaRPr lang="en-US" altLang="en-US" sz="1600" dirty="0">
                <a:solidFill>
                  <a:schemeClr val="bg1"/>
                </a:solidFill>
              </a:endParaRPr>
            </a:p>
          </p:txBody>
        </p:sp>
        <p:sp>
          <p:nvSpPr>
            <p:cNvPr id="22" name="Text Box 12">
              <a:extLst>
                <a:ext uri="{FF2B5EF4-FFF2-40B4-BE49-F238E27FC236}">
                  <a16:creationId xmlns:a16="http://schemas.microsoft.com/office/drawing/2014/main" id="{F72D56E4-5753-41BE-8EE9-DD1C860D75F8}"/>
                </a:ext>
              </a:extLst>
            </p:cNvPr>
            <p:cNvSpPr txBox="1">
              <a:spLocks noChangeArrowheads="1"/>
            </p:cNvSpPr>
            <p:nvPr/>
          </p:nvSpPr>
          <p:spPr bwMode="auto">
            <a:xfrm>
              <a:off x="7464476" y="3594099"/>
              <a:ext cx="1062037" cy="34925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chemeClr val="bg1"/>
                  </a:solidFill>
                </a:rPr>
                <a:t>Income</a:t>
              </a:r>
            </a:p>
          </p:txBody>
        </p:sp>
        <p:sp>
          <p:nvSpPr>
            <p:cNvPr id="23" name="AutoShape 13">
              <a:extLst>
                <a:ext uri="{FF2B5EF4-FFF2-40B4-BE49-F238E27FC236}">
                  <a16:creationId xmlns:a16="http://schemas.microsoft.com/office/drawing/2014/main" id="{A2C4119E-E2B8-421A-988A-85EC417221F4}"/>
                </a:ext>
              </a:extLst>
            </p:cNvPr>
            <p:cNvSpPr>
              <a:spLocks noChangeArrowheads="1"/>
            </p:cNvSpPr>
            <p:nvPr/>
          </p:nvSpPr>
          <p:spPr bwMode="auto">
            <a:xfrm>
              <a:off x="8480476" y="4562475"/>
              <a:ext cx="688975" cy="449263"/>
            </a:xfrm>
            <a:prstGeom prst="roundRect">
              <a:avLst>
                <a:gd name="adj" fmla="val 16769"/>
              </a:avLst>
            </a:prstGeom>
            <a:ln/>
          </p:spPr>
          <p:style>
            <a:lnRef idx="2">
              <a:schemeClr val="accent5">
                <a:shade val="50000"/>
              </a:schemeClr>
            </a:lnRef>
            <a:fillRef idx="1">
              <a:schemeClr val="accent5"/>
            </a:fillRef>
            <a:effectRef idx="0">
              <a:schemeClr val="accent5"/>
            </a:effectRef>
            <a:fontRef idx="minor">
              <a:schemeClr val="lt1"/>
            </a:fontRef>
          </p:style>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24" name="Text Box 14">
              <a:extLst>
                <a:ext uri="{FF2B5EF4-FFF2-40B4-BE49-F238E27FC236}">
                  <a16:creationId xmlns:a16="http://schemas.microsoft.com/office/drawing/2014/main" id="{E93F8905-FAE1-463C-9C71-AAB376669F73}"/>
                </a:ext>
              </a:extLst>
            </p:cNvPr>
            <p:cNvSpPr txBox="1">
              <a:spLocks noChangeArrowheads="1"/>
            </p:cNvSpPr>
            <p:nvPr/>
          </p:nvSpPr>
          <p:spPr bwMode="auto">
            <a:xfrm>
              <a:off x="8397926" y="4562474"/>
              <a:ext cx="7508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chemeClr val="bg1"/>
                  </a:solidFill>
                </a:rPr>
                <a:t>YES</a:t>
              </a:r>
            </a:p>
          </p:txBody>
        </p:sp>
        <p:sp>
          <p:nvSpPr>
            <p:cNvPr id="25" name="AutoShape 15">
              <a:extLst>
                <a:ext uri="{FF2B5EF4-FFF2-40B4-BE49-F238E27FC236}">
                  <a16:creationId xmlns:a16="http://schemas.microsoft.com/office/drawing/2014/main" id="{AB4785A4-3F6B-4CFA-90D6-FAE11E255356}"/>
                </a:ext>
              </a:extLst>
            </p:cNvPr>
            <p:cNvSpPr>
              <a:spLocks noChangeArrowheads="1"/>
            </p:cNvSpPr>
            <p:nvPr/>
          </p:nvSpPr>
          <p:spPr bwMode="auto">
            <a:xfrm>
              <a:off x="6843762" y="4583113"/>
              <a:ext cx="717550" cy="446087"/>
            </a:xfrm>
            <a:prstGeom prst="roundRect">
              <a:avLst>
                <a:gd name="adj" fmla="val 16667"/>
              </a:avLst>
            </a:prstGeom>
            <a:ln/>
          </p:spPr>
          <p:style>
            <a:lnRef idx="2">
              <a:schemeClr val="accent5">
                <a:shade val="50000"/>
              </a:schemeClr>
            </a:lnRef>
            <a:fillRef idx="1">
              <a:schemeClr val="accent5"/>
            </a:fillRef>
            <a:effectRef idx="0">
              <a:schemeClr val="accent5"/>
            </a:effectRef>
            <a:fontRef idx="minor">
              <a:schemeClr val="lt1"/>
            </a:fontRef>
          </p:style>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26" name="Text Box 16">
              <a:extLst>
                <a:ext uri="{FF2B5EF4-FFF2-40B4-BE49-F238E27FC236}">
                  <a16:creationId xmlns:a16="http://schemas.microsoft.com/office/drawing/2014/main" id="{745A8881-C530-4DE1-8259-F0AC636E0C72}"/>
                </a:ext>
              </a:extLst>
            </p:cNvPr>
            <p:cNvSpPr txBox="1">
              <a:spLocks noChangeArrowheads="1"/>
            </p:cNvSpPr>
            <p:nvPr/>
          </p:nvSpPr>
          <p:spPr bwMode="auto">
            <a:xfrm>
              <a:off x="6973937" y="4565649"/>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chemeClr val="bg1"/>
                  </a:solidFill>
                </a:rPr>
                <a:t>NO</a:t>
              </a:r>
            </a:p>
          </p:txBody>
        </p:sp>
        <p:sp>
          <p:nvSpPr>
            <p:cNvPr id="27" name="AutoShape 17">
              <a:extLst>
                <a:ext uri="{FF2B5EF4-FFF2-40B4-BE49-F238E27FC236}">
                  <a16:creationId xmlns:a16="http://schemas.microsoft.com/office/drawing/2014/main" id="{10C6582D-47F1-4B20-AB6F-298D261873F3}"/>
                </a:ext>
              </a:extLst>
            </p:cNvPr>
            <p:cNvSpPr>
              <a:spLocks noChangeArrowheads="1"/>
            </p:cNvSpPr>
            <p:nvPr/>
          </p:nvSpPr>
          <p:spPr bwMode="auto">
            <a:xfrm>
              <a:off x="6224638" y="2640013"/>
              <a:ext cx="752475" cy="427037"/>
            </a:xfrm>
            <a:prstGeom prst="roundRect">
              <a:avLst>
                <a:gd name="adj" fmla="val 16667"/>
              </a:avLst>
            </a:prstGeom>
            <a:ln/>
          </p:spPr>
          <p:style>
            <a:lnRef idx="2">
              <a:schemeClr val="accent5">
                <a:shade val="50000"/>
              </a:schemeClr>
            </a:lnRef>
            <a:fillRef idx="1">
              <a:schemeClr val="accent5"/>
            </a:fillRef>
            <a:effectRef idx="0">
              <a:schemeClr val="accent5"/>
            </a:effectRef>
            <a:fontRef idx="minor">
              <a:schemeClr val="lt1"/>
            </a:fontRef>
          </p:style>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28" name="Text Box 18">
              <a:extLst>
                <a:ext uri="{FF2B5EF4-FFF2-40B4-BE49-F238E27FC236}">
                  <a16:creationId xmlns:a16="http://schemas.microsoft.com/office/drawing/2014/main" id="{BC709A02-53CC-4A4E-8EBE-FF2CDAD6DD10}"/>
                </a:ext>
              </a:extLst>
            </p:cNvPr>
            <p:cNvSpPr txBox="1">
              <a:spLocks noChangeArrowheads="1"/>
            </p:cNvSpPr>
            <p:nvPr/>
          </p:nvSpPr>
          <p:spPr bwMode="auto">
            <a:xfrm>
              <a:off x="6353225" y="2622549"/>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dirty="0">
                  <a:solidFill>
                    <a:schemeClr val="bg1"/>
                  </a:solidFill>
                </a:rPr>
                <a:t>NO</a:t>
              </a:r>
            </a:p>
          </p:txBody>
        </p:sp>
        <p:sp>
          <p:nvSpPr>
            <p:cNvPr id="29" name="AutoShape 19">
              <a:extLst>
                <a:ext uri="{FF2B5EF4-FFF2-40B4-BE49-F238E27FC236}">
                  <a16:creationId xmlns:a16="http://schemas.microsoft.com/office/drawing/2014/main" id="{99959FDE-A214-49F9-BE54-9B44F8FE0096}"/>
                </a:ext>
              </a:extLst>
            </p:cNvPr>
            <p:cNvSpPr>
              <a:spLocks noChangeArrowheads="1"/>
            </p:cNvSpPr>
            <p:nvPr/>
          </p:nvSpPr>
          <p:spPr bwMode="auto">
            <a:xfrm>
              <a:off x="9399638" y="3627438"/>
              <a:ext cx="752475" cy="466725"/>
            </a:xfrm>
            <a:prstGeom prst="roundRect">
              <a:avLst>
                <a:gd name="adj" fmla="val 16667"/>
              </a:avLst>
            </a:prstGeom>
            <a:ln/>
          </p:spPr>
          <p:style>
            <a:lnRef idx="2">
              <a:schemeClr val="accent5">
                <a:shade val="50000"/>
              </a:schemeClr>
            </a:lnRef>
            <a:fillRef idx="1">
              <a:schemeClr val="accent5"/>
            </a:fillRef>
            <a:effectRef idx="0">
              <a:schemeClr val="accent5"/>
            </a:effectRef>
            <a:fontRef idx="minor">
              <a:schemeClr val="lt1"/>
            </a:fontRef>
          </p:style>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30" name="Text Box 20">
              <a:extLst>
                <a:ext uri="{FF2B5EF4-FFF2-40B4-BE49-F238E27FC236}">
                  <a16:creationId xmlns:a16="http://schemas.microsoft.com/office/drawing/2014/main" id="{C1DCFB54-ACC5-456A-989C-1F83D089BAE0}"/>
                </a:ext>
              </a:extLst>
            </p:cNvPr>
            <p:cNvSpPr txBox="1">
              <a:spLocks noChangeArrowheads="1"/>
            </p:cNvSpPr>
            <p:nvPr/>
          </p:nvSpPr>
          <p:spPr bwMode="auto">
            <a:xfrm>
              <a:off x="9507587" y="3627437"/>
              <a:ext cx="4905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chemeClr val="bg1"/>
                  </a:solidFill>
                </a:rPr>
                <a:t>NO</a:t>
              </a:r>
            </a:p>
          </p:txBody>
        </p:sp>
        <p:sp>
          <p:nvSpPr>
            <p:cNvPr id="31" name="Text Box 21">
              <a:extLst>
                <a:ext uri="{FF2B5EF4-FFF2-40B4-BE49-F238E27FC236}">
                  <a16:creationId xmlns:a16="http://schemas.microsoft.com/office/drawing/2014/main" id="{1BD9C1D8-7BE7-4DB6-A9F1-7A1701E51B69}"/>
                </a:ext>
              </a:extLst>
            </p:cNvPr>
            <p:cNvSpPr txBox="1">
              <a:spLocks noChangeArrowheads="1"/>
            </p:cNvSpPr>
            <p:nvPr/>
          </p:nvSpPr>
          <p:spPr bwMode="auto">
            <a:xfrm>
              <a:off x="6399262" y="2054224"/>
              <a:ext cx="53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a:t>Yes</a:t>
              </a:r>
              <a:endParaRPr lang="en-US" altLang="en-US" sz="1600">
                <a:solidFill>
                  <a:schemeClr val="bg2"/>
                </a:solidFill>
              </a:endParaRPr>
            </a:p>
          </p:txBody>
        </p:sp>
        <p:sp>
          <p:nvSpPr>
            <p:cNvPr id="32" name="Text Box 22">
              <a:extLst>
                <a:ext uri="{FF2B5EF4-FFF2-40B4-BE49-F238E27FC236}">
                  <a16:creationId xmlns:a16="http://schemas.microsoft.com/office/drawing/2014/main" id="{6D61F622-1292-4798-8F9A-4B081C645C30}"/>
                </a:ext>
              </a:extLst>
            </p:cNvPr>
            <p:cNvSpPr txBox="1">
              <a:spLocks noChangeArrowheads="1"/>
            </p:cNvSpPr>
            <p:nvPr/>
          </p:nvSpPr>
          <p:spPr bwMode="auto">
            <a:xfrm>
              <a:off x="8436025" y="2054224"/>
              <a:ext cx="4429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a:t>No</a:t>
              </a:r>
              <a:endParaRPr lang="en-US" altLang="en-US" sz="1600">
                <a:solidFill>
                  <a:schemeClr val="bg2"/>
                </a:solidFill>
              </a:endParaRPr>
            </a:p>
          </p:txBody>
        </p:sp>
        <p:sp>
          <p:nvSpPr>
            <p:cNvPr id="33" name="Text Box 23">
              <a:extLst>
                <a:ext uri="{FF2B5EF4-FFF2-40B4-BE49-F238E27FC236}">
                  <a16:creationId xmlns:a16="http://schemas.microsoft.com/office/drawing/2014/main" id="{CDFAA2B9-3840-4ECB-95A7-C4D33590ED5C}"/>
                </a:ext>
              </a:extLst>
            </p:cNvPr>
            <p:cNvSpPr txBox="1">
              <a:spLocks noChangeArrowheads="1"/>
            </p:cNvSpPr>
            <p:nvPr/>
          </p:nvSpPr>
          <p:spPr bwMode="auto">
            <a:xfrm>
              <a:off x="9561563" y="2992437"/>
              <a:ext cx="930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dirty="0"/>
                <a:t>Married</a:t>
              </a:r>
              <a:r>
                <a:rPr lang="en-US" altLang="en-US" sz="1600" dirty="0">
                  <a:solidFill>
                    <a:schemeClr val="bg2"/>
                  </a:solidFill>
                </a:rPr>
                <a:t> </a:t>
              </a:r>
            </a:p>
          </p:txBody>
        </p:sp>
        <p:sp>
          <p:nvSpPr>
            <p:cNvPr id="34" name="Text Box 24">
              <a:extLst>
                <a:ext uri="{FF2B5EF4-FFF2-40B4-BE49-F238E27FC236}">
                  <a16:creationId xmlns:a16="http://schemas.microsoft.com/office/drawing/2014/main" id="{CD98143D-E99F-4D94-8693-D7499EF9E1C1}"/>
                </a:ext>
              </a:extLst>
            </p:cNvPr>
            <p:cNvSpPr txBox="1">
              <a:spLocks noChangeArrowheads="1"/>
            </p:cNvSpPr>
            <p:nvPr/>
          </p:nvSpPr>
          <p:spPr bwMode="auto">
            <a:xfrm>
              <a:off x="7200951" y="3027362"/>
              <a:ext cx="16605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a:t>Single, Divorced</a:t>
              </a:r>
              <a:endParaRPr lang="en-US" altLang="en-US" sz="1600">
                <a:solidFill>
                  <a:schemeClr val="bg2"/>
                </a:solidFill>
              </a:endParaRPr>
            </a:p>
          </p:txBody>
        </p:sp>
        <p:sp>
          <p:nvSpPr>
            <p:cNvPr id="35" name="Text Box 25">
              <a:extLst>
                <a:ext uri="{FF2B5EF4-FFF2-40B4-BE49-F238E27FC236}">
                  <a16:creationId xmlns:a16="http://schemas.microsoft.com/office/drawing/2014/main" id="{32F640B6-096F-40C1-B260-C03B1C253289}"/>
                </a:ext>
              </a:extLst>
            </p:cNvPr>
            <p:cNvSpPr txBox="1">
              <a:spLocks noChangeArrowheads="1"/>
            </p:cNvSpPr>
            <p:nvPr/>
          </p:nvSpPr>
          <p:spPr bwMode="auto">
            <a:xfrm>
              <a:off x="6694538" y="3998912"/>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a:t>&lt; 80K</a:t>
              </a:r>
              <a:endParaRPr lang="en-US" altLang="en-US" sz="1600">
                <a:solidFill>
                  <a:schemeClr val="bg2"/>
                </a:solidFill>
              </a:endParaRPr>
            </a:p>
          </p:txBody>
        </p:sp>
        <p:sp>
          <p:nvSpPr>
            <p:cNvPr id="36" name="Text Box 26">
              <a:extLst>
                <a:ext uri="{FF2B5EF4-FFF2-40B4-BE49-F238E27FC236}">
                  <a16:creationId xmlns:a16="http://schemas.microsoft.com/office/drawing/2014/main" id="{EEBFE5EF-51D6-4AA8-80A9-886D48343FB0}"/>
                </a:ext>
              </a:extLst>
            </p:cNvPr>
            <p:cNvSpPr txBox="1">
              <a:spLocks noChangeArrowheads="1"/>
            </p:cNvSpPr>
            <p:nvPr/>
          </p:nvSpPr>
          <p:spPr bwMode="auto">
            <a:xfrm>
              <a:off x="8640813" y="3998912"/>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a:t>&gt; 80K</a:t>
              </a:r>
              <a:endParaRPr lang="en-US" altLang="en-US" sz="1600">
                <a:solidFill>
                  <a:schemeClr val="bg2"/>
                </a:solidFill>
              </a:endParaRPr>
            </a:p>
          </p:txBody>
        </p:sp>
      </p:grpSp>
      <p:sp>
        <p:nvSpPr>
          <p:cNvPr id="37" name="Text Box 4">
            <a:extLst>
              <a:ext uri="{FF2B5EF4-FFF2-40B4-BE49-F238E27FC236}">
                <a16:creationId xmlns:a16="http://schemas.microsoft.com/office/drawing/2014/main" id="{EFE51D4B-6340-4BA9-81C2-BA37464C04DD}"/>
              </a:ext>
            </a:extLst>
          </p:cNvPr>
          <p:cNvSpPr txBox="1">
            <a:spLocks noChangeArrowheads="1"/>
          </p:cNvSpPr>
          <p:nvPr/>
        </p:nvSpPr>
        <p:spPr bwMode="auto">
          <a:xfrm rot="19183191">
            <a:off x="2555016" y="1136444"/>
            <a:ext cx="117532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006600"/>
                </a:solidFill>
              </a:rPr>
              <a:t>categorical</a:t>
            </a:r>
            <a:endParaRPr lang="en-US" altLang="en-US" sz="1600">
              <a:solidFill>
                <a:schemeClr val="bg2"/>
              </a:solidFill>
            </a:endParaRPr>
          </a:p>
        </p:txBody>
      </p:sp>
      <p:sp>
        <p:nvSpPr>
          <p:cNvPr id="38" name="Text Box 5">
            <a:extLst>
              <a:ext uri="{FF2B5EF4-FFF2-40B4-BE49-F238E27FC236}">
                <a16:creationId xmlns:a16="http://schemas.microsoft.com/office/drawing/2014/main" id="{18CA0BBC-D71D-4042-A067-004FB50DF89A}"/>
              </a:ext>
            </a:extLst>
          </p:cNvPr>
          <p:cNvSpPr txBox="1">
            <a:spLocks noChangeArrowheads="1"/>
          </p:cNvSpPr>
          <p:nvPr/>
        </p:nvSpPr>
        <p:spPr bwMode="auto">
          <a:xfrm rot="19183191">
            <a:off x="3402862" y="1136444"/>
            <a:ext cx="117532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dirty="0">
                <a:solidFill>
                  <a:srgbClr val="006600"/>
                </a:solidFill>
              </a:rPr>
              <a:t>categorical</a:t>
            </a:r>
            <a:endParaRPr lang="en-US" altLang="en-US" sz="1600" dirty="0">
              <a:solidFill>
                <a:schemeClr val="bg2"/>
              </a:solidFill>
            </a:endParaRPr>
          </a:p>
        </p:txBody>
      </p:sp>
      <p:sp>
        <p:nvSpPr>
          <p:cNvPr id="39" name="Text Box 6">
            <a:extLst>
              <a:ext uri="{FF2B5EF4-FFF2-40B4-BE49-F238E27FC236}">
                <a16:creationId xmlns:a16="http://schemas.microsoft.com/office/drawing/2014/main" id="{99E13938-F7F4-44C9-9C6C-9C8FC7A54223}"/>
              </a:ext>
            </a:extLst>
          </p:cNvPr>
          <p:cNvSpPr txBox="1">
            <a:spLocks noChangeArrowheads="1"/>
          </p:cNvSpPr>
          <p:nvPr/>
        </p:nvSpPr>
        <p:spPr bwMode="auto">
          <a:xfrm rot="19183191">
            <a:off x="4355553" y="1136444"/>
            <a:ext cx="117532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dirty="0">
                <a:solidFill>
                  <a:srgbClr val="006600"/>
                </a:solidFill>
              </a:rPr>
              <a:t>continuous</a:t>
            </a:r>
            <a:endParaRPr lang="en-US" altLang="en-US" sz="1600" dirty="0">
              <a:solidFill>
                <a:schemeClr val="bg2"/>
              </a:solidFill>
            </a:endParaRPr>
          </a:p>
        </p:txBody>
      </p:sp>
      <p:sp>
        <p:nvSpPr>
          <p:cNvPr id="40" name="Text Box 7">
            <a:extLst>
              <a:ext uri="{FF2B5EF4-FFF2-40B4-BE49-F238E27FC236}">
                <a16:creationId xmlns:a16="http://schemas.microsoft.com/office/drawing/2014/main" id="{ADDC24B8-D28A-4440-AA60-5B1E4B577C89}"/>
              </a:ext>
            </a:extLst>
          </p:cNvPr>
          <p:cNvSpPr txBox="1">
            <a:spLocks noChangeArrowheads="1"/>
          </p:cNvSpPr>
          <p:nvPr/>
        </p:nvSpPr>
        <p:spPr bwMode="auto">
          <a:xfrm rot="19183191">
            <a:off x="5237221" y="1288844"/>
            <a:ext cx="65114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dirty="0">
                <a:solidFill>
                  <a:srgbClr val="006600"/>
                </a:solidFill>
              </a:rPr>
              <a:t>class</a:t>
            </a:r>
            <a:endParaRPr lang="en-US" altLang="en-US" sz="1600" dirty="0">
              <a:solidFill>
                <a:schemeClr val="bg2"/>
              </a:solidFill>
            </a:endParaRPr>
          </a:p>
        </p:txBody>
      </p:sp>
      <p:graphicFrame>
        <p:nvGraphicFramePr>
          <p:cNvPr id="41" name="表格 40">
            <a:extLst>
              <a:ext uri="{FF2B5EF4-FFF2-40B4-BE49-F238E27FC236}">
                <a16:creationId xmlns:a16="http://schemas.microsoft.com/office/drawing/2014/main" id="{A7E5703D-C3EF-4585-BB77-5378B62AB959}"/>
              </a:ext>
            </a:extLst>
          </p:cNvPr>
          <p:cNvGraphicFramePr>
            <a:graphicFrameLocks noGrp="1"/>
          </p:cNvGraphicFramePr>
          <p:nvPr>
            <p:extLst>
              <p:ext uri="{D42A27DB-BD31-4B8C-83A1-F6EECF244321}">
                <p14:modId xmlns:p14="http://schemas.microsoft.com/office/powerpoint/2010/main" val="2165842839"/>
              </p:ext>
            </p:extLst>
          </p:nvPr>
        </p:nvGraphicFramePr>
        <p:xfrm>
          <a:off x="1069199" y="1726746"/>
          <a:ext cx="4909514" cy="3986135"/>
        </p:xfrm>
        <a:graphic>
          <a:graphicData uri="http://schemas.openxmlformats.org/drawingml/2006/table">
            <a:tbl>
              <a:tblPr firstRow="1" bandRow="1">
                <a:tableStyleId>{5C22544A-7EE6-4342-B048-85BDC9FD1C3A}</a:tableStyleId>
              </a:tblPr>
              <a:tblGrid>
                <a:gridCol w="981903">
                  <a:extLst>
                    <a:ext uri="{9D8B030D-6E8A-4147-A177-3AD203B41FA5}">
                      <a16:colId xmlns:a16="http://schemas.microsoft.com/office/drawing/2014/main" val="506421920"/>
                    </a:ext>
                  </a:extLst>
                </a:gridCol>
                <a:gridCol w="830994">
                  <a:extLst>
                    <a:ext uri="{9D8B030D-6E8A-4147-A177-3AD203B41FA5}">
                      <a16:colId xmlns:a16="http://schemas.microsoft.com/office/drawing/2014/main" val="1142944378"/>
                    </a:ext>
                  </a:extLst>
                </a:gridCol>
                <a:gridCol w="1132812">
                  <a:extLst>
                    <a:ext uri="{9D8B030D-6E8A-4147-A177-3AD203B41FA5}">
                      <a16:colId xmlns:a16="http://schemas.microsoft.com/office/drawing/2014/main" val="2494521130"/>
                    </a:ext>
                  </a:extLst>
                </a:gridCol>
                <a:gridCol w="879295">
                  <a:extLst>
                    <a:ext uri="{9D8B030D-6E8A-4147-A177-3AD203B41FA5}">
                      <a16:colId xmlns:a16="http://schemas.microsoft.com/office/drawing/2014/main" val="1583232182"/>
                    </a:ext>
                  </a:extLst>
                </a:gridCol>
                <a:gridCol w="1084510">
                  <a:extLst>
                    <a:ext uri="{9D8B030D-6E8A-4147-A177-3AD203B41FA5}">
                      <a16:colId xmlns:a16="http://schemas.microsoft.com/office/drawing/2014/main" val="1420380635"/>
                    </a:ext>
                  </a:extLst>
                </a:gridCol>
              </a:tblGrid>
              <a:tr h="752693">
                <a:tc>
                  <a:txBody>
                    <a:bodyPr/>
                    <a:lstStyle/>
                    <a:p>
                      <a:pPr indent="-34290" algn="ctr">
                        <a:spcAft>
                          <a:spcPts val="0"/>
                        </a:spcAft>
                      </a:pPr>
                      <a:r>
                        <a:rPr lang="en-US" sz="1600" b="0" i="0" dirty="0">
                          <a:solidFill>
                            <a:srgbClr val="FFFFFF"/>
                          </a:solidFill>
                          <a:effectLst/>
                          <a:latin typeface="Microsoft YaHei" panose="020B0503020204020204" pitchFamily="34" charset="-122"/>
                          <a:ea typeface="Microsoft YaHei" panose="020B0503020204020204" pitchFamily="34" charset="-122"/>
                          <a:cs typeface="Times New Roman" panose="02020603050405020304" pitchFamily="18" charset="0"/>
                        </a:rPr>
                        <a:t>ID</a:t>
                      </a:r>
                      <a:endParaRPr lang="zh-CN" sz="800" b="0" i="0" dirty="0">
                        <a:effectLst/>
                        <a:latin typeface="Microsoft YaHei" panose="020B0503020204020204" pitchFamily="34" charset="-122"/>
                        <a:ea typeface="Microsoft YaHei" panose="020B0503020204020204" pitchFamily="34" charset="-122"/>
                      </a:endParaRPr>
                    </a:p>
                  </a:txBody>
                  <a:tcPr marL="68580" marR="68580" marT="0" marB="0" anchor="ctr">
                    <a:solidFill>
                      <a:srgbClr val="7030A0"/>
                    </a:solidFill>
                  </a:tcPr>
                </a:tc>
                <a:tc>
                  <a:txBody>
                    <a:bodyPr/>
                    <a:lstStyle/>
                    <a:p>
                      <a:pPr indent="-34290" algn="ctr">
                        <a:spcAft>
                          <a:spcPts val="0"/>
                        </a:spcAft>
                      </a:pPr>
                      <a:r>
                        <a:rPr lang="en-US" sz="1600" b="0" i="0" dirty="0">
                          <a:solidFill>
                            <a:srgbClr val="FFFFFF"/>
                          </a:solidFill>
                          <a:effectLst/>
                          <a:latin typeface="Microsoft YaHei" panose="020B0503020204020204" pitchFamily="34" charset="-122"/>
                          <a:ea typeface="Microsoft YaHei" panose="020B0503020204020204" pitchFamily="34" charset="-122"/>
                          <a:cs typeface="Times New Roman" panose="02020603050405020304" pitchFamily="18" charset="0"/>
                        </a:rPr>
                        <a:t>Home Owner</a:t>
                      </a:r>
                      <a:endParaRPr lang="zh-CN" sz="800" b="0" i="0" dirty="0">
                        <a:effectLst/>
                        <a:latin typeface="Microsoft YaHei" panose="020B0503020204020204" pitchFamily="34" charset="-122"/>
                        <a:ea typeface="Microsoft YaHei" panose="020B0503020204020204" pitchFamily="34" charset="-122"/>
                      </a:endParaRPr>
                    </a:p>
                  </a:txBody>
                  <a:tcPr marL="68580" marR="68580" marT="0" marB="0" anchor="ctr">
                    <a:solidFill>
                      <a:srgbClr val="7030A0"/>
                    </a:solidFill>
                  </a:tcPr>
                </a:tc>
                <a:tc>
                  <a:txBody>
                    <a:bodyPr/>
                    <a:lstStyle/>
                    <a:p>
                      <a:pPr algn="ctr">
                        <a:spcAft>
                          <a:spcPts val="0"/>
                        </a:spcAft>
                      </a:pPr>
                      <a:r>
                        <a:rPr lang="en-US" sz="1600" b="0" i="0" dirty="0">
                          <a:solidFill>
                            <a:srgbClr val="FFFFFF"/>
                          </a:solidFill>
                          <a:effectLst/>
                          <a:latin typeface="Microsoft YaHei" panose="020B0503020204020204" pitchFamily="34" charset="-122"/>
                          <a:ea typeface="Microsoft YaHei" panose="020B0503020204020204" pitchFamily="34" charset="-122"/>
                          <a:cs typeface="Times New Roman" panose="02020603050405020304" pitchFamily="18" charset="0"/>
                        </a:rPr>
                        <a:t>Marital</a:t>
                      </a:r>
                      <a:endParaRPr lang="zh-CN" sz="800" b="0" i="0" dirty="0">
                        <a:effectLst/>
                        <a:latin typeface="Microsoft YaHei" panose="020B0503020204020204" pitchFamily="34" charset="-122"/>
                        <a:ea typeface="Microsoft YaHei" panose="020B0503020204020204" pitchFamily="34" charset="-122"/>
                      </a:endParaRPr>
                    </a:p>
                    <a:p>
                      <a:pPr algn="ctr">
                        <a:spcAft>
                          <a:spcPts val="0"/>
                        </a:spcAft>
                      </a:pPr>
                      <a:r>
                        <a:rPr lang="en-US" sz="1600" b="0" i="0" dirty="0">
                          <a:solidFill>
                            <a:srgbClr val="FFFFFF"/>
                          </a:solidFill>
                          <a:effectLst/>
                          <a:latin typeface="Microsoft YaHei" panose="020B0503020204020204" pitchFamily="34" charset="-122"/>
                          <a:ea typeface="Microsoft YaHei" panose="020B0503020204020204" pitchFamily="34" charset="-122"/>
                          <a:cs typeface="Times New Roman" panose="02020603050405020304" pitchFamily="18" charset="0"/>
                        </a:rPr>
                        <a:t>Status</a:t>
                      </a:r>
                      <a:endParaRPr lang="zh-CN" sz="800" b="0" i="0" dirty="0">
                        <a:effectLst/>
                        <a:latin typeface="Microsoft YaHei" panose="020B0503020204020204" pitchFamily="34" charset="-122"/>
                        <a:ea typeface="Microsoft YaHei" panose="020B0503020204020204" pitchFamily="34" charset="-122"/>
                      </a:endParaRPr>
                    </a:p>
                  </a:txBody>
                  <a:tcPr marL="68580" marR="68580" marT="0" marB="0" anchor="ctr">
                    <a:solidFill>
                      <a:srgbClr val="7030A0"/>
                    </a:solidFill>
                  </a:tcPr>
                </a:tc>
                <a:tc>
                  <a:txBody>
                    <a:bodyPr/>
                    <a:lstStyle/>
                    <a:p>
                      <a:pPr algn="ctr">
                        <a:spcAft>
                          <a:spcPts val="0"/>
                        </a:spcAft>
                      </a:pPr>
                      <a:r>
                        <a:rPr lang="en-US" sz="1600" b="0" i="0" dirty="0">
                          <a:solidFill>
                            <a:srgbClr val="FFFFFF"/>
                          </a:solidFill>
                          <a:effectLst/>
                          <a:latin typeface="Microsoft YaHei" panose="020B0503020204020204" pitchFamily="34" charset="-122"/>
                          <a:ea typeface="Microsoft YaHei" panose="020B0503020204020204" pitchFamily="34" charset="-122"/>
                          <a:cs typeface="Times New Roman" panose="02020603050405020304" pitchFamily="18" charset="0"/>
                        </a:rPr>
                        <a:t>Annual</a:t>
                      </a:r>
                      <a:endParaRPr lang="zh-CN" sz="800" b="0" i="0" dirty="0">
                        <a:effectLst/>
                        <a:latin typeface="Microsoft YaHei" panose="020B0503020204020204" pitchFamily="34" charset="-122"/>
                        <a:ea typeface="Microsoft YaHei" panose="020B0503020204020204" pitchFamily="34" charset="-122"/>
                      </a:endParaRPr>
                    </a:p>
                    <a:p>
                      <a:pPr algn="ctr">
                        <a:spcAft>
                          <a:spcPts val="0"/>
                        </a:spcAft>
                      </a:pPr>
                      <a:r>
                        <a:rPr lang="en-US" sz="1600" b="0" i="0" dirty="0">
                          <a:solidFill>
                            <a:srgbClr val="FFFFFF"/>
                          </a:solidFill>
                          <a:effectLst/>
                          <a:latin typeface="Microsoft YaHei" panose="020B0503020204020204" pitchFamily="34" charset="-122"/>
                          <a:ea typeface="Microsoft YaHei" panose="020B0503020204020204" pitchFamily="34" charset="-122"/>
                          <a:cs typeface="Times New Roman" panose="02020603050405020304" pitchFamily="18" charset="0"/>
                        </a:rPr>
                        <a:t>Income</a:t>
                      </a:r>
                      <a:endParaRPr lang="zh-CN" sz="800" b="0" i="0" dirty="0">
                        <a:effectLst/>
                        <a:latin typeface="Microsoft YaHei" panose="020B0503020204020204" pitchFamily="34" charset="-122"/>
                        <a:ea typeface="Microsoft YaHei" panose="020B0503020204020204" pitchFamily="34" charset="-122"/>
                      </a:endParaRPr>
                    </a:p>
                  </a:txBody>
                  <a:tcPr marL="68580" marR="68580" marT="0" marB="0" anchor="ctr">
                    <a:solidFill>
                      <a:srgbClr val="7030A0"/>
                    </a:solidFill>
                  </a:tcPr>
                </a:tc>
                <a:tc>
                  <a:txBody>
                    <a:bodyPr/>
                    <a:lstStyle/>
                    <a:p>
                      <a:pPr algn="ctr">
                        <a:spcAft>
                          <a:spcPts val="0"/>
                        </a:spcAft>
                      </a:pPr>
                      <a:r>
                        <a:rPr lang="en-US" sz="1600" b="0" i="0" dirty="0">
                          <a:solidFill>
                            <a:srgbClr val="FFFFFF"/>
                          </a:solidFill>
                          <a:effectLst/>
                          <a:latin typeface="Microsoft YaHei" panose="020B0503020204020204" pitchFamily="34" charset="-122"/>
                          <a:ea typeface="Microsoft YaHei" panose="020B0503020204020204" pitchFamily="34" charset="-122"/>
                          <a:cs typeface="Times New Roman" panose="02020603050405020304" pitchFamily="18" charset="0"/>
                        </a:rPr>
                        <a:t>Defaulted Borrower</a:t>
                      </a:r>
                      <a:endParaRPr lang="zh-CN" sz="800" b="0" i="0" dirty="0">
                        <a:effectLst/>
                        <a:latin typeface="Microsoft YaHei" panose="020B0503020204020204" pitchFamily="34" charset="-122"/>
                        <a:ea typeface="Microsoft YaHei" panose="020B0503020204020204" pitchFamily="34" charset="-122"/>
                      </a:endParaRPr>
                    </a:p>
                  </a:txBody>
                  <a:tcPr marL="68580" marR="68580" marT="0" marB="0" anchor="ctr">
                    <a:solidFill>
                      <a:srgbClr val="7030A0"/>
                    </a:solidFill>
                  </a:tcPr>
                </a:tc>
                <a:extLst>
                  <a:ext uri="{0D108BD9-81ED-4DB2-BD59-A6C34878D82A}">
                    <a16:rowId xmlns:a16="http://schemas.microsoft.com/office/drawing/2014/main" val="271560199"/>
                  </a:ext>
                </a:extLst>
              </a:tr>
              <a:tr h="228680">
                <a:tc>
                  <a:txBody>
                    <a:bodyPr/>
                    <a:lstStyle/>
                    <a:p>
                      <a:pPr>
                        <a:spcAft>
                          <a:spcPts val="0"/>
                        </a:spcAft>
                      </a:pPr>
                      <a:r>
                        <a:rPr lang="en-US" sz="1600" b="0" i="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rPr>
                        <a:t>1</a:t>
                      </a:r>
                      <a:endParaRPr lang="zh-CN" sz="800" b="0" i="0">
                        <a:effectLst/>
                        <a:latin typeface="Microsoft YaHei" panose="020B0503020204020204" pitchFamily="34" charset="-122"/>
                        <a:ea typeface="Microsoft YaHei" panose="020B0503020204020204" pitchFamily="34" charset="-122"/>
                      </a:endParaRPr>
                    </a:p>
                  </a:txBody>
                  <a:tcPr marL="68580" marR="68580" marT="0" marB="0" anchor="ctr"/>
                </a:tc>
                <a:tc>
                  <a:txBody>
                    <a:bodyPr/>
                    <a:lstStyle/>
                    <a:p>
                      <a:pPr>
                        <a:spcAft>
                          <a:spcPts val="0"/>
                        </a:spcAft>
                      </a:pPr>
                      <a:r>
                        <a:rPr lang="en-US" sz="1600" b="0" i="0" dirty="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rPr>
                        <a:t>Yes</a:t>
                      </a:r>
                      <a:endParaRPr lang="zh-CN" sz="800" b="0" i="0" dirty="0">
                        <a:effectLst/>
                        <a:latin typeface="Microsoft YaHei" panose="020B0503020204020204" pitchFamily="34" charset="-122"/>
                        <a:ea typeface="Microsoft YaHei" panose="020B0503020204020204" pitchFamily="34" charset="-122"/>
                      </a:endParaRPr>
                    </a:p>
                  </a:txBody>
                  <a:tcPr marL="68580" marR="68580" marT="0" marB="0" anchor="ctr"/>
                </a:tc>
                <a:tc>
                  <a:txBody>
                    <a:bodyPr/>
                    <a:lstStyle/>
                    <a:p>
                      <a:pPr>
                        <a:spcAft>
                          <a:spcPts val="0"/>
                        </a:spcAft>
                      </a:pPr>
                      <a:r>
                        <a:rPr lang="en-US" sz="1600" b="0" i="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rPr>
                        <a:t>Single</a:t>
                      </a:r>
                      <a:endParaRPr lang="zh-CN" sz="800" b="0" i="0">
                        <a:effectLst/>
                        <a:latin typeface="Microsoft YaHei" panose="020B0503020204020204" pitchFamily="34" charset="-122"/>
                        <a:ea typeface="Microsoft YaHei" panose="020B0503020204020204" pitchFamily="34" charset="-122"/>
                      </a:endParaRPr>
                    </a:p>
                  </a:txBody>
                  <a:tcPr marL="68580" marR="68580" marT="0" marB="0" anchor="ctr"/>
                </a:tc>
                <a:tc>
                  <a:txBody>
                    <a:bodyPr/>
                    <a:lstStyle/>
                    <a:p>
                      <a:pPr>
                        <a:spcAft>
                          <a:spcPts val="0"/>
                        </a:spcAft>
                      </a:pPr>
                      <a:r>
                        <a:rPr lang="en-US" sz="1600" b="0" i="0" dirty="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rPr>
                        <a:t>125K</a:t>
                      </a:r>
                      <a:endParaRPr lang="zh-CN" sz="800" b="0" i="0" dirty="0">
                        <a:effectLst/>
                        <a:latin typeface="Microsoft YaHei" panose="020B0503020204020204" pitchFamily="34" charset="-122"/>
                        <a:ea typeface="Microsoft YaHei" panose="020B0503020204020204" pitchFamily="34" charset="-122"/>
                      </a:endParaRPr>
                    </a:p>
                  </a:txBody>
                  <a:tcPr marL="68580" marR="68580" marT="0" marB="0" anchor="ctr"/>
                </a:tc>
                <a:tc>
                  <a:txBody>
                    <a:bodyPr/>
                    <a:lstStyle/>
                    <a:p>
                      <a:pPr>
                        <a:spcAft>
                          <a:spcPts val="0"/>
                        </a:spcAft>
                      </a:pPr>
                      <a:r>
                        <a:rPr lang="en-US" sz="1600" b="0" i="0">
                          <a:solidFill>
                            <a:srgbClr val="FF0000"/>
                          </a:solidFill>
                          <a:effectLst/>
                          <a:latin typeface="Microsoft YaHei" panose="020B0503020204020204" pitchFamily="34" charset="-122"/>
                          <a:ea typeface="Microsoft YaHei" panose="020B0503020204020204" pitchFamily="34" charset="-122"/>
                          <a:cs typeface="Times New Roman" panose="02020603050405020304" pitchFamily="18" charset="0"/>
                        </a:rPr>
                        <a:t>No</a:t>
                      </a:r>
                      <a:endParaRPr lang="zh-CN" sz="800" b="0" i="0">
                        <a:solidFill>
                          <a:srgbClr val="FF0000"/>
                        </a:solidFill>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20707097"/>
                  </a:ext>
                </a:extLst>
              </a:tr>
              <a:tr h="376347">
                <a:tc>
                  <a:txBody>
                    <a:bodyPr/>
                    <a:lstStyle/>
                    <a:p>
                      <a:pPr>
                        <a:spcAft>
                          <a:spcPts val="0"/>
                        </a:spcAft>
                      </a:pPr>
                      <a:r>
                        <a:rPr lang="en-US" sz="1600" b="0" i="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rPr>
                        <a:t>2</a:t>
                      </a:r>
                      <a:endParaRPr lang="zh-CN" sz="800" b="0" i="0">
                        <a:effectLst/>
                        <a:latin typeface="Microsoft YaHei" panose="020B0503020204020204" pitchFamily="34" charset="-122"/>
                        <a:ea typeface="Microsoft YaHei" panose="020B0503020204020204" pitchFamily="34" charset="-122"/>
                      </a:endParaRPr>
                    </a:p>
                  </a:txBody>
                  <a:tcPr marL="68580" marR="68580" marT="0" marB="0" anchor="ctr"/>
                </a:tc>
                <a:tc>
                  <a:txBody>
                    <a:bodyPr/>
                    <a:lstStyle/>
                    <a:p>
                      <a:pPr>
                        <a:spcAft>
                          <a:spcPts val="0"/>
                        </a:spcAft>
                      </a:pPr>
                      <a:r>
                        <a:rPr lang="en-US" sz="1600" b="0" i="0" dirty="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rPr>
                        <a:t>No</a:t>
                      </a:r>
                      <a:endParaRPr lang="zh-CN" sz="800" b="0" i="0" dirty="0">
                        <a:effectLst/>
                        <a:latin typeface="Microsoft YaHei" panose="020B0503020204020204" pitchFamily="34" charset="-122"/>
                        <a:ea typeface="Microsoft YaHei" panose="020B0503020204020204" pitchFamily="34" charset="-122"/>
                      </a:endParaRPr>
                    </a:p>
                  </a:txBody>
                  <a:tcPr marL="68580" marR="68580" marT="0" marB="0" anchor="ctr"/>
                </a:tc>
                <a:tc>
                  <a:txBody>
                    <a:bodyPr/>
                    <a:lstStyle/>
                    <a:p>
                      <a:pPr>
                        <a:spcAft>
                          <a:spcPts val="0"/>
                        </a:spcAft>
                      </a:pPr>
                      <a:r>
                        <a:rPr lang="en-US" sz="1600" b="0" i="0" kern="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rPr>
                        <a:t>Married</a:t>
                      </a:r>
                      <a:endParaRPr lang="zh-CN" sz="800" b="0" i="0" kern="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tc>
                  <a:txBody>
                    <a:bodyPr/>
                    <a:lstStyle/>
                    <a:p>
                      <a:pPr>
                        <a:spcAft>
                          <a:spcPts val="0"/>
                        </a:spcAft>
                      </a:pPr>
                      <a:r>
                        <a:rPr lang="en-US" sz="1600" b="0" i="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rPr>
                        <a:t>100K</a:t>
                      </a:r>
                      <a:endParaRPr lang="zh-CN" sz="800" b="0" i="0">
                        <a:effectLst/>
                        <a:latin typeface="Microsoft YaHei" panose="020B0503020204020204" pitchFamily="34" charset="-122"/>
                        <a:ea typeface="Microsoft YaHei" panose="020B0503020204020204" pitchFamily="34" charset="-122"/>
                      </a:endParaRPr>
                    </a:p>
                  </a:txBody>
                  <a:tcPr marL="68580" marR="68580" marT="0" marB="0" anchor="ctr"/>
                </a:tc>
                <a:tc>
                  <a:txBody>
                    <a:bodyPr/>
                    <a:lstStyle/>
                    <a:p>
                      <a:pPr>
                        <a:spcAft>
                          <a:spcPts val="0"/>
                        </a:spcAft>
                      </a:pPr>
                      <a:r>
                        <a:rPr lang="en-US" sz="1600" b="0" i="0">
                          <a:solidFill>
                            <a:srgbClr val="FF0000"/>
                          </a:solidFill>
                          <a:effectLst/>
                          <a:latin typeface="Microsoft YaHei" panose="020B0503020204020204" pitchFamily="34" charset="-122"/>
                          <a:ea typeface="Microsoft YaHei" panose="020B0503020204020204" pitchFamily="34" charset="-122"/>
                          <a:cs typeface="Times New Roman" panose="02020603050405020304" pitchFamily="18" charset="0"/>
                        </a:rPr>
                        <a:t>No</a:t>
                      </a:r>
                      <a:endParaRPr lang="zh-CN" sz="800" b="0" i="0">
                        <a:effectLst/>
                        <a:latin typeface="Microsoft YaHei" panose="020B0503020204020204" pitchFamily="34" charset="-122"/>
                        <a:ea typeface="Microsoft YaHei" panose="020B0503020204020204" pitchFamily="34" charset="-122"/>
                      </a:endParaRPr>
                    </a:p>
                  </a:txBody>
                  <a:tcPr marL="68580" marR="68580" marT="0" marB="0" anchor="ctr"/>
                </a:tc>
                <a:extLst>
                  <a:ext uri="{0D108BD9-81ED-4DB2-BD59-A6C34878D82A}">
                    <a16:rowId xmlns:a16="http://schemas.microsoft.com/office/drawing/2014/main" val="1441523012"/>
                  </a:ext>
                </a:extLst>
              </a:tr>
              <a:tr h="228680">
                <a:tc>
                  <a:txBody>
                    <a:bodyPr/>
                    <a:lstStyle/>
                    <a:p>
                      <a:pPr>
                        <a:spcAft>
                          <a:spcPts val="0"/>
                        </a:spcAft>
                      </a:pPr>
                      <a:r>
                        <a:rPr lang="en-US" sz="1600" b="0" i="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rPr>
                        <a:t>3</a:t>
                      </a:r>
                      <a:endParaRPr lang="zh-CN" sz="800" b="0" i="0">
                        <a:effectLst/>
                        <a:latin typeface="Microsoft YaHei" panose="020B0503020204020204" pitchFamily="34" charset="-122"/>
                        <a:ea typeface="Microsoft YaHei" panose="020B0503020204020204" pitchFamily="34" charset="-122"/>
                      </a:endParaRPr>
                    </a:p>
                  </a:txBody>
                  <a:tcPr marL="68580" marR="68580" marT="0" marB="0" anchor="ctr"/>
                </a:tc>
                <a:tc>
                  <a:txBody>
                    <a:bodyPr/>
                    <a:lstStyle/>
                    <a:p>
                      <a:pPr>
                        <a:spcAft>
                          <a:spcPts val="0"/>
                        </a:spcAft>
                      </a:pPr>
                      <a:r>
                        <a:rPr lang="en-US" sz="1600" b="0" i="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rPr>
                        <a:t>No</a:t>
                      </a:r>
                      <a:endParaRPr lang="zh-CN" sz="800" b="0" i="0">
                        <a:effectLst/>
                        <a:latin typeface="Microsoft YaHei" panose="020B0503020204020204" pitchFamily="34" charset="-122"/>
                        <a:ea typeface="Microsoft YaHei" panose="020B0503020204020204" pitchFamily="34" charset="-122"/>
                      </a:endParaRPr>
                    </a:p>
                  </a:txBody>
                  <a:tcPr marL="68580" marR="68580" marT="0" marB="0" anchor="ctr"/>
                </a:tc>
                <a:tc>
                  <a:txBody>
                    <a:bodyPr/>
                    <a:lstStyle/>
                    <a:p>
                      <a:pPr>
                        <a:spcAft>
                          <a:spcPts val="0"/>
                        </a:spcAft>
                      </a:pPr>
                      <a:r>
                        <a:rPr lang="en-US" sz="1600" b="0" i="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rPr>
                        <a:t>Single</a:t>
                      </a:r>
                      <a:endParaRPr lang="zh-CN" sz="800" b="0" i="0">
                        <a:effectLst/>
                        <a:latin typeface="Microsoft YaHei" panose="020B0503020204020204" pitchFamily="34" charset="-122"/>
                        <a:ea typeface="Microsoft YaHei" panose="020B0503020204020204" pitchFamily="34" charset="-122"/>
                      </a:endParaRPr>
                    </a:p>
                  </a:txBody>
                  <a:tcPr marL="68580" marR="68580" marT="0" marB="0" anchor="ctr"/>
                </a:tc>
                <a:tc>
                  <a:txBody>
                    <a:bodyPr/>
                    <a:lstStyle/>
                    <a:p>
                      <a:pPr>
                        <a:spcAft>
                          <a:spcPts val="0"/>
                        </a:spcAft>
                      </a:pPr>
                      <a:r>
                        <a:rPr lang="en-US" sz="1600" b="0" i="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rPr>
                        <a:t>70K</a:t>
                      </a:r>
                      <a:endParaRPr lang="zh-CN" sz="800" b="0" i="0">
                        <a:effectLst/>
                        <a:latin typeface="Microsoft YaHei" panose="020B0503020204020204" pitchFamily="34" charset="-122"/>
                        <a:ea typeface="Microsoft YaHei" panose="020B0503020204020204" pitchFamily="34" charset="-122"/>
                      </a:endParaRPr>
                    </a:p>
                  </a:txBody>
                  <a:tcPr marL="68580" marR="68580" marT="0" marB="0" anchor="ctr"/>
                </a:tc>
                <a:tc>
                  <a:txBody>
                    <a:bodyPr/>
                    <a:lstStyle/>
                    <a:p>
                      <a:pPr>
                        <a:spcAft>
                          <a:spcPts val="0"/>
                        </a:spcAft>
                      </a:pPr>
                      <a:r>
                        <a:rPr lang="en-US" sz="1600" b="0" i="0">
                          <a:solidFill>
                            <a:srgbClr val="FF0000"/>
                          </a:solidFill>
                          <a:effectLst/>
                          <a:latin typeface="Microsoft YaHei" panose="020B0503020204020204" pitchFamily="34" charset="-122"/>
                          <a:ea typeface="Microsoft YaHei" panose="020B0503020204020204" pitchFamily="34" charset="-122"/>
                          <a:cs typeface="Times New Roman" panose="02020603050405020304" pitchFamily="18" charset="0"/>
                        </a:rPr>
                        <a:t>No</a:t>
                      </a:r>
                      <a:endParaRPr lang="zh-CN" sz="800" b="0" i="0">
                        <a:effectLst/>
                        <a:latin typeface="Microsoft YaHei" panose="020B0503020204020204" pitchFamily="34" charset="-122"/>
                        <a:ea typeface="Microsoft YaHei" panose="020B0503020204020204" pitchFamily="34" charset="-122"/>
                      </a:endParaRPr>
                    </a:p>
                  </a:txBody>
                  <a:tcPr marL="68580" marR="68580" marT="0" marB="0" anchor="ctr"/>
                </a:tc>
                <a:extLst>
                  <a:ext uri="{0D108BD9-81ED-4DB2-BD59-A6C34878D82A}">
                    <a16:rowId xmlns:a16="http://schemas.microsoft.com/office/drawing/2014/main" val="2647545301"/>
                  </a:ext>
                </a:extLst>
              </a:tr>
              <a:tr h="376347">
                <a:tc>
                  <a:txBody>
                    <a:bodyPr/>
                    <a:lstStyle/>
                    <a:p>
                      <a:pPr>
                        <a:spcAft>
                          <a:spcPts val="0"/>
                        </a:spcAft>
                      </a:pPr>
                      <a:r>
                        <a:rPr lang="en-US" sz="1600" b="0" i="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rPr>
                        <a:t>4</a:t>
                      </a:r>
                      <a:endParaRPr lang="zh-CN" sz="800" b="0" i="0">
                        <a:effectLst/>
                        <a:latin typeface="Microsoft YaHei" panose="020B0503020204020204" pitchFamily="34" charset="-122"/>
                        <a:ea typeface="Microsoft YaHei" panose="020B0503020204020204" pitchFamily="34" charset="-122"/>
                      </a:endParaRPr>
                    </a:p>
                  </a:txBody>
                  <a:tcPr marL="68580" marR="68580" marT="0" marB="0" anchor="ctr"/>
                </a:tc>
                <a:tc>
                  <a:txBody>
                    <a:bodyPr/>
                    <a:lstStyle/>
                    <a:p>
                      <a:pPr>
                        <a:spcAft>
                          <a:spcPts val="0"/>
                        </a:spcAft>
                      </a:pPr>
                      <a:r>
                        <a:rPr lang="en-US" sz="1600" b="0" i="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rPr>
                        <a:t>Yes</a:t>
                      </a:r>
                      <a:endParaRPr lang="zh-CN" sz="800" b="0" i="0">
                        <a:effectLst/>
                        <a:latin typeface="Microsoft YaHei" panose="020B0503020204020204" pitchFamily="34" charset="-122"/>
                        <a:ea typeface="Microsoft YaHei" panose="020B0503020204020204" pitchFamily="34" charset="-122"/>
                      </a:endParaRPr>
                    </a:p>
                  </a:txBody>
                  <a:tcPr marL="68580" marR="68580" marT="0" marB="0" anchor="ctr"/>
                </a:tc>
                <a:tc>
                  <a:txBody>
                    <a:bodyPr/>
                    <a:lstStyle/>
                    <a:p>
                      <a:pPr>
                        <a:spcAft>
                          <a:spcPts val="0"/>
                        </a:spcAft>
                      </a:pPr>
                      <a:r>
                        <a:rPr lang="en-US" sz="1600" b="0" i="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rPr>
                        <a:t>Married</a:t>
                      </a:r>
                      <a:endParaRPr lang="zh-CN" sz="800" b="0" i="0">
                        <a:effectLst/>
                        <a:latin typeface="Microsoft YaHei" panose="020B0503020204020204" pitchFamily="34" charset="-122"/>
                        <a:ea typeface="Microsoft YaHei" panose="020B0503020204020204" pitchFamily="34" charset="-122"/>
                      </a:endParaRPr>
                    </a:p>
                  </a:txBody>
                  <a:tcPr marL="68580" marR="68580" marT="0" marB="0" anchor="ctr"/>
                </a:tc>
                <a:tc>
                  <a:txBody>
                    <a:bodyPr/>
                    <a:lstStyle/>
                    <a:p>
                      <a:pPr>
                        <a:spcAft>
                          <a:spcPts val="0"/>
                        </a:spcAft>
                      </a:pPr>
                      <a:r>
                        <a:rPr lang="en-US" sz="1600" b="0" i="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rPr>
                        <a:t>120K</a:t>
                      </a:r>
                      <a:endParaRPr lang="zh-CN" sz="800" b="0" i="0">
                        <a:effectLst/>
                        <a:latin typeface="Microsoft YaHei" panose="020B0503020204020204" pitchFamily="34" charset="-122"/>
                        <a:ea typeface="Microsoft YaHei" panose="020B0503020204020204" pitchFamily="34" charset="-122"/>
                      </a:endParaRPr>
                    </a:p>
                  </a:txBody>
                  <a:tcPr marL="68580" marR="68580" marT="0" marB="0" anchor="ctr"/>
                </a:tc>
                <a:tc>
                  <a:txBody>
                    <a:bodyPr/>
                    <a:lstStyle/>
                    <a:p>
                      <a:pPr>
                        <a:spcAft>
                          <a:spcPts val="0"/>
                        </a:spcAft>
                      </a:pPr>
                      <a:r>
                        <a:rPr lang="en-US" sz="1600" b="0" i="0">
                          <a:solidFill>
                            <a:srgbClr val="FF0000"/>
                          </a:solidFill>
                          <a:effectLst/>
                          <a:latin typeface="Microsoft YaHei" panose="020B0503020204020204" pitchFamily="34" charset="-122"/>
                          <a:ea typeface="Microsoft YaHei" panose="020B0503020204020204" pitchFamily="34" charset="-122"/>
                          <a:cs typeface="Times New Roman" panose="02020603050405020304" pitchFamily="18" charset="0"/>
                        </a:rPr>
                        <a:t>No</a:t>
                      </a:r>
                      <a:endParaRPr lang="zh-CN" sz="800" b="0" i="0">
                        <a:effectLst/>
                        <a:latin typeface="Microsoft YaHei" panose="020B0503020204020204" pitchFamily="34" charset="-122"/>
                        <a:ea typeface="Microsoft YaHei" panose="020B0503020204020204" pitchFamily="34" charset="-122"/>
                      </a:endParaRPr>
                    </a:p>
                  </a:txBody>
                  <a:tcPr marL="68580" marR="68580" marT="0" marB="0" anchor="ctr"/>
                </a:tc>
                <a:extLst>
                  <a:ext uri="{0D108BD9-81ED-4DB2-BD59-A6C34878D82A}">
                    <a16:rowId xmlns:a16="http://schemas.microsoft.com/office/drawing/2014/main" val="3345605880"/>
                  </a:ext>
                </a:extLst>
              </a:tr>
              <a:tr h="376347">
                <a:tc>
                  <a:txBody>
                    <a:bodyPr/>
                    <a:lstStyle/>
                    <a:p>
                      <a:pPr>
                        <a:spcAft>
                          <a:spcPts val="0"/>
                        </a:spcAft>
                      </a:pPr>
                      <a:r>
                        <a:rPr lang="en-US" sz="1600" b="0" i="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rPr>
                        <a:t>5</a:t>
                      </a:r>
                      <a:endParaRPr lang="zh-CN" sz="800" b="0" i="0">
                        <a:effectLst/>
                        <a:latin typeface="Microsoft YaHei" panose="020B0503020204020204" pitchFamily="34" charset="-122"/>
                        <a:ea typeface="Microsoft YaHei" panose="020B0503020204020204" pitchFamily="34" charset="-122"/>
                      </a:endParaRPr>
                    </a:p>
                  </a:txBody>
                  <a:tcPr marL="68580" marR="68580" marT="0" marB="0" anchor="ctr"/>
                </a:tc>
                <a:tc>
                  <a:txBody>
                    <a:bodyPr/>
                    <a:lstStyle/>
                    <a:p>
                      <a:pPr>
                        <a:spcAft>
                          <a:spcPts val="0"/>
                        </a:spcAft>
                      </a:pPr>
                      <a:r>
                        <a:rPr lang="en-US" sz="1600" b="0" i="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rPr>
                        <a:t>No</a:t>
                      </a:r>
                      <a:endParaRPr lang="zh-CN" sz="800" b="0" i="0">
                        <a:effectLst/>
                        <a:latin typeface="Microsoft YaHei" panose="020B0503020204020204" pitchFamily="34" charset="-122"/>
                        <a:ea typeface="Microsoft YaHei" panose="020B0503020204020204" pitchFamily="34" charset="-122"/>
                      </a:endParaRPr>
                    </a:p>
                  </a:txBody>
                  <a:tcPr marL="68580" marR="68580" marT="0" marB="0" anchor="ctr"/>
                </a:tc>
                <a:tc>
                  <a:txBody>
                    <a:bodyPr/>
                    <a:lstStyle/>
                    <a:p>
                      <a:pPr>
                        <a:spcAft>
                          <a:spcPts val="0"/>
                        </a:spcAft>
                      </a:pPr>
                      <a:r>
                        <a:rPr lang="en-US" sz="1600" b="0" i="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rPr>
                        <a:t>Divorced</a:t>
                      </a:r>
                      <a:endParaRPr lang="zh-CN" sz="800" b="0" i="0">
                        <a:effectLst/>
                        <a:latin typeface="Microsoft YaHei" panose="020B0503020204020204" pitchFamily="34" charset="-122"/>
                        <a:ea typeface="Microsoft YaHei" panose="020B0503020204020204" pitchFamily="34" charset="-122"/>
                      </a:endParaRPr>
                    </a:p>
                  </a:txBody>
                  <a:tcPr marL="68580" marR="68580" marT="0" marB="0" anchor="ctr"/>
                </a:tc>
                <a:tc>
                  <a:txBody>
                    <a:bodyPr/>
                    <a:lstStyle/>
                    <a:p>
                      <a:pPr>
                        <a:spcAft>
                          <a:spcPts val="0"/>
                        </a:spcAft>
                      </a:pPr>
                      <a:r>
                        <a:rPr lang="en-US" sz="1600" b="0" i="0" dirty="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rPr>
                        <a:t>95K</a:t>
                      </a:r>
                      <a:endParaRPr lang="zh-CN" sz="800" b="0" i="0" dirty="0">
                        <a:effectLst/>
                        <a:latin typeface="Microsoft YaHei" panose="020B0503020204020204" pitchFamily="34" charset="-122"/>
                        <a:ea typeface="Microsoft YaHei" panose="020B0503020204020204" pitchFamily="34" charset="-122"/>
                      </a:endParaRPr>
                    </a:p>
                  </a:txBody>
                  <a:tcPr marL="68580" marR="68580" marT="0" marB="0" anchor="ctr"/>
                </a:tc>
                <a:tc>
                  <a:txBody>
                    <a:bodyPr/>
                    <a:lstStyle/>
                    <a:p>
                      <a:pPr>
                        <a:spcAft>
                          <a:spcPts val="0"/>
                        </a:spcAft>
                      </a:pPr>
                      <a:r>
                        <a:rPr lang="en-US" sz="1600" b="0" i="0">
                          <a:solidFill>
                            <a:srgbClr val="FF0000"/>
                          </a:solidFill>
                          <a:effectLst/>
                          <a:latin typeface="Microsoft YaHei" panose="020B0503020204020204" pitchFamily="34" charset="-122"/>
                          <a:ea typeface="Microsoft YaHei" panose="020B0503020204020204" pitchFamily="34" charset="-122"/>
                          <a:cs typeface="Times New Roman" panose="02020603050405020304" pitchFamily="18" charset="0"/>
                        </a:rPr>
                        <a:t>Yes</a:t>
                      </a:r>
                      <a:endParaRPr lang="zh-CN" sz="800" b="0" i="0">
                        <a:effectLst/>
                        <a:latin typeface="Microsoft YaHei" panose="020B0503020204020204" pitchFamily="34" charset="-122"/>
                        <a:ea typeface="Microsoft YaHei" panose="020B0503020204020204" pitchFamily="34" charset="-122"/>
                      </a:endParaRPr>
                    </a:p>
                  </a:txBody>
                  <a:tcPr marL="68580" marR="68580" marT="0" marB="0" anchor="ctr"/>
                </a:tc>
                <a:extLst>
                  <a:ext uri="{0D108BD9-81ED-4DB2-BD59-A6C34878D82A}">
                    <a16:rowId xmlns:a16="http://schemas.microsoft.com/office/drawing/2014/main" val="4165960354"/>
                  </a:ext>
                </a:extLst>
              </a:tr>
              <a:tr h="376347">
                <a:tc>
                  <a:txBody>
                    <a:bodyPr/>
                    <a:lstStyle/>
                    <a:p>
                      <a:pPr>
                        <a:spcAft>
                          <a:spcPts val="0"/>
                        </a:spcAft>
                      </a:pPr>
                      <a:r>
                        <a:rPr lang="en-US" sz="1600" b="0" i="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rPr>
                        <a:t>6</a:t>
                      </a:r>
                      <a:endParaRPr lang="zh-CN" sz="800" b="0" i="0">
                        <a:effectLst/>
                        <a:latin typeface="Microsoft YaHei" panose="020B0503020204020204" pitchFamily="34" charset="-122"/>
                        <a:ea typeface="Microsoft YaHei" panose="020B0503020204020204" pitchFamily="34" charset="-122"/>
                      </a:endParaRPr>
                    </a:p>
                  </a:txBody>
                  <a:tcPr marL="68580" marR="68580" marT="0" marB="0" anchor="ctr"/>
                </a:tc>
                <a:tc>
                  <a:txBody>
                    <a:bodyPr/>
                    <a:lstStyle/>
                    <a:p>
                      <a:pPr>
                        <a:spcAft>
                          <a:spcPts val="0"/>
                        </a:spcAft>
                      </a:pPr>
                      <a:r>
                        <a:rPr lang="en-US" sz="1600" b="0" i="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rPr>
                        <a:t>No</a:t>
                      </a:r>
                      <a:endParaRPr lang="zh-CN" sz="800" b="0" i="0">
                        <a:effectLst/>
                        <a:latin typeface="Microsoft YaHei" panose="020B0503020204020204" pitchFamily="34" charset="-122"/>
                        <a:ea typeface="Microsoft YaHei" panose="020B0503020204020204" pitchFamily="34" charset="-122"/>
                      </a:endParaRPr>
                    </a:p>
                  </a:txBody>
                  <a:tcPr marL="68580" marR="68580" marT="0" marB="0" anchor="ctr"/>
                </a:tc>
                <a:tc>
                  <a:txBody>
                    <a:bodyPr/>
                    <a:lstStyle/>
                    <a:p>
                      <a:pPr>
                        <a:spcAft>
                          <a:spcPts val="0"/>
                        </a:spcAft>
                      </a:pPr>
                      <a:r>
                        <a:rPr lang="en-US" sz="1600" b="0" i="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rPr>
                        <a:t>Married</a:t>
                      </a:r>
                      <a:endParaRPr lang="zh-CN" sz="800" b="0" i="0">
                        <a:effectLst/>
                        <a:latin typeface="Microsoft YaHei" panose="020B0503020204020204" pitchFamily="34" charset="-122"/>
                        <a:ea typeface="Microsoft YaHei" panose="020B0503020204020204" pitchFamily="34" charset="-122"/>
                      </a:endParaRPr>
                    </a:p>
                  </a:txBody>
                  <a:tcPr marL="68580" marR="68580" marT="0" marB="0" anchor="ctr"/>
                </a:tc>
                <a:tc>
                  <a:txBody>
                    <a:bodyPr/>
                    <a:lstStyle/>
                    <a:p>
                      <a:pPr>
                        <a:spcAft>
                          <a:spcPts val="0"/>
                        </a:spcAft>
                      </a:pPr>
                      <a:r>
                        <a:rPr lang="en-US" sz="1600" b="0" i="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rPr>
                        <a:t>60K</a:t>
                      </a:r>
                      <a:endParaRPr lang="zh-CN" sz="800" b="0" i="0">
                        <a:effectLst/>
                        <a:latin typeface="Microsoft YaHei" panose="020B0503020204020204" pitchFamily="34" charset="-122"/>
                        <a:ea typeface="Microsoft YaHei" panose="020B0503020204020204" pitchFamily="34" charset="-122"/>
                      </a:endParaRPr>
                    </a:p>
                  </a:txBody>
                  <a:tcPr marL="68580" marR="68580" marT="0" marB="0" anchor="ctr"/>
                </a:tc>
                <a:tc>
                  <a:txBody>
                    <a:bodyPr/>
                    <a:lstStyle/>
                    <a:p>
                      <a:pPr>
                        <a:spcAft>
                          <a:spcPts val="0"/>
                        </a:spcAft>
                      </a:pPr>
                      <a:r>
                        <a:rPr lang="en-US" sz="1600" b="0" i="0">
                          <a:solidFill>
                            <a:srgbClr val="FF0000"/>
                          </a:solidFill>
                          <a:effectLst/>
                          <a:latin typeface="Microsoft YaHei" panose="020B0503020204020204" pitchFamily="34" charset="-122"/>
                          <a:ea typeface="Microsoft YaHei" panose="020B0503020204020204" pitchFamily="34" charset="-122"/>
                          <a:cs typeface="Times New Roman" panose="02020603050405020304" pitchFamily="18" charset="0"/>
                        </a:rPr>
                        <a:t>No</a:t>
                      </a:r>
                      <a:endParaRPr lang="zh-CN" sz="800" b="0" i="0">
                        <a:effectLst/>
                        <a:latin typeface="Microsoft YaHei" panose="020B0503020204020204" pitchFamily="34" charset="-122"/>
                        <a:ea typeface="Microsoft YaHei" panose="020B0503020204020204" pitchFamily="34" charset="-122"/>
                      </a:endParaRPr>
                    </a:p>
                  </a:txBody>
                  <a:tcPr marL="68580" marR="68580" marT="0" marB="0" anchor="ctr"/>
                </a:tc>
                <a:extLst>
                  <a:ext uri="{0D108BD9-81ED-4DB2-BD59-A6C34878D82A}">
                    <a16:rowId xmlns:a16="http://schemas.microsoft.com/office/drawing/2014/main" val="2921913199"/>
                  </a:ext>
                </a:extLst>
              </a:tr>
              <a:tr h="376347">
                <a:tc>
                  <a:txBody>
                    <a:bodyPr/>
                    <a:lstStyle/>
                    <a:p>
                      <a:pPr>
                        <a:spcAft>
                          <a:spcPts val="0"/>
                        </a:spcAft>
                      </a:pPr>
                      <a:r>
                        <a:rPr lang="en-US" sz="1600" b="0" i="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rPr>
                        <a:t>7</a:t>
                      </a:r>
                      <a:endParaRPr lang="zh-CN" sz="800" b="0" i="0">
                        <a:effectLst/>
                        <a:latin typeface="Microsoft YaHei" panose="020B0503020204020204" pitchFamily="34" charset="-122"/>
                        <a:ea typeface="Microsoft YaHei" panose="020B0503020204020204" pitchFamily="34" charset="-122"/>
                      </a:endParaRPr>
                    </a:p>
                  </a:txBody>
                  <a:tcPr marL="68580" marR="68580" marT="0" marB="0" anchor="ctr"/>
                </a:tc>
                <a:tc>
                  <a:txBody>
                    <a:bodyPr/>
                    <a:lstStyle/>
                    <a:p>
                      <a:pPr>
                        <a:spcAft>
                          <a:spcPts val="0"/>
                        </a:spcAft>
                      </a:pPr>
                      <a:r>
                        <a:rPr lang="en-US" sz="1600" b="0" i="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rPr>
                        <a:t>Yes</a:t>
                      </a:r>
                      <a:endParaRPr lang="zh-CN" sz="800" b="0" i="0">
                        <a:effectLst/>
                        <a:latin typeface="Microsoft YaHei" panose="020B0503020204020204" pitchFamily="34" charset="-122"/>
                        <a:ea typeface="Microsoft YaHei" panose="020B0503020204020204" pitchFamily="34" charset="-122"/>
                      </a:endParaRPr>
                    </a:p>
                  </a:txBody>
                  <a:tcPr marL="68580" marR="68580" marT="0" marB="0" anchor="ctr"/>
                </a:tc>
                <a:tc>
                  <a:txBody>
                    <a:bodyPr/>
                    <a:lstStyle/>
                    <a:p>
                      <a:pPr>
                        <a:spcAft>
                          <a:spcPts val="0"/>
                        </a:spcAft>
                      </a:pPr>
                      <a:r>
                        <a:rPr lang="en-US" sz="1600" b="0" i="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rPr>
                        <a:t>Divorced</a:t>
                      </a:r>
                      <a:endParaRPr lang="zh-CN" sz="800" b="0" i="0">
                        <a:effectLst/>
                        <a:latin typeface="Microsoft YaHei" panose="020B0503020204020204" pitchFamily="34" charset="-122"/>
                        <a:ea typeface="Microsoft YaHei" panose="020B0503020204020204" pitchFamily="34" charset="-122"/>
                      </a:endParaRPr>
                    </a:p>
                  </a:txBody>
                  <a:tcPr marL="68580" marR="68580" marT="0" marB="0" anchor="ctr"/>
                </a:tc>
                <a:tc>
                  <a:txBody>
                    <a:bodyPr/>
                    <a:lstStyle/>
                    <a:p>
                      <a:pPr>
                        <a:spcAft>
                          <a:spcPts val="0"/>
                        </a:spcAft>
                      </a:pPr>
                      <a:r>
                        <a:rPr lang="en-US" sz="1600" b="0" i="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rPr>
                        <a:t>220K</a:t>
                      </a:r>
                      <a:endParaRPr lang="zh-CN" sz="800" b="0" i="0">
                        <a:effectLst/>
                        <a:latin typeface="Microsoft YaHei" panose="020B0503020204020204" pitchFamily="34" charset="-122"/>
                        <a:ea typeface="Microsoft YaHei" panose="020B0503020204020204" pitchFamily="34" charset="-122"/>
                      </a:endParaRPr>
                    </a:p>
                  </a:txBody>
                  <a:tcPr marL="68580" marR="68580" marT="0" marB="0" anchor="ctr"/>
                </a:tc>
                <a:tc>
                  <a:txBody>
                    <a:bodyPr/>
                    <a:lstStyle/>
                    <a:p>
                      <a:pPr>
                        <a:spcAft>
                          <a:spcPts val="0"/>
                        </a:spcAft>
                      </a:pPr>
                      <a:r>
                        <a:rPr lang="en-US" sz="1600" b="0" i="0" dirty="0">
                          <a:solidFill>
                            <a:srgbClr val="FF0000"/>
                          </a:solidFill>
                          <a:effectLst/>
                          <a:latin typeface="Microsoft YaHei" panose="020B0503020204020204" pitchFamily="34" charset="-122"/>
                          <a:ea typeface="Microsoft YaHei" panose="020B0503020204020204" pitchFamily="34" charset="-122"/>
                          <a:cs typeface="Times New Roman" panose="02020603050405020304" pitchFamily="18" charset="0"/>
                        </a:rPr>
                        <a:t>No</a:t>
                      </a:r>
                      <a:endParaRPr lang="zh-CN" sz="800" b="0" i="0" dirty="0">
                        <a:effectLst/>
                        <a:latin typeface="Microsoft YaHei" panose="020B0503020204020204" pitchFamily="34" charset="-122"/>
                        <a:ea typeface="Microsoft YaHei" panose="020B0503020204020204" pitchFamily="34" charset="-122"/>
                      </a:endParaRPr>
                    </a:p>
                  </a:txBody>
                  <a:tcPr marL="68580" marR="68580" marT="0" marB="0" anchor="ctr"/>
                </a:tc>
                <a:extLst>
                  <a:ext uri="{0D108BD9-81ED-4DB2-BD59-A6C34878D82A}">
                    <a16:rowId xmlns:a16="http://schemas.microsoft.com/office/drawing/2014/main" val="2104938223"/>
                  </a:ext>
                </a:extLst>
              </a:tr>
              <a:tr h="228680">
                <a:tc>
                  <a:txBody>
                    <a:bodyPr/>
                    <a:lstStyle/>
                    <a:p>
                      <a:pPr>
                        <a:spcAft>
                          <a:spcPts val="0"/>
                        </a:spcAft>
                      </a:pPr>
                      <a:r>
                        <a:rPr lang="en-US" sz="1600" b="0" i="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rPr>
                        <a:t>8</a:t>
                      </a:r>
                      <a:endParaRPr lang="zh-CN" sz="800" b="0" i="0">
                        <a:effectLst/>
                        <a:latin typeface="Microsoft YaHei" panose="020B0503020204020204" pitchFamily="34" charset="-122"/>
                        <a:ea typeface="Microsoft YaHei" panose="020B0503020204020204" pitchFamily="34" charset="-122"/>
                      </a:endParaRPr>
                    </a:p>
                  </a:txBody>
                  <a:tcPr marL="68580" marR="68580" marT="0" marB="0" anchor="ctr"/>
                </a:tc>
                <a:tc>
                  <a:txBody>
                    <a:bodyPr/>
                    <a:lstStyle/>
                    <a:p>
                      <a:pPr>
                        <a:spcAft>
                          <a:spcPts val="0"/>
                        </a:spcAft>
                      </a:pPr>
                      <a:r>
                        <a:rPr lang="en-US" sz="1600" b="0" i="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rPr>
                        <a:t>No</a:t>
                      </a:r>
                      <a:endParaRPr lang="zh-CN" sz="800" b="0" i="0">
                        <a:effectLst/>
                        <a:latin typeface="Microsoft YaHei" panose="020B0503020204020204" pitchFamily="34" charset="-122"/>
                        <a:ea typeface="Microsoft YaHei" panose="020B0503020204020204" pitchFamily="34" charset="-122"/>
                      </a:endParaRPr>
                    </a:p>
                  </a:txBody>
                  <a:tcPr marL="68580" marR="68580" marT="0" marB="0" anchor="ctr"/>
                </a:tc>
                <a:tc>
                  <a:txBody>
                    <a:bodyPr/>
                    <a:lstStyle/>
                    <a:p>
                      <a:pPr>
                        <a:spcAft>
                          <a:spcPts val="0"/>
                        </a:spcAft>
                      </a:pPr>
                      <a:r>
                        <a:rPr lang="en-US" sz="1600" b="0" i="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rPr>
                        <a:t>Single</a:t>
                      </a:r>
                      <a:endParaRPr lang="zh-CN" sz="800" b="0" i="0">
                        <a:effectLst/>
                        <a:latin typeface="Microsoft YaHei" panose="020B0503020204020204" pitchFamily="34" charset="-122"/>
                        <a:ea typeface="Microsoft YaHei" panose="020B0503020204020204" pitchFamily="34" charset="-122"/>
                      </a:endParaRPr>
                    </a:p>
                  </a:txBody>
                  <a:tcPr marL="68580" marR="68580" marT="0" marB="0" anchor="ctr"/>
                </a:tc>
                <a:tc>
                  <a:txBody>
                    <a:bodyPr/>
                    <a:lstStyle/>
                    <a:p>
                      <a:pPr>
                        <a:spcAft>
                          <a:spcPts val="0"/>
                        </a:spcAft>
                      </a:pPr>
                      <a:r>
                        <a:rPr lang="en-US" sz="1600" b="0" i="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rPr>
                        <a:t>85K</a:t>
                      </a:r>
                      <a:endParaRPr lang="zh-CN" sz="800" b="0" i="0">
                        <a:effectLst/>
                        <a:latin typeface="Microsoft YaHei" panose="020B0503020204020204" pitchFamily="34" charset="-122"/>
                        <a:ea typeface="Microsoft YaHei" panose="020B0503020204020204" pitchFamily="34" charset="-122"/>
                      </a:endParaRPr>
                    </a:p>
                  </a:txBody>
                  <a:tcPr marL="68580" marR="68580" marT="0" marB="0" anchor="ctr"/>
                </a:tc>
                <a:tc>
                  <a:txBody>
                    <a:bodyPr/>
                    <a:lstStyle/>
                    <a:p>
                      <a:pPr>
                        <a:spcAft>
                          <a:spcPts val="0"/>
                        </a:spcAft>
                      </a:pPr>
                      <a:r>
                        <a:rPr lang="en-US" sz="1600" b="0" i="0" dirty="0">
                          <a:solidFill>
                            <a:srgbClr val="FF0000"/>
                          </a:solidFill>
                          <a:effectLst/>
                          <a:latin typeface="Microsoft YaHei" panose="020B0503020204020204" pitchFamily="34" charset="-122"/>
                          <a:ea typeface="Microsoft YaHei" panose="020B0503020204020204" pitchFamily="34" charset="-122"/>
                          <a:cs typeface="Times New Roman" panose="02020603050405020304" pitchFamily="18" charset="0"/>
                        </a:rPr>
                        <a:t>Yes</a:t>
                      </a:r>
                      <a:endParaRPr lang="zh-CN" sz="800" b="0" i="0" dirty="0">
                        <a:effectLst/>
                        <a:latin typeface="Microsoft YaHei" panose="020B0503020204020204" pitchFamily="34" charset="-122"/>
                        <a:ea typeface="Microsoft YaHei" panose="020B0503020204020204" pitchFamily="34" charset="-122"/>
                      </a:endParaRPr>
                    </a:p>
                  </a:txBody>
                  <a:tcPr marL="68580" marR="68580" marT="0" marB="0" anchor="ctr"/>
                </a:tc>
                <a:extLst>
                  <a:ext uri="{0D108BD9-81ED-4DB2-BD59-A6C34878D82A}">
                    <a16:rowId xmlns:a16="http://schemas.microsoft.com/office/drawing/2014/main" val="1740582767"/>
                  </a:ext>
                </a:extLst>
              </a:tr>
              <a:tr h="376347">
                <a:tc>
                  <a:txBody>
                    <a:bodyPr/>
                    <a:lstStyle/>
                    <a:p>
                      <a:pPr>
                        <a:spcAft>
                          <a:spcPts val="0"/>
                        </a:spcAft>
                      </a:pPr>
                      <a:r>
                        <a:rPr lang="en-US" sz="1600" b="0" i="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rPr>
                        <a:t>9</a:t>
                      </a:r>
                      <a:endParaRPr lang="zh-CN" sz="800" b="0" i="0">
                        <a:effectLst/>
                        <a:latin typeface="Microsoft YaHei" panose="020B0503020204020204" pitchFamily="34" charset="-122"/>
                        <a:ea typeface="Microsoft YaHei" panose="020B0503020204020204" pitchFamily="34" charset="-122"/>
                      </a:endParaRPr>
                    </a:p>
                  </a:txBody>
                  <a:tcPr marL="68580" marR="68580" marT="0" marB="0" anchor="ctr"/>
                </a:tc>
                <a:tc>
                  <a:txBody>
                    <a:bodyPr/>
                    <a:lstStyle/>
                    <a:p>
                      <a:pPr>
                        <a:spcAft>
                          <a:spcPts val="0"/>
                        </a:spcAft>
                      </a:pPr>
                      <a:r>
                        <a:rPr lang="en-US" sz="1600" b="0" i="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rPr>
                        <a:t>No</a:t>
                      </a:r>
                      <a:endParaRPr lang="zh-CN" sz="800" b="0" i="0">
                        <a:effectLst/>
                        <a:latin typeface="Microsoft YaHei" panose="020B0503020204020204" pitchFamily="34" charset="-122"/>
                        <a:ea typeface="Microsoft YaHei" panose="020B0503020204020204" pitchFamily="34" charset="-122"/>
                      </a:endParaRPr>
                    </a:p>
                  </a:txBody>
                  <a:tcPr marL="68580" marR="68580" marT="0" marB="0" anchor="ctr"/>
                </a:tc>
                <a:tc>
                  <a:txBody>
                    <a:bodyPr/>
                    <a:lstStyle/>
                    <a:p>
                      <a:pPr>
                        <a:spcAft>
                          <a:spcPts val="0"/>
                        </a:spcAft>
                      </a:pPr>
                      <a:r>
                        <a:rPr lang="en-US" sz="1600" b="0" i="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rPr>
                        <a:t>Married</a:t>
                      </a:r>
                      <a:endParaRPr lang="zh-CN" sz="800" b="0" i="0">
                        <a:effectLst/>
                        <a:latin typeface="Microsoft YaHei" panose="020B0503020204020204" pitchFamily="34" charset="-122"/>
                        <a:ea typeface="Microsoft YaHei" panose="020B0503020204020204" pitchFamily="34" charset="-122"/>
                      </a:endParaRPr>
                    </a:p>
                  </a:txBody>
                  <a:tcPr marL="68580" marR="68580" marT="0" marB="0" anchor="ctr"/>
                </a:tc>
                <a:tc>
                  <a:txBody>
                    <a:bodyPr/>
                    <a:lstStyle/>
                    <a:p>
                      <a:pPr>
                        <a:spcAft>
                          <a:spcPts val="0"/>
                        </a:spcAft>
                      </a:pPr>
                      <a:r>
                        <a:rPr lang="en-US" sz="1600" b="0" i="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rPr>
                        <a:t>75K</a:t>
                      </a:r>
                      <a:endParaRPr lang="zh-CN" sz="800" b="0" i="0">
                        <a:effectLst/>
                        <a:latin typeface="Microsoft YaHei" panose="020B0503020204020204" pitchFamily="34" charset="-122"/>
                        <a:ea typeface="Microsoft YaHei" panose="020B0503020204020204" pitchFamily="34" charset="-122"/>
                      </a:endParaRPr>
                    </a:p>
                  </a:txBody>
                  <a:tcPr marL="68580" marR="68580" marT="0" marB="0" anchor="ctr"/>
                </a:tc>
                <a:tc>
                  <a:txBody>
                    <a:bodyPr/>
                    <a:lstStyle/>
                    <a:p>
                      <a:pPr>
                        <a:spcAft>
                          <a:spcPts val="0"/>
                        </a:spcAft>
                      </a:pPr>
                      <a:r>
                        <a:rPr lang="en-US" sz="1600" b="0" i="0" dirty="0">
                          <a:solidFill>
                            <a:srgbClr val="FF0000"/>
                          </a:solidFill>
                          <a:effectLst/>
                          <a:latin typeface="Microsoft YaHei" panose="020B0503020204020204" pitchFamily="34" charset="-122"/>
                          <a:ea typeface="Microsoft YaHei" panose="020B0503020204020204" pitchFamily="34" charset="-122"/>
                          <a:cs typeface="Times New Roman" panose="02020603050405020304" pitchFamily="18" charset="0"/>
                        </a:rPr>
                        <a:t>No</a:t>
                      </a:r>
                      <a:endParaRPr lang="zh-CN" sz="800" b="0" i="0" dirty="0">
                        <a:effectLst/>
                        <a:latin typeface="Microsoft YaHei" panose="020B0503020204020204" pitchFamily="34" charset="-122"/>
                        <a:ea typeface="Microsoft YaHei" panose="020B0503020204020204" pitchFamily="34" charset="-122"/>
                      </a:endParaRPr>
                    </a:p>
                  </a:txBody>
                  <a:tcPr marL="68580" marR="68580" marT="0" marB="0" anchor="ctr"/>
                </a:tc>
                <a:extLst>
                  <a:ext uri="{0D108BD9-81ED-4DB2-BD59-A6C34878D82A}">
                    <a16:rowId xmlns:a16="http://schemas.microsoft.com/office/drawing/2014/main" val="85601007"/>
                  </a:ext>
                </a:extLst>
              </a:tr>
              <a:tr h="228680">
                <a:tc>
                  <a:txBody>
                    <a:bodyPr/>
                    <a:lstStyle/>
                    <a:p>
                      <a:pPr>
                        <a:spcAft>
                          <a:spcPts val="0"/>
                        </a:spcAft>
                      </a:pPr>
                      <a:r>
                        <a:rPr lang="en-US" sz="1600" b="0" i="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rPr>
                        <a:t>10</a:t>
                      </a:r>
                      <a:endParaRPr lang="zh-CN" sz="800" b="0" i="0">
                        <a:effectLst/>
                        <a:latin typeface="Microsoft YaHei" panose="020B0503020204020204" pitchFamily="34" charset="-122"/>
                        <a:ea typeface="Microsoft YaHei" panose="020B0503020204020204" pitchFamily="34" charset="-122"/>
                      </a:endParaRPr>
                    </a:p>
                  </a:txBody>
                  <a:tcPr marL="68580" marR="68580" marT="0" marB="0" anchor="ctr"/>
                </a:tc>
                <a:tc>
                  <a:txBody>
                    <a:bodyPr/>
                    <a:lstStyle/>
                    <a:p>
                      <a:pPr>
                        <a:spcAft>
                          <a:spcPts val="0"/>
                        </a:spcAft>
                      </a:pPr>
                      <a:r>
                        <a:rPr lang="en-US" sz="1600" b="0" i="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rPr>
                        <a:t>No</a:t>
                      </a:r>
                      <a:endParaRPr lang="zh-CN" sz="800" b="0" i="0">
                        <a:effectLst/>
                        <a:latin typeface="Microsoft YaHei" panose="020B0503020204020204" pitchFamily="34" charset="-122"/>
                        <a:ea typeface="Microsoft YaHei" panose="020B0503020204020204" pitchFamily="34" charset="-122"/>
                      </a:endParaRPr>
                    </a:p>
                  </a:txBody>
                  <a:tcPr marL="68580" marR="68580" marT="0" marB="0" anchor="ctr"/>
                </a:tc>
                <a:tc>
                  <a:txBody>
                    <a:bodyPr/>
                    <a:lstStyle/>
                    <a:p>
                      <a:pPr>
                        <a:spcAft>
                          <a:spcPts val="0"/>
                        </a:spcAft>
                      </a:pPr>
                      <a:r>
                        <a:rPr lang="en-US" sz="1600" b="0" i="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rPr>
                        <a:t>Single</a:t>
                      </a:r>
                      <a:endParaRPr lang="zh-CN" sz="800" b="0" i="0">
                        <a:effectLst/>
                        <a:latin typeface="Microsoft YaHei" panose="020B0503020204020204" pitchFamily="34" charset="-122"/>
                        <a:ea typeface="Microsoft YaHei" panose="020B0503020204020204" pitchFamily="34" charset="-122"/>
                      </a:endParaRPr>
                    </a:p>
                  </a:txBody>
                  <a:tcPr marL="68580" marR="68580" marT="0" marB="0" anchor="ctr"/>
                </a:tc>
                <a:tc>
                  <a:txBody>
                    <a:bodyPr/>
                    <a:lstStyle/>
                    <a:p>
                      <a:pPr>
                        <a:spcAft>
                          <a:spcPts val="0"/>
                        </a:spcAft>
                      </a:pPr>
                      <a:r>
                        <a:rPr lang="en-US" sz="1600" b="0" i="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rPr>
                        <a:t>90K</a:t>
                      </a:r>
                      <a:endParaRPr lang="zh-CN" sz="800" b="0" i="0">
                        <a:effectLst/>
                        <a:latin typeface="Microsoft YaHei" panose="020B0503020204020204" pitchFamily="34" charset="-122"/>
                        <a:ea typeface="Microsoft YaHei" panose="020B0503020204020204" pitchFamily="34" charset="-122"/>
                      </a:endParaRPr>
                    </a:p>
                  </a:txBody>
                  <a:tcPr marL="68580" marR="68580" marT="0" marB="0" anchor="ctr"/>
                </a:tc>
                <a:tc>
                  <a:txBody>
                    <a:bodyPr/>
                    <a:lstStyle/>
                    <a:p>
                      <a:pPr>
                        <a:spcAft>
                          <a:spcPts val="0"/>
                        </a:spcAft>
                      </a:pPr>
                      <a:r>
                        <a:rPr lang="en-US" sz="1600" b="0" i="0" dirty="0">
                          <a:solidFill>
                            <a:srgbClr val="FF0000"/>
                          </a:solidFill>
                          <a:effectLst/>
                          <a:latin typeface="Microsoft YaHei" panose="020B0503020204020204" pitchFamily="34" charset="-122"/>
                          <a:ea typeface="Microsoft YaHei" panose="020B0503020204020204" pitchFamily="34" charset="-122"/>
                          <a:cs typeface="Times New Roman" panose="02020603050405020304" pitchFamily="18" charset="0"/>
                        </a:rPr>
                        <a:t>Yes</a:t>
                      </a:r>
                      <a:endParaRPr lang="zh-CN" sz="800" b="0" i="0" dirty="0">
                        <a:effectLst/>
                        <a:latin typeface="Microsoft YaHei" panose="020B0503020204020204" pitchFamily="34" charset="-122"/>
                        <a:ea typeface="Microsoft YaHei" panose="020B0503020204020204" pitchFamily="34" charset="-122"/>
                      </a:endParaRPr>
                    </a:p>
                  </a:txBody>
                  <a:tcPr marL="68580" marR="68580" marT="0" marB="0" anchor="ctr"/>
                </a:tc>
                <a:extLst>
                  <a:ext uri="{0D108BD9-81ED-4DB2-BD59-A6C34878D82A}">
                    <a16:rowId xmlns:a16="http://schemas.microsoft.com/office/drawing/2014/main" val="4102554490"/>
                  </a:ext>
                </a:extLst>
              </a:tr>
            </a:tbl>
          </a:graphicData>
        </a:graphic>
      </p:graphicFrame>
      <p:sp>
        <p:nvSpPr>
          <p:cNvPr id="42" name="Slide Number Placeholder 6">
            <a:extLst>
              <a:ext uri="{FF2B5EF4-FFF2-40B4-BE49-F238E27FC236}">
                <a16:creationId xmlns:a16="http://schemas.microsoft.com/office/drawing/2014/main" id="{7400E875-4AC4-F14E-9E11-32F95236160E}"/>
              </a:ext>
            </a:extLst>
          </p:cNvPr>
          <p:cNvSpPr txBox="1">
            <a:spLocks/>
          </p:cNvSpPr>
          <p:nvPr/>
        </p:nvSpPr>
        <p:spPr bwMode="auto">
          <a:xfrm>
            <a:off x="10438408" y="6356350"/>
            <a:ext cx="1206437"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defPPr>
              <a:defRPr lang="zh-CN"/>
            </a:defPPr>
            <a:lvl1pPr marL="0" algn="l" defTabSz="914400" rtl="0" eaLnBrk="1" latinLnBrk="0" hangingPunct="1">
              <a:spcBef>
                <a:spcPct val="10000"/>
              </a:spcBef>
              <a:spcAft>
                <a:spcPts val="400"/>
              </a:spcAft>
              <a:buClr>
                <a:srgbClr val="0C7B9C"/>
              </a:buClr>
              <a:buSzPct val="75000"/>
              <a:buFont typeface="Monotype Sorts" pitchFamily="2" charset="2"/>
              <a:buChar char="l"/>
              <a:defRPr sz="2800" kern="1200">
                <a:solidFill>
                  <a:schemeClr val="tx1"/>
                </a:solidFill>
                <a:latin typeface="Arial" panose="020B0604020202020204" pitchFamily="34" charset="0"/>
                <a:ea typeface="+mn-ea"/>
                <a:cs typeface="+mn-cs"/>
              </a:defRPr>
            </a:lvl1pPr>
            <a:lvl2pPr marL="742950" indent="-285750" algn="l" defTabSz="914400" rtl="0" eaLnBrk="1" latinLnBrk="0" hangingPunct="1">
              <a:spcBef>
                <a:spcPct val="10000"/>
              </a:spcBef>
              <a:spcAft>
                <a:spcPts val="400"/>
              </a:spcAft>
              <a:buClr>
                <a:srgbClr val="0C7B9C"/>
              </a:buClr>
              <a:buSzPct val="100000"/>
              <a:buFont typeface="Arial" panose="020B0604020202020204" pitchFamily="34" charset="0"/>
              <a:buChar char="–"/>
              <a:defRPr sz="2800" kern="1200">
                <a:solidFill>
                  <a:schemeClr val="tx1"/>
                </a:solidFill>
                <a:latin typeface="Arial" panose="020B0604020202020204" pitchFamily="34" charset="0"/>
                <a:ea typeface="+mn-ea"/>
                <a:cs typeface="+mn-cs"/>
              </a:defRPr>
            </a:lvl2pPr>
            <a:lvl3pPr marL="1143000" indent="-228600" algn="l" defTabSz="914400" rtl="0" eaLnBrk="1" latinLnBrk="0" hangingPunct="1">
              <a:spcBef>
                <a:spcPct val="10000"/>
              </a:spcBef>
              <a:spcAft>
                <a:spcPts val="400"/>
              </a:spcAft>
              <a:buClr>
                <a:srgbClr val="0C7B9C"/>
              </a:buClr>
              <a:buSzPct val="70000"/>
              <a:buFont typeface="Wingdings" pitchFamily="2" charset="2"/>
              <a:buChar char="u"/>
              <a:defRPr sz="2400" kern="1200">
                <a:solidFill>
                  <a:schemeClr val="tx1"/>
                </a:solidFill>
                <a:latin typeface="Arial" panose="020B0604020202020204" pitchFamily="34" charset="0"/>
                <a:ea typeface="+mn-ea"/>
                <a:cs typeface="+mn-cs"/>
              </a:defRPr>
            </a:lvl3pPr>
            <a:lvl4pPr marL="1600200" indent="-228600" algn="l" defTabSz="914400" rtl="0" eaLnBrk="1" latinLnBrk="0" hangingPunct="1">
              <a:spcBef>
                <a:spcPct val="20000"/>
              </a:spcBef>
              <a:buSzPct val="100000"/>
              <a:buChar char="–"/>
              <a:defRPr sz="2000" kern="1200">
                <a:solidFill>
                  <a:schemeClr val="tx1"/>
                </a:solidFill>
                <a:latin typeface="Times New Roman" panose="02020603050405020304" pitchFamily="18" charset="0"/>
                <a:ea typeface="+mn-ea"/>
                <a:cs typeface="+mn-cs"/>
              </a:defRPr>
            </a:lvl4pPr>
            <a:lvl5pPr marL="2057400" indent="-228600" algn="l" defTabSz="914400" rtl="0" eaLnBrk="1" latinLnBrk="0" hangingPunct="1">
              <a:spcBef>
                <a:spcPct val="20000"/>
              </a:spcBef>
              <a:buSzPct val="100000"/>
              <a:buChar char="•"/>
              <a:defRPr sz="2000"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9pPr>
          </a:lstStyle>
          <a:p>
            <a:pPr>
              <a:lnSpc>
                <a:spcPct val="90000"/>
              </a:lnSpc>
              <a:spcBef>
                <a:spcPct val="0"/>
              </a:spcBef>
              <a:spcAft>
                <a:spcPts val="600"/>
              </a:spcAft>
              <a:buClrTx/>
              <a:buSzTx/>
              <a:buFontTx/>
              <a:buNone/>
            </a:pPr>
            <a:fld id="{B3C95AA5-9D5C-5241-9970-E26C58C44F9A}" type="slidenum">
              <a:rPr lang="en-US" altLang="en-US" sz="1800" smtClean="0">
                <a:latin typeface="Microsoft YaHei" panose="020B0503020204020204" pitchFamily="34" charset="-122"/>
              </a:rPr>
              <a:pPr>
                <a:lnSpc>
                  <a:spcPct val="90000"/>
                </a:lnSpc>
                <a:spcBef>
                  <a:spcPct val="0"/>
                </a:spcBef>
                <a:spcAft>
                  <a:spcPts val="600"/>
                </a:spcAft>
                <a:buClrTx/>
                <a:buSzTx/>
                <a:buFontTx/>
                <a:buNone/>
              </a:pPr>
              <a:t>9</a:t>
            </a:fld>
            <a:endParaRPr lang="en-US" altLang="en-US" sz="1800" dirty="0">
              <a:latin typeface="Microsoft YaHei" panose="020B0503020204020204" pitchFamily="34" charset="-122"/>
            </a:endParaRPr>
          </a:p>
        </p:txBody>
      </p:sp>
    </p:spTree>
    <p:extLst>
      <p:ext uri="{BB962C8B-B14F-4D97-AF65-F5344CB8AC3E}">
        <p14:creationId xmlns:p14="http://schemas.microsoft.com/office/powerpoint/2010/main" val="213208423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5493</TotalTime>
  <Words>4900</Words>
  <Application>Microsoft Office PowerPoint</Application>
  <PresentationFormat>宽屏</PresentationFormat>
  <Paragraphs>1226</Paragraphs>
  <Slides>60</Slides>
  <Notes>57</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3</vt:i4>
      </vt:variant>
      <vt:variant>
        <vt:lpstr>幻灯片标题</vt:lpstr>
      </vt:variant>
      <vt:variant>
        <vt:i4>60</vt:i4>
      </vt:variant>
    </vt:vector>
  </HeadingPairs>
  <TitlesOfParts>
    <vt:vector size="75" baseType="lpstr">
      <vt:lpstr>Microsoft YaHei Light</vt:lpstr>
      <vt:lpstr>Monotype Sorts</vt:lpstr>
      <vt:lpstr>等线</vt:lpstr>
      <vt:lpstr>等线 Light</vt:lpstr>
      <vt:lpstr>Microsoft YaHei</vt:lpstr>
      <vt:lpstr>Microsoft YaHei</vt:lpstr>
      <vt:lpstr>Arial</vt:lpstr>
      <vt:lpstr>Calibri</vt:lpstr>
      <vt:lpstr>Cambria Math</vt:lpstr>
      <vt:lpstr>Times New Roman</vt:lpstr>
      <vt:lpstr>Wingdings</vt:lpstr>
      <vt:lpstr>Office 主题​​</vt:lpstr>
      <vt:lpstr>Visio</vt:lpstr>
      <vt:lpstr>Document</vt:lpstr>
      <vt:lpstr>文档</vt:lpstr>
      <vt:lpstr>数据挖掘</vt:lpstr>
      <vt:lpstr>PowerPoint 演示文稿</vt:lpstr>
      <vt:lpstr>分类的定义</vt:lpstr>
      <vt:lpstr>分类：示例</vt:lpstr>
      <vt:lpstr>分类：示例</vt:lpstr>
      <vt:lpstr>一般的分类框架</vt:lpstr>
      <vt:lpstr>分类技术</vt:lpstr>
      <vt:lpstr>PowerPoint 演示文稿</vt:lpstr>
      <vt:lpstr>决策树分类器：示例</vt:lpstr>
      <vt:lpstr>决策树分类器：示例</vt:lpstr>
      <vt:lpstr>决策树分类器：示例</vt:lpstr>
      <vt:lpstr>决策树分类器：示例</vt:lpstr>
      <vt:lpstr>构建决策树的基本算法</vt:lpstr>
      <vt:lpstr>Hunt算法</vt:lpstr>
      <vt:lpstr>Hunt算法</vt:lpstr>
      <vt:lpstr>Hunt算法</vt:lpstr>
      <vt:lpstr>Hunt算法</vt:lpstr>
      <vt:lpstr>Hunt算法</vt:lpstr>
      <vt:lpstr>决策树构建需考虑的问题</vt:lpstr>
      <vt:lpstr>属性测试条件的确定</vt:lpstr>
      <vt:lpstr>属性测试条件的确定</vt:lpstr>
      <vt:lpstr>属性测试条件的确定</vt:lpstr>
      <vt:lpstr>属性测试条件的确定</vt:lpstr>
      <vt:lpstr>连续属性测试条件的确定</vt:lpstr>
      <vt:lpstr>最佳划分方式的选择</vt:lpstr>
      <vt:lpstr>最佳划分方式的选择</vt:lpstr>
      <vt:lpstr>不纯度的度量</vt:lpstr>
      <vt:lpstr>最佳划分方式的选择</vt:lpstr>
      <vt:lpstr>最佳划分方式的选择</vt:lpstr>
      <vt:lpstr>基尼系数</vt:lpstr>
      <vt:lpstr>基尼系数</vt:lpstr>
      <vt:lpstr>基尼系数</vt:lpstr>
      <vt:lpstr>基尼系数</vt:lpstr>
      <vt:lpstr>基尼系数</vt:lpstr>
      <vt:lpstr>基尼系数</vt:lpstr>
      <vt:lpstr>基尼系数</vt:lpstr>
      <vt:lpstr>基尼系数</vt:lpstr>
      <vt:lpstr>连续属性结点基尼系数划分方法</vt:lpstr>
      <vt:lpstr>连续属性结点基尼系数划分方法</vt:lpstr>
      <vt:lpstr>连续属性结点基尼系数划分方法</vt:lpstr>
      <vt:lpstr>连续属性结点基尼系数划分方法</vt:lpstr>
      <vt:lpstr>连续属性结点基尼系数划分方法</vt:lpstr>
      <vt:lpstr>熵</vt:lpstr>
      <vt:lpstr>熵</vt:lpstr>
      <vt:lpstr>熵</vt:lpstr>
      <vt:lpstr>基尼系数与熵所存在的问题</vt:lpstr>
      <vt:lpstr>基尼系数与熵所存在的问题</vt:lpstr>
      <vt:lpstr>增益率Gain Ratio</vt:lpstr>
      <vt:lpstr>增益率Gain Ratio</vt:lpstr>
      <vt:lpstr>分类误差</vt:lpstr>
      <vt:lpstr>分类误差</vt:lpstr>
      <vt:lpstr>不同不纯度度量的比较</vt:lpstr>
      <vt:lpstr>不同不纯度度量的比较</vt:lpstr>
      <vt:lpstr>不同不纯度度量的比较</vt:lpstr>
      <vt:lpstr>决策树分类器的优缺点</vt:lpstr>
      <vt:lpstr>决策树分类器的优缺点</vt:lpstr>
      <vt:lpstr>决策树分类器的优缺点</vt:lpstr>
      <vt:lpstr>决策树分类器的优缺点</vt:lpstr>
      <vt:lpstr>小结</vt:lpstr>
      <vt:lpstr>欢迎来到 数据挖掘的世界！</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数据挖掘</dc:title>
  <dc:creator>王 昊</dc:creator>
  <cp:lastModifiedBy>圣宇</cp:lastModifiedBy>
  <cp:revision>609</cp:revision>
  <dcterms:created xsi:type="dcterms:W3CDTF">2021-03-24T06:55:43Z</dcterms:created>
  <dcterms:modified xsi:type="dcterms:W3CDTF">2021-04-26T06:31:02Z</dcterms:modified>
</cp:coreProperties>
</file>