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4" r:id="rId1"/>
  </p:sldMasterIdLst>
  <p:notesMasterIdLst>
    <p:notesMasterId r:id="rId36"/>
  </p:notesMasterIdLst>
  <p:sldIdLst>
    <p:sldId id="256" r:id="rId2"/>
    <p:sldId id="418" r:id="rId3"/>
    <p:sldId id="568" r:id="rId4"/>
    <p:sldId id="598" r:id="rId5"/>
    <p:sldId id="599" r:id="rId6"/>
    <p:sldId id="600" r:id="rId7"/>
    <p:sldId id="602" r:id="rId8"/>
    <p:sldId id="603" r:id="rId9"/>
    <p:sldId id="597" r:id="rId10"/>
    <p:sldId id="569" r:id="rId11"/>
    <p:sldId id="734" r:id="rId12"/>
    <p:sldId id="604" r:id="rId13"/>
    <p:sldId id="735" r:id="rId14"/>
    <p:sldId id="737" r:id="rId15"/>
    <p:sldId id="606" r:id="rId16"/>
    <p:sldId id="611" r:id="rId17"/>
    <p:sldId id="534" r:id="rId18"/>
    <p:sldId id="521" r:id="rId19"/>
    <p:sldId id="736" r:id="rId20"/>
    <p:sldId id="574" r:id="rId21"/>
    <p:sldId id="608" r:id="rId22"/>
    <p:sldId id="609" r:id="rId23"/>
    <p:sldId id="573" r:id="rId24"/>
    <p:sldId id="523" r:id="rId25"/>
    <p:sldId id="576" r:id="rId26"/>
    <p:sldId id="524" r:id="rId27"/>
    <p:sldId id="525" r:id="rId28"/>
    <p:sldId id="526" r:id="rId29"/>
    <p:sldId id="535" r:id="rId30"/>
    <p:sldId id="596" r:id="rId31"/>
    <p:sldId id="610" r:id="rId32"/>
    <p:sldId id="612" r:id="rId33"/>
    <p:sldId id="653" r:id="rId34"/>
    <p:sldId id="59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9"/>
    <p:restoredTop sz="88945" autoAdjust="0"/>
  </p:normalViewPr>
  <p:slideViewPr>
    <p:cSldViewPr snapToGrid="0" snapToObjects="1">
      <p:cViewPr varScale="1">
        <p:scale>
          <a:sx n="83" d="100"/>
          <a:sy n="83" d="100"/>
        </p:scale>
        <p:origin x="471"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4DFC7-2BF5-4FFC-A5E3-E33763FCFA2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BA0E58-FD09-461C-AE07-26CE468E20D9}">
      <dgm:prSet/>
      <dgm:spPr/>
      <dgm:t>
        <a:bodyPr/>
        <a:lstStyle/>
        <a:p>
          <a:pPr>
            <a:lnSpc>
              <a:spcPct val="100000"/>
            </a:lnSpc>
            <a:defRPr b="1"/>
          </a:pPr>
          <a:r>
            <a:rPr lang="en-US" b="1" i="0" dirty="0" err="1">
              <a:latin typeface="Microsoft YaHei" panose="020B0503020204020204" pitchFamily="34" charset="-122"/>
              <a:ea typeface="Microsoft YaHei" panose="020B0503020204020204" pitchFamily="34" charset="-122"/>
            </a:rPr>
            <a:t>训练误差</a:t>
          </a:r>
          <a:r>
            <a:rPr lang="en-US" b="1" i="0" dirty="0">
              <a:latin typeface="Microsoft YaHei" panose="020B0503020204020204" pitchFamily="34" charset="-122"/>
              <a:ea typeface="Microsoft YaHei" panose="020B0503020204020204" pitchFamily="34" charset="-122"/>
            </a:rPr>
            <a:t>(apparent errors)</a:t>
          </a:r>
        </a:p>
      </dgm:t>
    </dgm:pt>
    <dgm:pt modelId="{6C716D32-0A3B-45A5-9E85-25FA0FB8D4EA}" type="parTrans" cxnId="{DC68BC98-934F-4E37-BA6F-64457BF7A645}">
      <dgm:prSet/>
      <dgm:spPr/>
      <dgm:t>
        <a:bodyPr/>
        <a:lstStyle/>
        <a:p>
          <a:endParaRPr lang="en-US" b="0" i="0">
            <a:latin typeface="Microsoft YaHei" panose="020B0503020204020204" pitchFamily="34" charset="-122"/>
            <a:ea typeface="Microsoft YaHei" panose="020B0503020204020204" pitchFamily="34" charset="-122"/>
          </a:endParaRPr>
        </a:p>
      </dgm:t>
    </dgm:pt>
    <dgm:pt modelId="{519BEBB2-58AE-43E8-AAAB-D82F691AD13C}" type="sibTrans" cxnId="{DC68BC98-934F-4E37-BA6F-64457BF7A645}">
      <dgm:prSet/>
      <dgm:spPr/>
      <dgm:t>
        <a:bodyPr/>
        <a:lstStyle/>
        <a:p>
          <a:endParaRPr lang="en-US" b="0" i="0">
            <a:latin typeface="Microsoft YaHei" panose="020B0503020204020204" pitchFamily="34" charset="-122"/>
            <a:ea typeface="Microsoft YaHei" panose="020B0503020204020204" pitchFamily="34" charset="-122"/>
          </a:endParaRPr>
        </a:p>
      </dgm:t>
    </dgm:pt>
    <dgm:pt modelId="{197D553F-879D-44EA-ACCE-4498E5B24DDF}">
      <dgm:prSet/>
      <dgm:spPr/>
      <dgm:t>
        <a:bodyPr/>
        <a:lstStyle/>
        <a:p>
          <a:pPr>
            <a:lnSpc>
              <a:spcPct val="100000"/>
            </a:lnSpc>
          </a:pPr>
          <a:r>
            <a:rPr lang="en-US" b="0" i="0" dirty="0" err="1">
              <a:latin typeface="Microsoft YaHei" panose="020B0503020204020204" pitchFamily="34" charset="-122"/>
              <a:ea typeface="Microsoft YaHei" panose="020B0503020204020204" pitchFamily="34" charset="-122"/>
            </a:rPr>
            <a:t>在训练集合上的错误</a:t>
          </a:r>
          <a:endParaRPr lang="en-US" b="0" i="0" dirty="0">
            <a:latin typeface="Microsoft YaHei" panose="020B0503020204020204" pitchFamily="34" charset="-122"/>
            <a:ea typeface="Microsoft YaHei" panose="020B0503020204020204" pitchFamily="34" charset="-122"/>
          </a:endParaRPr>
        </a:p>
      </dgm:t>
    </dgm:pt>
    <dgm:pt modelId="{9A4ADEE8-3509-419B-B47C-954601564856}" type="parTrans" cxnId="{BEB4D743-B840-4E53-AAE5-224E57D712CD}">
      <dgm:prSet/>
      <dgm:spPr/>
      <dgm:t>
        <a:bodyPr/>
        <a:lstStyle/>
        <a:p>
          <a:endParaRPr lang="en-US" b="0" i="0">
            <a:latin typeface="Microsoft YaHei" panose="020B0503020204020204" pitchFamily="34" charset="-122"/>
            <a:ea typeface="Microsoft YaHei" panose="020B0503020204020204" pitchFamily="34" charset="-122"/>
          </a:endParaRPr>
        </a:p>
      </dgm:t>
    </dgm:pt>
    <dgm:pt modelId="{FC61B79B-FF76-4C55-BEEE-B2AD45CD6D5A}" type="sibTrans" cxnId="{BEB4D743-B840-4E53-AAE5-224E57D712CD}">
      <dgm:prSet/>
      <dgm:spPr/>
      <dgm:t>
        <a:bodyPr/>
        <a:lstStyle/>
        <a:p>
          <a:endParaRPr lang="en-US" b="0" i="0">
            <a:latin typeface="Microsoft YaHei" panose="020B0503020204020204" pitchFamily="34" charset="-122"/>
            <a:ea typeface="Microsoft YaHei" panose="020B0503020204020204" pitchFamily="34" charset="-122"/>
          </a:endParaRPr>
        </a:p>
      </dgm:t>
    </dgm:pt>
    <dgm:pt modelId="{831253F0-7B2B-428E-8CAC-97FEFE2FF6BB}">
      <dgm:prSet/>
      <dgm:spPr/>
      <dgm:t>
        <a:bodyPr/>
        <a:lstStyle/>
        <a:p>
          <a:pPr>
            <a:lnSpc>
              <a:spcPct val="100000"/>
            </a:lnSpc>
            <a:defRPr b="1"/>
          </a:pPr>
          <a:r>
            <a:rPr lang="en-US" b="1" i="0" dirty="0" err="1">
              <a:latin typeface="Microsoft YaHei" panose="020B0503020204020204" pitchFamily="34" charset="-122"/>
              <a:ea typeface="Microsoft YaHei" panose="020B0503020204020204" pitchFamily="34" charset="-122"/>
            </a:rPr>
            <a:t>测试误差</a:t>
          </a:r>
          <a:endParaRPr lang="en-US" b="1" i="0" dirty="0">
            <a:latin typeface="Microsoft YaHei" panose="020B0503020204020204" pitchFamily="34" charset="-122"/>
            <a:ea typeface="Microsoft YaHei" panose="020B0503020204020204" pitchFamily="34" charset="-122"/>
          </a:endParaRPr>
        </a:p>
      </dgm:t>
    </dgm:pt>
    <dgm:pt modelId="{9AF0716A-B804-4179-8657-79832D205588}" type="parTrans" cxnId="{FC200BCD-5260-4084-8D71-C3BD2BD1D574}">
      <dgm:prSet/>
      <dgm:spPr/>
      <dgm:t>
        <a:bodyPr/>
        <a:lstStyle/>
        <a:p>
          <a:endParaRPr lang="en-US" b="0" i="0">
            <a:latin typeface="Microsoft YaHei" panose="020B0503020204020204" pitchFamily="34" charset="-122"/>
            <a:ea typeface="Microsoft YaHei" panose="020B0503020204020204" pitchFamily="34" charset="-122"/>
          </a:endParaRPr>
        </a:p>
      </dgm:t>
    </dgm:pt>
    <dgm:pt modelId="{DD12226C-E0BE-46C6-B088-E1EE74104904}" type="sibTrans" cxnId="{FC200BCD-5260-4084-8D71-C3BD2BD1D574}">
      <dgm:prSet/>
      <dgm:spPr/>
      <dgm:t>
        <a:bodyPr/>
        <a:lstStyle/>
        <a:p>
          <a:endParaRPr lang="en-US" b="0" i="0">
            <a:latin typeface="Microsoft YaHei" panose="020B0503020204020204" pitchFamily="34" charset="-122"/>
            <a:ea typeface="Microsoft YaHei" panose="020B0503020204020204" pitchFamily="34" charset="-122"/>
          </a:endParaRPr>
        </a:p>
      </dgm:t>
    </dgm:pt>
    <dgm:pt modelId="{2099AD1B-DE46-4DD5-BA95-A4B04513EB10}">
      <dgm:prSet/>
      <dgm:spPr/>
      <dgm:t>
        <a:bodyPr/>
        <a:lstStyle/>
        <a:p>
          <a:pPr>
            <a:lnSpc>
              <a:spcPct val="100000"/>
            </a:lnSpc>
          </a:pPr>
          <a:r>
            <a:rPr lang="en-US" b="0" i="0" dirty="0" err="1">
              <a:latin typeface="Microsoft YaHei" panose="020B0503020204020204" pitchFamily="34" charset="-122"/>
              <a:ea typeface="Microsoft YaHei" panose="020B0503020204020204" pitchFamily="34" charset="-122"/>
            </a:rPr>
            <a:t>在测试集上的错误</a:t>
          </a:r>
          <a:endParaRPr lang="en-US" b="0" i="0" dirty="0">
            <a:latin typeface="Microsoft YaHei" panose="020B0503020204020204" pitchFamily="34" charset="-122"/>
            <a:ea typeface="Microsoft YaHei" panose="020B0503020204020204" pitchFamily="34" charset="-122"/>
          </a:endParaRPr>
        </a:p>
      </dgm:t>
    </dgm:pt>
    <dgm:pt modelId="{BF7DD98B-20A1-444A-BF86-E93B5C01C0B4}" type="parTrans" cxnId="{D5044179-7775-4984-80F9-2311A9265B4C}">
      <dgm:prSet/>
      <dgm:spPr/>
      <dgm:t>
        <a:bodyPr/>
        <a:lstStyle/>
        <a:p>
          <a:endParaRPr lang="en-US" b="0" i="0">
            <a:latin typeface="Microsoft YaHei" panose="020B0503020204020204" pitchFamily="34" charset="-122"/>
            <a:ea typeface="Microsoft YaHei" panose="020B0503020204020204" pitchFamily="34" charset="-122"/>
          </a:endParaRPr>
        </a:p>
      </dgm:t>
    </dgm:pt>
    <dgm:pt modelId="{D90E527B-43F4-4C63-8368-646F8A1EDD09}" type="sibTrans" cxnId="{D5044179-7775-4984-80F9-2311A9265B4C}">
      <dgm:prSet/>
      <dgm:spPr/>
      <dgm:t>
        <a:bodyPr/>
        <a:lstStyle/>
        <a:p>
          <a:endParaRPr lang="en-US" b="0" i="0">
            <a:latin typeface="Microsoft YaHei" panose="020B0503020204020204" pitchFamily="34" charset="-122"/>
            <a:ea typeface="Microsoft YaHei" panose="020B0503020204020204" pitchFamily="34" charset="-122"/>
          </a:endParaRPr>
        </a:p>
      </dgm:t>
    </dgm:pt>
    <dgm:pt modelId="{117C9733-70D3-482E-BB8D-CDE8C953E7DD}">
      <dgm:prSet/>
      <dgm:spPr/>
      <dgm:t>
        <a:bodyPr/>
        <a:lstStyle/>
        <a:p>
          <a:pPr>
            <a:lnSpc>
              <a:spcPct val="100000"/>
            </a:lnSpc>
            <a:defRPr b="1"/>
          </a:pPr>
          <a:r>
            <a:rPr lang="zh-CN" altLang="en-US" b="0" i="0" dirty="0">
              <a:latin typeface="Microsoft YaHei" panose="020B0503020204020204" pitchFamily="34" charset="-122"/>
              <a:ea typeface="Microsoft YaHei" panose="020B0503020204020204" pitchFamily="34" charset="-122"/>
            </a:rPr>
            <a:t>泛化误差（</a:t>
          </a:r>
          <a:r>
            <a:rPr lang="en-US" altLang="zh-CN" b="0" i="0" dirty="0">
              <a:latin typeface="Microsoft YaHei" panose="020B0503020204020204" pitchFamily="34" charset="-122"/>
              <a:ea typeface="Microsoft YaHei" panose="020B0503020204020204" pitchFamily="34" charset="-122"/>
            </a:rPr>
            <a:t>generalization</a:t>
          </a:r>
          <a:r>
            <a:rPr lang="zh-CN" altLang="en-US" b="0" i="0" dirty="0">
              <a:latin typeface="Microsoft YaHei" panose="020B0503020204020204" pitchFamily="34" charset="-122"/>
              <a:ea typeface="Microsoft YaHei" panose="020B0503020204020204" pitchFamily="34" charset="-122"/>
            </a:rPr>
            <a:t>）</a:t>
          </a:r>
          <a:endParaRPr lang="en-US" b="0" i="0" dirty="0">
            <a:latin typeface="Microsoft YaHei" panose="020B0503020204020204" pitchFamily="34" charset="-122"/>
            <a:ea typeface="Microsoft YaHei" panose="020B0503020204020204" pitchFamily="34" charset="-122"/>
          </a:endParaRPr>
        </a:p>
      </dgm:t>
    </dgm:pt>
    <dgm:pt modelId="{0876A6D8-E486-4820-BDAE-04F74B695DFE}" type="parTrans" cxnId="{DBDC73D9-31EC-4777-8DBE-8EA76CD372D4}">
      <dgm:prSet/>
      <dgm:spPr/>
      <dgm:t>
        <a:bodyPr/>
        <a:lstStyle/>
        <a:p>
          <a:endParaRPr lang="en-US" b="0" i="0">
            <a:latin typeface="Microsoft YaHei" panose="020B0503020204020204" pitchFamily="34" charset="-122"/>
            <a:ea typeface="Microsoft YaHei" panose="020B0503020204020204" pitchFamily="34" charset="-122"/>
          </a:endParaRPr>
        </a:p>
      </dgm:t>
    </dgm:pt>
    <dgm:pt modelId="{5093C32C-61B1-4ADA-AC77-0E6E8E21FA87}" type="sibTrans" cxnId="{DBDC73D9-31EC-4777-8DBE-8EA76CD372D4}">
      <dgm:prSet/>
      <dgm:spPr/>
      <dgm:t>
        <a:bodyPr/>
        <a:lstStyle/>
        <a:p>
          <a:endParaRPr lang="en-US" b="0" i="0">
            <a:latin typeface="Microsoft YaHei" panose="020B0503020204020204" pitchFamily="34" charset="-122"/>
            <a:ea typeface="Microsoft YaHei" panose="020B0503020204020204" pitchFamily="34" charset="-122"/>
          </a:endParaRPr>
        </a:p>
      </dgm:t>
    </dgm:pt>
    <dgm:pt modelId="{3B770766-9CF6-4D57-A2AB-509DCE4D4609}">
      <dgm:prSet/>
      <dgm:spPr/>
      <dgm:t>
        <a:bodyPr/>
        <a:lstStyle/>
        <a:p>
          <a:pPr>
            <a:lnSpc>
              <a:spcPct val="100000"/>
            </a:lnSpc>
          </a:pPr>
          <a:r>
            <a:rPr lang="zh-CN" altLang="en-US" b="0" i="0" u="none" dirty="0">
              <a:latin typeface="Microsoft YaHei" panose="020B0503020204020204" pitchFamily="34" charset="-122"/>
              <a:ea typeface="Microsoft YaHei" panose="020B0503020204020204" pitchFamily="34" charset="-122"/>
            </a:rPr>
            <a:t>模型在从相同分布中随机选择记录的预期错误</a:t>
          </a:r>
          <a:endParaRPr lang="en-US" b="0" i="0" dirty="0">
            <a:latin typeface="Microsoft YaHei" panose="020B0503020204020204" pitchFamily="34" charset="-122"/>
            <a:ea typeface="Microsoft YaHei" panose="020B0503020204020204" pitchFamily="34" charset="-122"/>
          </a:endParaRPr>
        </a:p>
      </dgm:t>
    </dgm:pt>
    <dgm:pt modelId="{0C7F2B07-01B5-4452-8D3C-FA7720DB8398}" type="parTrans" cxnId="{0EEF6DC1-5BF9-46B6-A3FA-6B842F69D242}">
      <dgm:prSet/>
      <dgm:spPr/>
      <dgm:t>
        <a:bodyPr/>
        <a:lstStyle/>
        <a:p>
          <a:endParaRPr lang="en-US" b="0" i="0">
            <a:latin typeface="Microsoft YaHei" panose="020B0503020204020204" pitchFamily="34" charset="-122"/>
            <a:ea typeface="Microsoft YaHei" panose="020B0503020204020204" pitchFamily="34" charset="-122"/>
          </a:endParaRPr>
        </a:p>
      </dgm:t>
    </dgm:pt>
    <dgm:pt modelId="{EBDC33CE-3EE6-4263-9173-095BF89371EF}" type="sibTrans" cxnId="{0EEF6DC1-5BF9-46B6-A3FA-6B842F69D242}">
      <dgm:prSet/>
      <dgm:spPr/>
      <dgm:t>
        <a:bodyPr/>
        <a:lstStyle/>
        <a:p>
          <a:endParaRPr lang="en-US" b="0" i="0">
            <a:latin typeface="Microsoft YaHei" panose="020B0503020204020204" pitchFamily="34" charset="-122"/>
            <a:ea typeface="Microsoft YaHei" panose="020B0503020204020204" pitchFamily="34" charset="-122"/>
          </a:endParaRPr>
        </a:p>
      </dgm:t>
    </dgm:pt>
    <dgm:pt modelId="{F6511FB6-F891-4A8A-A4FF-CEAB97426205}" type="pres">
      <dgm:prSet presAssocID="{74D4DFC7-2BF5-4FFC-A5E3-E33763FCFA2A}" presName="root" presStyleCnt="0">
        <dgm:presLayoutVars>
          <dgm:dir/>
          <dgm:resizeHandles val="exact"/>
        </dgm:presLayoutVars>
      </dgm:prSet>
      <dgm:spPr/>
    </dgm:pt>
    <dgm:pt modelId="{710AB8E6-E25C-4D94-9A12-9B79A9A87D43}" type="pres">
      <dgm:prSet presAssocID="{2DBA0E58-FD09-461C-AE07-26CE468E20D9}" presName="compNode" presStyleCnt="0"/>
      <dgm:spPr/>
    </dgm:pt>
    <dgm:pt modelId="{310906C4-A569-4C61-B0C8-37D07799AC72}" type="pres">
      <dgm:prSet presAssocID="{2DBA0E58-FD09-461C-AE07-26CE468E20D9}" presName="iconRect" presStyleLbl="node1" presStyleIdx="0" presStyleCnt="3" custLinFactX="179661" custLinFactNeighborX="200000" custLinFactNeighborY="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警告"/>
        </a:ext>
      </dgm:extLst>
    </dgm:pt>
    <dgm:pt modelId="{723FEFB9-E537-4ECB-845A-76D619182FF4}" type="pres">
      <dgm:prSet presAssocID="{2DBA0E58-FD09-461C-AE07-26CE468E20D9}" presName="iconSpace" presStyleCnt="0"/>
      <dgm:spPr/>
    </dgm:pt>
    <dgm:pt modelId="{5CFF78F6-B23B-4451-906F-A34C30965166}" type="pres">
      <dgm:prSet presAssocID="{2DBA0E58-FD09-461C-AE07-26CE468E20D9}" presName="parTx" presStyleLbl="revTx" presStyleIdx="0" presStyleCnt="6">
        <dgm:presLayoutVars>
          <dgm:chMax val="0"/>
          <dgm:chPref val="0"/>
        </dgm:presLayoutVars>
      </dgm:prSet>
      <dgm:spPr/>
    </dgm:pt>
    <dgm:pt modelId="{E9B59AD6-B4F5-48BD-B79A-7DB11FD0F184}" type="pres">
      <dgm:prSet presAssocID="{2DBA0E58-FD09-461C-AE07-26CE468E20D9}" presName="txSpace" presStyleCnt="0"/>
      <dgm:spPr/>
    </dgm:pt>
    <dgm:pt modelId="{2B051263-C4B8-425E-A390-45448407DE50}" type="pres">
      <dgm:prSet presAssocID="{2DBA0E58-FD09-461C-AE07-26CE468E20D9}" presName="desTx" presStyleLbl="revTx" presStyleIdx="1" presStyleCnt="6">
        <dgm:presLayoutVars/>
      </dgm:prSet>
      <dgm:spPr/>
    </dgm:pt>
    <dgm:pt modelId="{43ADD38D-FBE9-4711-8DBC-5A128F27446B}" type="pres">
      <dgm:prSet presAssocID="{519BEBB2-58AE-43E8-AAAB-D82F691AD13C}" presName="sibTrans" presStyleCnt="0"/>
      <dgm:spPr/>
    </dgm:pt>
    <dgm:pt modelId="{BD4106C8-FD5B-4F45-9766-4A95DD8D6D90}" type="pres">
      <dgm:prSet presAssocID="{831253F0-7B2B-428E-8CAC-97FEFE2FF6BB}" presName="compNode" presStyleCnt="0"/>
      <dgm:spPr/>
    </dgm:pt>
    <dgm:pt modelId="{68CDE4AB-0BFE-4C28-BC58-1820D290A8B1}" type="pres">
      <dgm:prSet presAssocID="{831253F0-7B2B-428E-8CAC-97FEFE2FF6BB}" presName="iconRect" presStyleLbl="node1" presStyleIdx="1" presStyleCnt="3" custLinFactX="-100948" custLinFactNeighborX="-200000" custLinFactNeighborY="-137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复选标记"/>
        </a:ext>
      </dgm:extLst>
    </dgm:pt>
    <dgm:pt modelId="{70FFF1C1-FDF0-4E94-A73F-84754F32CAE9}" type="pres">
      <dgm:prSet presAssocID="{831253F0-7B2B-428E-8CAC-97FEFE2FF6BB}" presName="iconSpace" presStyleCnt="0"/>
      <dgm:spPr/>
    </dgm:pt>
    <dgm:pt modelId="{701006D8-26F9-49AE-B275-0BEA9B418145}" type="pres">
      <dgm:prSet presAssocID="{831253F0-7B2B-428E-8CAC-97FEFE2FF6BB}" presName="parTx" presStyleLbl="revTx" presStyleIdx="2" presStyleCnt="6" custScaleX="72805">
        <dgm:presLayoutVars>
          <dgm:chMax val="0"/>
          <dgm:chPref val="0"/>
        </dgm:presLayoutVars>
      </dgm:prSet>
      <dgm:spPr/>
    </dgm:pt>
    <dgm:pt modelId="{3FB26EFF-B7EB-4599-8274-6E4E34AC0600}" type="pres">
      <dgm:prSet presAssocID="{831253F0-7B2B-428E-8CAC-97FEFE2FF6BB}" presName="txSpace" presStyleCnt="0"/>
      <dgm:spPr/>
    </dgm:pt>
    <dgm:pt modelId="{3C2E3617-7EE9-4AC1-86CF-8CEA53E43826}" type="pres">
      <dgm:prSet presAssocID="{831253F0-7B2B-428E-8CAC-97FEFE2FF6BB}" presName="desTx" presStyleLbl="revTx" presStyleIdx="3" presStyleCnt="6" custScaleX="77001">
        <dgm:presLayoutVars/>
      </dgm:prSet>
      <dgm:spPr/>
    </dgm:pt>
    <dgm:pt modelId="{03A36D3B-E88A-4603-A25F-2F5B829AA39E}" type="pres">
      <dgm:prSet presAssocID="{DD12226C-E0BE-46C6-B088-E1EE74104904}" presName="sibTrans" presStyleCnt="0"/>
      <dgm:spPr/>
    </dgm:pt>
    <dgm:pt modelId="{9CC92B06-C103-44CA-9F11-286ABDC044AB}" type="pres">
      <dgm:prSet presAssocID="{117C9733-70D3-482E-BB8D-CDE8C953E7DD}" presName="compNode" presStyleCnt="0"/>
      <dgm:spPr/>
    </dgm:pt>
    <dgm:pt modelId="{5CB4C0AC-F502-4F52-B8AB-E5C84F8E97D7}" type="pres">
      <dgm:prSet presAssocID="{117C9733-70D3-482E-BB8D-CDE8C953E7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复选标记"/>
        </a:ext>
      </dgm:extLst>
    </dgm:pt>
    <dgm:pt modelId="{702ECBB6-978F-41EA-9777-2048383AE58F}" type="pres">
      <dgm:prSet presAssocID="{117C9733-70D3-482E-BB8D-CDE8C953E7DD}" presName="iconSpace" presStyleCnt="0"/>
      <dgm:spPr/>
    </dgm:pt>
    <dgm:pt modelId="{C2E1A33F-8A22-447B-BACB-22CC5405CC9D}" type="pres">
      <dgm:prSet presAssocID="{117C9733-70D3-482E-BB8D-CDE8C953E7DD}" presName="parTx" presStyleLbl="revTx" presStyleIdx="4" presStyleCnt="6">
        <dgm:presLayoutVars>
          <dgm:chMax val="0"/>
          <dgm:chPref val="0"/>
        </dgm:presLayoutVars>
      </dgm:prSet>
      <dgm:spPr/>
    </dgm:pt>
    <dgm:pt modelId="{AB7F7584-A42B-4DC4-BD54-DB248DBE9264}" type="pres">
      <dgm:prSet presAssocID="{117C9733-70D3-482E-BB8D-CDE8C953E7DD}" presName="txSpace" presStyleCnt="0"/>
      <dgm:spPr/>
    </dgm:pt>
    <dgm:pt modelId="{7B7367F2-2D31-4B37-B602-0D74BCD96235}" type="pres">
      <dgm:prSet presAssocID="{117C9733-70D3-482E-BB8D-CDE8C953E7DD}" presName="desTx" presStyleLbl="revTx" presStyleIdx="5" presStyleCnt="6">
        <dgm:presLayoutVars/>
      </dgm:prSet>
      <dgm:spPr/>
    </dgm:pt>
  </dgm:ptLst>
  <dgm:cxnLst>
    <dgm:cxn modelId="{E513BE04-10F6-9143-BDE9-4CE3B4C2AB4F}" type="presOf" srcId="{831253F0-7B2B-428E-8CAC-97FEFE2FF6BB}" destId="{701006D8-26F9-49AE-B275-0BEA9B418145}" srcOrd="0" destOrd="0" presId="urn:microsoft.com/office/officeart/2018/2/layout/IconLabelDescriptionList"/>
    <dgm:cxn modelId="{4D462135-8147-BF40-922D-59C19956282B}" type="presOf" srcId="{3B770766-9CF6-4D57-A2AB-509DCE4D4609}" destId="{7B7367F2-2D31-4B37-B602-0D74BCD96235}" srcOrd="0" destOrd="0" presId="urn:microsoft.com/office/officeart/2018/2/layout/IconLabelDescriptionList"/>
    <dgm:cxn modelId="{9027893F-376A-C547-B976-A3396FC9E9E6}" type="presOf" srcId="{2DBA0E58-FD09-461C-AE07-26CE468E20D9}" destId="{5CFF78F6-B23B-4451-906F-A34C30965166}" srcOrd="0" destOrd="0" presId="urn:microsoft.com/office/officeart/2018/2/layout/IconLabelDescriptionList"/>
    <dgm:cxn modelId="{BEB4D743-B840-4E53-AAE5-224E57D712CD}" srcId="{2DBA0E58-FD09-461C-AE07-26CE468E20D9}" destId="{197D553F-879D-44EA-ACCE-4498E5B24DDF}" srcOrd="0" destOrd="0" parTransId="{9A4ADEE8-3509-419B-B47C-954601564856}" sibTransId="{FC61B79B-FF76-4C55-BEEE-B2AD45CD6D5A}"/>
    <dgm:cxn modelId="{68962173-FC23-8A4D-91F3-DC72AD1D8F5A}" type="presOf" srcId="{2099AD1B-DE46-4DD5-BA95-A4B04513EB10}" destId="{3C2E3617-7EE9-4AC1-86CF-8CEA53E43826}" srcOrd="0" destOrd="0" presId="urn:microsoft.com/office/officeart/2018/2/layout/IconLabelDescriptionList"/>
    <dgm:cxn modelId="{D5044179-7775-4984-80F9-2311A9265B4C}" srcId="{831253F0-7B2B-428E-8CAC-97FEFE2FF6BB}" destId="{2099AD1B-DE46-4DD5-BA95-A4B04513EB10}" srcOrd="0" destOrd="0" parTransId="{BF7DD98B-20A1-444A-BF86-E93B5C01C0B4}" sibTransId="{D90E527B-43F4-4C63-8368-646F8A1EDD09}"/>
    <dgm:cxn modelId="{4D6C0D87-215A-1746-93FE-B3946B25E233}" type="presOf" srcId="{74D4DFC7-2BF5-4FFC-A5E3-E33763FCFA2A}" destId="{F6511FB6-F891-4A8A-A4FF-CEAB97426205}" srcOrd="0" destOrd="0" presId="urn:microsoft.com/office/officeart/2018/2/layout/IconLabelDescriptionList"/>
    <dgm:cxn modelId="{CA7D8089-75F2-CA40-AFCB-EDAED8721F8B}" type="presOf" srcId="{117C9733-70D3-482E-BB8D-CDE8C953E7DD}" destId="{C2E1A33F-8A22-447B-BACB-22CC5405CC9D}" srcOrd="0" destOrd="0" presId="urn:microsoft.com/office/officeart/2018/2/layout/IconLabelDescriptionList"/>
    <dgm:cxn modelId="{DC68BC98-934F-4E37-BA6F-64457BF7A645}" srcId="{74D4DFC7-2BF5-4FFC-A5E3-E33763FCFA2A}" destId="{2DBA0E58-FD09-461C-AE07-26CE468E20D9}" srcOrd="0" destOrd="0" parTransId="{6C716D32-0A3B-45A5-9E85-25FA0FB8D4EA}" sibTransId="{519BEBB2-58AE-43E8-AAAB-D82F691AD13C}"/>
    <dgm:cxn modelId="{0EEF6DC1-5BF9-46B6-A3FA-6B842F69D242}" srcId="{117C9733-70D3-482E-BB8D-CDE8C953E7DD}" destId="{3B770766-9CF6-4D57-A2AB-509DCE4D4609}" srcOrd="0" destOrd="0" parTransId="{0C7F2B07-01B5-4452-8D3C-FA7720DB8398}" sibTransId="{EBDC33CE-3EE6-4263-9173-095BF89371EF}"/>
    <dgm:cxn modelId="{FC200BCD-5260-4084-8D71-C3BD2BD1D574}" srcId="{74D4DFC7-2BF5-4FFC-A5E3-E33763FCFA2A}" destId="{831253F0-7B2B-428E-8CAC-97FEFE2FF6BB}" srcOrd="1" destOrd="0" parTransId="{9AF0716A-B804-4179-8657-79832D205588}" sibTransId="{DD12226C-E0BE-46C6-B088-E1EE74104904}"/>
    <dgm:cxn modelId="{2CBF59D2-B0ED-8B4E-B7FD-348E2B07B204}" type="presOf" srcId="{197D553F-879D-44EA-ACCE-4498E5B24DDF}" destId="{2B051263-C4B8-425E-A390-45448407DE50}" srcOrd="0" destOrd="0" presId="urn:microsoft.com/office/officeart/2018/2/layout/IconLabelDescriptionList"/>
    <dgm:cxn modelId="{DBDC73D9-31EC-4777-8DBE-8EA76CD372D4}" srcId="{74D4DFC7-2BF5-4FFC-A5E3-E33763FCFA2A}" destId="{117C9733-70D3-482E-BB8D-CDE8C953E7DD}" srcOrd="2" destOrd="0" parTransId="{0876A6D8-E486-4820-BDAE-04F74B695DFE}" sibTransId="{5093C32C-61B1-4ADA-AC77-0E6E8E21FA87}"/>
    <dgm:cxn modelId="{54B2F3E4-FCA3-8543-B61E-A3E6031EC1B0}" type="presParOf" srcId="{F6511FB6-F891-4A8A-A4FF-CEAB97426205}" destId="{710AB8E6-E25C-4D94-9A12-9B79A9A87D43}" srcOrd="0" destOrd="0" presId="urn:microsoft.com/office/officeart/2018/2/layout/IconLabelDescriptionList"/>
    <dgm:cxn modelId="{5A92A828-D873-6242-8520-A3D4B6A839DE}" type="presParOf" srcId="{710AB8E6-E25C-4D94-9A12-9B79A9A87D43}" destId="{310906C4-A569-4C61-B0C8-37D07799AC72}" srcOrd="0" destOrd="0" presId="urn:microsoft.com/office/officeart/2018/2/layout/IconLabelDescriptionList"/>
    <dgm:cxn modelId="{15AC61CC-4F93-CC4A-92F5-04F5BA37B9B5}" type="presParOf" srcId="{710AB8E6-E25C-4D94-9A12-9B79A9A87D43}" destId="{723FEFB9-E537-4ECB-845A-76D619182FF4}" srcOrd="1" destOrd="0" presId="urn:microsoft.com/office/officeart/2018/2/layout/IconLabelDescriptionList"/>
    <dgm:cxn modelId="{542AEA88-C9B5-B340-846C-3447F72CE0D8}" type="presParOf" srcId="{710AB8E6-E25C-4D94-9A12-9B79A9A87D43}" destId="{5CFF78F6-B23B-4451-906F-A34C30965166}" srcOrd="2" destOrd="0" presId="urn:microsoft.com/office/officeart/2018/2/layout/IconLabelDescriptionList"/>
    <dgm:cxn modelId="{4835605C-ED97-C548-8E3B-41F2C6BC7D36}" type="presParOf" srcId="{710AB8E6-E25C-4D94-9A12-9B79A9A87D43}" destId="{E9B59AD6-B4F5-48BD-B79A-7DB11FD0F184}" srcOrd="3" destOrd="0" presId="urn:microsoft.com/office/officeart/2018/2/layout/IconLabelDescriptionList"/>
    <dgm:cxn modelId="{7A9D87D8-EE28-AE4B-AB63-665C5980384F}" type="presParOf" srcId="{710AB8E6-E25C-4D94-9A12-9B79A9A87D43}" destId="{2B051263-C4B8-425E-A390-45448407DE50}" srcOrd="4" destOrd="0" presId="urn:microsoft.com/office/officeart/2018/2/layout/IconLabelDescriptionList"/>
    <dgm:cxn modelId="{0877F8B4-FC24-8041-B739-A3E047DCA64D}" type="presParOf" srcId="{F6511FB6-F891-4A8A-A4FF-CEAB97426205}" destId="{43ADD38D-FBE9-4711-8DBC-5A128F27446B}" srcOrd="1" destOrd="0" presId="urn:microsoft.com/office/officeart/2018/2/layout/IconLabelDescriptionList"/>
    <dgm:cxn modelId="{556D1A97-02E9-264E-A407-56D9B5713629}" type="presParOf" srcId="{F6511FB6-F891-4A8A-A4FF-CEAB97426205}" destId="{BD4106C8-FD5B-4F45-9766-4A95DD8D6D90}" srcOrd="2" destOrd="0" presId="urn:microsoft.com/office/officeart/2018/2/layout/IconLabelDescriptionList"/>
    <dgm:cxn modelId="{3D2D5557-53AD-F04C-B461-A2D64734616C}" type="presParOf" srcId="{BD4106C8-FD5B-4F45-9766-4A95DD8D6D90}" destId="{68CDE4AB-0BFE-4C28-BC58-1820D290A8B1}" srcOrd="0" destOrd="0" presId="urn:microsoft.com/office/officeart/2018/2/layout/IconLabelDescriptionList"/>
    <dgm:cxn modelId="{9AC521B0-C8C3-534D-9F7C-3BFB9DCA9032}" type="presParOf" srcId="{BD4106C8-FD5B-4F45-9766-4A95DD8D6D90}" destId="{70FFF1C1-FDF0-4E94-A73F-84754F32CAE9}" srcOrd="1" destOrd="0" presId="urn:microsoft.com/office/officeart/2018/2/layout/IconLabelDescriptionList"/>
    <dgm:cxn modelId="{54A53E4C-373A-484D-858B-0561FEBE75B5}" type="presParOf" srcId="{BD4106C8-FD5B-4F45-9766-4A95DD8D6D90}" destId="{701006D8-26F9-49AE-B275-0BEA9B418145}" srcOrd="2" destOrd="0" presId="urn:microsoft.com/office/officeart/2018/2/layout/IconLabelDescriptionList"/>
    <dgm:cxn modelId="{B633EAB9-FC1C-744A-B31B-EB97C8914A50}" type="presParOf" srcId="{BD4106C8-FD5B-4F45-9766-4A95DD8D6D90}" destId="{3FB26EFF-B7EB-4599-8274-6E4E34AC0600}" srcOrd="3" destOrd="0" presId="urn:microsoft.com/office/officeart/2018/2/layout/IconLabelDescriptionList"/>
    <dgm:cxn modelId="{A1673E2C-09C1-4345-8AEC-B791E932B915}" type="presParOf" srcId="{BD4106C8-FD5B-4F45-9766-4A95DD8D6D90}" destId="{3C2E3617-7EE9-4AC1-86CF-8CEA53E43826}" srcOrd="4" destOrd="0" presId="urn:microsoft.com/office/officeart/2018/2/layout/IconLabelDescriptionList"/>
    <dgm:cxn modelId="{3D15F85B-7120-FE4A-B87D-0F9944ED3466}" type="presParOf" srcId="{F6511FB6-F891-4A8A-A4FF-CEAB97426205}" destId="{03A36D3B-E88A-4603-A25F-2F5B829AA39E}" srcOrd="3" destOrd="0" presId="urn:microsoft.com/office/officeart/2018/2/layout/IconLabelDescriptionList"/>
    <dgm:cxn modelId="{883257DF-4B75-6341-AD66-850D3C8DD5A4}" type="presParOf" srcId="{F6511FB6-F891-4A8A-A4FF-CEAB97426205}" destId="{9CC92B06-C103-44CA-9F11-286ABDC044AB}" srcOrd="4" destOrd="0" presId="urn:microsoft.com/office/officeart/2018/2/layout/IconLabelDescriptionList"/>
    <dgm:cxn modelId="{3ED5B1AF-1894-1746-B880-5375F30A7473}" type="presParOf" srcId="{9CC92B06-C103-44CA-9F11-286ABDC044AB}" destId="{5CB4C0AC-F502-4F52-B8AB-E5C84F8E97D7}" srcOrd="0" destOrd="0" presId="urn:microsoft.com/office/officeart/2018/2/layout/IconLabelDescriptionList"/>
    <dgm:cxn modelId="{F540484D-5C6A-774F-BD55-9D189C52FA5E}" type="presParOf" srcId="{9CC92B06-C103-44CA-9F11-286ABDC044AB}" destId="{702ECBB6-978F-41EA-9777-2048383AE58F}" srcOrd="1" destOrd="0" presId="urn:microsoft.com/office/officeart/2018/2/layout/IconLabelDescriptionList"/>
    <dgm:cxn modelId="{10AD3550-1CB1-3C4B-996B-F97F3E6227B7}" type="presParOf" srcId="{9CC92B06-C103-44CA-9F11-286ABDC044AB}" destId="{C2E1A33F-8A22-447B-BACB-22CC5405CC9D}" srcOrd="2" destOrd="0" presId="urn:microsoft.com/office/officeart/2018/2/layout/IconLabelDescriptionList"/>
    <dgm:cxn modelId="{552D7BD5-7FFA-5642-9BE9-F837E80BD3BB}" type="presParOf" srcId="{9CC92B06-C103-44CA-9F11-286ABDC044AB}" destId="{AB7F7584-A42B-4DC4-BD54-DB248DBE9264}" srcOrd="3" destOrd="0" presId="urn:microsoft.com/office/officeart/2018/2/layout/IconLabelDescriptionList"/>
    <dgm:cxn modelId="{685AD1F1-2B2B-2749-B373-B379C6B32495}" type="presParOf" srcId="{9CC92B06-C103-44CA-9F11-286ABDC044AB}" destId="{7B7367F2-2D31-4B37-B602-0D74BCD9623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C8FAA6-F441-422D-9E52-488918AE37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B2E7D42-2C15-4FBA-BCB1-F0F5BE02E57F}">
      <dgm:prSet/>
      <dgm:spPr/>
      <dgm:t>
        <a:bodyPr/>
        <a:lstStyle/>
        <a:p>
          <a:r>
            <a:rPr lang="en-US" b="0" i="0" dirty="0" err="1">
              <a:latin typeface="Microsoft YaHei" panose="020B0503020204020204" pitchFamily="34" charset="-122"/>
              <a:ea typeface="Microsoft YaHei" panose="020B0503020204020204" pitchFamily="34" charset="-122"/>
            </a:rPr>
            <a:t>训练数据集过小</a:t>
          </a:r>
          <a:endParaRPr lang="en-US" b="0" i="0" dirty="0">
            <a:latin typeface="Microsoft YaHei" panose="020B0503020204020204" pitchFamily="34" charset="-122"/>
            <a:ea typeface="Microsoft YaHei" panose="020B0503020204020204" pitchFamily="34" charset="-122"/>
          </a:endParaRPr>
        </a:p>
      </dgm:t>
    </dgm:pt>
    <dgm:pt modelId="{2736C059-CCB6-4187-A483-33B1119323AD}" type="parTrans" cxnId="{FF3669AC-226B-4274-94C1-B96BC32665A6}">
      <dgm:prSet/>
      <dgm:spPr/>
      <dgm:t>
        <a:bodyPr/>
        <a:lstStyle/>
        <a:p>
          <a:endParaRPr lang="en-US"/>
        </a:p>
      </dgm:t>
    </dgm:pt>
    <dgm:pt modelId="{B4C440FC-BF81-4F6C-996F-2B70AF6C2D81}" type="sibTrans" cxnId="{FF3669AC-226B-4274-94C1-B96BC32665A6}">
      <dgm:prSet/>
      <dgm:spPr/>
      <dgm:t>
        <a:bodyPr/>
        <a:lstStyle/>
        <a:p>
          <a:endParaRPr lang="en-US"/>
        </a:p>
      </dgm:t>
    </dgm:pt>
    <dgm:pt modelId="{AAD64A3C-44C9-49C1-95B2-5D19AA2958A6}">
      <dgm:prSet/>
      <dgm:spPr/>
      <dgm:t>
        <a:bodyPr/>
        <a:lstStyle/>
        <a:p>
          <a:pPr algn="r"/>
          <a:r>
            <a:rPr lang="en-US" b="0" i="0" dirty="0" err="1">
              <a:latin typeface="Microsoft YaHei" panose="020B0503020204020204" pitchFamily="34" charset="-122"/>
              <a:ea typeface="Microsoft YaHei" panose="020B0503020204020204" pitchFamily="34" charset="-122"/>
            </a:rPr>
            <a:t>过高的模型计算复杂度</a:t>
          </a:r>
          <a:endParaRPr lang="en-US" b="0" i="0" dirty="0">
            <a:latin typeface="Microsoft YaHei" panose="020B0503020204020204" pitchFamily="34" charset="-122"/>
            <a:ea typeface="Microsoft YaHei" panose="020B0503020204020204" pitchFamily="34" charset="-122"/>
          </a:endParaRPr>
        </a:p>
      </dgm:t>
    </dgm:pt>
    <dgm:pt modelId="{53F019D4-EFB4-486C-B2E6-A31A4C9D080C}" type="parTrans" cxnId="{93CE00E1-7953-407A-94CF-5AD749C8B6BD}">
      <dgm:prSet/>
      <dgm:spPr/>
      <dgm:t>
        <a:bodyPr/>
        <a:lstStyle/>
        <a:p>
          <a:endParaRPr lang="en-US"/>
        </a:p>
      </dgm:t>
    </dgm:pt>
    <dgm:pt modelId="{226AA964-9A72-4EC9-B41A-AC5B903E1114}" type="sibTrans" cxnId="{93CE00E1-7953-407A-94CF-5AD749C8B6BD}">
      <dgm:prSet/>
      <dgm:spPr/>
      <dgm:t>
        <a:bodyPr/>
        <a:lstStyle/>
        <a:p>
          <a:endParaRPr lang="en-US"/>
        </a:p>
      </dgm:t>
    </dgm:pt>
    <dgm:pt modelId="{92425926-DF0D-49A9-BC6B-BAF45CAF6E72}">
      <dgm:prSet custT="1"/>
      <dgm:spPr/>
      <dgm:t>
        <a:bodyPr/>
        <a:lstStyle/>
        <a:p>
          <a:endParaRPr lang="en-US" sz="1400" b="0" i="0" dirty="0">
            <a:latin typeface="Microsoft YaHei" panose="020B0503020204020204" pitchFamily="34" charset="-122"/>
            <a:ea typeface="Microsoft YaHei" panose="020B0503020204020204" pitchFamily="34" charset="-122"/>
          </a:endParaRPr>
        </a:p>
      </dgm:t>
    </dgm:pt>
    <dgm:pt modelId="{39011583-0AFE-4DC0-9E39-8D1A29D459E1}" type="sibTrans" cxnId="{4631A80D-FAF8-4188-BF1C-2C8D32BB7860}">
      <dgm:prSet/>
      <dgm:spPr/>
      <dgm:t>
        <a:bodyPr/>
        <a:lstStyle/>
        <a:p>
          <a:endParaRPr lang="en-US"/>
        </a:p>
      </dgm:t>
    </dgm:pt>
    <dgm:pt modelId="{A71EB1A6-62DF-48A6-A92D-D52C14200E36}" type="parTrans" cxnId="{4631A80D-FAF8-4188-BF1C-2C8D32BB7860}">
      <dgm:prSet/>
      <dgm:spPr/>
      <dgm:t>
        <a:bodyPr/>
        <a:lstStyle/>
        <a:p>
          <a:endParaRPr lang="en-US"/>
        </a:p>
      </dgm:t>
    </dgm:pt>
    <dgm:pt modelId="{0C20EFD1-9177-4117-BB54-B12C5B23CDA4}" type="pres">
      <dgm:prSet presAssocID="{43C8FAA6-F441-422D-9E52-488918AE37A2}" presName="root" presStyleCnt="0">
        <dgm:presLayoutVars>
          <dgm:dir/>
          <dgm:resizeHandles val="exact"/>
        </dgm:presLayoutVars>
      </dgm:prSet>
      <dgm:spPr/>
    </dgm:pt>
    <dgm:pt modelId="{6229FEF7-C33E-4C64-851C-E1DA4C0F0BD0}" type="pres">
      <dgm:prSet presAssocID="{6B2E7D42-2C15-4FBA-BCB1-F0F5BE02E57F}" presName="compNode" presStyleCnt="0"/>
      <dgm:spPr/>
    </dgm:pt>
    <dgm:pt modelId="{D8BC2C13-6E5E-4825-B817-50E1AB387087}" type="pres">
      <dgm:prSet presAssocID="{6B2E7D42-2C15-4FBA-BCB1-F0F5BE02E57F}" presName="bgRect" presStyleLbl="bgShp" presStyleIdx="0" presStyleCnt="2" custLinFactNeighborX="8693" custLinFactNeighborY="-570"/>
      <dgm:spPr/>
    </dgm:pt>
    <dgm:pt modelId="{A0FBF020-C05C-449F-9CB5-9EA8FD5D28EA}" type="pres">
      <dgm:prSet presAssocID="{6B2E7D42-2C15-4FBA-BCB1-F0F5BE02E5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9576E41B-E940-4207-A128-E49D614A1199}" type="pres">
      <dgm:prSet presAssocID="{6B2E7D42-2C15-4FBA-BCB1-F0F5BE02E57F}" presName="spaceRect" presStyleCnt="0"/>
      <dgm:spPr/>
    </dgm:pt>
    <dgm:pt modelId="{E133DC86-86D5-4DD3-BD28-706CD0157B1D}" type="pres">
      <dgm:prSet presAssocID="{6B2E7D42-2C15-4FBA-BCB1-F0F5BE02E57F}" presName="parTx" presStyleLbl="revTx" presStyleIdx="0" presStyleCnt="3">
        <dgm:presLayoutVars>
          <dgm:chMax val="0"/>
          <dgm:chPref val="0"/>
        </dgm:presLayoutVars>
      </dgm:prSet>
      <dgm:spPr/>
    </dgm:pt>
    <dgm:pt modelId="{4B7A07BD-529A-4794-AB87-57806D21637C}" type="pres">
      <dgm:prSet presAssocID="{B4C440FC-BF81-4F6C-996F-2B70AF6C2D81}" presName="sibTrans" presStyleCnt="0"/>
      <dgm:spPr/>
    </dgm:pt>
    <dgm:pt modelId="{9A5B51FC-D4F5-4B4C-8048-A498D84EC32D}" type="pres">
      <dgm:prSet presAssocID="{AAD64A3C-44C9-49C1-95B2-5D19AA2958A6}" presName="compNode" presStyleCnt="0"/>
      <dgm:spPr/>
    </dgm:pt>
    <dgm:pt modelId="{8E2BEBC5-7786-4962-A439-288376EA1FB9}" type="pres">
      <dgm:prSet presAssocID="{AAD64A3C-44C9-49C1-95B2-5D19AA2958A6}" presName="bgRect" presStyleLbl="bgShp" presStyleIdx="1" presStyleCnt="2" custLinFactNeighborX="5185" custLinFactNeighborY="-2453"/>
      <dgm:spPr/>
    </dgm:pt>
    <dgm:pt modelId="{786AD96D-5662-4F41-9E36-71F28C20C876}" type="pres">
      <dgm:prSet presAssocID="{AAD64A3C-44C9-49C1-95B2-5D19AA2958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A1E5A12-73B5-44DD-8C5E-A46E428B2499}" type="pres">
      <dgm:prSet presAssocID="{AAD64A3C-44C9-49C1-95B2-5D19AA2958A6}" presName="spaceRect" presStyleCnt="0"/>
      <dgm:spPr/>
    </dgm:pt>
    <dgm:pt modelId="{9B9A025C-86C5-481E-8FCF-F8467814D9B3}" type="pres">
      <dgm:prSet presAssocID="{AAD64A3C-44C9-49C1-95B2-5D19AA2958A6}" presName="parTx" presStyleLbl="revTx" presStyleIdx="1" presStyleCnt="3" custScaleX="134422">
        <dgm:presLayoutVars>
          <dgm:chMax val="0"/>
          <dgm:chPref val="0"/>
        </dgm:presLayoutVars>
      </dgm:prSet>
      <dgm:spPr/>
    </dgm:pt>
    <dgm:pt modelId="{AE294EAD-F84A-48EE-9BFE-11BD53A120A3}" type="pres">
      <dgm:prSet presAssocID="{AAD64A3C-44C9-49C1-95B2-5D19AA2958A6}" presName="desTx" presStyleLbl="revTx" presStyleIdx="2" presStyleCnt="3" custScaleX="277444" custScaleY="41814" custLinFactY="42915" custLinFactNeighborX="-74933" custLinFactNeighborY="100000">
        <dgm:presLayoutVars/>
      </dgm:prSet>
      <dgm:spPr/>
    </dgm:pt>
  </dgm:ptLst>
  <dgm:cxnLst>
    <dgm:cxn modelId="{4631A80D-FAF8-4188-BF1C-2C8D32BB7860}" srcId="{AAD64A3C-44C9-49C1-95B2-5D19AA2958A6}" destId="{92425926-DF0D-49A9-BC6B-BAF45CAF6E72}" srcOrd="0" destOrd="0" parTransId="{A71EB1A6-62DF-48A6-A92D-D52C14200E36}" sibTransId="{39011583-0AFE-4DC0-9E39-8D1A29D459E1}"/>
    <dgm:cxn modelId="{3C3EB921-1702-4F67-ABA7-89F3E27A3B3F}" type="presOf" srcId="{AAD64A3C-44C9-49C1-95B2-5D19AA2958A6}" destId="{9B9A025C-86C5-481E-8FCF-F8467814D9B3}" srcOrd="0" destOrd="0" presId="urn:microsoft.com/office/officeart/2018/2/layout/IconVerticalSolidList"/>
    <dgm:cxn modelId="{46DA0230-7F24-4267-8C6B-64D3A700C0EF}" type="presOf" srcId="{92425926-DF0D-49A9-BC6B-BAF45CAF6E72}" destId="{AE294EAD-F84A-48EE-9BFE-11BD53A120A3}" srcOrd="0" destOrd="0" presId="urn:microsoft.com/office/officeart/2018/2/layout/IconVerticalSolidList"/>
    <dgm:cxn modelId="{FF3669AC-226B-4274-94C1-B96BC32665A6}" srcId="{43C8FAA6-F441-422D-9E52-488918AE37A2}" destId="{6B2E7D42-2C15-4FBA-BCB1-F0F5BE02E57F}" srcOrd="0" destOrd="0" parTransId="{2736C059-CCB6-4187-A483-33B1119323AD}" sibTransId="{B4C440FC-BF81-4F6C-996F-2B70AF6C2D81}"/>
    <dgm:cxn modelId="{521B06CB-F3F7-4802-9172-AB8184FCFF9F}" type="presOf" srcId="{6B2E7D42-2C15-4FBA-BCB1-F0F5BE02E57F}" destId="{E133DC86-86D5-4DD3-BD28-706CD0157B1D}" srcOrd="0" destOrd="0" presId="urn:microsoft.com/office/officeart/2018/2/layout/IconVerticalSolidList"/>
    <dgm:cxn modelId="{93CE00E1-7953-407A-94CF-5AD749C8B6BD}" srcId="{43C8FAA6-F441-422D-9E52-488918AE37A2}" destId="{AAD64A3C-44C9-49C1-95B2-5D19AA2958A6}" srcOrd="1" destOrd="0" parTransId="{53F019D4-EFB4-486C-B2E6-A31A4C9D080C}" sibTransId="{226AA964-9A72-4EC9-B41A-AC5B903E1114}"/>
    <dgm:cxn modelId="{39C898F2-12A3-4EE7-A64A-56284E000B2B}" type="presOf" srcId="{43C8FAA6-F441-422D-9E52-488918AE37A2}" destId="{0C20EFD1-9177-4117-BB54-B12C5B23CDA4}" srcOrd="0" destOrd="0" presId="urn:microsoft.com/office/officeart/2018/2/layout/IconVerticalSolidList"/>
    <dgm:cxn modelId="{FC90170B-FA71-4C06-B4B0-CFE7D65BC7FC}" type="presParOf" srcId="{0C20EFD1-9177-4117-BB54-B12C5B23CDA4}" destId="{6229FEF7-C33E-4C64-851C-E1DA4C0F0BD0}" srcOrd="0" destOrd="0" presId="urn:microsoft.com/office/officeart/2018/2/layout/IconVerticalSolidList"/>
    <dgm:cxn modelId="{86DE4AFA-8674-4CC6-B173-34EB9FC1714C}" type="presParOf" srcId="{6229FEF7-C33E-4C64-851C-E1DA4C0F0BD0}" destId="{D8BC2C13-6E5E-4825-B817-50E1AB387087}" srcOrd="0" destOrd="0" presId="urn:microsoft.com/office/officeart/2018/2/layout/IconVerticalSolidList"/>
    <dgm:cxn modelId="{6A5DCBC8-AFC4-4D5A-B014-E7B18A7D7A7A}" type="presParOf" srcId="{6229FEF7-C33E-4C64-851C-E1DA4C0F0BD0}" destId="{A0FBF020-C05C-449F-9CB5-9EA8FD5D28EA}" srcOrd="1" destOrd="0" presId="urn:microsoft.com/office/officeart/2018/2/layout/IconVerticalSolidList"/>
    <dgm:cxn modelId="{527A2F37-2CE6-42A7-AF9F-73696703FFD7}" type="presParOf" srcId="{6229FEF7-C33E-4C64-851C-E1DA4C0F0BD0}" destId="{9576E41B-E940-4207-A128-E49D614A1199}" srcOrd="2" destOrd="0" presId="urn:microsoft.com/office/officeart/2018/2/layout/IconVerticalSolidList"/>
    <dgm:cxn modelId="{23A631F1-0EDE-4E3D-99DA-829534678575}" type="presParOf" srcId="{6229FEF7-C33E-4C64-851C-E1DA4C0F0BD0}" destId="{E133DC86-86D5-4DD3-BD28-706CD0157B1D}" srcOrd="3" destOrd="0" presId="urn:microsoft.com/office/officeart/2018/2/layout/IconVerticalSolidList"/>
    <dgm:cxn modelId="{857EA23F-A459-4ED8-8BFC-417E7ACD89F9}" type="presParOf" srcId="{0C20EFD1-9177-4117-BB54-B12C5B23CDA4}" destId="{4B7A07BD-529A-4794-AB87-57806D21637C}" srcOrd="1" destOrd="0" presId="urn:microsoft.com/office/officeart/2018/2/layout/IconVerticalSolidList"/>
    <dgm:cxn modelId="{924D5CA0-6316-48FF-86C6-7265F8F15663}" type="presParOf" srcId="{0C20EFD1-9177-4117-BB54-B12C5B23CDA4}" destId="{9A5B51FC-D4F5-4B4C-8048-A498D84EC32D}" srcOrd="2" destOrd="0" presId="urn:microsoft.com/office/officeart/2018/2/layout/IconVerticalSolidList"/>
    <dgm:cxn modelId="{D88A1C82-F951-46F0-8F16-876DA95520A8}" type="presParOf" srcId="{9A5B51FC-D4F5-4B4C-8048-A498D84EC32D}" destId="{8E2BEBC5-7786-4962-A439-288376EA1FB9}" srcOrd="0" destOrd="0" presId="urn:microsoft.com/office/officeart/2018/2/layout/IconVerticalSolidList"/>
    <dgm:cxn modelId="{1B89C5C5-74DF-4A28-8347-612DE5EE5EB9}" type="presParOf" srcId="{9A5B51FC-D4F5-4B4C-8048-A498D84EC32D}" destId="{786AD96D-5662-4F41-9E36-71F28C20C876}" srcOrd="1" destOrd="0" presId="urn:microsoft.com/office/officeart/2018/2/layout/IconVerticalSolidList"/>
    <dgm:cxn modelId="{D541117B-C783-405B-BD89-98D006DBCEF2}" type="presParOf" srcId="{9A5B51FC-D4F5-4B4C-8048-A498D84EC32D}" destId="{6A1E5A12-73B5-44DD-8C5E-A46E428B2499}" srcOrd="2" destOrd="0" presId="urn:microsoft.com/office/officeart/2018/2/layout/IconVerticalSolidList"/>
    <dgm:cxn modelId="{D54D2985-263F-486C-8257-9845F37B532B}" type="presParOf" srcId="{9A5B51FC-D4F5-4B4C-8048-A498D84EC32D}" destId="{9B9A025C-86C5-481E-8FCF-F8467814D9B3}" srcOrd="3" destOrd="0" presId="urn:microsoft.com/office/officeart/2018/2/layout/IconVerticalSolidList"/>
    <dgm:cxn modelId="{874ECC68-AC1B-4CE5-AD4E-27F80460EF8C}" type="presParOf" srcId="{9A5B51FC-D4F5-4B4C-8048-A498D84EC32D}" destId="{AE294EAD-F84A-48EE-9BFE-11BD53A120A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E2209C-4C72-46AA-8F43-018EC0D9FE8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B7463FB-505A-4880-98D9-7B09DE50BDF1}">
      <dgm:prSet/>
      <dgm:spPr/>
      <dgm:t>
        <a:bodyPr/>
        <a:lstStyle/>
        <a:p>
          <a:r>
            <a:rPr lang="zh-CN" altLang="en-US" b="0" i="0" u="none" dirty="0">
              <a:latin typeface="Microsoft YaHei" panose="020B0503020204020204" pitchFamily="34" charset="-122"/>
              <a:ea typeface="Microsoft YaHei" panose="020B0503020204020204" pitchFamily="34" charset="-122"/>
            </a:rPr>
            <a:t>过拟合导致决策树比必要的更复杂。</a:t>
          </a:r>
          <a:r>
            <a:rPr lang="zh-CN" b="0" i="0" dirty="0">
              <a:latin typeface="Microsoft YaHei" panose="020B0503020204020204" pitchFamily="34" charset="-122"/>
              <a:ea typeface="Microsoft YaHei" panose="020B0503020204020204" pitchFamily="34" charset="-122"/>
            </a:rPr>
            <a:t>不仅仅是决策树，所有的模型都有这个问题</a:t>
          </a:r>
          <a:endParaRPr lang="en-US" b="0" i="0" dirty="0">
            <a:latin typeface="Microsoft YaHei" panose="020B0503020204020204" pitchFamily="34" charset="-122"/>
            <a:ea typeface="Microsoft YaHei" panose="020B0503020204020204" pitchFamily="34" charset="-122"/>
          </a:endParaRPr>
        </a:p>
      </dgm:t>
    </dgm:pt>
    <dgm:pt modelId="{43DF7C26-E8C4-493E-8227-3BFBC49DFD83}" type="parTrans" cxnId="{7FC37C6B-A527-4E31-BA34-C8002E8CD957}">
      <dgm:prSet/>
      <dgm:spPr/>
      <dgm:t>
        <a:bodyPr/>
        <a:lstStyle/>
        <a:p>
          <a:endParaRPr lang="en-US"/>
        </a:p>
      </dgm:t>
    </dgm:pt>
    <dgm:pt modelId="{0C56AA01-ED68-4A16-AE26-5699817CA48C}" type="sibTrans" cxnId="{7FC37C6B-A527-4E31-BA34-C8002E8CD957}">
      <dgm:prSet/>
      <dgm:spPr/>
      <dgm:t>
        <a:bodyPr/>
        <a:lstStyle/>
        <a:p>
          <a:endParaRPr lang="en-US"/>
        </a:p>
      </dgm:t>
    </dgm:pt>
    <dgm:pt modelId="{4E049361-70D1-418F-A1AC-251C0643A8A9}">
      <dgm:prSet/>
      <dgm:spPr/>
      <dgm:t>
        <a:bodyPr/>
        <a:lstStyle/>
        <a:p>
          <a:r>
            <a:rPr lang="zh-CN" altLang="en-US" b="0" i="0" u="none" dirty="0">
              <a:latin typeface="Microsoft YaHei" panose="020B0503020204020204" pitchFamily="34" charset="-122"/>
              <a:ea typeface="Microsoft YaHei" panose="020B0503020204020204" pitchFamily="34" charset="-122"/>
            </a:rPr>
            <a:t>训练错误不能很好地估计树在以前看不见的记录上的表现</a:t>
          </a:r>
          <a:endParaRPr lang="en-US" b="0" i="0" dirty="0">
            <a:latin typeface="Microsoft YaHei" panose="020B0503020204020204" pitchFamily="34" charset="-122"/>
            <a:ea typeface="Microsoft YaHei" panose="020B0503020204020204" pitchFamily="34" charset="-122"/>
          </a:endParaRPr>
        </a:p>
      </dgm:t>
    </dgm:pt>
    <dgm:pt modelId="{5BF76073-37D0-482A-9351-FA9398E2EDB6}" type="parTrans" cxnId="{793A8078-D580-49C4-BC32-B615F418373D}">
      <dgm:prSet/>
      <dgm:spPr/>
      <dgm:t>
        <a:bodyPr/>
        <a:lstStyle/>
        <a:p>
          <a:endParaRPr lang="en-US"/>
        </a:p>
      </dgm:t>
    </dgm:pt>
    <dgm:pt modelId="{F9E9622F-4B78-404F-BCD1-C622D2093F44}" type="sibTrans" cxnId="{793A8078-D580-49C4-BC32-B615F418373D}">
      <dgm:prSet/>
      <dgm:spPr/>
      <dgm:t>
        <a:bodyPr/>
        <a:lstStyle/>
        <a:p>
          <a:endParaRPr lang="en-US"/>
        </a:p>
      </dgm:t>
    </dgm:pt>
    <dgm:pt modelId="{259FAA90-5E03-454B-8B75-DD90BFE12EA5}">
      <dgm:prSet/>
      <dgm:spPr/>
      <dgm:t>
        <a:bodyPr/>
        <a:lstStyle/>
        <a:p>
          <a:r>
            <a:rPr lang="zh-CN" altLang="en-US" b="0" i="0" u="none" dirty="0">
              <a:latin typeface="Microsoft YaHei" panose="020B0503020204020204" pitchFamily="34" charset="-122"/>
              <a:ea typeface="Microsoft YaHei" panose="020B0503020204020204" pitchFamily="34" charset="-122"/>
            </a:rPr>
            <a:t>需要一种客观估计泛化错误的方法</a:t>
          </a:r>
          <a:endParaRPr lang="en-US" b="0" i="0" dirty="0">
            <a:latin typeface="Microsoft YaHei" panose="020B0503020204020204" pitchFamily="34" charset="-122"/>
            <a:ea typeface="Microsoft YaHei" panose="020B0503020204020204" pitchFamily="34" charset="-122"/>
          </a:endParaRPr>
        </a:p>
      </dgm:t>
    </dgm:pt>
    <dgm:pt modelId="{9E2533D5-F5FA-4152-9013-F40568F3F3F6}" type="parTrans" cxnId="{E7C0ECEE-67EE-41B3-B0EF-A89AAB011889}">
      <dgm:prSet/>
      <dgm:spPr/>
      <dgm:t>
        <a:bodyPr/>
        <a:lstStyle/>
        <a:p>
          <a:endParaRPr lang="en-US"/>
        </a:p>
      </dgm:t>
    </dgm:pt>
    <dgm:pt modelId="{E6A3F0D3-5B69-46BC-990B-1DA90FF9F437}" type="sibTrans" cxnId="{E7C0ECEE-67EE-41B3-B0EF-A89AAB011889}">
      <dgm:prSet/>
      <dgm:spPr/>
      <dgm:t>
        <a:bodyPr/>
        <a:lstStyle/>
        <a:p>
          <a:endParaRPr lang="en-US"/>
        </a:p>
      </dgm:t>
    </dgm:pt>
    <dgm:pt modelId="{9B402826-370B-684F-8237-FA50AC0703BB}" type="pres">
      <dgm:prSet presAssocID="{C4E2209C-4C72-46AA-8F43-018EC0D9FE87}" presName="linear" presStyleCnt="0">
        <dgm:presLayoutVars>
          <dgm:animLvl val="lvl"/>
          <dgm:resizeHandles val="exact"/>
        </dgm:presLayoutVars>
      </dgm:prSet>
      <dgm:spPr/>
    </dgm:pt>
    <dgm:pt modelId="{D349306D-BE26-294D-A702-3B954EAA3018}" type="pres">
      <dgm:prSet presAssocID="{0B7463FB-505A-4880-98D9-7B09DE50BDF1}" presName="parentText" presStyleLbl="node1" presStyleIdx="0" presStyleCnt="3">
        <dgm:presLayoutVars>
          <dgm:chMax val="0"/>
          <dgm:bulletEnabled val="1"/>
        </dgm:presLayoutVars>
      </dgm:prSet>
      <dgm:spPr/>
    </dgm:pt>
    <dgm:pt modelId="{4AA538AD-4E32-A84E-8811-201C4E769867}" type="pres">
      <dgm:prSet presAssocID="{0C56AA01-ED68-4A16-AE26-5699817CA48C}" presName="spacer" presStyleCnt="0"/>
      <dgm:spPr/>
    </dgm:pt>
    <dgm:pt modelId="{6824223B-D00A-0B42-BFE0-36177CC06C23}" type="pres">
      <dgm:prSet presAssocID="{4E049361-70D1-418F-A1AC-251C0643A8A9}" presName="parentText" presStyleLbl="node1" presStyleIdx="1" presStyleCnt="3">
        <dgm:presLayoutVars>
          <dgm:chMax val="0"/>
          <dgm:bulletEnabled val="1"/>
        </dgm:presLayoutVars>
      </dgm:prSet>
      <dgm:spPr/>
    </dgm:pt>
    <dgm:pt modelId="{86AB815B-9DB4-6C41-AAB9-4ECFDD415D28}" type="pres">
      <dgm:prSet presAssocID="{F9E9622F-4B78-404F-BCD1-C622D2093F44}" presName="spacer" presStyleCnt="0"/>
      <dgm:spPr/>
    </dgm:pt>
    <dgm:pt modelId="{A4F7743F-7D2C-824C-A2C4-994B31C3DE66}" type="pres">
      <dgm:prSet presAssocID="{259FAA90-5E03-454B-8B75-DD90BFE12EA5}" presName="parentText" presStyleLbl="node1" presStyleIdx="2" presStyleCnt="3">
        <dgm:presLayoutVars>
          <dgm:chMax val="0"/>
          <dgm:bulletEnabled val="1"/>
        </dgm:presLayoutVars>
      </dgm:prSet>
      <dgm:spPr/>
    </dgm:pt>
  </dgm:ptLst>
  <dgm:cxnLst>
    <dgm:cxn modelId="{20BCFD20-0531-0E44-B141-A7FAA702C528}" type="presOf" srcId="{0B7463FB-505A-4880-98D9-7B09DE50BDF1}" destId="{D349306D-BE26-294D-A702-3B954EAA3018}" srcOrd="0" destOrd="0" presId="urn:microsoft.com/office/officeart/2005/8/layout/vList2"/>
    <dgm:cxn modelId="{7FC37C6B-A527-4E31-BA34-C8002E8CD957}" srcId="{C4E2209C-4C72-46AA-8F43-018EC0D9FE87}" destId="{0B7463FB-505A-4880-98D9-7B09DE50BDF1}" srcOrd="0" destOrd="0" parTransId="{43DF7C26-E8C4-493E-8227-3BFBC49DFD83}" sibTransId="{0C56AA01-ED68-4A16-AE26-5699817CA48C}"/>
    <dgm:cxn modelId="{793A8078-D580-49C4-BC32-B615F418373D}" srcId="{C4E2209C-4C72-46AA-8F43-018EC0D9FE87}" destId="{4E049361-70D1-418F-A1AC-251C0643A8A9}" srcOrd="1" destOrd="0" parTransId="{5BF76073-37D0-482A-9351-FA9398E2EDB6}" sibTransId="{F9E9622F-4B78-404F-BCD1-C622D2093F44}"/>
    <dgm:cxn modelId="{198C0487-DBE1-4F4F-9B92-BCF8CB985D0B}" type="presOf" srcId="{C4E2209C-4C72-46AA-8F43-018EC0D9FE87}" destId="{9B402826-370B-684F-8237-FA50AC0703BB}" srcOrd="0" destOrd="0" presId="urn:microsoft.com/office/officeart/2005/8/layout/vList2"/>
    <dgm:cxn modelId="{06021CB3-B3E8-E046-AECF-5D65B862DD1B}" type="presOf" srcId="{259FAA90-5E03-454B-8B75-DD90BFE12EA5}" destId="{A4F7743F-7D2C-824C-A2C4-994B31C3DE66}" srcOrd="0" destOrd="0" presId="urn:microsoft.com/office/officeart/2005/8/layout/vList2"/>
    <dgm:cxn modelId="{9A71E5ED-5CA8-0E43-BDF9-54A94D7DA53F}" type="presOf" srcId="{4E049361-70D1-418F-A1AC-251C0643A8A9}" destId="{6824223B-D00A-0B42-BFE0-36177CC06C23}" srcOrd="0" destOrd="0" presId="urn:microsoft.com/office/officeart/2005/8/layout/vList2"/>
    <dgm:cxn modelId="{E7C0ECEE-67EE-41B3-B0EF-A89AAB011889}" srcId="{C4E2209C-4C72-46AA-8F43-018EC0D9FE87}" destId="{259FAA90-5E03-454B-8B75-DD90BFE12EA5}" srcOrd="2" destOrd="0" parTransId="{9E2533D5-F5FA-4152-9013-F40568F3F3F6}" sibTransId="{E6A3F0D3-5B69-46BC-990B-1DA90FF9F437}"/>
    <dgm:cxn modelId="{1FA83C50-6D0C-BF4E-B272-E06E8FB81E25}" type="presParOf" srcId="{9B402826-370B-684F-8237-FA50AC0703BB}" destId="{D349306D-BE26-294D-A702-3B954EAA3018}" srcOrd="0" destOrd="0" presId="urn:microsoft.com/office/officeart/2005/8/layout/vList2"/>
    <dgm:cxn modelId="{BBAC556D-B2C2-474F-9B2C-93F4C3B2373E}" type="presParOf" srcId="{9B402826-370B-684F-8237-FA50AC0703BB}" destId="{4AA538AD-4E32-A84E-8811-201C4E769867}" srcOrd="1" destOrd="0" presId="urn:microsoft.com/office/officeart/2005/8/layout/vList2"/>
    <dgm:cxn modelId="{2193D35D-7D25-9B4D-AA95-98D3B639567E}" type="presParOf" srcId="{9B402826-370B-684F-8237-FA50AC0703BB}" destId="{6824223B-D00A-0B42-BFE0-36177CC06C23}" srcOrd="2" destOrd="0" presId="urn:microsoft.com/office/officeart/2005/8/layout/vList2"/>
    <dgm:cxn modelId="{D6C64961-3790-2840-8BD7-5AA9323A9826}" type="presParOf" srcId="{9B402826-370B-684F-8237-FA50AC0703BB}" destId="{86AB815B-9DB4-6C41-AAB9-4ECFDD415D28}" srcOrd="3" destOrd="0" presId="urn:microsoft.com/office/officeart/2005/8/layout/vList2"/>
    <dgm:cxn modelId="{E2D29E52-8B20-DF47-A406-4AF64D12CFD9}" type="presParOf" srcId="{9B402826-370B-684F-8237-FA50AC0703BB}" destId="{A4F7743F-7D2C-824C-A2C4-994B31C3DE6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9616A3-757D-43C0-88E6-35480730A253}"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2AA1B5ED-1382-4429-B35C-AF4E6FA4405A}">
      <dgm:prSet/>
      <dgm:spPr/>
      <dgm:t>
        <a:bodyPr/>
        <a:lstStyle/>
        <a:p>
          <a:r>
            <a:rPr lang="zh-CN" altLang="en-US" b="1" i="0" u="none" dirty="0">
              <a:solidFill>
                <a:schemeClr val="tx1"/>
              </a:solidFill>
              <a:latin typeface="Microsoft YaHei" panose="020B0503020204020204" pitchFamily="34" charset="-122"/>
              <a:ea typeface="Microsoft YaHei" panose="020B0503020204020204" pitchFamily="34" charset="-122"/>
            </a:rPr>
            <a:t>将训练数据分为两部分</a:t>
          </a:r>
          <a:endParaRPr lang="en-US" b="1" i="0" dirty="0">
            <a:solidFill>
              <a:schemeClr val="tx1"/>
            </a:solidFill>
            <a:latin typeface="Microsoft YaHei" panose="020B0503020204020204" pitchFamily="34" charset="-122"/>
            <a:ea typeface="Microsoft YaHei" panose="020B0503020204020204" pitchFamily="34" charset="-122"/>
          </a:endParaRPr>
        </a:p>
      </dgm:t>
    </dgm:pt>
    <dgm:pt modelId="{28035137-1762-4525-8723-CD2293066CBC}" type="parTrans" cxnId="{0B2C1C28-3FC2-4D06-8C1F-E4C3C8A8D0CB}">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717A9531-51FE-40CD-B912-5225D1A24BE1}" type="sibTrans" cxnId="{0B2C1C28-3FC2-4D06-8C1F-E4C3C8A8D0CB}">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3958A952-2F9C-4521-907D-34FB00123BC3}">
      <dgm:prSet/>
      <dgm:spPr/>
      <dgm:t>
        <a:bodyPr/>
        <a:lstStyle/>
        <a:p>
          <a:r>
            <a:rPr lang="zh-CN" altLang="en-US" b="1" i="0" u="none" dirty="0">
              <a:latin typeface="Microsoft YaHei" panose="020B0503020204020204" pitchFamily="34" charset="-122"/>
              <a:ea typeface="Microsoft YaHei" panose="020B0503020204020204" pitchFamily="34" charset="-122"/>
            </a:rPr>
            <a:t>训练集：</a:t>
          </a:r>
          <a:r>
            <a:rPr lang="zh-CN" altLang="en-US" b="0" i="0" u="none" dirty="0">
              <a:latin typeface="Microsoft YaHei" panose="020B0503020204020204" pitchFamily="34" charset="-122"/>
              <a:ea typeface="Microsoft YaHei" panose="020B0503020204020204" pitchFamily="34" charset="-122"/>
            </a:rPr>
            <a:t> 用于模型构建</a:t>
          </a:r>
          <a:endParaRPr lang="en-US" b="0" i="0" dirty="0">
            <a:solidFill>
              <a:schemeClr val="tx1"/>
            </a:solidFill>
            <a:latin typeface="Microsoft YaHei" panose="020B0503020204020204" pitchFamily="34" charset="-122"/>
            <a:ea typeface="Microsoft YaHei" panose="020B0503020204020204" pitchFamily="34" charset="-122"/>
          </a:endParaRPr>
        </a:p>
      </dgm:t>
    </dgm:pt>
    <dgm:pt modelId="{445FBED0-50EF-4413-A563-24EB9B3C71EE}" type="parTrans" cxnId="{5F81DFBB-DEF1-443F-BD94-48522A9915AB}">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21C23248-A3FB-4AC5-8A73-588E1092C332}" type="sibTrans" cxnId="{5F81DFBB-DEF1-443F-BD94-48522A9915AB}">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31158A2C-7F60-46E5-A759-141A5814AAE2}">
      <dgm:prSet/>
      <dgm:spPr/>
      <dgm:t>
        <a:bodyPr/>
        <a:lstStyle/>
        <a:p>
          <a:r>
            <a:rPr lang="en-US" b="1" i="0" dirty="0" err="1">
              <a:solidFill>
                <a:schemeClr val="tx1"/>
              </a:solidFill>
              <a:latin typeface="Microsoft YaHei" panose="020B0503020204020204" pitchFamily="34" charset="-122"/>
              <a:ea typeface="Microsoft YaHei" panose="020B0503020204020204" pitchFamily="34" charset="-122"/>
            </a:rPr>
            <a:t>缺点</a:t>
          </a:r>
          <a:endParaRPr lang="en-US" b="1" i="0" dirty="0">
            <a:solidFill>
              <a:schemeClr val="tx1"/>
            </a:solidFill>
            <a:latin typeface="Microsoft YaHei" panose="020B0503020204020204" pitchFamily="34" charset="-122"/>
            <a:ea typeface="Microsoft YaHei" panose="020B0503020204020204" pitchFamily="34" charset="-122"/>
          </a:endParaRPr>
        </a:p>
      </dgm:t>
    </dgm:pt>
    <dgm:pt modelId="{CF9C93BA-26BE-41F0-9C5C-84B6AC7C7A64}" type="parTrans" cxnId="{E5675749-4C01-494F-9972-236689B32CD6}">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28D908D8-86A6-4D74-81AD-9E9F060AFD12}" type="sibTrans" cxnId="{E5675749-4C01-494F-9972-236689B32CD6}">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6BE0CC91-AD97-48C1-B9A1-D3D73B387387}">
      <dgm:prSet/>
      <dgm:spPr/>
      <dgm:t>
        <a:bodyPr/>
        <a:lstStyle/>
        <a:p>
          <a:r>
            <a:rPr lang="zh-CN" altLang="en-US" b="0" i="0" u="none" dirty="0">
              <a:latin typeface="Microsoft YaHei Light" panose="020B0502040204020203" pitchFamily="34" charset="-122"/>
              <a:ea typeface="Microsoft YaHei Light" panose="020B0502040204020203" pitchFamily="34" charset="-122"/>
            </a:rPr>
            <a:t>可用于训练的数据更少了😅</a:t>
          </a:r>
          <a:endParaRPr lang="en-US" b="0" i="0" dirty="0">
            <a:solidFill>
              <a:schemeClr val="tx1"/>
            </a:solidFill>
            <a:latin typeface="Microsoft YaHei Light" panose="020B0502040204020203" pitchFamily="34" charset="-122"/>
            <a:ea typeface="Microsoft YaHei Light" panose="020B0502040204020203" pitchFamily="34" charset="-122"/>
          </a:endParaRPr>
        </a:p>
      </dgm:t>
    </dgm:pt>
    <dgm:pt modelId="{36E5484E-60E0-49B3-8B40-06D210580A81}" type="parTrans" cxnId="{0B9E8C22-5566-4CB0-BAC6-5B816F22697A}">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3B7D614D-B268-4223-9B3F-2E3D0079D9E2}" type="sibTrans" cxnId="{0B9E8C22-5566-4CB0-BAC6-5B816F22697A}">
      <dgm:prSet/>
      <dgm:spPr/>
      <dgm:t>
        <a:bodyPr/>
        <a:lstStyle/>
        <a:p>
          <a:endParaRPr lang="en-US" b="0" i="0">
            <a:solidFill>
              <a:schemeClr val="tx1"/>
            </a:solidFill>
            <a:latin typeface="Microsoft YaHei" panose="020B0503020204020204" pitchFamily="34" charset="-122"/>
            <a:ea typeface="Microsoft YaHei" panose="020B0503020204020204" pitchFamily="34" charset="-122"/>
          </a:endParaRPr>
        </a:p>
      </dgm:t>
    </dgm:pt>
    <dgm:pt modelId="{B05E5B4A-2720-9545-9542-EC39A360160E}">
      <dgm:prSet/>
      <dgm:spPr/>
      <dgm:t>
        <a:bodyPr/>
        <a:lstStyle/>
        <a:p>
          <a:r>
            <a:rPr lang="zh-CN" altLang="en-US" b="1" i="0" u="none" dirty="0">
              <a:latin typeface="Microsoft YaHei" panose="020B0503020204020204" pitchFamily="34" charset="-122"/>
              <a:ea typeface="Microsoft YaHei" panose="020B0503020204020204" pitchFamily="34" charset="-122"/>
            </a:rPr>
            <a:t>验证集：</a:t>
          </a:r>
          <a:r>
            <a:rPr lang="zh-CN" altLang="en-US" b="0" i="0" u="none" dirty="0">
              <a:latin typeface="Microsoft YaHei" panose="020B0503020204020204" pitchFamily="34" charset="-122"/>
              <a:ea typeface="Microsoft YaHei" panose="020B0503020204020204" pitchFamily="34" charset="-122"/>
            </a:rPr>
            <a:t> 用于估计概括错误</a:t>
          </a:r>
          <a:r>
            <a:rPr lang="en-US" altLang="zh-CN" b="0" i="0" u="none" dirty="0">
              <a:latin typeface="Microsoft YaHei" panose="020B0503020204020204" pitchFamily="34" charset="-122"/>
              <a:ea typeface="Microsoft YaHei" panose="020B0503020204020204" pitchFamily="34" charset="-122"/>
            </a:rPr>
            <a:t>	</a:t>
          </a:r>
          <a:r>
            <a:rPr lang="zh-CN" altLang="en-US" b="1" i="0" u="none" dirty="0">
              <a:solidFill>
                <a:schemeClr val="accent2"/>
              </a:solidFill>
              <a:latin typeface="Microsoft YaHei" panose="020B0503020204020204" pitchFamily="34" charset="-122"/>
              <a:ea typeface="Microsoft YaHei" panose="020B0503020204020204" pitchFamily="34" charset="-122"/>
            </a:rPr>
            <a:t>注意：</a:t>
          </a:r>
          <a:r>
            <a:rPr lang="zh-CN" altLang="en-US" b="0" i="0" u="none" dirty="0">
              <a:solidFill>
                <a:schemeClr val="accent2"/>
              </a:solidFill>
              <a:latin typeface="Microsoft YaHei" panose="020B0503020204020204" pitchFamily="34" charset="-122"/>
              <a:ea typeface="Microsoft YaHei" panose="020B0503020204020204" pitchFamily="34" charset="-122"/>
            </a:rPr>
            <a:t>验证集与测试集不同</a:t>
          </a:r>
          <a:endParaRPr lang="en-US" b="0" i="0" dirty="0">
            <a:solidFill>
              <a:schemeClr val="accent2"/>
            </a:solidFill>
            <a:latin typeface="Microsoft YaHei" panose="020B0503020204020204" pitchFamily="34" charset="-122"/>
            <a:ea typeface="Microsoft YaHei" panose="020B0503020204020204" pitchFamily="34" charset="-122"/>
          </a:endParaRPr>
        </a:p>
      </dgm:t>
    </dgm:pt>
    <dgm:pt modelId="{BA0D151A-BAE0-F04F-A3C7-EF64134ADF50}" type="parTrans" cxnId="{B6EFE92A-CD7D-4349-A0F6-EC32DC60C0D7}">
      <dgm:prSet/>
      <dgm:spPr/>
      <dgm:t>
        <a:bodyPr/>
        <a:lstStyle/>
        <a:p>
          <a:endParaRPr lang="zh-CN" altLang="en-US"/>
        </a:p>
      </dgm:t>
    </dgm:pt>
    <dgm:pt modelId="{397FF92E-ABBE-354B-92B2-28568D5FAD21}" type="sibTrans" cxnId="{B6EFE92A-CD7D-4349-A0F6-EC32DC60C0D7}">
      <dgm:prSet/>
      <dgm:spPr/>
      <dgm:t>
        <a:bodyPr/>
        <a:lstStyle/>
        <a:p>
          <a:endParaRPr lang="zh-CN" altLang="en-US"/>
        </a:p>
      </dgm:t>
    </dgm:pt>
    <dgm:pt modelId="{6F553E6C-AE8B-6848-B46C-69D03599AF6E}" type="pres">
      <dgm:prSet presAssocID="{B79616A3-757D-43C0-88E6-35480730A253}" presName="linear" presStyleCnt="0">
        <dgm:presLayoutVars>
          <dgm:dir/>
          <dgm:animLvl val="lvl"/>
          <dgm:resizeHandles val="exact"/>
        </dgm:presLayoutVars>
      </dgm:prSet>
      <dgm:spPr/>
    </dgm:pt>
    <dgm:pt modelId="{DC1B9DAA-640B-474E-A74A-717A87B79198}" type="pres">
      <dgm:prSet presAssocID="{2AA1B5ED-1382-4429-B35C-AF4E6FA4405A}" presName="parentLin" presStyleCnt="0"/>
      <dgm:spPr/>
    </dgm:pt>
    <dgm:pt modelId="{E1088AD3-F8BC-3746-BD9F-3AA3A4381EAB}" type="pres">
      <dgm:prSet presAssocID="{2AA1B5ED-1382-4429-B35C-AF4E6FA4405A}" presName="parentLeftMargin" presStyleLbl="node1" presStyleIdx="0" presStyleCnt="2"/>
      <dgm:spPr/>
    </dgm:pt>
    <dgm:pt modelId="{A8BAF381-A0EE-4C45-86F8-D99E8DEEC520}" type="pres">
      <dgm:prSet presAssocID="{2AA1B5ED-1382-4429-B35C-AF4E6FA4405A}" presName="parentText" presStyleLbl="node1" presStyleIdx="0" presStyleCnt="2">
        <dgm:presLayoutVars>
          <dgm:chMax val="0"/>
          <dgm:bulletEnabled val="1"/>
        </dgm:presLayoutVars>
      </dgm:prSet>
      <dgm:spPr/>
    </dgm:pt>
    <dgm:pt modelId="{525B2351-89B8-164E-9EDD-881B676377F0}" type="pres">
      <dgm:prSet presAssocID="{2AA1B5ED-1382-4429-B35C-AF4E6FA4405A}" presName="negativeSpace" presStyleCnt="0"/>
      <dgm:spPr/>
    </dgm:pt>
    <dgm:pt modelId="{89037E15-3413-FE44-A228-B98E9669CD1F}" type="pres">
      <dgm:prSet presAssocID="{2AA1B5ED-1382-4429-B35C-AF4E6FA4405A}" presName="childText" presStyleLbl="conFgAcc1" presStyleIdx="0" presStyleCnt="2">
        <dgm:presLayoutVars>
          <dgm:bulletEnabled val="1"/>
        </dgm:presLayoutVars>
      </dgm:prSet>
      <dgm:spPr/>
    </dgm:pt>
    <dgm:pt modelId="{D54DF375-0500-114E-9289-0D8F9FCF20E5}" type="pres">
      <dgm:prSet presAssocID="{717A9531-51FE-40CD-B912-5225D1A24BE1}" presName="spaceBetweenRectangles" presStyleCnt="0"/>
      <dgm:spPr/>
    </dgm:pt>
    <dgm:pt modelId="{D548207A-6FEB-154A-825D-76CA46E0F862}" type="pres">
      <dgm:prSet presAssocID="{31158A2C-7F60-46E5-A759-141A5814AAE2}" presName="parentLin" presStyleCnt="0"/>
      <dgm:spPr/>
    </dgm:pt>
    <dgm:pt modelId="{D9747C31-9DD1-4A45-8346-4954F9C2DA40}" type="pres">
      <dgm:prSet presAssocID="{31158A2C-7F60-46E5-A759-141A5814AAE2}" presName="parentLeftMargin" presStyleLbl="node1" presStyleIdx="0" presStyleCnt="2"/>
      <dgm:spPr/>
    </dgm:pt>
    <dgm:pt modelId="{ACBF15BE-07A6-C040-83A8-909F9BE463FA}" type="pres">
      <dgm:prSet presAssocID="{31158A2C-7F60-46E5-A759-141A5814AAE2}" presName="parentText" presStyleLbl="node1" presStyleIdx="1" presStyleCnt="2">
        <dgm:presLayoutVars>
          <dgm:chMax val="0"/>
          <dgm:bulletEnabled val="1"/>
        </dgm:presLayoutVars>
      </dgm:prSet>
      <dgm:spPr/>
    </dgm:pt>
    <dgm:pt modelId="{6F210427-5E7A-3B4A-9D61-C09D063BEE85}" type="pres">
      <dgm:prSet presAssocID="{31158A2C-7F60-46E5-A759-141A5814AAE2}" presName="negativeSpace" presStyleCnt="0"/>
      <dgm:spPr/>
    </dgm:pt>
    <dgm:pt modelId="{9759A35C-AFE7-0443-9904-3BF65B3AC453}" type="pres">
      <dgm:prSet presAssocID="{31158A2C-7F60-46E5-A759-141A5814AAE2}" presName="childText" presStyleLbl="conFgAcc1" presStyleIdx="1" presStyleCnt="2">
        <dgm:presLayoutVars>
          <dgm:bulletEnabled val="1"/>
        </dgm:presLayoutVars>
      </dgm:prSet>
      <dgm:spPr/>
    </dgm:pt>
  </dgm:ptLst>
  <dgm:cxnLst>
    <dgm:cxn modelId="{0B9E8C22-5566-4CB0-BAC6-5B816F22697A}" srcId="{31158A2C-7F60-46E5-A759-141A5814AAE2}" destId="{6BE0CC91-AD97-48C1-B9A1-D3D73B387387}" srcOrd="0" destOrd="0" parTransId="{36E5484E-60E0-49B3-8B40-06D210580A81}" sibTransId="{3B7D614D-B268-4223-9B3F-2E3D0079D9E2}"/>
    <dgm:cxn modelId="{0B2C1C28-3FC2-4D06-8C1F-E4C3C8A8D0CB}" srcId="{B79616A3-757D-43C0-88E6-35480730A253}" destId="{2AA1B5ED-1382-4429-B35C-AF4E6FA4405A}" srcOrd="0" destOrd="0" parTransId="{28035137-1762-4525-8723-CD2293066CBC}" sibTransId="{717A9531-51FE-40CD-B912-5225D1A24BE1}"/>
    <dgm:cxn modelId="{B6EFE92A-CD7D-4349-A0F6-EC32DC60C0D7}" srcId="{2AA1B5ED-1382-4429-B35C-AF4E6FA4405A}" destId="{B05E5B4A-2720-9545-9542-EC39A360160E}" srcOrd="1" destOrd="0" parTransId="{BA0D151A-BAE0-F04F-A3C7-EF64134ADF50}" sibTransId="{397FF92E-ABBE-354B-92B2-28568D5FAD21}"/>
    <dgm:cxn modelId="{093A582E-FA5F-8445-B1A0-AB4F335BEBB3}" type="presOf" srcId="{B79616A3-757D-43C0-88E6-35480730A253}" destId="{6F553E6C-AE8B-6848-B46C-69D03599AF6E}" srcOrd="0" destOrd="0" presId="urn:microsoft.com/office/officeart/2005/8/layout/list1"/>
    <dgm:cxn modelId="{D6BFB05D-6F7B-5645-B0CD-A43659E47ADA}" type="presOf" srcId="{2AA1B5ED-1382-4429-B35C-AF4E6FA4405A}" destId="{E1088AD3-F8BC-3746-BD9F-3AA3A4381EAB}" srcOrd="0" destOrd="0" presId="urn:microsoft.com/office/officeart/2005/8/layout/list1"/>
    <dgm:cxn modelId="{9B94D943-6B10-FE49-8B72-5D3B25416A33}" type="presOf" srcId="{31158A2C-7F60-46E5-A759-141A5814AAE2}" destId="{D9747C31-9DD1-4A45-8346-4954F9C2DA40}" srcOrd="0" destOrd="0" presId="urn:microsoft.com/office/officeart/2005/8/layout/list1"/>
    <dgm:cxn modelId="{E5675749-4C01-494F-9972-236689B32CD6}" srcId="{B79616A3-757D-43C0-88E6-35480730A253}" destId="{31158A2C-7F60-46E5-A759-141A5814AAE2}" srcOrd="1" destOrd="0" parTransId="{CF9C93BA-26BE-41F0-9C5C-84B6AC7C7A64}" sibTransId="{28D908D8-86A6-4D74-81AD-9E9F060AFD12}"/>
    <dgm:cxn modelId="{DC7B434A-0FA4-FE4E-92FF-911D3A572708}" type="presOf" srcId="{6BE0CC91-AD97-48C1-B9A1-D3D73B387387}" destId="{9759A35C-AFE7-0443-9904-3BF65B3AC453}" srcOrd="0" destOrd="0" presId="urn:microsoft.com/office/officeart/2005/8/layout/list1"/>
    <dgm:cxn modelId="{E4770E6F-1F0F-5E49-8570-8046F1474BC7}" type="presOf" srcId="{3958A952-2F9C-4521-907D-34FB00123BC3}" destId="{89037E15-3413-FE44-A228-B98E9669CD1F}" srcOrd="0" destOrd="0" presId="urn:microsoft.com/office/officeart/2005/8/layout/list1"/>
    <dgm:cxn modelId="{5F81DFBB-DEF1-443F-BD94-48522A9915AB}" srcId="{2AA1B5ED-1382-4429-B35C-AF4E6FA4405A}" destId="{3958A952-2F9C-4521-907D-34FB00123BC3}" srcOrd="0" destOrd="0" parTransId="{445FBED0-50EF-4413-A563-24EB9B3C71EE}" sibTransId="{21C23248-A3FB-4AC5-8A73-588E1092C332}"/>
    <dgm:cxn modelId="{BC89D0C4-2C7B-7545-919C-825AAFDE8E02}" type="presOf" srcId="{B05E5B4A-2720-9545-9542-EC39A360160E}" destId="{89037E15-3413-FE44-A228-B98E9669CD1F}" srcOrd="0" destOrd="1" presId="urn:microsoft.com/office/officeart/2005/8/layout/list1"/>
    <dgm:cxn modelId="{F5E924C5-6CC3-0E44-AD4C-6BC2162B6F85}" type="presOf" srcId="{31158A2C-7F60-46E5-A759-141A5814AAE2}" destId="{ACBF15BE-07A6-C040-83A8-909F9BE463FA}" srcOrd="1" destOrd="0" presId="urn:microsoft.com/office/officeart/2005/8/layout/list1"/>
    <dgm:cxn modelId="{FEA4A1E3-CD2D-CC48-AAC3-E7931C838278}" type="presOf" srcId="{2AA1B5ED-1382-4429-B35C-AF4E6FA4405A}" destId="{A8BAF381-A0EE-4C45-86F8-D99E8DEEC520}" srcOrd="1" destOrd="0" presId="urn:microsoft.com/office/officeart/2005/8/layout/list1"/>
    <dgm:cxn modelId="{F92C8C0D-EBF0-D041-B07C-752BB970D3D4}" type="presParOf" srcId="{6F553E6C-AE8B-6848-B46C-69D03599AF6E}" destId="{DC1B9DAA-640B-474E-A74A-717A87B79198}" srcOrd="0" destOrd="0" presId="urn:microsoft.com/office/officeart/2005/8/layout/list1"/>
    <dgm:cxn modelId="{0B76E088-8F6F-1849-B9F1-B4A77C5BE0D7}" type="presParOf" srcId="{DC1B9DAA-640B-474E-A74A-717A87B79198}" destId="{E1088AD3-F8BC-3746-BD9F-3AA3A4381EAB}" srcOrd="0" destOrd="0" presId="urn:microsoft.com/office/officeart/2005/8/layout/list1"/>
    <dgm:cxn modelId="{90A14A3F-E80B-F441-B6F3-59C3626F046C}" type="presParOf" srcId="{DC1B9DAA-640B-474E-A74A-717A87B79198}" destId="{A8BAF381-A0EE-4C45-86F8-D99E8DEEC520}" srcOrd="1" destOrd="0" presId="urn:microsoft.com/office/officeart/2005/8/layout/list1"/>
    <dgm:cxn modelId="{A29D6DBC-F359-7C4B-B9BA-6E9597F0557A}" type="presParOf" srcId="{6F553E6C-AE8B-6848-B46C-69D03599AF6E}" destId="{525B2351-89B8-164E-9EDD-881B676377F0}" srcOrd="1" destOrd="0" presId="urn:microsoft.com/office/officeart/2005/8/layout/list1"/>
    <dgm:cxn modelId="{45893672-E1A4-3747-90BA-043D68A539F9}" type="presParOf" srcId="{6F553E6C-AE8B-6848-B46C-69D03599AF6E}" destId="{89037E15-3413-FE44-A228-B98E9669CD1F}" srcOrd="2" destOrd="0" presId="urn:microsoft.com/office/officeart/2005/8/layout/list1"/>
    <dgm:cxn modelId="{15106A9D-6EE9-DD46-BF80-7A43842832FC}" type="presParOf" srcId="{6F553E6C-AE8B-6848-B46C-69D03599AF6E}" destId="{D54DF375-0500-114E-9289-0D8F9FCF20E5}" srcOrd="3" destOrd="0" presId="urn:microsoft.com/office/officeart/2005/8/layout/list1"/>
    <dgm:cxn modelId="{C45EB4E7-BFC9-7546-96C2-F165B2F9DC8E}" type="presParOf" srcId="{6F553E6C-AE8B-6848-B46C-69D03599AF6E}" destId="{D548207A-6FEB-154A-825D-76CA46E0F862}" srcOrd="4" destOrd="0" presId="urn:microsoft.com/office/officeart/2005/8/layout/list1"/>
    <dgm:cxn modelId="{6B73CE06-68CC-694B-ABDC-FD629A32CDFC}" type="presParOf" srcId="{D548207A-6FEB-154A-825D-76CA46E0F862}" destId="{D9747C31-9DD1-4A45-8346-4954F9C2DA40}" srcOrd="0" destOrd="0" presId="urn:microsoft.com/office/officeart/2005/8/layout/list1"/>
    <dgm:cxn modelId="{669ACF1E-CC2A-D54D-930C-CBE65E2A19C5}" type="presParOf" srcId="{D548207A-6FEB-154A-825D-76CA46E0F862}" destId="{ACBF15BE-07A6-C040-83A8-909F9BE463FA}" srcOrd="1" destOrd="0" presId="urn:microsoft.com/office/officeart/2005/8/layout/list1"/>
    <dgm:cxn modelId="{3B2E1CFB-DC80-D145-999C-11D9FEA57B57}" type="presParOf" srcId="{6F553E6C-AE8B-6848-B46C-69D03599AF6E}" destId="{6F210427-5E7A-3B4A-9D61-C09D063BEE85}" srcOrd="5" destOrd="0" presId="urn:microsoft.com/office/officeart/2005/8/layout/list1"/>
    <dgm:cxn modelId="{A8CDA032-10E3-6E4A-8CA0-234E0F560E60}" type="presParOf" srcId="{6F553E6C-AE8B-6848-B46C-69D03599AF6E}" destId="{9759A35C-AFE7-0443-9904-3BF65B3AC45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906C4-A569-4C61-B0C8-37D07799AC72}">
      <dsp:nvSpPr>
        <dsp:cNvPr id="0" name=""/>
        <dsp:cNvSpPr/>
      </dsp:nvSpPr>
      <dsp:spPr>
        <a:xfrm>
          <a:off x="4327719" y="821730"/>
          <a:ext cx="1138429" cy="1138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F78F6-B23B-4451-906F-A34C30965166}">
      <dsp:nvSpPr>
        <dsp:cNvPr id="0" name=""/>
        <dsp:cNvSpPr/>
      </dsp:nvSpPr>
      <dsp:spPr>
        <a:xfrm>
          <a:off x="5545" y="2065573"/>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i="0" kern="1200" dirty="0" err="1">
              <a:latin typeface="Microsoft YaHei" panose="020B0503020204020204" pitchFamily="34" charset="-122"/>
              <a:ea typeface="Microsoft YaHei" panose="020B0503020204020204" pitchFamily="34" charset="-122"/>
            </a:rPr>
            <a:t>训练误差</a:t>
          </a:r>
          <a:r>
            <a:rPr lang="en-US" sz="2000" b="1" i="0" kern="1200" dirty="0">
              <a:latin typeface="Microsoft YaHei" panose="020B0503020204020204" pitchFamily="34" charset="-122"/>
              <a:ea typeface="Microsoft YaHei" panose="020B0503020204020204" pitchFamily="34" charset="-122"/>
            </a:rPr>
            <a:t>(apparent errors)</a:t>
          </a:r>
        </a:p>
      </dsp:txBody>
      <dsp:txXfrm>
        <a:off x="5545" y="2065573"/>
        <a:ext cx="3252656" cy="487898"/>
      </dsp:txXfrm>
    </dsp:sp>
    <dsp:sp modelId="{2B051263-C4B8-425E-A390-45448407DE50}">
      <dsp:nvSpPr>
        <dsp:cNvPr id="0" name=""/>
        <dsp:cNvSpPr/>
      </dsp:nvSpPr>
      <dsp:spPr>
        <a:xfrm>
          <a:off x="5545" y="2602500"/>
          <a:ext cx="3252656" cy="670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0" i="0" kern="1200" dirty="0" err="1">
              <a:latin typeface="Microsoft YaHei" panose="020B0503020204020204" pitchFamily="34" charset="-122"/>
              <a:ea typeface="Microsoft YaHei" panose="020B0503020204020204" pitchFamily="34" charset="-122"/>
            </a:rPr>
            <a:t>在训练集合上的错误</a:t>
          </a:r>
          <a:endParaRPr lang="en-US" sz="1500" b="0" i="0" kern="1200" dirty="0">
            <a:latin typeface="Microsoft YaHei" panose="020B0503020204020204" pitchFamily="34" charset="-122"/>
            <a:ea typeface="Microsoft YaHei" panose="020B0503020204020204" pitchFamily="34" charset="-122"/>
          </a:endParaRPr>
        </a:p>
      </dsp:txBody>
      <dsp:txXfrm>
        <a:off x="5545" y="2602500"/>
        <a:ext cx="3252656" cy="670691"/>
      </dsp:txXfrm>
    </dsp:sp>
    <dsp:sp modelId="{68CDE4AB-0BFE-4C28-BC58-1820D290A8B1}">
      <dsp:nvSpPr>
        <dsp:cNvPr id="0" name=""/>
        <dsp:cNvSpPr/>
      </dsp:nvSpPr>
      <dsp:spPr>
        <a:xfrm>
          <a:off x="401335" y="806100"/>
          <a:ext cx="1138429" cy="1138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006D8-26F9-49AE-B275-0BEA9B418145}">
      <dsp:nvSpPr>
        <dsp:cNvPr id="0" name=""/>
        <dsp:cNvSpPr/>
      </dsp:nvSpPr>
      <dsp:spPr>
        <a:xfrm>
          <a:off x="4149418" y="2065573"/>
          <a:ext cx="1724092"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i="0" kern="1200" dirty="0" err="1">
              <a:latin typeface="Microsoft YaHei" panose="020B0503020204020204" pitchFamily="34" charset="-122"/>
              <a:ea typeface="Microsoft YaHei" panose="020B0503020204020204" pitchFamily="34" charset="-122"/>
            </a:rPr>
            <a:t>测试误差</a:t>
          </a:r>
          <a:endParaRPr lang="en-US" sz="2000" b="1" i="0" kern="1200" dirty="0">
            <a:latin typeface="Microsoft YaHei" panose="020B0503020204020204" pitchFamily="34" charset="-122"/>
            <a:ea typeface="Microsoft YaHei" panose="020B0503020204020204" pitchFamily="34" charset="-122"/>
          </a:endParaRPr>
        </a:p>
      </dsp:txBody>
      <dsp:txXfrm>
        <a:off x="4149418" y="2065573"/>
        <a:ext cx="1724092" cy="487898"/>
      </dsp:txXfrm>
    </dsp:sp>
    <dsp:sp modelId="{3C2E3617-7EE9-4AC1-86CF-8CEA53E43826}">
      <dsp:nvSpPr>
        <dsp:cNvPr id="0" name=""/>
        <dsp:cNvSpPr/>
      </dsp:nvSpPr>
      <dsp:spPr>
        <a:xfrm>
          <a:off x="4115430" y="2602500"/>
          <a:ext cx="1928549" cy="670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0" i="0" kern="1200" dirty="0" err="1">
              <a:latin typeface="Microsoft YaHei" panose="020B0503020204020204" pitchFamily="34" charset="-122"/>
              <a:ea typeface="Microsoft YaHei" panose="020B0503020204020204" pitchFamily="34" charset="-122"/>
            </a:rPr>
            <a:t>在测试集上的错误</a:t>
          </a:r>
          <a:endParaRPr lang="en-US" sz="1500" b="0" i="0" kern="1200" dirty="0">
            <a:latin typeface="Microsoft YaHei" panose="020B0503020204020204" pitchFamily="34" charset="-122"/>
            <a:ea typeface="Microsoft YaHei" panose="020B0503020204020204" pitchFamily="34" charset="-122"/>
          </a:endParaRPr>
        </a:p>
      </dsp:txBody>
      <dsp:txXfrm>
        <a:off x="4115430" y="2602500"/>
        <a:ext cx="1928549" cy="670691"/>
      </dsp:txXfrm>
    </dsp:sp>
    <dsp:sp modelId="{5CB4C0AC-F502-4F52-B8AB-E5C84F8E97D7}">
      <dsp:nvSpPr>
        <dsp:cNvPr id="0" name=""/>
        <dsp:cNvSpPr/>
      </dsp:nvSpPr>
      <dsp:spPr>
        <a:xfrm>
          <a:off x="7649287" y="821730"/>
          <a:ext cx="1138429" cy="11384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E1A33F-8A22-447B-BACB-22CC5405CC9D}">
      <dsp:nvSpPr>
        <dsp:cNvPr id="0" name=""/>
        <dsp:cNvSpPr/>
      </dsp:nvSpPr>
      <dsp:spPr>
        <a:xfrm>
          <a:off x="7649287" y="2065573"/>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zh-CN" altLang="en-US" sz="2000" b="0" i="0" kern="1200" dirty="0">
              <a:latin typeface="Microsoft YaHei" panose="020B0503020204020204" pitchFamily="34" charset="-122"/>
              <a:ea typeface="Microsoft YaHei" panose="020B0503020204020204" pitchFamily="34" charset="-122"/>
            </a:rPr>
            <a:t>泛化误差（</a:t>
          </a:r>
          <a:r>
            <a:rPr lang="en-US" altLang="zh-CN" sz="2000" b="0" i="0" kern="1200" dirty="0">
              <a:latin typeface="Microsoft YaHei" panose="020B0503020204020204" pitchFamily="34" charset="-122"/>
              <a:ea typeface="Microsoft YaHei" panose="020B0503020204020204" pitchFamily="34" charset="-122"/>
            </a:rPr>
            <a:t>generalization</a:t>
          </a:r>
          <a:r>
            <a:rPr lang="zh-CN" altLang="en-US" sz="2000" b="0" i="0" kern="1200" dirty="0">
              <a:latin typeface="Microsoft YaHei" panose="020B0503020204020204" pitchFamily="34" charset="-122"/>
              <a:ea typeface="Microsoft YaHei" panose="020B0503020204020204" pitchFamily="34" charset="-122"/>
            </a:rPr>
            <a:t>）</a:t>
          </a:r>
          <a:endParaRPr lang="en-US" sz="2000" b="0" i="0" kern="1200" dirty="0">
            <a:latin typeface="Microsoft YaHei" panose="020B0503020204020204" pitchFamily="34" charset="-122"/>
            <a:ea typeface="Microsoft YaHei" panose="020B0503020204020204" pitchFamily="34" charset="-122"/>
          </a:endParaRPr>
        </a:p>
      </dsp:txBody>
      <dsp:txXfrm>
        <a:off x="7649287" y="2065573"/>
        <a:ext cx="3252656" cy="487898"/>
      </dsp:txXfrm>
    </dsp:sp>
    <dsp:sp modelId="{7B7367F2-2D31-4B37-B602-0D74BCD96235}">
      <dsp:nvSpPr>
        <dsp:cNvPr id="0" name=""/>
        <dsp:cNvSpPr/>
      </dsp:nvSpPr>
      <dsp:spPr>
        <a:xfrm>
          <a:off x="7649287" y="2602500"/>
          <a:ext cx="3252656" cy="670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zh-CN" altLang="en-US" sz="1500" b="0" i="0" u="none" kern="1200" dirty="0">
              <a:latin typeface="Microsoft YaHei" panose="020B0503020204020204" pitchFamily="34" charset="-122"/>
              <a:ea typeface="Microsoft YaHei" panose="020B0503020204020204" pitchFamily="34" charset="-122"/>
            </a:rPr>
            <a:t>模型在从相同分布中随机选择记录的预期错误</a:t>
          </a:r>
          <a:endParaRPr lang="en-US" sz="1500" b="0" i="0" kern="1200" dirty="0">
            <a:latin typeface="Microsoft YaHei" panose="020B0503020204020204" pitchFamily="34" charset="-122"/>
            <a:ea typeface="Microsoft YaHei" panose="020B0503020204020204" pitchFamily="34" charset="-122"/>
          </a:endParaRPr>
        </a:p>
      </dsp:txBody>
      <dsp:txXfrm>
        <a:off x="7649287" y="2602500"/>
        <a:ext cx="3252656" cy="670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C2C13-6E5E-4825-B817-50E1AB387087}">
      <dsp:nvSpPr>
        <dsp:cNvPr id="0" name=""/>
        <dsp:cNvSpPr/>
      </dsp:nvSpPr>
      <dsp:spPr>
        <a:xfrm>
          <a:off x="-128175" y="955939"/>
          <a:ext cx="6588691" cy="17621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BF020-C05C-449F-9CB5-9EA8FD5D28EA}">
      <dsp:nvSpPr>
        <dsp:cNvPr id="0" name=""/>
        <dsp:cNvSpPr/>
      </dsp:nvSpPr>
      <dsp:spPr>
        <a:xfrm>
          <a:off x="-167888" y="1362461"/>
          <a:ext cx="969167" cy="969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33DC86-86D5-4DD3-BD28-706CD0157B1D}">
      <dsp:nvSpPr>
        <dsp:cNvPr id="0" name=""/>
        <dsp:cNvSpPr/>
      </dsp:nvSpPr>
      <dsp:spPr>
        <a:xfrm>
          <a:off x="1334321" y="965983"/>
          <a:ext cx="4549458" cy="176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91" tIns="186491" rIns="186491" bIns="186491" numCol="1" spcCol="1270" anchor="ctr" anchorCtr="0">
          <a:noAutofit/>
        </a:bodyPr>
        <a:lstStyle/>
        <a:p>
          <a:pPr marL="0" lvl="0" indent="0" algn="l" defTabSz="1111250">
            <a:lnSpc>
              <a:spcPct val="90000"/>
            </a:lnSpc>
            <a:spcBef>
              <a:spcPct val="0"/>
            </a:spcBef>
            <a:spcAft>
              <a:spcPct val="35000"/>
            </a:spcAft>
            <a:buNone/>
          </a:pPr>
          <a:r>
            <a:rPr lang="en-US" sz="2500" b="0" i="0" kern="1200" dirty="0" err="1">
              <a:latin typeface="Microsoft YaHei" panose="020B0503020204020204" pitchFamily="34" charset="-122"/>
              <a:ea typeface="Microsoft YaHei" panose="020B0503020204020204" pitchFamily="34" charset="-122"/>
            </a:rPr>
            <a:t>训练数据集过小</a:t>
          </a:r>
          <a:endParaRPr lang="en-US" sz="2500" b="0" i="0" kern="1200" dirty="0">
            <a:latin typeface="Microsoft YaHei" panose="020B0503020204020204" pitchFamily="34" charset="-122"/>
            <a:ea typeface="Microsoft YaHei" panose="020B0503020204020204" pitchFamily="34" charset="-122"/>
          </a:endParaRPr>
        </a:p>
      </dsp:txBody>
      <dsp:txXfrm>
        <a:off x="1334321" y="965983"/>
        <a:ext cx="4549458" cy="1762122"/>
      </dsp:txXfrm>
    </dsp:sp>
    <dsp:sp modelId="{8E2BEBC5-7786-4962-A439-288376EA1FB9}">
      <dsp:nvSpPr>
        <dsp:cNvPr id="0" name=""/>
        <dsp:cNvSpPr/>
      </dsp:nvSpPr>
      <dsp:spPr>
        <a:xfrm>
          <a:off x="-359306" y="3125411"/>
          <a:ext cx="6588691" cy="17621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AD96D-5662-4F41-9E36-71F28C20C876}">
      <dsp:nvSpPr>
        <dsp:cNvPr id="0" name=""/>
        <dsp:cNvSpPr/>
      </dsp:nvSpPr>
      <dsp:spPr>
        <a:xfrm>
          <a:off x="-167888" y="3565114"/>
          <a:ext cx="969167" cy="969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A025C-86C5-481E-8FCF-F8467814D9B3}">
      <dsp:nvSpPr>
        <dsp:cNvPr id="0" name=""/>
        <dsp:cNvSpPr/>
      </dsp:nvSpPr>
      <dsp:spPr>
        <a:xfrm>
          <a:off x="824030" y="3168636"/>
          <a:ext cx="3985492" cy="176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91" tIns="186491" rIns="186491" bIns="186491" numCol="1" spcCol="1270" anchor="ctr" anchorCtr="0">
          <a:noAutofit/>
        </a:bodyPr>
        <a:lstStyle/>
        <a:p>
          <a:pPr marL="0" lvl="0" indent="0" algn="r" defTabSz="1111250">
            <a:lnSpc>
              <a:spcPct val="90000"/>
            </a:lnSpc>
            <a:spcBef>
              <a:spcPct val="0"/>
            </a:spcBef>
            <a:spcAft>
              <a:spcPct val="35000"/>
            </a:spcAft>
            <a:buNone/>
          </a:pPr>
          <a:r>
            <a:rPr lang="en-US" sz="2500" b="0" i="0" kern="1200" dirty="0" err="1">
              <a:latin typeface="Microsoft YaHei" panose="020B0503020204020204" pitchFamily="34" charset="-122"/>
              <a:ea typeface="Microsoft YaHei" panose="020B0503020204020204" pitchFamily="34" charset="-122"/>
            </a:rPr>
            <a:t>过高的模型计算复杂度</a:t>
          </a:r>
          <a:endParaRPr lang="en-US" sz="2500" b="0" i="0" kern="1200" dirty="0">
            <a:latin typeface="Microsoft YaHei" panose="020B0503020204020204" pitchFamily="34" charset="-122"/>
            <a:ea typeface="Microsoft YaHei" panose="020B0503020204020204" pitchFamily="34" charset="-122"/>
          </a:endParaRPr>
        </a:p>
      </dsp:txBody>
      <dsp:txXfrm>
        <a:off x="824030" y="3168636"/>
        <a:ext cx="3985492" cy="1762122"/>
      </dsp:txXfrm>
    </dsp:sp>
    <dsp:sp modelId="{AE294EAD-F84A-48EE-9BFE-11BD53A120A3}">
      <dsp:nvSpPr>
        <dsp:cNvPr id="0" name=""/>
        <dsp:cNvSpPr/>
      </dsp:nvSpPr>
      <dsp:spPr>
        <a:xfrm>
          <a:off x="1706041" y="4438494"/>
          <a:ext cx="4396231" cy="308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32" tIns="78132" rIns="78132" bIns="78132" numCol="1" spcCol="1270" anchor="ctr" anchorCtr="0">
          <a:noAutofit/>
        </a:bodyPr>
        <a:lstStyle/>
        <a:p>
          <a:pPr marL="0" lvl="0" indent="0" algn="l" defTabSz="622300">
            <a:lnSpc>
              <a:spcPct val="90000"/>
            </a:lnSpc>
            <a:spcBef>
              <a:spcPct val="0"/>
            </a:spcBef>
            <a:spcAft>
              <a:spcPct val="35000"/>
            </a:spcAft>
            <a:buNone/>
          </a:pPr>
          <a:endParaRPr lang="en-US" sz="1400" b="0" i="0" kern="1200" dirty="0">
            <a:latin typeface="Microsoft YaHei" panose="020B0503020204020204" pitchFamily="34" charset="-122"/>
            <a:ea typeface="Microsoft YaHei" panose="020B0503020204020204" pitchFamily="34" charset="-122"/>
          </a:endParaRPr>
        </a:p>
      </dsp:txBody>
      <dsp:txXfrm>
        <a:off x="1706041" y="4438494"/>
        <a:ext cx="4396231" cy="308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9306D-BE26-294D-A702-3B954EAA3018}">
      <dsp:nvSpPr>
        <dsp:cNvPr id="0" name=""/>
        <dsp:cNvSpPr/>
      </dsp:nvSpPr>
      <dsp:spPr>
        <a:xfrm>
          <a:off x="0" y="738286"/>
          <a:ext cx="6588691" cy="14215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b="0" i="0" u="none" kern="1200" dirty="0">
              <a:latin typeface="Microsoft YaHei" panose="020B0503020204020204" pitchFamily="34" charset="-122"/>
              <a:ea typeface="Microsoft YaHei" panose="020B0503020204020204" pitchFamily="34" charset="-122"/>
            </a:rPr>
            <a:t>过拟合导致决策树比必要的更复杂。</a:t>
          </a:r>
          <a:r>
            <a:rPr lang="zh-CN" sz="2700" b="0" i="0" kern="1200" dirty="0">
              <a:latin typeface="Microsoft YaHei" panose="020B0503020204020204" pitchFamily="34" charset="-122"/>
              <a:ea typeface="Microsoft YaHei" panose="020B0503020204020204" pitchFamily="34" charset="-122"/>
            </a:rPr>
            <a:t>不仅仅是决策树，所有的模型都有这个问题</a:t>
          </a:r>
          <a:endParaRPr lang="en-US" sz="2700" b="0" i="0" kern="1200" dirty="0">
            <a:latin typeface="Microsoft YaHei" panose="020B0503020204020204" pitchFamily="34" charset="-122"/>
            <a:ea typeface="Microsoft YaHei" panose="020B0503020204020204" pitchFamily="34" charset="-122"/>
          </a:endParaRPr>
        </a:p>
      </dsp:txBody>
      <dsp:txXfrm>
        <a:off x="69394" y="807680"/>
        <a:ext cx="6449903" cy="1282762"/>
      </dsp:txXfrm>
    </dsp:sp>
    <dsp:sp modelId="{6824223B-D00A-0B42-BFE0-36177CC06C23}">
      <dsp:nvSpPr>
        <dsp:cNvPr id="0" name=""/>
        <dsp:cNvSpPr/>
      </dsp:nvSpPr>
      <dsp:spPr>
        <a:xfrm>
          <a:off x="0" y="2237596"/>
          <a:ext cx="6588691" cy="14215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b="0" i="0" u="none" kern="1200" dirty="0">
              <a:latin typeface="Microsoft YaHei" panose="020B0503020204020204" pitchFamily="34" charset="-122"/>
              <a:ea typeface="Microsoft YaHei" panose="020B0503020204020204" pitchFamily="34" charset="-122"/>
            </a:rPr>
            <a:t>训练错误不能很好地估计树在以前看不见的记录上的表现</a:t>
          </a:r>
          <a:endParaRPr lang="en-US" sz="2700" b="0" i="0" kern="1200" dirty="0">
            <a:latin typeface="Microsoft YaHei" panose="020B0503020204020204" pitchFamily="34" charset="-122"/>
            <a:ea typeface="Microsoft YaHei" panose="020B0503020204020204" pitchFamily="34" charset="-122"/>
          </a:endParaRPr>
        </a:p>
      </dsp:txBody>
      <dsp:txXfrm>
        <a:off x="69394" y="2306990"/>
        <a:ext cx="6449903" cy="1282762"/>
      </dsp:txXfrm>
    </dsp:sp>
    <dsp:sp modelId="{A4F7743F-7D2C-824C-A2C4-994B31C3DE66}">
      <dsp:nvSpPr>
        <dsp:cNvPr id="0" name=""/>
        <dsp:cNvSpPr/>
      </dsp:nvSpPr>
      <dsp:spPr>
        <a:xfrm>
          <a:off x="0" y="3736906"/>
          <a:ext cx="6588691" cy="14215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b="0" i="0" u="none" kern="1200" dirty="0">
              <a:latin typeface="Microsoft YaHei" panose="020B0503020204020204" pitchFamily="34" charset="-122"/>
              <a:ea typeface="Microsoft YaHei" panose="020B0503020204020204" pitchFamily="34" charset="-122"/>
            </a:rPr>
            <a:t>需要一种客观估计泛化错误的方法</a:t>
          </a:r>
          <a:endParaRPr lang="en-US" sz="2700" b="0" i="0" kern="1200" dirty="0">
            <a:latin typeface="Microsoft YaHei" panose="020B0503020204020204" pitchFamily="34" charset="-122"/>
            <a:ea typeface="Microsoft YaHei" panose="020B0503020204020204" pitchFamily="34" charset="-122"/>
          </a:endParaRPr>
        </a:p>
      </dsp:txBody>
      <dsp:txXfrm>
        <a:off x="69394" y="3806300"/>
        <a:ext cx="6449903" cy="12827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37E15-3413-FE44-A228-B98E9669CD1F}">
      <dsp:nvSpPr>
        <dsp:cNvPr id="0" name=""/>
        <dsp:cNvSpPr/>
      </dsp:nvSpPr>
      <dsp:spPr>
        <a:xfrm>
          <a:off x="0" y="622763"/>
          <a:ext cx="10622911" cy="19561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4456" tIns="562356" rIns="824456" bIns="192024" numCol="1" spcCol="1270" anchor="t" anchorCtr="0">
          <a:noAutofit/>
        </a:bodyPr>
        <a:lstStyle/>
        <a:p>
          <a:pPr marL="228600" lvl="1" indent="-228600" algn="l" defTabSz="1200150">
            <a:lnSpc>
              <a:spcPct val="90000"/>
            </a:lnSpc>
            <a:spcBef>
              <a:spcPct val="0"/>
            </a:spcBef>
            <a:spcAft>
              <a:spcPct val="15000"/>
            </a:spcAft>
            <a:buChar char="•"/>
          </a:pPr>
          <a:r>
            <a:rPr lang="zh-CN" altLang="en-US" sz="2700" b="1" i="0" u="none" kern="1200" dirty="0">
              <a:latin typeface="Microsoft YaHei" panose="020B0503020204020204" pitchFamily="34" charset="-122"/>
              <a:ea typeface="Microsoft YaHei" panose="020B0503020204020204" pitchFamily="34" charset="-122"/>
            </a:rPr>
            <a:t>训练集：</a:t>
          </a:r>
          <a:r>
            <a:rPr lang="zh-CN" altLang="en-US" sz="2700" b="0" i="0" u="none" kern="1200" dirty="0">
              <a:latin typeface="Microsoft YaHei" panose="020B0503020204020204" pitchFamily="34" charset="-122"/>
              <a:ea typeface="Microsoft YaHei" panose="020B0503020204020204" pitchFamily="34" charset="-122"/>
            </a:rPr>
            <a:t> 用于模型构建</a:t>
          </a:r>
          <a:endParaRPr lang="en-US" sz="2700" b="0" i="0" kern="1200" dirty="0">
            <a:solidFill>
              <a:schemeClr val="tx1"/>
            </a:solidFill>
            <a:latin typeface="Microsoft YaHei" panose="020B0503020204020204" pitchFamily="34" charset="-122"/>
            <a:ea typeface="Microsoft YaHei" panose="020B0503020204020204" pitchFamily="34" charset="-122"/>
          </a:endParaRPr>
        </a:p>
        <a:p>
          <a:pPr marL="228600" lvl="1" indent="-228600" algn="l" defTabSz="1200150">
            <a:lnSpc>
              <a:spcPct val="90000"/>
            </a:lnSpc>
            <a:spcBef>
              <a:spcPct val="0"/>
            </a:spcBef>
            <a:spcAft>
              <a:spcPct val="15000"/>
            </a:spcAft>
            <a:buChar char="•"/>
          </a:pPr>
          <a:r>
            <a:rPr lang="zh-CN" altLang="en-US" sz="2700" b="1" i="0" u="none" kern="1200" dirty="0">
              <a:latin typeface="Microsoft YaHei" panose="020B0503020204020204" pitchFamily="34" charset="-122"/>
              <a:ea typeface="Microsoft YaHei" panose="020B0503020204020204" pitchFamily="34" charset="-122"/>
            </a:rPr>
            <a:t>验证集：</a:t>
          </a:r>
          <a:r>
            <a:rPr lang="zh-CN" altLang="en-US" sz="2700" b="0" i="0" u="none" kern="1200" dirty="0">
              <a:latin typeface="Microsoft YaHei" panose="020B0503020204020204" pitchFamily="34" charset="-122"/>
              <a:ea typeface="Microsoft YaHei" panose="020B0503020204020204" pitchFamily="34" charset="-122"/>
            </a:rPr>
            <a:t> 用于估计概括错误</a:t>
          </a:r>
          <a:r>
            <a:rPr lang="en-US" altLang="zh-CN" sz="2700" b="0" i="0" u="none" kern="1200" dirty="0">
              <a:latin typeface="Microsoft YaHei" panose="020B0503020204020204" pitchFamily="34" charset="-122"/>
              <a:ea typeface="Microsoft YaHei" panose="020B0503020204020204" pitchFamily="34" charset="-122"/>
            </a:rPr>
            <a:t>	</a:t>
          </a:r>
          <a:r>
            <a:rPr lang="zh-CN" altLang="en-US" sz="2700" b="1" i="0" u="none" kern="1200" dirty="0">
              <a:solidFill>
                <a:schemeClr val="accent2"/>
              </a:solidFill>
              <a:latin typeface="Microsoft YaHei" panose="020B0503020204020204" pitchFamily="34" charset="-122"/>
              <a:ea typeface="Microsoft YaHei" panose="020B0503020204020204" pitchFamily="34" charset="-122"/>
            </a:rPr>
            <a:t>注意：</a:t>
          </a:r>
          <a:r>
            <a:rPr lang="zh-CN" altLang="en-US" sz="2700" b="0" i="0" u="none" kern="1200" dirty="0">
              <a:solidFill>
                <a:schemeClr val="accent2"/>
              </a:solidFill>
              <a:latin typeface="Microsoft YaHei" panose="020B0503020204020204" pitchFamily="34" charset="-122"/>
              <a:ea typeface="Microsoft YaHei" panose="020B0503020204020204" pitchFamily="34" charset="-122"/>
            </a:rPr>
            <a:t>验证集与测试集不同</a:t>
          </a:r>
          <a:endParaRPr lang="en-US" sz="2700" b="0" i="0" kern="1200" dirty="0">
            <a:solidFill>
              <a:schemeClr val="accent2"/>
            </a:solidFill>
            <a:latin typeface="Microsoft YaHei" panose="020B0503020204020204" pitchFamily="34" charset="-122"/>
            <a:ea typeface="Microsoft YaHei" panose="020B0503020204020204" pitchFamily="34" charset="-122"/>
          </a:endParaRPr>
        </a:p>
      </dsp:txBody>
      <dsp:txXfrm>
        <a:off x="0" y="622763"/>
        <a:ext cx="10622911" cy="1956150"/>
      </dsp:txXfrm>
    </dsp:sp>
    <dsp:sp modelId="{A8BAF381-A0EE-4C45-86F8-D99E8DEEC520}">
      <dsp:nvSpPr>
        <dsp:cNvPr id="0" name=""/>
        <dsp:cNvSpPr/>
      </dsp:nvSpPr>
      <dsp:spPr>
        <a:xfrm>
          <a:off x="531145" y="224243"/>
          <a:ext cx="7436038" cy="79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065" tIns="0" rIns="281065" bIns="0" numCol="1" spcCol="1270" anchor="ctr" anchorCtr="0">
          <a:noAutofit/>
        </a:bodyPr>
        <a:lstStyle/>
        <a:p>
          <a:pPr marL="0" lvl="0" indent="0" algn="l" defTabSz="1200150">
            <a:lnSpc>
              <a:spcPct val="90000"/>
            </a:lnSpc>
            <a:spcBef>
              <a:spcPct val="0"/>
            </a:spcBef>
            <a:spcAft>
              <a:spcPct val="35000"/>
            </a:spcAft>
            <a:buNone/>
          </a:pPr>
          <a:r>
            <a:rPr lang="zh-CN" altLang="en-US" sz="2700" b="1" i="0" u="none" kern="1200" dirty="0">
              <a:solidFill>
                <a:schemeClr val="tx1"/>
              </a:solidFill>
              <a:latin typeface="Microsoft YaHei" panose="020B0503020204020204" pitchFamily="34" charset="-122"/>
              <a:ea typeface="Microsoft YaHei" panose="020B0503020204020204" pitchFamily="34" charset="-122"/>
            </a:rPr>
            <a:t>将训练数据分为两部分</a:t>
          </a:r>
          <a:endParaRPr lang="en-US" sz="2700" b="1" i="0" kern="1200" dirty="0">
            <a:solidFill>
              <a:schemeClr val="tx1"/>
            </a:solidFill>
            <a:latin typeface="Microsoft YaHei" panose="020B0503020204020204" pitchFamily="34" charset="-122"/>
            <a:ea typeface="Microsoft YaHei" panose="020B0503020204020204" pitchFamily="34" charset="-122"/>
          </a:endParaRPr>
        </a:p>
      </dsp:txBody>
      <dsp:txXfrm>
        <a:off x="570053" y="263151"/>
        <a:ext cx="7358222" cy="719224"/>
      </dsp:txXfrm>
    </dsp:sp>
    <dsp:sp modelId="{9759A35C-AFE7-0443-9904-3BF65B3AC453}">
      <dsp:nvSpPr>
        <dsp:cNvPr id="0" name=""/>
        <dsp:cNvSpPr/>
      </dsp:nvSpPr>
      <dsp:spPr>
        <a:xfrm>
          <a:off x="0" y="3123233"/>
          <a:ext cx="10622911" cy="1297012"/>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4456" tIns="562356" rIns="824456" bIns="192024" numCol="1" spcCol="1270" anchor="t" anchorCtr="0">
          <a:noAutofit/>
        </a:bodyPr>
        <a:lstStyle/>
        <a:p>
          <a:pPr marL="228600" lvl="1" indent="-228600" algn="l" defTabSz="1200150">
            <a:lnSpc>
              <a:spcPct val="90000"/>
            </a:lnSpc>
            <a:spcBef>
              <a:spcPct val="0"/>
            </a:spcBef>
            <a:spcAft>
              <a:spcPct val="15000"/>
            </a:spcAft>
            <a:buChar char="•"/>
          </a:pPr>
          <a:r>
            <a:rPr lang="zh-CN" altLang="en-US" sz="2700" b="0" i="0" u="none" kern="1200" dirty="0">
              <a:latin typeface="Microsoft YaHei Light" panose="020B0502040204020203" pitchFamily="34" charset="-122"/>
              <a:ea typeface="Microsoft YaHei Light" panose="020B0502040204020203" pitchFamily="34" charset="-122"/>
            </a:rPr>
            <a:t>可用于训练的数据更少了😅</a:t>
          </a:r>
          <a:endParaRPr lang="en-US" sz="2700" b="0" i="0" kern="1200" dirty="0">
            <a:solidFill>
              <a:schemeClr val="tx1"/>
            </a:solidFill>
            <a:latin typeface="Microsoft YaHei Light" panose="020B0502040204020203" pitchFamily="34" charset="-122"/>
            <a:ea typeface="Microsoft YaHei Light" panose="020B0502040204020203" pitchFamily="34" charset="-122"/>
          </a:endParaRPr>
        </a:p>
      </dsp:txBody>
      <dsp:txXfrm>
        <a:off x="0" y="3123233"/>
        <a:ext cx="10622911" cy="1297012"/>
      </dsp:txXfrm>
    </dsp:sp>
    <dsp:sp modelId="{ACBF15BE-07A6-C040-83A8-909F9BE463FA}">
      <dsp:nvSpPr>
        <dsp:cNvPr id="0" name=""/>
        <dsp:cNvSpPr/>
      </dsp:nvSpPr>
      <dsp:spPr>
        <a:xfrm>
          <a:off x="531145" y="2724713"/>
          <a:ext cx="7436038" cy="79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065" tIns="0" rIns="281065" bIns="0" numCol="1" spcCol="1270" anchor="ctr" anchorCtr="0">
          <a:noAutofit/>
        </a:bodyPr>
        <a:lstStyle/>
        <a:p>
          <a:pPr marL="0" lvl="0" indent="0" algn="l" defTabSz="1200150">
            <a:lnSpc>
              <a:spcPct val="90000"/>
            </a:lnSpc>
            <a:spcBef>
              <a:spcPct val="0"/>
            </a:spcBef>
            <a:spcAft>
              <a:spcPct val="35000"/>
            </a:spcAft>
            <a:buNone/>
          </a:pPr>
          <a:r>
            <a:rPr lang="en-US" sz="2700" b="1" i="0" kern="1200" dirty="0" err="1">
              <a:solidFill>
                <a:schemeClr val="tx1"/>
              </a:solidFill>
              <a:latin typeface="Microsoft YaHei" panose="020B0503020204020204" pitchFamily="34" charset="-122"/>
              <a:ea typeface="Microsoft YaHei" panose="020B0503020204020204" pitchFamily="34" charset="-122"/>
            </a:rPr>
            <a:t>缺点</a:t>
          </a:r>
          <a:endParaRPr lang="en-US" sz="2700" b="1" i="0" kern="1200" dirty="0">
            <a:solidFill>
              <a:schemeClr val="tx1"/>
            </a:solidFill>
            <a:latin typeface="Microsoft YaHei" panose="020B0503020204020204" pitchFamily="34" charset="-122"/>
            <a:ea typeface="Microsoft YaHei" panose="020B0503020204020204" pitchFamily="34" charset="-122"/>
          </a:endParaRPr>
        </a:p>
      </dsp:txBody>
      <dsp:txXfrm>
        <a:off x="570053" y="2763621"/>
        <a:ext cx="7358222" cy="7192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C97E2-793E-104E-BD53-1B5C200992C6}" type="datetimeFigureOut">
              <a:rPr kumimoji="1" lang="zh-CN" altLang="en-US" smtClean="0"/>
              <a:t>2021/4/26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8D5A-FCC5-C042-906A-B476FED37F51}" type="slidenum">
              <a:rPr kumimoji="1" lang="zh-CN" altLang="en-US" smtClean="0"/>
              <a:t>‹#›</a:t>
            </a:fld>
            <a:endParaRPr kumimoji="1" lang="zh-CN" altLang="en-US"/>
          </a:p>
        </p:txBody>
      </p:sp>
    </p:spTree>
    <p:extLst>
      <p:ext uri="{BB962C8B-B14F-4D97-AF65-F5344CB8AC3E}">
        <p14:creationId xmlns:p14="http://schemas.microsoft.com/office/powerpoint/2010/main" val="323856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a:t>
            </a:fld>
            <a:endParaRPr kumimoji="1" lang="zh-CN" altLang="en-US"/>
          </a:p>
        </p:txBody>
      </p:sp>
    </p:spTree>
    <p:extLst>
      <p:ext uri="{BB962C8B-B14F-4D97-AF65-F5344CB8AC3E}">
        <p14:creationId xmlns:p14="http://schemas.microsoft.com/office/powerpoint/2010/main" val="41988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33</a:t>
            </a:fld>
            <a:endParaRPr kumimoji="1" lang="zh-CN" altLang="en-US"/>
          </a:p>
        </p:txBody>
      </p:sp>
    </p:spTree>
    <p:extLst>
      <p:ext uri="{BB962C8B-B14F-4D97-AF65-F5344CB8AC3E}">
        <p14:creationId xmlns:p14="http://schemas.microsoft.com/office/powerpoint/2010/main" val="411274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泛化误差（</a:t>
            </a:r>
            <a:r>
              <a:rPr lang="en-US" altLang="zh-CN" dirty="0"/>
              <a:t>Generalization Error</a:t>
            </a:r>
            <a:r>
              <a:rPr lang="zh-CN" altLang="en-US" dirty="0"/>
              <a:t>）即真实情况下模型的误差。</a:t>
            </a:r>
          </a:p>
          <a:p>
            <a:r>
              <a:rPr lang="zh-CN" altLang="en-US" dirty="0"/>
              <a:t>机器学习里的模型一般是针对一个问题设计的，这个问题会有一个数据总体，包括所有可能的情况，比如研究对象是全国人的数据，全国人的数据就是一个总体。模型先经过训练再测试，都需要数据，就分别叫训练数据与测试数据。往往总体数据量很大，甚至是无法穷尽的，所以不可能把所有数据都用到，一般都是从总体里抽取一部分作为代表。</a:t>
            </a:r>
          </a:p>
          <a:p>
            <a:r>
              <a:rPr lang="zh-CN" altLang="en-US" dirty="0"/>
              <a:t>模型在测试数据上测试，会得到一个误差，叫测试误差。但其实我们真正想要的是模型在总体上的误差，这就是</a:t>
            </a:r>
            <a:r>
              <a:rPr lang="zh-CN" altLang="en-US" b="1" dirty="0"/>
              <a:t>泛化误差</a:t>
            </a:r>
            <a:r>
              <a:rPr lang="zh-CN" altLang="en-US" dirty="0"/>
              <a:t>。而测试误差因为采样的关系，与泛化误差是有偏差的。</a:t>
            </a:r>
          </a:p>
          <a:p>
            <a:r>
              <a:rPr lang="zh-CN" altLang="en-US" dirty="0"/>
              <a:t>此外，泛化误差也叫</a:t>
            </a:r>
            <a:r>
              <a:rPr lang="en-US" altLang="zh-CN" b="1" dirty="0"/>
              <a:t>out of sample error</a:t>
            </a:r>
            <a:r>
              <a:rPr lang="zh-CN" altLang="en-US" dirty="0"/>
              <a:t>，这是相对于</a:t>
            </a:r>
            <a:r>
              <a:rPr lang="en-US" altLang="zh-CN" dirty="0"/>
              <a:t>in sample error</a:t>
            </a:r>
            <a:r>
              <a:rPr lang="zh-CN" altLang="en-US" dirty="0"/>
              <a:t>讲的。</a:t>
            </a:r>
            <a:r>
              <a:rPr lang="en-US" altLang="zh-CN" dirty="0"/>
              <a:t>in sample error</a:t>
            </a:r>
            <a:r>
              <a:rPr lang="zh-CN" altLang="en-US" dirty="0"/>
              <a:t>是指模型在训练数据集上的误差。</a:t>
            </a:r>
          </a:p>
          <a:p>
            <a:br>
              <a:rPr lang="zh-CN" altLang="en-US" dirty="0"/>
            </a:br>
            <a:endParaRPr kumimoji="1"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3</a:t>
            </a:fld>
            <a:endParaRPr kumimoji="1" lang="zh-CN" altLang="en-US"/>
          </a:p>
        </p:txBody>
      </p:sp>
    </p:spTree>
    <p:extLst>
      <p:ext uri="{BB962C8B-B14F-4D97-AF65-F5344CB8AC3E}">
        <p14:creationId xmlns:p14="http://schemas.microsoft.com/office/powerpoint/2010/main" val="330443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猜测</a:t>
            </a:r>
            <a:r>
              <a:rPr lang="en-US" altLang="zh-CN" dirty="0"/>
              <a:t>=</a:t>
            </a:r>
            <a:r>
              <a:rPr lang="zh-CN" altLang="en-US" dirty="0"/>
              <a:t>分类</a:t>
            </a:r>
            <a:endParaRPr lang="en-US" altLang="zh-CN" dirty="0"/>
          </a:p>
          <a:p>
            <a:r>
              <a:rPr lang="zh-CN" altLang="en-US" dirty="0"/>
              <a:t>分析师</a:t>
            </a:r>
            <a:r>
              <a:rPr lang="en-US" altLang="zh-CN" dirty="0"/>
              <a:t>=</a:t>
            </a:r>
            <a:r>
              <a:rPr lang="zh-CN" altLang="en-US" dirty="0"/>
              <a:t>模型</a:t>
            </a:r>
            <a:endParaRPr lang="en-US" altLang="zh-CN" dirty="0"/>
          </a:p>
          <a:p>
            <a:r>
              <a:rPr lang="zh-CN" altLang="en-US" dirty="0"/>
              <a:t>交易日</a:t>
            </a:r>
            <a:r>
              <a:rPr lang="en-US" altLang="zh-CN" dirty="0"/>
              <a:t>=</a:t>
            </a:r>
            <a:r>
              <a:rPr lang="zh-CN" altLang="en-US" dirty="0"/>
              <a:t>对象</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10</a:t>
            </a:fld>
            <a:endParaRPr kumimoji="1" lang="zh-CN" altLang="en-US"/>
          </a:p>
        </p:txBody>
      </p:sp>
    </p:spTree>
    <p:extLst>
      <p:ext uri="{BB962C8B-B14F-4D97-AF65-F5344CB8AC3E}">
        <p14:creationId xmlns:p14="http://schemas.microsoft.com/office/powerpoint/2010/main" val="161021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猜测</a:t>
            </a:r>
            <a:r>
              <a:rPr lang="en-US" altLang="zh-CN" dirty="0"/>
              <a:t>=</a:t>
            </a:r>
            <a:r>
              <a:rPr lang="zh-CN" altLang="en-US" dirty="0"/>
              <a:t>分类</a:t>
            </a:r>
            <a:endParaRPr lang="en-US" altLang="zh-CN" dirty="0"/>
          </a:p>
          <a:p>
            <a:r>
              <a:rPr lang="zh-CN" altLang="en-US" dirty="0"/>
              <a:t>分析师</a:t>
            </a:r>
            <a:r>
              <a:rPr lang="en-US" altLang="zh-CN" dirty="0"/>
              <a:t>=</a:t>
            </a:r>
            <a:r>
              <a:rPr lang="zh-CN" altLang="en-US" dirty="0"/>
              <a:t>模型</a:t>
            </a:r>
            <a:endParaRPr lang="en-US" altLang="zh-CN" dirty="0"/>
          </a:p>
          <a:p>
            <a:r>
              <a:rPr lang="zh-CN" altLang="en-US" dirty="0"/>
              <a:t>交易日</a:t>
            </a:r>
            <a:r>
              <a:rPr lang="en-US" altLang="zh-CN" dirty="0"/>
              <a:t>=</a:t>
            </a:r>
            <a:r>
              <a:rPr lang="zh-CN" altLang="en-US" dirty="0"/>
              <a:t>对象</a:t>
            </a:r>
          </a:p>
          <a:p>
            <a:endParaRPr lang="zh-CN" altLang="en-US" dirty="0"/>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11</a:t>
            </a:fld>
            <a:endParaRPr kumimoji="1" lang="zh-CN" altLang="en-US"/>
          </a:p>
        </p:txBody>
      </p:sp>
    </p:spTree>
    <p:extLst>
      <p:ext uri="{BB962C8B-B14F-4D97-AF65-F5344CB8AC3E}">
        <p14:creationId xmlns:p14="http://schemas.microsoft.com/office/powerpoint/2010/main" val="305481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97901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通过正态分布近似二项分布可以得到训练误差</a:t>
            </a:r>
            <a:r>
              <a:rPr kumimoji="1" lang="en-US" altLang="zh-CN" dirty="0"/>
              <a:t>e</a:t>
            </a:r>
            <a:r>
              <a:rPr kumimoji="1" lang="zh-CN" altLang="en-US" dirty="0"/>
              <a:t>，</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25</a:t>
            </a:fld>
            <a:endParaRPr kumimoji="1" lang="zh-CN" altLang="en-US"/>
          </a:p>
        </p:txBody>
      </p:sp>
    </p:spTree>
    <p:extLst>
      <p:ext uri="{BB962C8B-B14F-4D97-AF65-F5344CB8AC3E}">
        <p14:creationId xmlns:p14="http://schemas.microsoft.com/office/powerpoint/2010/main" val="217972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子树替换</a:t>
            </a:r>
            <a:endParaRPr lang="en-US" altLang="zh-CN" dirty="0"/>
          </a:p>
          <a:p>
            <a:r>
              <a:rPr lang="zh-CN" altLang="en-US" dirty="0"/>
              <a:t>子树提升</a:t>
            </a:r>
          </a:p>
        </p:txBody>
      </p:sp>
      <p:sp>
        <p:nvSpPr>
          <p:cNvPr id="4" name="灯片编号占位符 3"/>
          <p:cNvSpPr>
            <a:spLocks noGrp="1"/>
          </p:cNvSpPr>
          <p:nvPr>
            <p:ph type="sldNum" sz="quarter" idx="5"/>
          </p:nvPr>
        </p:nvSpPr>
        <p:spPr/>
        <p:txBody>
          <a:bodyPr/>
          <a:lstStyle/>
          <a:p>
            <a:fld id="{70A58D5A-FCC5-C042-906A-B476FED37F51}" type="slidenum">
              <a:rPr kumimoji="1" lang="zh-CN" altLang="en-US" smtClean="0"/>
              <a:t>27</a:t>
            </a:fld>
            <a:endParaRPr kumimoji="1" lang="zh-CN" altLang="en-US"/>
          </a:p>
        </p:txBody>
      </p:sp>
    </p:spTree>
    <p:extLst>
      <p:ext uri="{BB962C8B-B14F-4D97-AF65-F5344CB8AC3E}">
        <p14:creationId xmlns:p14="http://schemas.microsoft.com/office/powerpoint/2010/main" val="365396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496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2CCCC-BE59-5C4C-833E-046F0E2C456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7B424F4-C914-FE4D-8B02-A2D184A53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9AB0A39-B39B-D648-BCC9-8936676EFAD1}"/>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4F626167-1281-904A-B5F8-E8AFA8E1A8E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CFCE3C6B-6504-A348-93BD-E5CAB82A89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4870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360AD-F9E1-594F-ABCA-677C7ED7968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A523A9C-0205-6B41-B5AC-F0CD319CD76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6359EC5-836A-FA47-A252-E90BABB4F7F8}"/>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3B02CFFA-6F41-6245-9227-49149251D5E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5320A8B-C159-1443-BD92-DD179993AA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3852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AC4747-21D9-8549-8CA2-672706854CF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1BB56D9-8B5A-E749-BEE8-F6641BA4566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B4D49C-B2CF-D44A-82B0-EF25B98157B5}"/>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A7414E66-CF8D-3B4B-B86D-E1857605AC6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E295016-9536-8D49-81F6-BE3C9222E2F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71642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93EF4-AF5B-FA42-ADD6-D5D2D815D84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5F20C1-D156-B146-8AF5-C20F8CAA6E46}"/>
              </a:ext>
            </a:extLst>
          </p:cNvPr>
          <p:cNvSpPr>
            <a:spLocks noGrp="1"/>
          </p:cNvSpPr>
          <p:nvPr>
            <p:ph idx="1"/>
          </p:nvPr>
        </p:nvSpPr>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3979BC7B-183E-364D-8055-4F36B6A14772}"/>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5A1E1768-2443-634E-A746-78A60C3AFB64}"/>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73272DB-B9EA-A747-AF81-F5BB2F35F719}"/>
              </a:ext>
            </a:extLst>
          </p:cNvPr>
          <p:cNvSpPr>
            <a:spLocks noGrp="1"/>
          </p:cNvSpPr>
          <p:nvPr>
            <p:ph type="sldNum" sz="quarter" idx="12"/>
          </p:nvPr>
        </p:nvSpPr>
        <p:spPr/>
        <p:txBody>
          <a:bodyPr/>
          <a:lstStyle>
            <a:lvl1pPr>
              <a:defRPr sz="1800">
                <a:solidFill>
                  <a:schemeClr val="tx1"/>
                </a:solidFill>
                <a:latin typeface="Microsoft YaHei" panose="020B0503020204020204" pitchFamily="34" charset="-122"/>
                <a:ea typeface="Microsoft YaHei" panose="020B0503020204020204" pitchFamily="34"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37116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A5978-5260-994C-AF16-A637FF4CA96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50D8102-1C61-1940-BEAC-E0856A8F7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F5428BF-128F-B641-95FF-147647338A6F}"/>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889555BD-764C-D64B-8596-BCBBB7FB331C}"/>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4BDC3BF8-E29C-8A43-80BC-47531EBC010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79441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E43CA-CA84-E144-BBD3-873DD7BD0C76}"/>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B3AC2C6-1350-2745-B550-A99A61AF28C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DC6A0FF-CF4A-9947-9C00-7B6674C50D9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059922F-453F-F746-9815-6F9E49BBC12D}"/>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6" name="页脚占位符 5">
            <a:extLst>
              <a:ext uri="{FF2B5EF4-FFF2-40B4-BE49-F238E27FC236}">
                <a16:creationId xmlns:a16="http://schemas.microsoft.com/office/drawing/2014/main" id="{80D573BD-2D89-E64C-8F36-4361153DD73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331B1BB-27AF-2B4D-9674-90B271EAD57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89300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1C881-ED2A-7D45-8132-73BEE3A4DE3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DEA7CF6-A43F-F244-B535-85AA61A7A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E29F6C2-E488-9A4C-95E3-3C2E24BB9E2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A013F7D-D79B-904F-AA62-CFA6F522B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F909A27-2B09-7B48-B387-5F6ECA309FD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44A7E6D-5462-FC4B-A1E5-EC8748A3D674}"/>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8" name="页脚占位符 7">
            <a:extLst>
              <a:ext uri="{FF2B5EF4-FFF2-40B4-BE49-F238E27FC236}">
                <a16:creationId xmlns:a16="http://schemas.microsoft.com/office/drawing/2014/main" id="{4BA01E61-2F3B-F34F-A639-DE21C3C973FE}"/>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FBB90524-D461-D44B-B432-308AC4F6261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1674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8C3C8-1896-4248-9AF3-F6D8249F3A1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21202BF-8C52-1C40-9A96-C1D926D56DAF}"/>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4" name="页脚占位符 3">
            <a:extLst>
              <a:ext uri="{FF2B5EF4-FFF2-40B4-BE49-F238E27FC236}">
                <a16:creationId xmlns:a16="http://schemas.microsoft.com/office/drawing/2014/main" id="{E26C334A-1B75-D140-9A87-19957E12B384}"/>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B410E126-2E22-304F-BFED-C697828BEC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440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7F22D-D38B-8A41-BFD7-A95C705B44F1}"/>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3" name="页脚占位符 2">
            <a:extLst>
              <a:ext uri="{FF2B5EF4-FFF2-40B4-BE49-F238E27FC236}">
                <a16:creationId xmlns:a16="http://schemas.microsoft.com/office/drawing/2014/main" id="{106823E9-5817-0D44-95E1-2357CDD0AC12}"/>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0DA094F8-367D-E64E-8AF0-F666CF33AC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7797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AAE3E-049C-4E47-A030-E0FF43D968C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F2693DE-91DB-D34D-AC02-C77CB249A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15CD1E4-B80A-7C48-87C2-857C2B620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6D40406-F916-8C49-A76F-2C92FAAB3C72}"/>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6" name="页脚占位符 5">
            <a:extLst>
              <a:ext uri="{FF2B5EF4-FFF2-40B4-BE49-F238E27FC236}">
                <a16:creationId xmlns:a16="http://schemas.microsoft.com/office/drawing/2014/main" id="{05485688-3259-9343-980F-7BDB1ADE5B17}"/>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987C5A6-462B-CB4B-80BB-82235895F41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355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884F4-A261-6A4C-AA03-6F6586C7B00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61AFCA2-47EB-E440-9581-3E52E175F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12A139-64D4-F144-A1D9-57D7A4AA1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5122433-1DFC-1C41-B5A3-298A4195F2E5}"/>
              </a:ext>
            </a:extLst>
          </p:cNvPr>
          <p:cNvSpPr>
            <a:spLocks noGrp="1"/>
          </p:cNvSpPr>
          <p:nvPr>
            <p:ph type="dt" sz="half" idx="10"/>
          </p:nvPr>
        </p:nvSpPr>
        <p:spPr/>
        <p:txBody>
          <a:bodyPr/>
          <a:lstStyle/>
          <a:p>
            <a:fld id="{ED291B17-9318-49DB-B28B-6E5994AE9581}" type="datetime1">
              <a:rPr lang="en-US" smtClean="0"/>
              <a:t>4/26/2021</a:t>
            </a:fld>
            <a:endParaRPr lang="en-US" dirty="0"/>
          </a:p>
        </p:txBody>
      </p:sp>
      <p:sp>
        <p:nvSpPr>
          <p:cNvPr id="6" name="页脚占位符 5">
            <a:extLst>
              <a:ext uri="{FF2B5EF4-FFF2-40B4-BE49-F238E27FC236}">
                <a16:creationId xmlns:a16="http://schemas.microsoft.com/office/drawing/2014/main" id="{FC633C6A-1DC5-064E-B19E-51A6D2CCF83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F32D9EA-8592-A740-BFBC-6E73DB204D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9520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FA617D-97A3-2C44-BB8F-FC8B38724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CBF833E-B9BC-D544-B29A-E416720F3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168E619-A86D-E644-98C2-1E04B87DA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4/26/2021</a:t>
            </a:fld>
            <a:endParaRPr lang="en-US" dirty="0"/>
          </a:p>
        </p:txBody>
      </p:sp>
      <p:sp>
        <p:nvSpPr>
          <p:cNvPr id="5" name="页脚占位符 4">
            <a:extLst>
              <a:ext uri="{FF2B5EF4-FFF2-40B4-BE49-F238E27FC236}">
                <a16:creationId xmlns:a16="http://schemas.microsoft.com/office/drawing/2014/main" id="{3908E233-4DDB-834D-ADE9-7F5375FB0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F1815E39-4D81-8F41-9D21-AC6ED3803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b="1">
                <a:solidFill>
                  <a:schemeClr val="tx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9631335"/>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32.wmf"/><Relationship Id="rId7" Type="http://schemas.openxmlformats.org/officeDocument/2006/relationships/image" Target="../media/image34.e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33.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6.wmf"/><Relationship Id="rId5" Type="http://schemas.openxmlformats.org/officeDocument/2006/relationships/oleObject" Target="../embeddings/oleObject9.bin"/><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F79D1E-CB84-4AD2-940E-3D7AF272ECD2}"/>
              </a:ext>
            </a:extLst>
          </p:cNvPr>
          <p:cNvPicPr>
            <a:picLocks noChangeAspect="1"/>
          </p:cNvPicPr>
          <p:nvPr/>
        </p:nvPicPr>
        <p:blipFill rotWithShape="1">
          <a:blip r:embed="rId3"/>
          <a:srcRect l="23298" t="8829" b="263"/>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C4675159-CFB7-6542-95CF-25E614D44EE8}"/>
              </a:ext>
            </a:extLst>
          </p:cNvPr>
          <p:cNvSpPr>
            <a:spLocks noGrp="1"/>
          </p:cNvSpPr>
          <p:nvPr>
            <p:ph type="ctrTitle"/>
          </p:nvPr>
        </p:nvSpPr>
        <p:spPr>
          <a:xfrm>
            <a:off x="7848600" y="1122363"/>
            <a:ext cx="4023360" cy="2270061"/>
          </a:xfrm>
        </p:spPr>
        <p:txBody>
          <a:bodyPr anchor="b">
            <a:normAutofit/>
          </a:bodyPr>
          <a:lstStyle/>
          <a:p>
            <a:pPr algn="l"/>
            <a:r>
              <a:rPr kumimoji="1" lang="zh-CN" altLang="en-US" sz="4800" dirty="0">
                <a:latin typeface="Microsoft YaHei" panose="020B0503020204020204" pitchFamily="34" charset="-122"/>
                <a:ea typeface="Microsoft YaHei" panose="020B0503020204020204" pitchFamily="34" charset="-122"/>
              </a:rPr>
              <a:t>数据挖掘</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本框 2">
            <a:extLst>
              <a:ext uri="{FF2B5EF4-FFF2-40B4-BE49-F238E27FC236}">
                <a16:creationId xmlns:a16="http://schemas.microsoft.com/office/drawing/2014/main" id="{B2ECF13D-5730-7A40-BA0C-A3CFE647811A}"/>
              </a:ext>
            </a:extLst>
          </p:cNvPr>
          <p:cNvSpPr txBox="1"/>
          <p:nvPr/>
        </p:nvSpPr>
        <p:spPr>
          <a:xfrm>
            <a:off x="8059479" y="4019107"/>
            <a:ext cx="2955851" cy="2031325"/>
          </a:xfrm>
          <a:prstGeom prst="rect">
            <a:avLst/>
          </a:prstGeom>
          <a:noFill/>
        </p:spPr>
        <p:txBody>
          <a:bodyPr wrap="square" rtlCol="0">
            <a:spAutoFit/>
          </a:bodyPr>
          <a:lstStyle/>
          <a:p>
            <a:r>
              <a:rPr kumimoji="1" lang="en-US" altLang="zh-CN" dirty="0">
                <a:latin typeface="Microsoft YaHei" panose="020B0503020204020204" pitchFamily="34" charset="-122"/>
                <a:ea typeface="Microsoft YaHei" panose="020B0503020204020204" pitchFamily="34" charset="-122"/>
              </a:rPr>
              <a:t>2021</a:t>
            </a:r>
            <a:r>
              <a:rPr kumimoji="1" lang="zh-CN" altLang="en-US" dirty="0">
                <a:latin typeface="Microsoft YaHei" panose="020B0503020204020204" pitchFamily="34" charset="-122"/>
                <a:ea typeface="Microsoft YaHei" panose="020B0503020204020204" pitchFamily="34" charset="-122"/>
              </a:rPr>
              <a:t>年春季学期</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上海大学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计算机工程与科学学院</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王昊 段圣宇</a:t>
            </a:r>
            <a:endParaRPr kumimoji="1"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236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normAutofit/>
          </a:bodyPr>
          <a:lstStyle/>
          <a:p>
            <a:r>
              <a:rPr lang="zh-CN" altLang="en-US" dirty="0"/>
              <a:t>多重比较问题</a:t>
            </a:r>
            <a:endParaRPr lang="en-US" altLang="en-US" dirty="0"/>
          </a:p>
        </p:txBody>
      </p:sp>
      <p:graphicFrame>
        <p:nvGraphicFramePr>
          <p:cNvPr id="1014829" name="Group 45"/>
          <p:cNvGraphicFramePr>
            <a:graphicFrameLocks noGrp="1"/>
          </p:cNvGraphicFramePr>
          <p:nvPr>
            <p:ph sz="half" idx="1"/>
            <p:extLst>
              <p:ext uri="{D42A27DB-BD31-4B8C-83A1-F6EECF244321}">
                <p14:modId xmlns:p14="http://schemas.microsoft.com/office/powerpoint/2010/main" val="2752525358"/>
              </p:ext>
            </p:extLst>
          </p:nvPr>
        </p:nvGraphicFramePr>
        <p:xfrm>
          <a:off x="838200" y="1825624"/>
          <a:ext cx="3763945" cy="4002420"/>
        </p:xfrm>
        <a:graphic>
          <a:graphicData uri="http://schemas.openxmlformats.org/drawingml/2006/table">
            <a:tbl>
              <a:tblPr>
                <a:tableStyleId>{D113A9D2-9D6B-4929-AA2D-F23B5EE8CBE7}</a:tableStyleId>
              </a:tblPr>
              <a:tblGrid>
                <a:gridCol w="1883394">
                  <a:extLst>
                    <a:ext uri="{9D8B030D-6E8A-4147-A177-3AD203B41FA5}">
                      <a16:colId xmlns:a16="http://schemas.microsoft.com/office/drawing/2014/main" val="20000"/>
                    </a:ext>
                  </a:extLst>
                </a:gridCol>
                <a:gridCol w="1880551">
                  <a:extLst>
                    <a:ext uri="{9D8B030D-6E8A-4147-A177-3AD203B41FA5}">
                      <a16:colId xmlns:a16="http://schemas.microsoft.com/office/drawing/2014/main" val="20001"/>
                    </a:ext>
                  </a:extLst>
                </a:gridCol>
              </a:tblGrid>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1</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Up</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2</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Down</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3</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Down</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4</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Up</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5</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Down</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Day 6</a:t>
                      </a:r>
                      <a:endParaRPr kumimoji="0" lang="en-US" sz="20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Down</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7</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Up</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8</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Up</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9</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Up</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002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Day 10</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Down</a:t>
                      </a:r>
                      <a:endPar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txBody>
                  <a:tcPr marL="225593" marR="22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1014825" name="Object 41"/>
          <p:cNvGraphicFramePr>
            <a:graphicFrameLocks noGrp="1" noChangeAspect="1"/>
          </p:cNvGraphicFramePr>
          <p:nvPr>
            <p:ph sz="half" idx="2"/>
            <p:extLst>
              <p:ext uri="{D42A27DB-BD31-4B8C-83A1-F6EECF244321}">
                <p14:modId xmlns:p14="http://schemas.microsoft.com/office/powerpoint/2010/main" val="3214249341"/>
              </p:ext>
            </p:extLst>
          </p:nvPr>
        </p:nvGraphicFramePr>
        <p:xfrm>
          <a:off x="5465885" y="5109945"/>
          <a:ext cx="4937125" cy="1098550"/>
        </p:xfrm>
        <a:graphic>
          <a:graphicData uri="http://schemas.openxmlformats.org/presentationml/2006/ole">
            <mc:AlternateContent xmlns:mc="http://schemas.openxmlformats.org/markup-compatibility/2006">
              <mc:Choice xmlns:v="urn:schemas-microsoft-com:vml" Requires="v">
                <p:oleObj name="Equation" r:id="rId3" imgW="2908300" imgH="647700" progId="Equation.3">
                  <p:embed/>
                </p:oleObj>
              </mc:Choice>
              <mc:Fallback>
                <p:oleObj name="Equation" r:id="rId3" imgW="2908300" imgH="647700" progId="Equation.3">
                  <p:embed/>
                  <p:pic>
                    <p:nvPicPr>
                      <p:cNvPr id="1014825"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885" y="5109945"/>
                        <a:ext cx="4937125" cy="1098550"/>
                      </a:xfrm>
                      <a:prstGeom prst="rect">
                        <a:avLst/>
                      </a:prstGeom>
                      <a:noFill/>
                      <a:ln>
                        <a:noFill/>
                      </a:ln>
                      <a:effectLst/>
                    </p:spPr>
                  </p:pic>
                </p:oleObj>
              </mc:Fallback>
            </mc:AlternateContent>
          </a:graphicData>
        </a:graphic>
      </p:graphicFrame>
      <p:sp>
        <p:nvSpPr>
          <p:cNvPr id="1014787" name="Rectangle 3"/>
          <p:cNvSpPr>
            <a:spLocks noGrp="1" noChangeArrowheads="1"/>
          </p:cNvSpPr>
          <p:nvPr>
            <p:ph type="body" sz="half" idx="4294967295"/>
          </p:nvPr>
        </p:nvSpPr>
        <p:spPr>
          <a:xfrm>
            <a:off x="4939689" y="1690688"/>
            <a:ext cx="5989638" cy="4518818"/>
          </a:xfrm>
        </p:spPr>
        <p:txBody>
          <a:bodyPr>
            <a:normAutofit/>
          </a:bodyPr>
          <a:lstStyle/>
          <a:p>
            <a:pPr marL="0" indent="0">
              <a:buNone/>
            </a:pPr>
            <a:r>
              <a:rPr lang="zh-CN" altLang="en-US" sz="2400" dirty="0"/>
              <a:t>考虑预测未来</a:t>
            </a:r>
            <a:r>
              <a:rPr lang="en-US" altLang="zh-CN" sz="2400" dirty="0"/>
              <a:t>10</a:t>
            </a:r>
            <a:r>
              <a:rPr lang="zh-CN" altLang="en-US" sz="2400" dirty="0"/>
              <a:t>个交易日股市是否会涨跌的任务</a:t>
            </a:r>
            <a:endParaRPr lang="en-US" altLang="en-US" sz="2400" dirty="0"/>
          </a:p>
          <a:p>
            <a:r>
              <a:rPr lang="en-US" altLang="en-US" sz="2400" b="1" dirty="0" err="1"/>
              <a:t>随机猜测</a:t>
            </a:r>
            <a:r>
              <a:rPr lang="en-US" altLang="en-US" sz="2400" b="1" dirty="0"/>
              <a:t>:</a:t>
            </a:r>
          </a:p>
          <a:p>
            <a:pPr lvl="1">
              <a:buFont typeface="Arial" charset="0"/>
              <a:buNone/>
            </a:pPr>
            <a:r>
              <a:rPr lang="en-US" altLang="en-US" i="1" dirty="0">
                <a:latin typeface="Times New Roman" charset="0"/>
              </a:rPr>
              <a:t> P</a:t>
            </a:r>
            <a:r>
              <a:rPr lang="en-US" altLang="en-US" dirty="0"/>
              <a:t>(</a:t>
            </a:r>
            <a:r>
              <a:rPr lang="en-US" altLang="en-US" i="1" dirty="0">
                <a:latin typeface="Times New Roman" charset="0"/>
              </a:rPr>
              <a:t>correct</a:t>
            </a:r>
            <a:r>
              <a:rPr lang="en-US" altLang="en-US" dirty="0"/>
              <a:t>) = 0.5</a:t>
            </a:r>
          </a:p>
          <a:p>
            <a:r>
              <a:rPr lang="zh-CN" altLang="en-US" sz="2400" b="1" dirty="0"/>
              <a:t>连续进行 </a:t>
            </a:r>
            <a:r>
              <a:rPr lang="en-US" altLang="zh-CN" sz="2400" b="1" dirty="0"/>
              <a:t>10 </a:t>
            </a:r>
            <a:r>
              <a:rPr lang="zh-CN" altLang="en-US" sz="2400" b="1" dirty="0"/>
              <a:t>次随机猜测</a:t>
            </a:r>
            <a:r>
              <a:rPr lang="en-US" altLang="en-US" sz="2400" b="1" dirty="0"/>
              <a:t>:</a:t>
            </a:r>
          </a:p>
          <a:p>
            <a:pPr lvl="1">
              <a:buFont typeface="Arial" charset="0"/>
              <a:buNone/>
            </a:pPr>
            <a:r>
              <a:rPr lang="en-US" altLang="en-US" dirty="0"/>
              <a:t> </a:t>
            </a:r>
          </a:p>
          <a:p>
            <a:endParaRPr lang="en-US" altLang="en-US" sz="2400" dirty="0"/>
          </a:p>
          <a:p>
            <a:endParaRPr lang="en-US" altLang="en-US" sz="2400" dirty="0"/>
          </a:p>
        </p:txBody>
      </p:sp>
      <p:sp>
        <p:nvSpPr>
          <p:cNvPr id="2" name="矩形 1">
            <a:extLst>
              <a:ext uri="{FF2B5EF4-FFF2-40B4-BE49-F238E27FC236}">
                <a16:creationId xmlns:a16="http://schemas.microsoft.com/office/drawing/2014/main" id="{BCB41E0F-6CC7-6147-9B1E-76A932C71E68}"/>
              </a:ext>
            </a:extLst>
          </p:cNvPr>
          <p:cNvSpPr/>
          <p:nvPr/>
        </p:nvSpPr>
        <p:spPr>
          <a:xfrm>
            <a:off x="7328848" y="5109945"/>
            <a:ext cx="3275462" cy="1098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Slide Number Placeholder 6">
            <a:extLst>
              <a:ext uri="{FF2B5EF4-FFF2-40B4-BE49-F238E27FC236}">
                <a16:creationId xmlns:a16="http://schemas.microsoft.com/office/drawing/2014/main" id="{B3D13332-748B-9C4E-B4C8-2B6F1AA9465A}"/>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10</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30558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478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47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47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48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A1121-5507-9D4B-8BF5-D92F432187CD}"/>
              </a:ext>
            </a:extLst>
          </p:cNvPr>
          <p:cNvSpPr>
            <a:spLocks noGrp="1"/>
          </p:cNvSpPr>
          <p:nvPr>
            <p:ph type="title"/>
          </p:nvPr>
        </p:nvSpPr>
        <p:spPr/>
        <p:txBody>
          <a:bodyPr/>
          <a:lstStyle/>
          <a:p>
            <a:r>
              <a:rPr lang="zh-CN" altLang="en-US" dirty="0"/>
              <a:t>多重比较问题</a:t>
            </a:r>
            <a:endParaRPr kumimoji="1" lang="zh-CN" altLang="en-US" dirty="0"/>
          </a:p>
        </p:txBody>
      </p:sp>
      <p:sp>
        <p:nvSpPr>
          <p:cNvPr id="3" name="内容占位符 2">
            <a:extLst>
              <a:ext uri="{FF2B5EF4-FFF2-40B4-BE49-F238E27FC236}">
                <a16:creationId xmlns:a16="http://schemas.microsoft.com/office/drawing/2014/main" id="{9C861BBF-0A72-5645-83A4-6B82381ABD72}"/>
              </a:ext>
            </a:extLst>
          </p:cNvPr>
          <p:cNvSpPr>
            <a:spLocks noGrp="1"/>
          </p:cNvSpPr>
          <p:nvPr>
            <p:ph sz="half" idx="1"/>
          </p:nvPr>
        </p:nvSpPr>
        <p:spPr/>
        <p:txBody>
          <a:bodyPr/>
          <a:lstStyle/>
          <a:p>
            <a:pPr marL="285750" indent="-285750">
              <a:buFont typeface="Wingdings" pitchFamily="2" charset="2"/>
              <a:buChar char="n"/>
            </a:pPr>
            <a:r>
              <a:rPr lang="zh-CN" altLang="en-US" b="1" dirty="0"/>
              <a:t>方法： </a:t>
            </a:r>
            <a:endParaRPr lang="en-US" altLang="zh-CN" b="1" dirty="0"/>
          </a:p>
          <a:p>
            <a:pPr marL="971550" lvl="1" indent="-514350">
              <a:buFont typeface="+mj-ea"/>
              <a:buAutoNum type="circleNumDbPlain"/>
            </a:pPr>
            <a:r>
              <a:rPr lang="zh-CN" altLang="en-US" dirty="0"/>
              <a:t>找 </a:t>
            </a:r>
            <a:r>
              <a:rPr lang="en-US" altLang="zh-CN" dirty="0"/>
              <a:t>50 </a:t>
            </a:r>
            <a:r>
              <a:rPr lang="zh-CN" altLang="en-US" dirty="0"/>
              <a:t>名分析师 </a:t>
            </a:r>
            <a:endParaRPr lang="en-US" altLang="zh-CN" dirty="0"/>
          </a:p>
          <a:p>
            <a:pPr marL="971550" lvl="1" indent="-514350">
              <a:buFont typeface="+mj-ea"/>
              <a:buAutoNum type="circleNumDbPlain"/>
            </a:pPr>
            <a:r>
              <a:rPr lang="zh-CN" altLang="en-US" dirty="0"/>
              <a:t>每个分析师都会随机猜 </a:t>
            </a:r>
            <a:r>
              <a:rPr lang="en-US" altLang="zh-CN" dirty="0"/>
              <a:t>10 </a:t>
            </a:r>
            <a:r>
              <a:rPr lang="zh-CN" altLang="en-US" dirty="0"/>
              <a:t>个 </a:t>
            </a:r>
            <a:endParaRPr lang="en-US" altLang="zh-CN" dirty="0"/>
          </a:p>
          <a:p>
            <a:pPr marL="971550" lvl="1" indent="-514350">
              <a:buFont typeface="+mj-ea"/>
              <a:buAutoNum type="circleNumDbPlain"/>
            </a:pPr>
            <a:r>
              <a:rPr lang="zh-CN" altLang="en-US" dirty="0"/>
              <a:t>选择正确预测最多的分析师</a:t>
            </a:r>
            <a:endParaRPr kumimoji="1" lang="zh-CN" altLang="en-US" dirty="0"/>
          </a:p>
        </p:txBody>
      </p:sp>
      <p:sp>
        <p:nvSpPr>
          <p:cNvPr id="4" name="内容占位符 3">
            <a:extLst>
              <a:ext uri="{FF2B5EF4-FFF2-40B4-BE49-F238E27FC236}">
                <a16:creationId xmlns:a16="http://schemas.microsoft.com/office/drawing/2014/main" id="{91CED1F8-3210-2D46-AD04-456A32CCB9A2}"/>
              </a:ext>
            </a:extLst>
          </p:cNvPr>
          <p:cNvSpPr>
            <a:spLocks noGrp="1"/>
          </p:cNvSpPr>
          <p:nvPr>
            <p:ph sz="half" idx="2"/>
          </p:nvPr>
        </p:nvSpPr>
        <p:spPr>
          <a:xfrm>
            <a:off x="6172200" y="1825625"/>
            <a:ext cx="5181600" cy="4351338"/>
          </a:xfrm>
        </p:spPr>
        <p:txBody>
          <a:bodyPr/>
          <a:lstStyle/>
          <a:p>
            <a:r>
              <a:rPr lang="zh-CN" altLang="en-US" dirty="0"/>
              <a:t>至少有一个分析师做出至少 </a:t>
            </a:r>
            <a:r>
              <a:rPr lang="en-US" altLang="zh-CN" dirty="0"/>
              <a:t>8 </a:t>
            </a:r>
            <a:r>
              <a:rPr lang="zh-CN" altLang="en-US" dirty="0"/>
              <a:t>个正确预测的概率？</a:t>
            </a:r>
            <a:endParaRPr kumimoji="1" lang="zh-CN" altLang="en-US" dirty="0"/>
          </a:p>
        </p:txBody>
      </p:sp>
      <p:graphicFrame>
        <p:nvGraphicFramePr>
          <p:cNvPr id="5" name="Object 4">
            <a:extLst>
              <a:ext uri="{FF2B5EF4-FFF2-40B4-BE49-F238E27FC236}">
                <a16:creationId xmlns:a16="http://schemas.microsoft.com/office/drawing/2014/main" id="{FA54A01A-533F-B340-A86C-8CC7948F6A46}"/>
              </a:ext>
            </a:extLst>
          </p:cNvPr>
          <p:cNvGraphicFramePr>
            <a:graphicFrameLocks noChangeAspect="1"/>
          </p:cNvGraphicFramePr>
          <p:nvPr>
            <p:extLst>
              <p:ext uri="{D42A27DB-BD31-4B8C-83A1-F6EECF244321}">
                <p14:modId xmlns:p14="http://schemas.microsoft.com/office/powerpoint/2010/main" val="1791889541"/>
              </p:ext>
            </p:extLst>
          </p:nvPr>
        </p:nvGraphicFramePr>
        <p:xfrm>
          <a:off x="6383745" y="3789816"/>
          <a:ext cx="5122455" cy="422955"/>
        </p:xfrm>
        <a:graphic>
          <a:graphicData uri="http://schemas.openxmlformats.org/presentationml/2006/ole">
            <mc:AlternateContent xmlns:mc="http://schemas.openxmlformats.org/markup-compatibility/2006">
              <mc:Choice xmlns:v="urn:schemas-microsoft-com:vml" Requires="v">
                <p:oleObj name="Equation" r:id="rId3" imgW="2768600" imgH="228600" progId="Equation.3">
                  <p:embed/>
                </p:oleObj>
              </mc:Choice>
              <mc:Fallback>
                <p:oleObj name="Equation" r:id="rId3" imgW="2768600" imgH="228600" progId="Equation.3">
                  <p:embed/>
                  <p:pic>
                    <p:nvPicPr>
                      <p:cNvPr id="11" name="Object 4">
                        <a:extLst>
                          <a:ext uri="{FF2B5EF4-FFF2-40B4-BE49-F238E27FC236}">
                            <a16:creationId xmlns:a16="http://schemas.microsoft.com/office/drawing/2014/main" id="{CAE11747-940A-F14A-BA09-FEFB72180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745" y="3789816"/>
                        <a:ext cx="5122455" cy="422955"/>
                      </a:xfrm>
                      <a:prstGeom prst="rect">
                        <a:avLst/>
                      </a:prstGeom>
                      <a:noFill/>
                      <a:ln>
                        <a:noFill/>
                      </a:ln>
                      <a:effectLst/>
                    </p:spPr>
                  </p:pic>
                </p:oleObj>
              </mc:Fallback>
            </mc:AlternateContent>
          </a:graphicData>
        </a:graphic>
      </p:graphicFrame>
      <p:sp>
        <p:nvSpPr>
          <p:cNvPr id="7" name="圆角矩形 6">
            <a:extLst>
              <a:ext uri="{FF2B5EF4-FFF2-40B4-BE49-F238E27FC236}">
                <a16:creationId xmlns:a16="http://schemas.microsoft.com/office/drawing/2014/main" id="{8B17C0D4-35D7-6940-9BE6-FE802B285CDB}"/>
              </a:ext>
            </a:extLst>
          </p:cNvPr>
          <p:cNvSpPr/>
          <p:nvPr/>
        </p:nvSpPr>
        <p:spPr>
          <a:xfrm>
            <a:off x="8488906" y="3562066"/>
            <a:ext cx="3166281" cy="9416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Slide Number Placeholder 6">
            <a:extLst>
              <a:ext uri="{FF2B5EF4-FFF2-40B4-BE49-F238E27FC236}">
                <a16:creationId xmlns:a16="http://schemas.microsoft.com/office/drawing/2014/main" id="{0C328EB4-F91E-7848-8584-31CEE2E4E8A0}"/>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11</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72310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486737" y="142875"/>
            <a:ext cx="9218525" cy="533400"/>
          </a:xfrm>
        </p:spPr>
        <p:txBody>
          <a:bodyPr>
            <a:normAutofit fontScale="90000"/>
          </a:bodyPr>
          <a:lstStyle/>
          <a:p>
            <a:r>
              <a:rPr lang="zh-CN" altLang="en-US" dirty="0"/>
              <a:t>例子</a:t>
            </a:r>
            <a:endParaRPr lang="en-US" altLang="en-US" dirty="0"/>
          </a:p>
        </p:txBody>
      </p:sp>
      <p:pic>
        <p:nvPicPr>
          <p:cNvPr id="18434"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2832" y="845343"/>
            <a:ext cx="51006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2"/>
          <p:cNvSpPr txBox="1">
            <a:spLocks noChangeArrowheads="1"/>
          </p:cNvSpPr>
          <p:nvPr/>
        </p:nvSpPr>
        <p:spPr bwMode="auto">
          <a:xfrm>
            <a:off x="2098122" y="4611384"/>
            <a:ext cx="3599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600" dirty="0">
                <a:latin typeface="Microsoft YaHei" panose="020B0503020204020204" pitchFamily="34" charset="-122"/>
                <a:ea typeface="Microsoft YaHei" panose="020B0503020204020204" pitchFamily="34" charset="-122"/>
              </a:rPr>
              <a:t>30% </a:t>
            </a:r>
            <a:r>
              <a:rPr lang="zh-CN" altLang="en-US" sz="1600" dirty="0">
                <a:latin typeface="Microsoft YaHei" panose="020B0503020204020204" pitchFamily="34" charset="-122"/>
                <a:ea typeface="Microsoft YaHei" panose="020B0503020204020204" pitchFamily="34" charset="-122"/>
              </a:rPr>
              <a:t>数据来训练并用</a:t>
            </a:r>
            <a:r>
              <a:rPr lang="en-US" altLang="en-US" sz="1600" dirty="0">
                <a:latin typeface="Microsoft YaHei" panose="020B0503020204020204" pitchFamily="34" charset="-122"/>
                <a:ea typeface="Microsoft YaHei" panose="020B0503020204020204" pitchFamily="34" charset="-122"/>
              </a:rPr>
              <a:t> 70% </a:t>
            </a:r>
            <a:r>
              <a:rPr lang="zh-CN" altLang="en-US" sz="1600" dirty="0">
                <a:latin typeface="Microsoft YaHei" panose="020B0503020204020204" pitchFamily="34" charset="-122"/>
                <a:ea typeface="Microsoft YaHei" panose="020B0503020204020204" pitchFamily="34" charset="-122"/>
              </a:rPr>
              <a:t>数据测试</a:t>
            </a:r>
            <a:endParaRPr lang="en-US" altLang="en-US" sz="1600" dirty="0">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7626" y="136525"/>
            <a:ext cx="3970337"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4500" y="3491106"/>
            <a:ext cx="3960812"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a:spLocks noChangeArrowheads="1"/>
          </p:cNvSpPr>
          <p:nvPr/>
        </p:nvSpPr>
        <p:spPr bwMode="auto">
          <a:xfrm>
            <a:off x="7157263" y="6261017"/>
            <a:ext cx="2635286"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lgn="ctr">
              <a:spcBef>
                <a:spcPct val="0"/>
              </a:spcBef>
              <a:spcAft>
                <a:spcPct val="0"/>
              </a:spcAft>
              <a:buClrTx/>
              <a:buSzTx/>
              <a:buFontTx/>
              <a:buNone/>
            </a:pPr>
            <a:r>
              <a:rPr lang="zh-CN" altLang="en-US" sz="1600" dirty="0">
                <a:solidFill>
                  <a:srgbClr val="FF0000"/>
                </a:solidFill>
              </a:rPr>
              <a:t>添加</a:t>
            </a:r>
            <a:r>
              <a:rPr lang="en-US" altLang="zh-CN" sz="1600" dirty="0">
                <a:solidFill>
                  <a:srgbClr val="FF0000"/>
                </a:solidFill>
              </a:rPr>
              <a:t>100</a:t>
            </a:r>
            <a:r>
              <a:rPr lang="zh-CN" altLang="en-US" sz="1600" dirty="0">
                <a:solidFill>
                  <a:srgbClr val="FF0000"/>
                </a:solidFill>
              </a:rPr>
              <a:t>个不相关的属性后</a:t>
            </a:r>
            <a:endParaRPr lang="en-US" altLang="en-US" sz="1600" dirty="0">
              <a:solidFill>
                <a:srgbClr val="FF0000"/>
              </a:solidFill>
            </a:endParaRPr>
          </a:p>
        </p:txBody>
      </p:sp>
      <p:sp>
        <p:nvSpPr>
          <p:cNvPr id="8" name="TextBox 2">
            <a:extLst>
              <a:ext uri="{FF2B5EF4-FFF2-40B4-BE49-F238E27FC236}">
                <a16:creationId xmlns:a16="http://schemas.microsoft.com/office/drawing/2014/main" id="{CF3C3272-7DC9-8F4B-9DC0-35827D99D75C}"/>
              </a:ext>
            </a:extLst>
          </p:cNvPr>
          <p:cNvSpPr txBox="1">
            <a:spLocks noChangeArrowheads="1"/>
          </p:cNvSpPr>
          <p:nvPr/>
        </p:nvSpPr>
        <p:spPr bwMode="auto">
          <a:xfrm>
            <a:off x="7479514" y="2915121"/>
            <a:ext cx="179703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zh-CN" altLang="en-US" sz="1600" dirty="0">
                <a:solidFill>
                  <a:srgbClr val="FF0000"/>
                </a:solidFill>
              </a:rPr>
              <a:t>仅使用</a:t>
            </a:r>
            <a:r>
              <a:rPr lang="en-US" altLang="zh-CN" sz="1600" dirty="0">
                <a:solidFill>
                  <a:srgbClr val="FF0000"/>
                </a:solidFill>
              </a:rPr>
              <a:t>X</a:t>
            </a:r>
            <a:r>
              <a:rPr lang="zh-CN" altLang="en-US" sz="1600" dirty="0">
                <a:solidFill>
                  <a:srgbClr val="FF0000"/>
                </a:solidFill>
              </a:rPr>
              <a:t>与</a:t>
            </a:r>
            <a:r>
              <a:rPr lang="en-US" altLang="zh-CN" sz="1600" dirty="0">
                <a:solidFill>
                  <a:srgbClr val="FF0000"/>
                </a:solidFill>
              </a:rPr>
              <a:t>Y</a:t>
            </a:r>
            <a:r>
              <a:rPr lang="zh-CN" altLang="en-US" sz="1600" dirty="0">
                <a:solidFill>
                  <a:srgbClr val="FF0000"/>
                </a:solidFill>
              </a:rPr>
              <a:t>属性</a:t>
            </a:r>
            <a:endParaRPr lang="en-US" altLang="en-US" sz="1600" dirty="0">
              <a:solidFill>
                <a:srgbClr val="FF0000"/>
              </a:solidFill>
            </a:endParaRPr>
          </a:p>
        </p:txBody>
      </p:sp>
      <p:sp>
        <p:nvSpPr>
          <p:cNvPr id="9" name="Slide Number Placeholder 6">
            <a:extLst>
              <a:ext uri="{FF2B5EF4-FFF2-40B4-BE49-F238E27FC236}">
                <a16:creationId xmlns:a16="http://schemas.microsoft.com/office/drawing/2014/main" id="{CFD51128-D4B7-1F42-A2D1-082B2EDA6FD7}"/>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12</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64113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C8CF5-7BE4-644E-8A9C-4C7332FFE86C}"/>
              </a:ext>
            </a:extLst>
          </p:cNvPr>
          <p:cNvSpPr>
            <a:spLocks noGrp="1"/>
          </p:cNvSpPr>
          <p:nvPr>
            <p:ph type="title"/>
          </p:nvPr>
        </p:nvSpPr>
        <p:spPr/>
        <p:txBody>
          <a:bodyPr/>
          <a:lstStyle/>
          <a:p>
            <a:r>
              <a:rPr lang="zh-CN" altLang="en-US" dirty="0"/>
              <a:t>过拟合的原因</a:t>
            </a:r>
            <a:endParaRPr kumimoji="1" lang="zh-CN" altLang="en-US" dirty="0"/>
          </a:p>
        </p:txBody>
      </p:sp>
      <p:sp>
        <p:nvSpPr>
          <p:cNvPr id="3" name="内容占位符 2">
            <a:extLst>
              <a:ext uri="{FF2B5EF4-FFF2-40B4-BE49-F238E27FC236}">
                <a16:creationId xmlns:a16="http://schemas.microsoft.com/office/drawing/2014/main" id="{F81826E6-47C3-7D4F-A65D-415CE9F9F0AF}"/>
              </a:ext>
            </a:extLst>
          </p:cNvPr>
          <p:cNvSpPr>
            <a:spLocks noGrp="1"/>
          </p:cNvSpPr>
          <p:nvPr>
            <p:ph sz="half" idx="1"/>
          </p:nvPr>
        </p:nvSpPr>
        <p:spPr/>
        <p:txBody>
          <a:bodyPr>
            <a:normAutofit fontScale="92500"/>
          </a:bodyPr>
          <a:lstStyle/>
          <a:p>
            <a:r>
              <a:rPr lang="zh-CN" altLang="en-US" dirty="0"/>
              <a:t>许多算法采用以下贪婪策略</a:t>
            </a:r>
            <a:r>
              <a:rPr lang="en-US" altLang="en-US" sz="1900" dirty="0"/>
              <a:t>:</a:t>
            </a:r>
          </a:p>
          <a:p>
            <a:pPr lvl="1"/>
            <a:r>
              <a:rPr lang="zh-CN" altLang="en-US" b="1" dirty="0"/>
              <a:t>初始模型</a:t>
            </a:r>
            <a:r>
              <a:rPr lang="en-US" altLang="en-US" sz="1900" b="1" dirty="0"/>
              <a:t>: </a:t>
            </a:r>
            <a:r>
              <a:rPr lang="en-US" altLang="en-US" sz="1900" dirty="0"/>
              <a:t>M</a:t>
            </a:r>
          </a:p>
          <a:p>
            <a:pPr lvl="1"/>
            <a:r>
              <a:rPr lang="zh-CN" altLang="en-US" b="1" dirty="0"/>
              <a:t>替代模型</a:t>
            </a:r>
            <a:r>
              <a:rPr lang="en-US" altLang="en-US" sz="1900" b="1" dirty="0"/>
              <a:t>: </a:t>
            </a:r>
            <a:r>
              <a:rPr lang="en-US" altLang="en-US" sz="1900" dirty="0"/>
              <a:t>M’ = M </a:t>
            </a:r>
            <a:r>
              <a:rPr lang="en-US" altLang="en-US" sz="1900" dirty="0">
                <a:sym typeface="Symbol" charset="2"/>
              </a:rPr>
              <a:t></a:t>
            </a:r>
            <a:r>
              <a:rPr lang="en-US" altLang="en-US" sz="1900" dirty="0"/>
              <a:t> </a:t>
            </a:r>
            <a:r>
              <a:rPr lang="en-US" altLang="en-US" sz="1900" dirty="0">
                <a:sym typeface="Symbol" charset="2"/>
              </a:rPr>
              <a:t>,   </a:t>
            </a:r>
            <a:br>
              <a:rPr lang="en-US" altLang="en-US" sz="1900" dirty="0">
                <a:sym typeface="Symbol" charset="2"/>
              </a:rPr>
            </a:br>
            <a:r>
              <a:rPr lang="en-US" altLang="en-US" sz="1900" dirty="0">
                <a:sym typeface="Symbol" charset="2"/>
              </a:rPr>
              <a:t></a:t>
            </a:r>
            <a:r>
              <a:rPr lang="zh-CN" altLang="en-US" sz="1900" dirty="0">
                <a:sym typeface="Symbol" charset="2"/>
              </a:rPr>
              <a:t> </a:t>
            </a:r>
            <a:r>
              <a:rPr lang="zh-CN" altLang="en-US" dirty="0"/>
              <a:t>是要添加到模型中的组件</a:t>
            </a:r>
            <a:r>
              <a:rPr lang="en-US" altLang="en-US" sz="1900" dirty="0">
                <a:sym typeface="Symbol" charset="2"/>
              </a:rPr>
              <a:t>(e.g.,</a:t>
            </a:r>
            <a:r>
              <a:rPr lang="zh-CN" altLang="en-US" dirty="0"/>
              <a:t>决策树的测试条件</a:t>
            </a:r>
            <a:r>
              <a:rPr lang="en-US" altLang="en-US" sz="1900" dirty="0">
                <a:sym typeface="Symbol" charset="2"/>
              </a:rPr>
              <a:t>)</a:t>
            </a:r>
          </a:p>
          <a:p>
            <a:pPr lvl="1"/>
            <a:r>
              <a:rPr lang="zh-CN" altLang="en-US" sz="1900" b="1" dirty="0"/>
              <a:t>如果模型效果提升</a:t>
            </a:r>
            <a:r>
              <a:rPr lang="zh-CN" altLang="en-US" sz="1900" dirty="0"/>
              <a:t>，</a:t>
            </a:r>
            <a:r>
              <a:rPr lang="zh-CN" altLang="en-US" sz="1900" b="1" dirty="0"/>
              <a:t>保留</a:t>
            </a:r>
            <a:r>
              <a:rPr lang="en-US" altLang="en-US" sz="1900" b="1" dirty="0"/>
              <a:t> M’</a:t>
            </a:r>
            <a:r>
              <a:rPr lang="en-US" altLang="en-US" sz="1900" dirty="0"/>
              <a:t>, </a:t>
            </a:r>
          </a:p>
          <a:p>
            <a:pPr marL="457200" lvl="1" indent="0">
              <a:buNone/>
            </a:pPr>
            <a:r>
              <a:rPr lang="en-US" altLang="en-US" sz="1900" dirty="0">
                <a:sym typeface="Symbol" charset="2"/>
              </a:rPr>
              <a:t>	(M,M</a:t>
            </a:r>
            <a:r>
              <a:rPr lang="en-US" altLang="en-US" sz="1900" dirty="0"/>
              <a:t> ’</a:t>
            </a:r>
            <a:r>
              <a:rPr lang="en-US" altLang="en-US" sz="1900" dirty="0">
                <a:sym typeface="Symbol" charset="2"/>
              </a:rPr>
              <a:t>) &gt; </a:t>
            </a:r>
          </a:p>
          <a:p>
            <a:endParaRPr kumimoji="1" lang="zh-CN" altLang="en-US" dirty="0"/>
          </a:p>
        </p:txBody>
      </p:sp>
      <p:sp>
        <p:nvSpPr>
          <p:cNvPr id="4" name="内容占位符 3">
            <a:extLst>
              <a:ext uri="{FF2B5EF4-FFF2-40B4-BE49-F238E27FC236}">
                <a16:creationId xmlns:a16="http://schemas.microsoft.com/office/drawing/2014/main" id="{94EE7EF9-0296-C74C-A5B6-263B001FEBCF}"/>
              </a:ext>
            </a:extLst>
          </p:cNvPr>
          <p:cNvSpPr>
            <a:spLocks noGrp="1"/>
          </p:cNvSpPr>
          <p:nvPr>
            <p:ph sz="half" idx="2"/>
          </p:nvPr>
        </p:nvSpPr>
        <p:spPr/>
        <p:txBody>
          <a:bodyPr>
            <a:normAutofit fontScale="92500"/>
          </a:bodyPr>
          <a:lstStyle/>
          <a:p>
            <a:r>
              <a:rPr lang="zh-CN" altLang="en-US" dirty="0"/>
              <a:t>通常</a:t>
            </a:r>
            <a:r>
              <a:rPr lang="en-US" altLang="en-US" dirty="0"/>
              <a:t>, </a:t>
            </a:r>
            <a:r>
              <a:rPr lang="en-US" altLang="en-US" dirty="0">
                <a:sym typeface="Symbol" charset="2"/>
              </a:rPr>
              <a:t></a:t>
            </a:r>
            <a:r>
              <a:rPr lang="zh-CN" altLang="en-US" dirty="0">
                <a:sym typeface="Symbol" charset="2"/>
              </a:rPr>
              <a:t> </a:t>
            </a:r>
            <a:r>
              <a:rPr lang="zh-CN" altLang="en-US" dirty="0"/>
              <a:t>从一组替代组件中选择</a:t>
            </a:r>
            <a:r>
              <a:rPr lang="en-US" altLang="en-US" dirty="0">
                <a:sym typeface="Symbol" charset="2"/>
              </a:rPr>
              <a:t>,</a:t>
            </a:r>
          </a:p>
          <a:p>
            <a:pPr marL="0" indent="0">
              <a:buNone/>
            </a:pPr>
            <a:r>
              <a:rPr lang="en-US" altLang="en-US" dirty="0">
                <a:sym typeface="Symbol" charset="2"/>
              </a:rPr>
              <a:t>	  = {</a:t>
            </a:r>
            <a:r>
              <a:rPr lang="en-US" altLang="en-US" baseline="-25000" dirty="0">
                <a:sym typeface="Symbol" charset="2"/>
              </a:rPr>
              <a:t>1</a:t>
            </a:r>
            <a:r>
              <a:rPr lang="en-US" altLang="en-US" dirty="0">
                <a:sym typeface="Symbol" charset="2"/>
              </a:rPr>
              <a:t>, </a:t>
            </a:r>
            <a:r>
              <a:rPr lang="en-US" altLang="en-US" baseline="-25000" dirty="0">
                <a:sym typeface="Symbol" charset="2"/>
              </a:rPr>
              <a:t>2</a:t>
            </a:r>
            <a:r>
              <a:rPr lang="en-US" altLang="en-US" dirty="0">
                <a:sym typeface="Symbol" charset="2"/>
              </a:rPr>
              <a:t>, …, </a:t>
            </a:r>
            <a:r>
              <a:rPr lang="en-US" altLang="en-US" baseline="-25000" dirty="0">
                <a:sym typeface="Symbol" charset="2"/>
              </a:rPr>
              <a:t>k</a:t>
            </a:r>
            <a:r>
              <a:rPr lang="en-US" altLang="en-US" dirty="0">
                <a:sym typeface="Symbol" charset="2"/>
              </a:rPr>
              <a:t>}</a:t>
            </a:r>
          </a:p>
          <a:p>
            <a:endParaRPr lang="en-US" altLang="en-US" dirty="0"/>
          </a:p>
          <a:p>
            <a:r>
              <a:rPr lang="zh-CN" altLang="en-US" b="1" dirty="0">
                <a:solidFill>
                  <a:srgbClr val="C00000"/>
                </a:solidFill>
              </a:rPr>
              <a:t>如果有许多替代方案可用</a:t>
            </a:r>
            <a:r>
              <a:rPr lang="zh-CN" altLang="en-US" dirty="0"/>
              <a:t>，则可能会</a:t>
            </a:r>
            <a:r>
              <a:rPr lang="zh-CN" altLang="en-US" b="1" dirty="0">
                <a:solidFill>
                  <a:srgbClr val="C00000"/>
                </a:solidFill>
              </a:rPr>
              <a:t>无意中将不相关的组件添加到模型中</a:t>
            </a:r>
            <a:r>
              <a:rPr lang="zh-CN" altLang="en-US" dirty="0"/>
              <a:t>，从而导致模型过拟合</a:t>
            </a:r>
            <a:endParaRPr lang="en-US" altLang="en-US" dirty="0"/>
          </a:p>
          <a:p>
            <a:endParaRPr kumimoji="1" lang="zh-CN" altLang="en-US" dirty="0"/>
          </a:p>
        </p:txBody>
      </p:sp>
      <p:sp>
        <p:nvSpPr>
          <p:cNvPr id="5" name="Slide Number Placeholder 6">
            <a:extLst>
              <a:ext uri="{FF2B5EF4-FFF2-40B4-BE49-F238E27FC236}">
                <a16:creationId xmlns:a16="http://schemas.microsoft.com/office/drawing/2014/main" id="{3F52228F-0280-0F49-A581-33DB35FD14FE}"/>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13</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7922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1C259-CD8B-FD47-824A-3BEF02767A37}"/>
              </a:ext>
            </a:extLst>
          </p:cNvPr>
          <p:cNvSpPr>
            <a:spLocks noGrp="1"/>
          </p:cNvSpPr>
          <p:nvPr>
            <p:ph type="title"/>
          </p:nvPr>
        </p:nvSpPr>
        <p:spPr/>
        <p:txBody>
          <a:bodyPr/>
          <a:lstStyle/>
          <a:p>
            <a:r>
              <a:rPr kumimoji="1" lang="zh-CN" altLang="en-US" dirty="0"/>
              <a:t>解决方案</a:t>
            </a:r>
          </a:p>
        </p:txBody>
      </p:sp>
      <p:sp>
        <p:nvSpPr>
          <p:cNvPr id="3" name="内容占位符 2">
            <a:extLst>
              <a:ext uri="{FF2B5EF4-FFF2-40B4-BE49-F238E27FC236}">
                <a16:creationId xmlns:a16="http://schemas.microsoft.com/office/drawing/2014/main" id="{F9F16378-4250-4B44-BA4E-4A5084C06027}"/>
              </a:ext>
            </a:extLst>
          </p:cNvPr>
          <p:cNvSpPr>
            <a:spLocks noGrp="1"/>
          </p:cNvSpPr>
          <p:nvPr>
            <p:ph idx="1"/>
          </p:nvPr>
        </p:nvSpPr>
        <p:spPr/>
        <p:txBody>
          <a:bodyPr/>
          <a:lstStyle/>
          <a:p>
            <a:r>
              <a:rPr lang="zh-CN" altLang="en-US" dirty="0"/>
              <a:t>增加训练数据</a:t>
            </a:r>
            <a:endParaRPr lang="en-US" altLang="zh-CN" dirty="0"/>
          </a:p>
          <a:p>
            <a:r>
              <a:rPr kumimoji="1" lang="zh-CN" altLang="en-US" dirty="0"/>
              <a:t>注重有效模型的选择</a:t>
            </a:r>
          </a:p>
        </p:txBody>
      </p:sp>
      <p:sp>
        <p:nvSpPr>
          <p:cNvPr id="4" name="Slide Number Placeholder 6">
            <a:extLst>
              <a:ext uri="{FF2B5EF4-FFF2-40B4-BE49-F238E27FC236}">
                <a16:creationId xmlns:a16="http://schemas.microsoft.com/office/drawing/2014/main" id="{75EC7B06-1182-484D-82E6-C643B649878E}"/>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14</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95993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zh-CN" altLang="en-US" dirty="0"/>
              <a:t>增加训练数据</a:t>
            </a:r>
            <a:endParaRPr lang="en-US" altLang="en-US" dirty="0"/>
          </a:p>
        </p:txBody>
      </p:sp>
      <p:pic>
        <p:nvPicPr>
          <p:cNvPr id="13314"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885950" y="1680978"/>
            <a:ext cx="3904761" cy="2829110"/>
          </a:xfrm>
          <a:noFill/>
        </p:spPr>
      </p:pic>
      <p:pic>
        <p:nvPicPr>
          <p:cNvPr id="13315"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0" y="1690688"/>
            <a:ext cx="4066846" cy="286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3019" t="9634" r="13583" b="75781"/>
          <a:stretch>
            <a:fillRect/>
          </a:stretch>
        </p:blipFill>
        <p:spPr bwMode="auto">
          <a:xfrm>
            <a:off x="9067800" y="1143000"/>
            <a:ext cx="1181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7" name="TextBox 2"/>
          <p:cNvSpPr txBox="1">
            <a:spLocks noChangeArrowheads="1"/>
          </p:cNvSpPr>
          <p:nvPr/>
        </p:nvSpPr>
        <p:spPr bwMode="auto">
          <a:xfrm>
            <a:off x="6572577" y="4419600"/>
            <a:ext cx="406684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zh-CN" altLang="en-US" sz="1600" dirty="0">
                <a:latin typeface="Microsoft YaHei" panose="020B0503020204020204" pitchFamily="34" charset="-122"/>
                <a:ea typeface="Microsoft YaHei" panose="020B0503020204020204" pitchFamily="34" charset="-122"/>
              </a:rPr>
              <a:t>使用</a:t>
            </a:r>
            <a:r>
              <a:rPr lang="zh-CN" altLang="en-US" sz="1600" b="1" dirty="0">
                <a:latin typeface="Microsoft YaHei" panose="020B0503020204020204" pitchFamily="34" charset="-122"/>
                <a:ea typeface="Microsoft YaHei" panose="020B0503020204020204" pitchFamily="34" charset="-122"/>
              </a:rPr>
              <a:t>更多的（两倍的）训练数据</a:t>
            </a:r>
            <a:endParaRPr lang="en-US" altLang="en-US" sz="1600" b="1" dirty="0">
              <a:latin typeface="Microsoft YaHei" panose="020B0503020204020204" pitchFamily="34" charset="-122"/>
              <a:ea typeface="Microsoft YaHei" panose="020B0503020204020204" pitchFamily="34" charset="-122"/>
            </a:endParaRPr>
          </a:p>
        </p:txBody>
      </p:sp>
      <p:sp>
        <p:nvSpPr>
          <p:cNvPr id="13318" name="Text Box 7"/>
          <p:cNvSpPr txBox="1">
            <a:spLocks noChangeArrowheads="1"/>
          </p:cNvSpPr>
          <p:nvPr/>
        </p:nvSpPr>
        <p:spPr bwMode="auto">
          <a:xfrm>
            <a:off x="1828800" y="4953001"/>
            <a:ext cx="868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5750" indent="-285750">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 typeface="Arial" charset="0"/>
              <a:buChar char="•"/>
            </a:pPr>
            <a:r>
              <a:rPr lang="zh-CN" altLang="en-US" dirty="0">
                <a:latin typeface="Microsoft YaHei" panose="020B0503020204020204" pitchFamily="34" charset="-122"/>
                <a:ea typeface="Microsoft YaHei" panose="020B0503020204020204" pitchFamily="34" charset="-122"/>
              </a:rPr>
              <a:t>增加训练数据的大小可减少特定模型的训练误差和测试误差之间的差异</a:t>
            </a:r>
            <a:endParaRPr lang="en-US" altLang="en-US" sz="1800" dirty="0">
              <a:latin typeface="Microsoft YaHei" panose="020B0503020204020204" pitchFamily="34" charset="-122"/>
              <a:ea typeface="Microsoft YaHei" panose="020B0503020204020204" pitchFamily="34" charset="-122"/>
              <a:sym typeface="Symbol" charset="2"/>
            </a:endParaRPr>
          </a:p>
        </p:txBody>
      </p:sp>
      <p:sp>
        <p:nvSpPr>
          <p:cNvPr id="8" name="文本框 7">
            <a:extLst>
              <a:ext uri="{FF2B5EF4-FFF2-40B4-BE49-F238E27FC236}">
                <a16:creationId xmlns:a16="http://schemas.microsoft.com/office/drawing/2014/main" id="{74C4C508-1CD6-7941-B19C-79EF979EE426}"/>
              </a:ext>
            </a:extLst>
          </p:cNvPr>
          <p:cNvSpPr txBox="1"/>
          <p:nvPr/>
        </p:nvSpPr>
        <p:spPr>
          <a:xfrm>
            <a:off x="3278493" y="1491734"/>
            <a:ext cx="1626553" cy="369332"/>
          </a:xfrm>
          <a:prstGeom prst="rect">
            <a:avLst/>
          </a:prstGeom>
          <a:noFill/>
        </p:spPr>
        <p:txBody>
          <a:bodyPr wrap="square" rtlCol="0">
            <a:spAutoFit/>
          </a:bodyPr>
          <a:lstStyle/>
          <a:p>
            <a:r>
              <a:rPr kumimoji="1" lang="zh-CN" altLang="en-US" b="1" dirty="0">
                <a:solidFill>
                  <a:srgbClr val="C00000"/>
                </a:solidFill>
              </a:rPr>
              <a:t>过拟合</a:t>
            </a:r>
          </a:p>
        </p:txBody>
      </p:sp>
      <p:sp>
        <p:nvSpPr>
          <p:cNvPr id="2" name="右箭头 1">
            <a:extLst>
              <a:ext uri="{FF2B5EF4-FFF2-40B4-BE49-F238E27FC236}">
                <a16:creationId xmlns:a16="http://schemas.microsoft.com/office/drawing/2014/main" id="{E5006F6B-9FD5-8E45-8C94-0CCA9CD7E253}"/>
              </a:ext>
            </a:extLst>
          </p:cNvPr>
          <p:cNvSpPr/>
          <p:nvPr/>
        </p:nvSpPr>
        <p:spPr>
          <a:xfrm>
            <a:off x="5517210" y="2574930"/>
            <a:ext cx="1023582" cy="86322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Slide Number Placeholder 6">
            <a:extLst>
              <a:ext uri="{FF2B5EF4-FFF2-40B4-BE49-F238E27FC236}">
                <a16:creationId xmlns:a16="http://schemas.microsoft.com/office/drawing/2014/main" id="{8B255595-9F36-944C-85CC-18410AF87116}"/>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15</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29009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zh-CN" altLang="en-US" dirty="0"/>
              <a:t>增加训练数据</a:t>
            </a:r>
            <a:endParaRPr lang="en-US" altLang="en-US" dirty="0"/>
          </a:p>
        </p:txBody>
      </p:sp>
      <p:pic>
        <p:nvPicPr>
          <p:cNvPr id="13314"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474422" y="1630391"/>
            <a:ext cx="3933097" cy="2849640"/>
          </a:xfrm>
          <a:noFill/>
        </p:spPr>
      </p:pic>
      <p:sp>
        <p:nvSpPr>
          <p:cNvPr id="13317" name="TextBox 2"/>
          <p:cNvSpPr txBox="1">
            <a:spLocks noChangeArrowheads="1"/>
          </p:cNvSpPr>
          <p:nvPr/>
        </p:nvSpPr>
        <p:spPr bwMode="auto">
          <a:xfrm>
            <a:off x="6143625" y="4419600"/>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600"/>
              <a:t>Using twice the number of data instances</a:t>
            </a:r>
          </a:p>
        </p:txBody>
      </p:sp>
      <p:sp>
        <p:nvSpPr>
          <p:cNvPr id="13318" name="Text Box 7"/>
          <p:cNvSpPr txBox="1">
            <a:spLocks noChangeArrowheads="1"/>
          </p:cNvSpPr>
          <p:nvPr/>
        </p:nvSpPr>
        <p:spPr bwMode="auto">
          <a:xfrm>
            <a:off x="1828800" y="4953001"/>
            <a:ext cx="868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5750" indent="-285750">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 typeface="Arial" charset="0"/>
              <a:buChar char="•"/>
            </a:pPr>
            <a:r>
              <a:rPr lang="zh-CN" altLang="en-US" dirty="0">
                <a:latin typeface="Microsoft YaHei" panose="020B0503020204020204" pitchFamily="34" charset="-122"/>
                <a:ea typeface="Microsoft YaHei" panose="020B0503020204020204" pitchFamily="34" charset="-122"/>
              </a:rPr>
              <a:t>增加训练数据的大小可减少特定模型的训练误差和测试误差之间的差异</a:t>
            </a:r>
            <a:endParaRPr lang="en-US" altLang="en-US" sz="1800" dirty="0">
              <a:latin typeface="Microsoft YaHei" panose="020B0503020204020204" pitchFamily="34" charset="-122"/>
              <a:ea typeface="Microsoft YaHei" panose="020B0503020204020204" pitchFamily="34" charset="-122"/>
              <a:sym typeface="Symbol" charset="2"/>
            </a:endParaRPr>
          </a:p>
        </p:txBody>
      </p:sp>
      <p:pic>
        <p:nvPicPr>
          <p:cNvPr id="9" name="Picture 8"/>
          <p:cNvPicPr>
            <a:picLocks noChangeAspect="1"/>
          </p:cNvPicPr>
          <p:nvPr/>
        </p:nvPicPr>
        <p:blipFill>
          <a:blip r:embed="rId3"/>
          <a:stretch>
            <a:fillRect/>
          </a:stretch>
        </p:blipFill>
        <p:spPr>
          <a:xfrm>
            <a:off x="2673201" y="2284457"/>
            <a:ext cx="1573893" cy="1158281"/>
          </a:xfrm>
          <a:prstGeom prst="rect">
            <a:avLst/>
          </a:prstGeom>
        </p:spPr>
      </p:pic>
      <p:sp>
        <p:nvSpPr>
          <p:cNvPr id="3" name="TextBox 2"/>
          <p:cNvSpPr txBox="1"/>
          <p:nvPr/>
        </p:nvSpPr>
        <p:spPr>
          <a:xfrm>
            <a:off x="2533880" y="1552188"/>
            <a:ext cx="2445260" cy="276999"/>
          </a:xfrm>
          <a:prstGeom prst="rect">
            <a:avLst/>
          </a:prstGeom>
          <a:noFill/>
        </p:spPr>
        <p:txBody>
          <a:bodyPr wrap="square" rtlCol="0">
            <a:spAutoFit/>
          </a:bodyPr>
          <a:lstStyle/>
          <a:p>
            <a:r>
              <a:rPr lang="en-US" sz="1200" dirty="0"/>
              <a:t>Decision Tree with 50 nodes</a:t>
            </a:r>
          </a:p>
        </p:txBody>
      </p:sp>
      <p:grpSp>
        <p:nvGrpSpPr>
          <p:cNvPr id="4" name="组合 3">
            <a:extLst>
              <a:ext uri="{FF2B5EF4-FFF2-40B4-BE49-F238E27FC236}">
                <a16:creationId xmlns:a16="http://schemas.microsoft.com/office/drawing/2014/main" id="{E0095A42-25FF-A549-8404-467B1DD90065}"/>
              </a:ext>
            </a:extLst>
          </p:cNvPr>
          <p:cNvGrpSpPr/>
          <p:nvPr/>
        </p:nvGrpSpPr>
        <p:grpSpPr>
          <a:xfrm>
            <a:off x="5715246" y="1690687"/>
            <a:ext cx="4310743" cy="2847976"/>
            <a:chOff x="5486400" y="838201"/>
            <a:chExt cx="5257800" cy="3700463"/>
          </a:xfrm>
        </p:grpSpPr>
        <p:pic>
          <p:nvPicPr>
            <p:cNvPr id="13315"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6400" y="838201"/>
              <a:ext cx="5257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3019" t="9634" r="13583" b="75781"/>
            <a:stretch>
              <a:fillRect/>
            </a:stretch>
          </p:blipFill>
          <p:spPr bwMode="auto">
            <a:xfrm>
              <a:off x="9067800" y="1143000"/>
              <a:ext cx="1181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7086600" y="1676400"/>
              <a:ext cx="1800012" cy="1371600"/>
            </a:xfrm>
            <a:prstGeom prst="rect">
              <a:avLst/>
            </a:prstGeom>
          </p:spPr>
        </p:pic>
        <p:sp>
          <p:nvSpPr>
            <p:cNvPr id="11" name="TextBox 10"/>
            <p:cNvSpPr txBox="1"/>
            <p:nvPr/>
          </p:nvSpPr>
          <p:spPr>
            <a:xfrm>
              <a:off x="6972844" y="3048001"/>
              <a:ext cx="2895600" cy="276999"/>
            </a:xfrm>
            <a:prstGeom prst="rect">
              <a:avLst/>
            </a:prstGeom>
            <a:noFill/>
          </p:spPr>
          <p:txBody>
            <a:bodyPr wrap="square" rtlCol="0">
              <a:spAutoFit/>
            </a:bodyPr>
            <a:lstStyle/>
            <a:p>
              <a:r>
                <a:rPr lang="en-US" sz="1200" dirty="0"/>
                <a:t>Decision Tree with 50 nodes</a:t>
              </a:r>
            </a:p>
          </p:txBody>
        </p:sp>
      </p:grpSp>
      <p:sp>
        <p:nvSpPr>
          <p:cNvPr id="13" name="TextBox 2">
            <a:extLst>
              <a:ext uri="{FF2B5EF4-FFF2-40B4-BE49-F238E27FC236}">
                <a16:creationId xmlns:a16="http://schemas.microsoft.com/office/drawing/2014/main" id="{3FCF5E6B-4D35-8848-B9A1-5F626739D3CD}"/>
              </a:ext>
            </a:extLst>
          </p:cNvPr>
          <p:cNvSpPr txBox="1"/>
          <p:nvPr/>
        </p:nvSpPr>
        <p:spPr>
          <a:xfrm>
            <a:off x="6933945" y="1591506"/>
            <a:ext cx="2445260" cy="276999"/>
          </a:xfrm>
          <a:prstGeom prst="rect">
            <a:avLst/>
          </a:prstGeom>
          <a:noFill/>
        </p:spPr>
        <p:txBody>
          <a:bodyPr wrap="square" rtlCol="0">
            <a:spAutoFit/>
          </a:bodyPr>
          <a:lstStyle/>
          <a:p>
            <a:r>
              <a:rPr lang="en-US" sz="1200" dirty="0"/>
              <a:t>Decision Tree with 50 nodes</a:t>
            </a:r>
          </a:p>
        </p:txBody>
      </p:sp>
      <p:sp>
        <p:nvSpPr>
          <p:cNvPr id="14" name="Slide Number Placeholder 6">
            <a:extLst>
              <a:ext uri="{FF2B5EF4-FFF2-40B4-BE49-F238E27FC236}">
                <a16:creationId xmlns:a16="http://schemas.microsoft.com/office/drawing/2014/main" id="{D062F85E-6CF3-9145-878D-E368A73148CE}"/>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16</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202072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1" name="Rectangle 2"/>
          <p:cNvSpPr>
            <a:spLocks noGrp="1" noChangeArrowheads="1"/>
          </p:cNvSpPr>
          <p:nvPr>
            <p:ph type="title"/>
          </p:nvPr>
        </p:nvSpPr>
        <p:spPr>
          <a:xfrm>
            <a:off x="594360" y="637125"/>
            <a:ext cx="3802276" cy="5256371"/>
          </a:xfrm>
        </p:spPr>
        <p:txBody>
          <a:bodyPr>
            <a:normAutofit/>
          </a:bodyPr>
          <a:lstStyle/>
          <a:p>
            <a:r>
              <a:rPr lang="en-US" altLang="en-US" sz="4800" dirty="0">
                <a:solidFill>
                  <a:schemeClr val="bg1"/>
                </a:solidFill>
              </a:rPr>
              <a:t>Overfitting</a:t>
            </a:r>
            <a:r>
              <a:rPr lang="zh-CN" altLang="en-US" sz="4800" dirty="0">
                <a:solidFill>
                  <a:schemeClr val="bg1"/>
                </a:solidFill>
              </a:rPr>
              <a:t>带来的思考</a:t>
            </a:r>
            <a:endParaRPr lang="en-US" altLang="en-US" sz="4800" dirty="0">
              <a:solidFill>
                <a:schemeClr val="bg1"/>
              </a:solidFill>
            </a:endParaRPr>
          </a:p>
        </p:txBody>
      </p:sp>
      <p:graphicFrame>
        <p:nvGraphicFramePr>
          <p:cNvPr id="20484" name="Rectangle 3">
            <a:extLst>
              <a:ext uri="{FF2B5EF4-FFF2-40B4-BE49-F238E27FC236}">
                <a16:creationId xmlns:a16="http://schemas.microsoft.com/office/drawing/2014/main" id="{3C1022A9-C6F1-4B56-ADC1-6DB8ED3A6955}"/>
              </a:ext>
            </a:extLst>
          </p:cNvPr>
          <p:cNvGraphicFramePr/>
          <p:nvPr>
            <p:extLst>
              <p:ext uri="{D42A27DB-BD31-4B8C-83A1-F6EECF244321}">
                <p14:modId xmlns:p14="http://schemas.microsoft.com/office/powerpoint/2010/main" val="36107675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6">
            <a:extLst>
              <a:ext uri="{FF2B5EF4-FFF2-40B4-BE49-F238E27FC236}">
                <a16:creationId xmlns:a16="http://schemas.microsoft.com/office/drawing/2014/main" id="{9416F736-F099-E64D-A0B6-E69586C65858}"/>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17</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00973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zh-CN" altLang="en-US" dirty="0"/>
              <a:t>模型选择</a:t>
            </a:r>
            <a:endParaRPr lang="en-US" altLang="en-US" dirty="0"/>
          </a:p>
        </p:txBody>
      </p:sp>
      <p:sp>
        <p:nvSpPr>
          <p:cNvPr id="21506" name="Rectangle 3"/>
          <p:cNvSpPr>
            <a:spLocks noGrp="1" noChangeArrowheads="1"/>
          </p:cNvSpPr>
          <p:nvPr>
            <p:ph type="body" idx="1"/>
          </p:nvPr>
        </p:nvSpPr>
        <p:spPr/>
        <p:txBody>
          <a:bodyPr>
            <a:normAutofit/>
          </a:bodyPr>
          <a:lstStyle/>
          <a:p>
            <a:pPr marL="0" indent="0">
              <a:buNone/>
            </a:pPr>
            <a:r>
              <a:rPr lang="zh-CN" altLang="en-US" dirty="0"/>
              <a:t>在模型构建期间执行，目的是确保模型不会过于复杂（以避免过度拟合） </a:t>
            </a:r>
            <a:endParaRPr lang="en-US" altLang="zh-CN" dirty="0"/>
          </a:p>
          <a:p>
            <a:r>
              <a:rPr lang="zh-CN" altLang="en-US" dirty="0"/>
              <a:t>需要估计泛化错误 </a:t>
            </a:r>
            <a:endParaRPr lang="en-US" altLang="zh-CN" dirty="0"/>
          </a:p>
          <a:p>
            <a:pPr marL="914400" lvl="1" indent="-457200">
              <a:lnSpc>
                <a:spcPct val="160000"/>
              </a:lnSpc>
              <a:buFont typeface="+mj-ea"/>
              <a:buAutoNum type="circleNumDbPlain"/>
            </a:pPr>
            <a:r>
              <a:rPr lang="en-US" altLang="zh-CN" dirty="0"/>
              <a:t>Using Validation Set </a:t>
            </a:r>
            <a:r>
              <a:rPr lang="zh-CN" altLang="en-US" dirty="0"/>
              <a:t>（使用验证集） </a:t>
            </a:r>
            <a:endParaRPr lang="en-US" altLang="zh-CN" dirty="0"/>
          </a:p>
          <a:p>
            <a:pPr marL="914400" lvl="1" indent="-457200">
              <a:lnSpc>
                <a:spcPct val="160000"/>
              </a:lnSpc>
              <a:buFont typeface="+mj-ea"/>
              <a:buAutoNum type="circleNumDbPlain"/>
            </a:pPr>
            <a:r>
              <a:rPr lang="en-US" altLang="zh-CN" dirty="0"/>
              <a:t>Incorporating Model Complexity</a:t>
            </a:r>
            <a:r>
              <a:rPr lang="zh-CN" altLang="en-US" dirty="0"/>
              <a:t>（考虑模型复杂度） </a:t>
            </a:r>
            <a:endParaRPr lang="en-US" altLang="zh-CN" dirty="0"/>
          </a:p>
          <a:p>
            <a:pPr marL="914400" lvl="1" indent="-457200">
              <a:lnSpc>
                <a:spcPct val="160000"/>
              </a:lnSpc>
              <a:buFont typeface="+mj-ea"/>
              <a:buAutoNum type="circleNumDbPlain"/>
            </a:pPr>
            <a:r>
              <a:rPr lang="en-US" altLang="zh-CN" dirty="0"/>
              <a:t>Estimating Statistical Bounds</a:t>
            </a:r>
            <a:r>
              <a:rPr lang="zh-CN" altLang="en-US" dirty="0"/>
              <a:t>（估计统计上下限）</a:t>
            </a:r>
            <a:endParaRPr lang="en-US" altLang="en-US" dirty="0"/>
          </a:p>
        </p:txBody>
      </p:sp>
      <p:sp>
        <p:nvSpPr>
          <p:cNvPr id="5" name="Slide Number Placeholder 6">
            <a:extLst>
              <a:ext uri="{FF2B5EF4-FFF2-40B4-BE49-F238E27FC236}">
                <a16:creationId xmlns:a16="http://schemas.microsoft.com/office/drawing/2014/main" id="{3C6BF503-BDF4-6740-AC01-CF09CCB406C2}"/>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18</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2177521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7AF54-4777-A548-95AF-4F3BBD2A3647}"/>
              </a:ext>
            </a:extLst>
          </p:cNvPr>
          <p:cNvSpPr>
            <a:spLocks noGrp="1"/>
          </p:cNvSpPr>
          <p:nvPr>
            <p:ph type="title"/>
          </p:nvPr>
        </p:nvSpPr>
        <p:spPr/>
        <p:txBody>
          <a:bodyPr/>
          <a:lstStyle/>
          <a:p>
            <a:r>
              <a:rPr lang="zh-CN" altLang="en-US" dirty="0"/>
              <a:t>模型选择：使用验证集</a:t>
            </a:r>
            <a:endParaRPr kumimoji="1" lang="zh-CN" altLang="en-US" dirty="0"/>
          </a:p>
        </p:txBody>
      </p:sp>
      <p:graphicFrame>
        <p:nvGraphicFramePr>
          <p:cNvPr id="4" name="Rectangle 3">
            <a:extLst>
              <a:ext uri="{FF2B5EF4-FFF2-40B4-BE49-F238E27FC236}">
                <a16:creationId xmlns:a16="http://schemas.microsoft.com/office/drawing/2014/main" id="{59CCA187-0EB6-1541-B111-B11117E398A8}"/>
              </a:ext>
            </a:extLst>
          </p:cNvPr>
          <p:cNvGraphicFramePr/>
          <p:nvPr>
            <p:extLst>
              <p:ext uri="{D42A27DB-BD31-4B8C-83A1-F6EECF244321}">
                <p14:modId xmlns:p14="http://schemas.microsoft.com/office/powerpoint/2010/main" val="1607552756"/>
              </p:ext>
            </p:extLst>
          </p:nvPr>
        </p:nvGraphicFramePr>
        <p:xfrm>
          <a:off x="784544" y="1569492"/>
          <a:ext cx="10622912" cy="4644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6">
            <a:extLst>
              <a:ext uri="{FF2B5EF4-FFF2-40B4-BE49-F238E27FC236}">
                <a16:creationId xmlns:a16="http://schemas.microsoft.com/office/drawing/2014/main" id="{1F29555E-5344-3842-963F-1EA6B8CC2E81}"/>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19</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84804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1019605" y="2381657"/>
            <a:ext cx="10727479" cy="1015663"/>
          </a:xfrm>
          <a:prstGeom prst="rect">
            <a:avLst/>
          </a:prstGeom>
        </p:spPr>
        <p:txBody>
          <a:bodyPr wrap="square">
            <a:spAutoFit/>
          </a:bodyPr>
          <a:lstStyle/>
          <a:p>
            <a:pPr algn="ctr"/>
            <a:r>
              <a:rPr lang="zh-CN" altLang="en-US" sz="6000" dirty="0"/>
              <a:t>第三讲</a:t>
            </a:r>
            <a:r>
              <a:rPr lang="en-US" altLang="zh-CN" sz="6000" dirty="0"/>
              <a:t>(</a:t>
            </a:r>
            <a:r>
              <a:rPr lang="zh-CN" altLang="en-US" sz="6000" dirty="0"/>
              <a:t>二</a:t>
            </a:r>
            <a:r>
              <a:rPr lang="en-US" altLang="zh-CN" sz="6000" dirty="0"/>
              <a:t>) </a:t>
            </a:r>
            <a:r>
              <a:rPr kumimoji="1" lang="zh-CN" altLang="en-US" sz="6000" dirty="0"/>
              <a:t>过拟合</a:t>
            </a:r>
            <a:endParaRPr kumimoji="1" lang="zh-CN" altLang="en-US" sz="6000" dirty="0">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193484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93336" y="380999"/>
            <a:ext cx="10771833" cy="664029"/>
          </a:xfrm>
        </p:spPr>
        <p:txBody>
          <a:bodyPr>
            <a:normAutofit fontScale="90000"/>
          </a:bodyPr>
          <a:lstStyle/>
          <a:p>
            <a:r>
              <a:rPr lang="zh-CN" altLang="en-US" dirty="0"/>
              <a:t>考虑模型复杂度</a:t>
            </a:r>
            <a:endParaRPr lang="en-US" altLang="en-US" dirty="0"/>
          </a:p>
        </p:txBody>
      </p:sp>
      <p:sp>
        <p:nvSpPr>
          <p:cNvPr id="23554" name="Rectangle 3"/>
          <p:cNvSpPr>
            <a:spLocks noGrp="1" noChangeArrowheads="1"/>
          </p:cNvSpPr>
          <p:nvPr>
            <p:ph type="body" idx="1"/>
          </p:nvPr>
        </p:nvSpPr>
        <p:spPr>
          <a:xfrm>
            <a:off x="838200" y="1602313"/>
            <a:ext cx="10515600" cy="4351338"/>
          </a:xfrm>
        </p:spPr>
        <p:txBody>
          <a:bodyPr>
            <a:normAutofit/>
          </a:bodyPr>
          <a:lstStyle/>
          <a:p>
            <a:pPr marL="0" indent="0">
              <a:buNone/>
            </a:pPr>
            <a:r>
              <a:rPr lang="en-US" altLang="en-US" sz="2400" b="1" dirty="0"/>
              <a:t>Rationale: Occam’s Razor</a:t>
            </a:r>
            <a:r>
              <a:rPr lang="zh-CN" altLang="en-US" sz="2400" b="1" dirty="0"/>
              <a:t> 奥姆卡剃刀</a:t>
            </a:r>
            <a:endParaRPr lang="en-US" altLang="en-US" sz="2400" b="1" dirty="0"/>
          </a:p>
          <a:p>
            <a:pPr lvl="1">
              <a:buFont typeface="Wingdings" pitchFamily="2" charset="2"/>
              <a:buChar char="Ø"/>
            </a:pPr>
            <a:r>
              <a:rPr lang="zh-CN" altLang="en-US" dirty="0"/>
              <a:t> 鉴于两种泛化错误差不多的模型，人们应该更喜欢更简单的模型，而不是更复杂的模型</a:t>
            </a:r>
            <a:endParaRPr lang="en-US" altLang="zh-CN" dirty="0"/>
          </a:p>
          <a:p>
            <a:pPr marL="457200" lvl="1" indent="0" algn="ctr">
              <a:buNone/>
            </a:pPr>
            <a:r>
              <a:rPr lang="zh-CN" altLang="en-US" dirty="0">
                <a:solidFill>
                  <a:schemeClr val="tx2"/>
                </a:solidFill>
                <a:highlight>
                  <a:srgbClr val="FFFF00"/>
                </a:highlight>
              </a:rPr>
              <a:t>奥姆卡剃刀在手，一简一繁送繁走</a:t>
            </a:r>
            <a:r>
              <a:rPr lang="zh-CN" altLang="en-US" dirty="0">
                <a:highlight>
                  <a:srgbClr val="FFFF00"/>
                </a:highlight>
              </a:rPr>
              <a:t>。</a:t>
            </a:r>
            <a:endParaRPr lang="en-US" altLang="en-US" dirty="0">
              <a:latin typeface="Times New Roman" charset="0"/>
            </a:endParaRPr>
          </a:p>
          <a:p>
            <a:pPr lvl="1">
              <a:buFont typeface="Wingdings" pitchFamily="2" charset="2"/>
              <a:buChar char="Ø"/>
            </a:pPr>
            <a:r>
              <a:rPr lang="zh-CN" altLang="en-US" dirty="0"/>
              <a:t> 复杂的模型更有可能偶然的</a:t>
            </a:r>
            <a:r>
              <a:rPr lang="en-US" altLang="zh-CN" dirty="0"/>
              <a:t>fitting</a:t>
            </a:r>
            <a:endParaRPr lang="en-US" altLang="en-US" sz="1800" dirty="0">
              <a:latin typeface="Times New Roman" charset="0"/>
            </a:endParaRPr>
          </a:p>
          <a:p>
            <a:pPr lvl="1">
              <a:buFont typeface="Wingdings" pitchFamily="2" charset="2"/>
              <a:buChar char="Ø"/>
            </a:pPr>
            <a:r>
              <a:rPr lang="zh-CN" altLang="en-US" dirty="0"/>
              <a:t> 因此，在评估模型时应包括模型的复杂性</a:t>
            </a:r>
            <a:endParaRPr lang="en-US" altLang="en-US" sz="1200" dirty="0">
              <a:solidFill>
                <a:srgbClr val="FF0000"/>
              </a:solidFill>
            </a:endParaRPr>
          </a:p>
          <a:p>
            <a:pPr lvl="1"/>
            <a:endParaRPr lang="en-US" altLang="en-US" dirty="0"/>
          </a:p>
          <a:p>
            <a:pPr lvl="2"/>
            <a:endParaRPr lang="en-US" altLang="en-US" dirty="0"/>
          </a:p>
        </p:txBody>
      </p:sp>
      <p:sp>
        <p:nvSpPr>
          <p:cNvPr id="5" name="Rectangle 4"/>
          <p:cNvSpPr/>
          <p:nvPr/>
        </p:nvSpPr>
        <p:spPr>
          <a:xfrm>
            <a:off x="2074697" y="5567856"/>
            <a:ext cx="8229600" cy="919226"/>
          </a:xfrm>
          <a:prstGeom prst="rect">
            <a:avLst/>
          </a:prstGeom>
        </p:spPr>
        <p:txBody>
          <a:bodyPr wrap="square">
            <a:spAutoFit/>
          </a:bodyPr>
          <a:lstStyle/>
          <a:p>
            <a:pPr lvl="1">
              <a:spcBef>
                <a:spcPct val="10000"/>
              </a:spcBef>
              <a:spcAft>
                <a:spcPts val="400"/>
              </a:spcAft>
              <a:buClr>
                <a:srgbClr val="0C7B9C"/>
              </a:buClr>
              <a:buSzPct val="100000"/>
            </a:pPr>
            <a:r>
              <a:rPr lang="en-US" altLang="en-US" sz="2400" kern="0" dirty="0">
                <a:solidFill>
                  <a:srgbClr val="FF0000"/>
                </a:solidFill>
                <a:latin typeface="Arial"/>
              </a:rPr>
              <a:t>Gen. Error(Model) = Train. Error(Model, Train. Data) + </a:t>
            </a:r>
          </a:p>
          <a:p>
            <a:pPr lvl="1">
              <a:spcBef>
                <a:spcPct val="10000"/>
              </a:spcBef>
              <a:spcAft>
                <a:spcPts val="400"/>
              </a:spcAft>
              <a:buClr>
                <a:srgbClr val="0C7B9C"/>
              </a:buClr>
              <a:buSzPct val="100000"/>
            </a:pPr>
            <a:r>
              <a:rPr lang="en-US" altLang="en-US" sz="2400" kern="0" dirty="0">
                <a:solidFill>
                  <a:srgbClr val="FF0000"/>
                </a:solidFill>
                <a:latin typeface="Arial"/>
              </a:rPr>
              <a:t>				 	x Complexity(Model)</a:t>
            </a:r>
          </a:p>
        </p:txBody>
      </p:sp>
      <p:pic>
        <p:nvPicPr>
          <p:cNvPr id="8" name="Picture 7"/>
          <p:cNvPicPr>
            <a:picLocks noChangeAspect="1"/>
          </p:cNvPicPr>
          <p:nvPr/>
        </p:nvPicPr>
        <p:blipFill>
          <a:blip r:embed="rId2"/>
          <a:stretch>
            <a:fillRect/>
          </a:stretch>
        </p:blipFill>
        <p:spPr>
          <a:xfrm>
            <a:off x="6096000" y="5953651"/>
            <a:ext cx="652877" cy="756744"/>
          </a:xfrm>
          <a:prstGeom prst="rect">
            <a:avLst/>
          </a:prstGeom>
        </p:spPr>
      </p:pic>
      <p:pic>
        <p:nvPicPr>
          <p:cNvPr id="2" name="图片 1">
            <a:extLst>
              <a:ext uri="{FF2B5EF4-FFF2-40B4-BE49-F238E27FC236}">
                <a16:creationId xmlns:a16="http://schemas.microsoft.com/office/drawing/2014/main" id="{9AA25FA7-88C9-D14E-908E-3DA30351FA26}"/>
              </a:ext>
            </a:extLst>
          </p:cNvPr>
          <p:cNvPicPr>
            <a:picLocks noChangeAspect="1"/>
          </p:cNvPicPr>
          <p:nvPr/>
        </p:nvPicPr>
        <p:blipFill>
          <a:blip r:embed="rId3"/>
          <a:stretch>
            <a:fillRect/>
          </a:stretch>
        </p:blipFill>
        <p:spPr>
          <a:xfrm>
            <a:off x="9771378" y="3117208"/>
            <a:ext cx="1693791" cy="2227335"/>
          </a:xfrm>
          <a:prstGeom prst="rect">
            <a:avLst/>
          </a:prstGeom>
        </p:spPr>
      </p:pic>
      <p:sp>
        <p:nvSpPr>
          <p:cNvPr id="7" name="Slide Number Placeholder 6">
            <a:extLst>
              <a:ext uri="{FF2B5EF4-FFF2-40B4-BE49-F238E27FC236}">
                <a16:creationId xmlns:a16="http://schemas.microsoft.com/office/drawing/2014/main" id="{7B596732-DDA7-B048-B5D4-1DCC150E8953}"/>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20</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404745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zh-CN" altLang="en-US" dirty="0"/>
              <a:t>计算决策树的复杂性</a:t>
            </a:r>
            <a:endParaRPr lang="en-US" altLang="en-US" dirty="0"/>
          </a:p>
        </p:txBody>
      </p:sp>
      <p:sp>
        <p:nvSpPr>
          <p:cNvPr id="24578" name="Rectangle 3"/>
          <p:cNvSpPr>
            <a:spLocks noGrp="1" noChangeArrowheads="1"/>
          </p:cNvSpPr>
          <p:nvPr>
            <p:ph type="body" idx="1"/>
          </p:nvPr>
        </p:nvSpPr>
        <p:spPr/>
        <p:txBody>
          <a:bodyPr>
            <a:normAutofit fontScale="77500" lnSpcReduction="20000"/>
          </a:bodyPr>
          <a:lstStyle/>
          <a:p>
            <a:r>
              <a:rPr lang="en-US" altLang="en-US" b="1" dirty="0"/>
              <a:t>Pessimistic Error Estimate</a:t>
            </a:r>
            <a:r>
              <a:rPr lang="en-US" altLang="en-US" dirty="0"/>
              <a:t> </a:t>
            </a:r>
            <a:r>
              <a:rPr lang="zh-CN" altLang="en-US" dirty="0">
                <a:solidFill>
                  <a:schemeClr val="tx2"/>
                </a:solidFill>
              </a:rPr>
              <a:t>（悲观误差估计）</a:t>
            </a:r>
            <a:endParaRPr lang="en-US" altLang="en-US" dirty="0">
              <a:solidFill>
                <a:schemeClr val="tx2"/>
              </a:solidFill>
            </a:endParaRPr>
          </a:p>
          <a:p>
            <a:pPr marL="0" indent="0">
              <a:buNone/>
            </a:pPr>
            <a:r>
              <a:rPr lang="en-US" altLang="zh-CN" dirty="0">
                <a:latin typeface="Times New Roman" charset="0"/>
              </a:rPr>
              <a:t>	</a:t>
            </a:r>
            <a:r>
              <a:rPr lang="zh-CN" altLang="en-US" dirty="0">
                <a:latin typeface="Times New Roman" charset="0"/>
              </a:rPr>
              <a:t>拥有</a:t>
            </a:r>
            <a:r>
              <a:rPr lang="en-US" altLang="en-US" dirty="0"/>
              <a:t> k </a:t>
            </a:r>
            <a:r>
              <a:rPr lang="zh-CN" altLang="en-US" dirty="0"/>
              <a:t>个叶结点的决策树 </a:t>
            </a:r>
            <a:r>
              <a:rPr lang="en-US" altLang="en-US" i="1" dirty="0">
                <a:latin typeface="Times New Roman" charset="0"/>
              </a:rPr>
              <a:t>T </a:t>
            </a:r>
            <a:r>
              <a:rPr lang="en-US" altLang="en-US" dirty="0"/>
              <a:t>:</a:t>
            </a:r>
          </a:p>
          <a:p>
            <a:pPr lvl="1"/>
            <a:endParaRPr lang="en-US" altLang="en-US" dirty="0"/>
          </a:p>
          <a:p>
            <a:pPr lvl="1"/>
            <a:endParaRPr lang="en-US" altLang="en-US" dirty="0"/>
          </a:p>
          <a:p>
            <a:pPr lvl="1"/>
            <a:endParaRPr lang="en-US" altLang="en-US" dirty="0"/>
          </a:p>
          <a:p>
            <a:pPr lvl="2"/>
            <a:r>
              <a:rPr lang="en-US" altLang="en-US" dirty="0">
                <a:sym typeface="Symbol" charset="2"/>
              </a:rPr>
              <a:t>err(T):</a:t>
            </a:r>
            <a:r>
              <a:rPr lang="zh-CN" altLang="en-US" dirty="0">
                <a:sym typeface="Symbol" charset="2"/>
              </a:rPr>
              <a:t> </a:t>
            </a:r>
            <a:r>
              <a:rPr lang="zh-CN" altLang="en-US" dirty="0"/>
              <a:t>所有训练记录的错误率</a:t>
            </a:r>
            <a:endParaRPr lang="en-US" altLang="en-US" dirty="0">
              <a:sym typeface="Symbol" charset="2"/>
            </a:endParaRPr>
          </a:p>
          <a:p>
            <a:pPr lvl="2"/>
            <a:r>
              <a:rPr lang="en-US" altLang="en-US" dirty="0">
                <a:sym typeface="Symbol" charset="2"/>
              </a:rPr>
              <a:t>: trade-off hyper-parameter (similar to   </a:t>
            </a:r>
            <a:r>
              <a:rPr lang="zh-CN" altLang="en-US" dirty="0">
                <a:sym typeface="Symbol" charset="2"/>
              </a:rPr>
              <a:t> </a:t>
            </a:r>
            <a:r>
              <a:rPr lang="en-US" altLang="en-US" dirty="0">
                <a:sym typeface="Symbol" charset="2"/>
              </a:rPr>
              <a:t>)</a:t>
            </a:r>
          </a:p>
          <a:p>
            <a:pPr lvl="3"/>
            <a:r>
              <a:rPr lang="zh-CN" altLang="en-US" dirty="0"/>
              <a:t>添加叶结点的相对成本</a:t>
            </a:r>
            <a:endParaRPr lang="en-US" altLang="en-US" dirty="0">
              <a:sym typeface="Symbol" charset="2"/>
            </a:endParaRPr>
          </a:p>
          <a:p>
            <a:pPr lvl="2"/>
            <a:r>
              <a:rPr lang="en-US" altLang="en-US" dirty="0">
                <a:sym typeface="Symbol" charset="2"/>
              </a:rPr>
              <a:t>k:</a:t>
            </a:r>
            <a:r>
              <a:rPr lang="zh-CN" altLang="en-US" dirty="0">
                <a:sym typeface="Symbol" charset="2"/>
              </a:rPr>
              <a:t> </a:t>
            </a:r>
            <a:r>
              <a:rPr lang="zh-CN" altLang="en-US" dirty="0"/>
              <a:t>叶结点数</a:t>
            </a:r>
            <a:endParaRPr lang="en-US" altLang="en-US" dirty="0">
              <a:sym typeface="Symbol" charset="2"/>
            </a:endParaRPr>
          </a:p>
          <a:p>
            <a:pPr lvl="2"/>
            <a:r>
              <a:rPr lang="en-US" altLang="en-US" dirty="0" err="1">
                <a:sym typeface="Symbol" charset="2"/>
              </a:rPr>
              <a:t>N</a:t>
            </a:r>
            <a:r>
              <a:rPr lang="en-US" altLang="en-US" baseline="-25000" dirty="0" err="1">
                <a:sym typeface="Symbol" charset="2"/>
              </a:rPr>
              <a:t>train</a:t>
            </a:r>
            <a:r>
              <a:rPr lang="en-US" altLang="en-US" dirty="0">
                <a:sym typeface="Symbol" charset="2"/>
              </a:rPr>
              <a:t>:</a:t>
            </a:r>
            <a:r>
              <a:rPr lang="zh-CN" altLang="en-US" dirty="0">
                <a:sym typeface="Symbol" charset="2"/>
              </a:rPr>
              <a:t> </a:t>
            </a:r>
            <a:r>
              <a:rPr lang="zh-CN" altLang="en-US" dirty="0"/>
              <a:t>训练记录总数</a:t>
            </a:r>
            <a:endParaRPr lang="en-US" altLang="en-US" dirty="0">
              <a:sym typeface="Symbol" charset="2"/>
            </a:endParaRPr>
          </a:p>
        </p:txBody>
      </p:sp>
      <p:pic>
        <p:nvPicPr>
          <p:cNvPr id="9" name="Picture 8"/>
          <p:cNvPicPr>
            <a:picLocks noChangeAspect="1"/>
          </p:cNvPicPr>
          <p:nvPr/>
        </p:nvPicPr>
        <p:blipFill>
          <a:blip r:embed="rId2"/>
          <a:stretch>
            <a:fillRect/>
          </a:stretch>
        </p:blipFill>
        <p:spPr>
          <a:xfrm>
            <a:off x="3924300" y="2902780"/>
            <a:ext cx="3821206" cy="925907"/>
          </a:xfrm>
          <a:prstGeom prst="rect">
            <a:avLst/>
          </a:prstGeom>
        </p:spPr>
      </p:pic>
      <p:pic>
        <p:nvPicPr>
          <p:cNvPr id="11" name="Picture 10"/>
          <p:cNvPicPr>
            <a:picLocks noChangeAspect="1"/>
          </p:cNvPicPr>
          <p:nvPr/>
        </p:nvPicPr>
        <p:blipFill>
          <a:blip r:embed="rId3"/>
          <a:stretch>
            <a:fillRect/>
          </a:stretch>
        </p:blipFill>
        <p:spPr>
          <a:xfrm>
            <a:off x="5834903" y="4545625"/>
            <a:ext cx="469900" cy="457200"/>
          </a:xfrm>
          <a:prstGeom prst="rect">
            <a:avLst/>
          </a:prstGeom>
        </p:spPr>
      </p:pic>
      <p:sp>
        <p:nvSpPr>
          <p:cNvPr id="6" name="Slide Number Placeholder 6">
            <a:extLst>
              <a:ext uri="{FF2B5EF4-FFF2-40B4-BE49-F238E27FC236}">
                <a16:creationId xmlns:a16="http://schemas.microsoft.com/office/drawing/2014/main" id="{021BFE26-9F5A-A143-A174-E82696B244F6}"/>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21</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01654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4"/>
          <p:cNvGraphicFramePr>
            <a:graphicFrameLocks noChangeAspect="1"/>
          </p:cNvGraphicFramePr>
          <p:nvPr>
            <p:extLst>
              <p:ext uri="{D42A27DB-BD31-4B8C-83A1-F6EECF244321}">
                <p14:modId xmlns:p14="http://schemas.microsoft.com/office/powerpoint/2010/main" val="3576705232"/>
              </p:ext>
            </p:extLst>
          </p:nvPr>
        </p:nvGraphicFramePr>
        <p:xfrm>
          <a:off x="1927412" y="1711325"/>
          <a:ext cx="6400800" cy="3435350"/>
        </p:xfrm>
        <a:graphic>
          <a:graphicData uri="http://schemas.openxmlformats.org/presentationml/2006/ole">
            <mc:AlternateContent xmlns:mc="http://schemas.openxmlformats.org/markup-compatibility/2006">
              <mc:Choice xmlns:v="urn:schemas-microsoft-com:vml" Requires="v">
                <p:oleObj name="Visio" r:id="rId2" imgW="9715500" imgH="5207000" progId="Visio.Drawing.6">
                  <p:embed/>
                </p:oleObj>
              </mc:Choice>
              <mc:Fallback>
                <p:oleObj name="Visio" r:id="rId2" imgW="9715500" imgH="5207000" progId="Visio.Drawing.6">
                  <p:embed/>
                  <p:pic>
                    <p:nvPicPr>
                      <p:cNvPr id="2560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12" y="1711325"/>
                        <a:ext cx="6400800"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29125" name="Text Box 5"/>
          <p:cNvSpPr txBox="1">
            <a:spLocks noChangeArrowheads="1"/>
          </p:cNvSpPr>
          <p:nvPr/>
        </p:nvSpPr>
        <p:spPr bwMode="auto">
          <a:xfrm>
            <a:off x="8709212" y="2473325"/>
            <a:ext cx="1676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a:t>e(T</a:t>
            </a:r>
            <a:r>
              <a:rPr lang="en-US" altLang="en-US" sz="1800" baseline="-25000"/>
              <a:t>L</a:t>
            </a:r>
            <a:r>
              <a:rPr lang="en-US" altLang="en-US" sz="1800"/>
              <a:t>) = 4/24</a:t>
            </a:r>
          </a:p>
          <a:p>
            <a:pPr>
              <a:spcBef>
                <a:spcPct val="50000"/>
              </a:spcBef>
              <a:spcAft>
                <a:spcPct val="100000"/>
              </a:spcAft>
              <a:buClrTx/>
              <a:buSzTx/>
              <a:buFontTx/>
              <a:buNone/>
            </a:pPr>
            <a:r>
              <a:rPr lang="en-US" altLang="en-US" sz="1800"/>
              <a:t>e(T</a:t>
            </a:r>
            <a:r>
              <a:rPr lang="en-US" altLang="en-US" sz="1800" baseline="-25000"/>
              <a:t>R</a:t>
            </a:r>
            <a:r>
              <a:rPr lang="en-US" altLang="en-US" sz="1800"/>
              <a:t>) = 6/24</a:t>
            </a:r>
          </a:p>
          <a:p>
            <a:pPr>
              <a:spcBef>
                <a:spcPct val="50000"/>
              </a:spcBef>
              <a:spcAft>
                <a:spcPct val="100000"/>
              </a:spcAft>
              <a:buClrTx/>
              <a:buSzTx/>
              <a:buFontTx/>
              <a:buNone/>
            </a:pPr>
            <a:r>
              <a:rPr lang="en-US" altLang="en-US" sz="1800">
                <a:sym typeface="Symbol" charset="2"/>
              </a:rPr>
              <a:t> = 1</a:t>
            </a:r>
          </a:p>
        </p:txBody>
      </p:sp>
      <p:sp>
        <p:nvSpPr>
          <p:cNvPr id="1029126" name="Text Box 6"/>
          <p:cNvSpPr txBox="1">
            <a:spLocks noChangeArrowheads="1"/>
          </p:cNvSpPr>
          <p:nvPr/>
        </p:nvSpPr>
        <p:spPr bwMode="auto">
          <a:xfrm>
            <a:off x="2689412" y="5521325"/>
            <a:ext cx="52578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dirty="0" err="1"/>
              <a:t>e</a:t>
            </a:r>
            <a:r>
              <a:rPr lang="en-US" altLang="en-US" sz="1800" baseline="-25000" dirty="0" err="1"/>
              <a:t>gen</a:t>
            </a:r>
            <a:r>
              <a:rPr lang="en-US" altLang="en-US" sz="1800" dirty="0"/>
              <a:t>(T</a:t>
            </a:r>
            <a:r>
              <a:rPr lang="en-US" altLang="en-US" sz="1800" baseline="-25000" dirty="0"/>
              <a:t>L</a:t>
            </a:r>
            <a:r>
              <a:rPr lang="en-US" altLang="en-US" sz="1800" dirty="0"/>
              <a:t>) = 4/24 + 1*7/24 = 11/24 = 0.458</a:t>
            </a:r>
          </a:p>
          <a:p>
            <a:pPr>
              <a:spcBef>
                <a:spcPct val="50000"/>
              </a:spcBef>
              <a:spcAft>
                <a:spcPct val="100000"/>
              </a:spcAft>
              <a:buClrTx/>
              <a:buSzTx/>
              <a:buFontTx/>
              <a:buNone/>
            </a:pPr>
            <a:r>
              <a:rPr lang="en-US" altLang="en-US" sz="1800" dirty="0" err="1"/>
              <a:t>e</a:t>
            </a:r>
            <a:r>
              <a:rPr lang="en-US" altLang="en-US" sz="1800" baseline="-25000" dirty="0" err="1"/>
              <a:t>gen</a:t>
            </a:r>
            <a:r>
              <a:rPr lang="en-US" altLang="en-US" sz="1800" dirty="0"/>
              <a:t>(T</a:t>
            </a:r>
            <a:r>
              <a:rPr lang="en-US" altLang="en-US" sz="1800" baseline="-25000" dirty="0"/>
              <a:t>R</a:t>
            </a:r>
            <a:r>
              <a:rPr lang="en-US" altLang="en-US" sz="1800" dirty="0"/>
              <a:t>) = 6/24 + 1*4/24 = 10/24 = 0.417</a:t>
            </a:r>
          </a:p>
        </p:txBody>
      </p:sp>
      <p:cxnSp>
        <p:nvCxnSpPr>
          <p:cNvPr id="3" name="直线连接符 2">
            <a:extLst>
              <a:ext uri="{FF2B5EF4-FFF2-40B4-BE49-F238E27FC236}">
                <a16:creationId xmlns:a16="http://schemas.microsoft.com/office/drawing/2014/main" id="{ECEF7517-22E7-D448-9A72-27F86C4EC218}"/>
              </a:ext>
            </a:extLst>
          </p:cNvPr>
          <p:cNvCxnSpPr/>
          <p:nvPr/>
        </p:nvCxnSpPr>
        <p:spPr>
          <a:xfrm flipH="1">
            <a:off x="1352981" y="1808459"/>
            <a:ext cx="4069583" cy="25422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73D72F8-A03A-4A47-A2D5-E89B49B274CB}"/>
              </a:ext>
            </a:extLst>
          </p:cNvPr>
          <p:cNvSpPr txBox="1"/>
          <p:nvPr/>
        </p:nvSpPr>
        <p:spPr>
          <a:xfrm>
            <a:off x="5422564" y="1433809"/>
            <a:ext cx="934496" cy="646331"/>
          </a:xfrm>
          <a:prstGeom prst="rect">
            <a:avLst/>
          </a:prstGeom>
          <a:noFill/>
        </p:spPr>
        <p:txBody>
          <a:bodyPr wrap="square" rtlCol="0">
            <a:spAutoFit/>
          </a:bodyPr>
          <a:lstStyle/>
          <a:p>
            <a:r>
              <a:rPr kumimoji="1" lang="zh-CN" altLang="en-US" dirty="0">
                <a:solidFill>
                  <a:srgbClr val="FF0000"/>
                </a:solidFill>
              </a:rPr>
              <a:t>削他，送他走</a:t>
            </a:r>
          </a:p>
        </p:txBody>
      </p:sp>
      <p:sp>
        <p:nvSpPr>
          <p:cNvPr id="11" name="Rectangle 2">
            <a:extLst>
              <a:ext uri="{FF2B5EF4-FFF2-40B4-BE49-F238E27FC236}">
                <a16:creationId xmlns:a16="http://schemas.microsoft.com/office/drawing/2014/main" id="{535E2A67-0A70-CE4B-B3AF-F7B05E22EADB}"/>
              </a:ext>
            </a:extLst>
          </p:cNvPr>
          <p:cNvSpPr>
            <a:spLocks noGrp="1" noChangeArrowheads="1"/>
          </p:cNvSpPr>
          <p:nvPr>
            <p:ph type="title"/>
          </p:nvPr>
        </p:nvSpPr>
        <p:spPr>
          <a:xfrm>
            <a:off x="838200" y="365125"/>
            <a:ext cx="10515600" cy="1325563"/>
          </a:xfrm>
        </p:spPr>
        <p:txBody>
          <a:bodyPr/>
          <a:lstStyle/>
          <a:p>
            <a:r>
              <a:rPr lang="zh-CN" altLang="en-US" dirty="0"/>
              <a:t>计算决策树的复杂性</a:t>
            </a:r>
            <a:endParaRPr lang="en-US" altLang="en-US" dirty="0"/>
          </a:p>
        </p:txBody>
      </p:sp>
      <p:sp>
        <p:nvSpPr>
          <p:cNvPr id="12" name="Slide Number Placeholder 6">
            <a:extLst>
              <a:ext uri="{FF2B5EF4-FFF2-40B4-BE49-F238E27FC236}">
                <a16:creationId xmlns:a16="http://schemas.microsoft.com/office/drawing/2014/main" id="{2EE81BC5-06B7-2E4D-ACAF-C508DB10180F}"/>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22</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2115882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3"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
                                        <p:tgtEl>
                                          <p:spTgt spid="3"/>
                                        </p:tgtEl>
                                      </p:cBhvr>
                                    </p:animEffect>
                                    <p:anim calcmode="lin" valueType="num">
                                      <p:cBhvr>
                                        <p:cTn id="16" dur="400" fill="hold"/>
                                        <p:tgtEl>
                                          <p:spTgt spid="3"/>
                                        </p:tgtEl>
                                        <p:attrNameLst>
                                          <p:attrName>ppt_x</p:attrName>
                                        </p:attrNameLst>
                                      </p:cBhvr>
                                      <p:tavLst>
                                        <p:tav tm="0">
                                          <p:val>
                                            <p:strVal val="#ppt_x"/>
                                          </p:val>
                                        </p:tav>
                                        <p:tav tm="100000">
                                          <p:val>
                                            <p:strVal val="#ppt_x"/>
                                          </p:val>
                                        </p:tav>
                                      </p:tavLst>
                                    </p:anim>
                                    <p:anim calcmode="lin" valueType="num">
                                      <p:cBhvr>
                                        <p:cTn id="17" dur="400" fill="hold"/>
                                        <p:tgtEl>
                                          <p:spTgt spid="3"/>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5" grpId="0"/>
      <p:bldP spid="10291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zh-CN" altLang="en-US" dirty="0"/>
              <a:t>计算决策树的复杂性</a:t>
            </a:r>
            <a:endParaRPr lang="en-US" altLang="en-US" sz="2800" dirty="0"/>
          </a:p>
        </p:txBody>
      </p:sp>
      <p:sp>
        <p:nvSpPr>
          <p:cNvPr id="22530" name="Rectangle 3"/>
          <p:cNvSpPr>
            <a:spLocks noGrp="1" noChangeArrowheads="1"/>
          </p:cNvSpPr>
          <p:nvPr>
            <p:ph type="body" idx="1"/>
          </p:nvPr>
        </p:nvSpPr>
        <p:spPr>
          <a:xfrm>
            <a:off x="838200" y="1253331"/>
            <a:ext cx="10515600" cy="4351338"/>
          </a:xfrm>
        </p:spPr>
        <p:txBody>
          <a:bodyPr/>
          <a:lstStyle/>
          <a:p>
            <a:r>
              <a:rPr lang="en-US" altLang="en-US" b="1" dirty="0" err="1"/>
              <a:t>Resubstitution</a:t>
            </a:r>
            <a:r>
              <a:rPr lang="en-US" altLang="en-US" b="1" dirty="0"/>
              <a:t> Estimate</a:t>
            </a:r>
            <a:r>
              <a:rPr lang="zh-CN" altLang="en-US" b="1" dirty="0"/>
              <a:t> （</a:t>
            </a:r>
            <a:r>
              <a:rPr lang="zh-CN" altLang="en-US" b="1" dirty="0">
                <a:solidFill>
                  <a:schemeClr val="tx2"/>
                </a:solidFill>
              </a:rPr>
              <a:t>再代入估计</a:t>
            </a:r>
            <a:r>
              <a:rPr lang="zh-CN" altLang="en-US" b="1" dirty="0"/>
              <a:t>）</a:t>
            </a:r>
            <a:r>
              <a:rPr lang="en-US" altLang="en-US" dirty="0"/>
              <a:t>: </a:t>
            </a:r>
          </a:p>
          <a:p>
            <a:pPr lvl="1"/>
            <a:r>
              <a:rPr lang="zh-CN" altLang="en-US" dirty="0"/>
              <a:t>使用训练误差作为对泛化误差的乐观估计，也称为</a:t>
            </a:r>
            <a:r>
              <a:rPr lang="en-US" altLang="en-US" dirty="0"/>
              <a:t>optimistic error estimate</a:t>
            </a:r>
          </a:p>
        </p:txBody>
      </p:sp>
      <p:graphicFrame>
        <p:nvGraphicFramePr>
          <p:cNvPr id="22531" name="Object 4"/>
          <p:cNvGraphicFramePr>
            <a:graphicFrameLocks noGrp="1" noChangeAspect="1"/>
          </p:cNvGraphicFramePr>
          <p:nvPr>
            <p:ph sz="half" idx="4294967295"/>
            <p:extLst>
              <p:ext uri="{D42A27DB-BD31-4B8C-83A1-F6EECF244321}">
                <p14:modId xmlns:p14="http://schemas.microsoft.com/office/powerpoint/2010/main" val="2912900899"/>
              </p:ext>
            </p:extLst>
          </p:nvPr>
        </p:nvGraphicFramePr>
        <p:xfrm>
          <a:off x="2209800" y="3219753"/>
          <a:ext cx="5943600" cy="3188842"/>
        </p:xfrm>
        <a:graphic>
          <a:graphicData uri="http://schemas.openxmlformats.org/presentationml/2006/ole">
            <mc:AlternateContent xmlns:mc="http://schemas.openxmlformats.org/markup-compatibility/2006">
              <mc:Choice xmlns:v="urn:schemas-microsoft-com:vml" Requires="v">
                <p:oleObj name="Visio" r:id="rId2" imgW="9715500" imgH="5207000" progId="Visio.Drawing.6">
                  <p:embed/>
                </p:oleObj>
              </mc:Choice>
              <mc:Fallback>
                <p:oleObj name="Visio" r:id="rId2" imgW="9715500" imgH="5207000" progId="Visio.Drawing.6">
                  <p:embed/>
                  <p:pic>
                    <p:nvPicPr>
                      <p:cNvPr id="2253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19753"/>
                        <a:ext cx="5943600" cy="3188842"/>
                      </a:xfrm>
                      <a:prstGeom prst="rect">
                        <a:avLst/>
                      </a:prstGeom>
                      <a:noFill/>
                      <a:ln>
                        <a:noFill/>
                      </a:ln>
                      <a:effectLst/>
                    </p:spPr>
                  </p:pic>
                </p:oleObj>
              </mc:Fallback>
            </mc:AlternateContent>
          </a:graphicData>
        </a:graphic>
      </p:graphicFrame>
      <p:sp>
        <p:nvSpPr>
          <p:cNvPr id="1022982" name="Text Box 6"/>
          <p:cNvSpPr txBox="1">
            <a:spLocks noChangeArrowheads="1"/>
          </p:cNvSpPr>
          <p:nvPr/>
        </p:nvSpPr>
        <p:spPr bwMode="auto">
          <a:xfrm>
            <a:off x="8848587" y="3287432"/>
            <a:ext cx="1676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a:t>e(T</a:t>
            </a:r>
            <a:r>
              <a:rPr lang="en-US" altLang="en-US" sz="1800" baseline="-25000"/>
              <a:t>L</a:t>
            </a:r>
            <a:r>
              <a:rPr lang="en-US" altLang="en-US" sz="1800"/>
              <a:t>) = 4/24</a:t>
            </a:r>
          </a:p>
          <a:p>
            <a:pPr>
              <a:spcBef>
                <a:spcPct val="50000"/>
              </a:spcBef>
              <a:spcAft>
                <a:spcPct val="100000"/>
              </a:spcAft>
              <a:buClrTx/>
              <a:buSzTx/>
              <a:buFontTx/>
              <a:buNone/>
            </a:pPr>
            <a:r>
              <a:rPr lang="en-US" altLang="en-US" sz="1800" dirty="0"/>
              <a:t>e(T</a:t>
            </a:r>
            <a:r>
              <a:rPr lang="en-US" altLang="en-US" sz="1800" baseline="-25000" dirty="0"/>
              <a:t>R</a:t>
            </a:r>
            <a:r>
              <a:rPr lang="en-US" altLang="en-US" sz="1800" dirty="0"/>
              <a:t>) = 6/24</a:t>
            </a:r>
          </a:p>
        </p:txBody>
      </p:sp>
      <p:sp>
        <p:nvSpPr>
          <p:cNvPr id="7" name="Slide Number Placeholder 6">
            <a:extLst>
              <a:ext uri="{FF2B5EF4-FFF2-40B4-BE49-F238E27FC236}">
                <a16:creationId xmlns:a16="http://schemas.microsoft.com/office/drawing/2014/main" id="{CD15FC0C-FAD5-3E4A-8D8A-35B68385A446}"/>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23</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4006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838200" y="187818"/>
            <a:ext cx="10515600" cy="1325563"/>
          </a:xfrm>
        </p:spPr>
        <p:txBody>
          <a:bodyPr/>
          <a:lstStyle/>
          <a:p>
            <a:r>
              <a:rPr lang="en-US" altLang="en-US" dirty="0"/>
              <a:t>Minimum Description Length (MDL)</a:t>
            </a:r>
            <a:br>
              <a:rPr lang="en-US" altLang="en-US" dirty="0"/>
            </a:br>
            <a:r>
              <a:rPr lang="zh-CN" altLang="en-US" sz="3200" dirty="0"/>
              <a:t>最小描述长度</a:t>
            </a:r>
            <a:endParaRPr lang="en-US" altLang="en-US" dirty="0"/>
          </a:p>
        </p:txBody>
      </p:sp>
      <p:sp>
        <p:nvSpPr>
          <p:cNvPr id="26626" name="Rectangle 3"/>
          <p:cNvSpPr>
            <a:spLocks noGrp="1" noChangeArrowheads="1"/>
          </p:cNvSpPr>
          <p:nvPr>
            <p:ph type="body" idx="1"/>
          </p:nvPr>
        </p:nvSpPr>
        <p:spPr>
          <a:xfrm>
            <a:off x="1981200" y="3714750"/>
            <a:ext cx="8229600" cy="2533650"/>
          </a:xfrm>
        </p:spPr>
        <p:txBody>
          <a:bodyPr>
            <a:normAutofit fontScale="77500" lnSpcReduction="20000"/>
          </a:bodyPr>
          <a:lstStyle/>
          <a:p>
            <a:pPr marL="342900" indent="-342900"/>
            <a:r>
              <a:rPr lang="en-US" altLang="en-US" sz="2400" dirty="0">
                <a:solidFill>
                  <a:srgbClr val="FF0000"/>
                </a:solidFill>
              </a:rPr>
              <a:t>Cost(</a:t>
            </a:r>
            <a:r>
              <a:rPr lang="en-US" altLang="en-US" sz="2400" dirty="0" err="1">
                <a:solidFill>
                  <a:srgbClr val="FF0000"/>
                </a:solidFill>
              </a:rPr>
              <a:t>Model,Data</a:t>
            </a:r>
            <a:r>
              <a:rPr lang="en-US" altLang="en-US" sz="2400" dirty="0">
                <a:solidFill>
                  <a:srgbClr val="FF0000"/>
                </a:solidFill>
              </a:rPr>
              <a:t>) = Cost(</a:t>
            </a:r>
            <a:r>
              <a:rPr lang="en-US" altLang="en-US" sz="2400" dirty="0" err="1">
                <a:solidFill>
                  <a:srgbClr val="FF0000"/>
                </a:solidFill>
              </a:rPr>
              <a:t>Data|Model</a:t>
            </a:r>
            <a:r>
              <a:rPr lang="en-US" altLang="en-US" sz="2400" dirty="0">
                <a:solidFill>
                  <a:srgbClr val="FF0000"/>
                </a:solidFill>
              </a:rPr>
              <a:t>) +    x Cost(Model)</a:t>
            </a:r>
          </a:p>
          <a:p>
            <a:pPr marL="742950" lvl="1" indent="-285750"/>
            <a:r>
              <a:rPr lang="en-US" altLang="en-US" dirty="0"/>
              <a:t>Cost</a:t>
            </a:r>
            <a:r>
              <a:rPr lang="zh-CN" altLang="en-US" dirty="0"/>
              <a:t>是编码所需的</a:t>
            </a:r>
            <a:r>
              <a:rPr lang="en-US" altLang="zh-CN" dirty="0"/>
              <a:t>bit</a:t>
            </a:r>
            <a:r>
              <a:rPr lang="zh-CN" altLang="en-US" dirty="0"/>
              <a:t>数。</a:t>
            </a:r>
            <a:r>
              <a:rPr lang="en-US" altLang="en-US" dirty="0"/>
              <a:t>.</a:t>
            </a:r>
          </a:p>
          <a:p>
            <a:pPr marL="742950" lvl="1" indent="-285750"/>
            <a:r>
              <a:rPr lang="zh-CN" altLang="en-US" dirty="0"/>
              <a:t>搜索成本最低的模型</a:t>
            </a:r>
            <a:r>
              <a:rPr lang="en-US" altLang="en-US" dirty="0"/>
              <a:t>.</a:t>
            </a:r>
          </a:p>
          <a:p>
            <a:pPr marL="342900" indent="-342900"/>
            <a:r>
              <a:rPr lang="en-US" altLang="en-US" sz="2400" dirty="0"/>
              <a:t>Cost(</a:t>
            </a:r>
            <a:r>
              <a:rPr lang="en-US" altLang="en-US" sz="2400" dirty="0" err="1"/>
              <a:t>Data|Model</a:t>
            </a:r>
            <a:r>
              <a:rPr lang="en-US" altLang="en-US" sz="2400" dirty="0"/>
              <a:t>)</a:t>
            </a:r>
            <a:r>
              <a:rPr lang="zh-CN" altLang="en-US" sz="2400" dirty="0"/>
              <a:t> </a:t>
            </a:r>
            <a:r>
              <a:rPr lang="zh-CN" altLang="en-US" dirty="0"/>
              <a:t>编码被错误分类的实例所需位数</a:t>
            </a:r>
            <a:r>
              <a:rPr lang="en-US" altLang="en-US" sz="2400" dirty="0"/>
              <a:t>.</a:t>
            </a:r>
          </a:p>
          <a:p>
            <a:pPr marL="342900" indent="-342900"/>
            <a:r>
              <a:rPr lang="en-US" altLang="en-US" sz="2400" dirty="0"/>
              <a:t>Cost(Model)</a:t>
            </a:r>
            <a:r>
              <a:rPr lang="zh-CN" altLang="en-US" dirty="0"/>
              <a:t>使用结点编码（子结点数量）加上拆分条件编码</a:t>
            </a:r>
            <a:r>
              <a:rPr lang="en-US" altLang="en-US" sz="2400" dirty="0"/>
              <a:t>.</a:t>
            </a:r>
          </a:p>
        </p:txBody>
      </p:sp>
      <p:graphicFrame>
        <p:nvGraphicFramePr>
          <p:cNvPr id="26627" name="Object 4"/>
          <p:cNvGraphicFramePr>
            <a:graphicFrameLocks noChangeAspect="1"/>
          </p:cNvGraphicFramePr>
          <p:nvPr>
            <p:extLst>
              <p:ext uri="{D42A27DB-BD31-4B8C-83A1-F6EECF244321}">
                <p14:modId xmlns:p14="http://schemas.microsoft.com/office/powerpoint/2010/main" val="4021546291"/>
              </p:ext>
            </p:extLst>
          </p:nvPr>
        </p:nvGraphicFramePr>
        <p:xfrm>
          <a:off x="3714751" y="1334294"/>
          <a:ext cx="4392613" cy="2406650"/>
        </p:xfrm>
        <a:graphic>
          <a:graphicData uri="http://schemas.openxmlformats.org/presentationml/2006/ole">
            <mc:AlternateContent xmlns:mc="http://schemas.openxmlformats.org/markup-compatibility/2006">
              <mc:Choice xmlns:v="urn:schemas-microsoft-com:vml" Requires="v">
                <p:oleObj name="VISIO" r:id="rId2" imgW="6348984" imgH="3473196" progId="Visio.Drawing.6">
                  <p:embed/>
                </p:oleObj>
              </mc:Choice>
              <mc:Fallback>
                <p:oleObj name="VISIO" r:id="rId2" imgW="6348984" imgH="3473196" progId="Visio.Drawing.6">
                  <p:embed/>
                  <p:pic>
                    <p:nvPicPr>
                      <p:cNvPr id="2662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1" y="1334294"/>
                        <a:ext cx="4392613"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6628" name="Object 5"/>
          <p:cNvGraphicFramePr>
            <a:graphicFrameLocks noChangeAspect="1"/>
          </p:cNvGraphicFramePr>
          <p:nvPr>
            <p:extLst>
              <p:ext uri="{D42A27DB-BD31-4B8C-83A1-F6EECF244321}">
                <p14:modId xmlns:p14="http://schemas.microsoft.com/office/powerpoint/2010/main" val="39421069"/>
              </p:ext>
            </p:extLst>
          </p:nvPr>
        </p:nvGraphicFramePr>
        <p:xfrm>
          <a:off x="2255045" y="1438522"/>
          <a:ext cx="1131888" cy="2133600"/>
        </p:xfrm>
        <a:graphic>
          <a:graphicData uri="http://schemas.openxmlformats.org/presentationml/2006/ole">
            <mc:AlternateContent xmlns:mc="http://schemas.openxmlformats.org/markup-compatibility/2006">
              <mc:Choice xmlns:v="urn:schemas-microsoft-com:vml" Requires="v">
                <p:oleObj name="Worksheet" r:id="rId4" imgW="1168400" imgH="2057400" progId="Excel.Sheet.8">
                  <p:embed/>
                </p:oleObj>
              </mc:Choice>
              <mc:Fallback>
                <p:oleObj name="Worksheet" r:id="rId4" imgW="1168400" imgH="2057400" progId="Excel.Sheet.8">
                  <p:embed/>
                  <p:pic>
                    <p:nvPicPr>
                      <p:cNvPr id="2662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5045" y="1438522"/>
                        <a:ext cx="11318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6629" name="Object 6"/>
          <p:cNvGraphicFramePr>
            <a:graphicFrameLocks noChangeAspect="1"/>
          </p:cNvGraphicFramePr>
          <p:nvPr>
            <p:extLst>
              <p:ext uri="{D42A27DB-BD31-4B8C-83A1-F6EECF244321}">
                <p14:modId xmlns:p14="http://schemas.microsoft.com/office/powerpoint/2010/main" val="4104937855"/>
              </p:ext>
            </p:extLst>
          </p:nvPr>
        </p:nvGraphicFramePr>
        <p:xfrm>
          <a:off x="8768557" y="1438522"/>
          <a:ext cx="1131888" cy="2133600"/>
        </p:xfrm>
        <a:graphic>
          <a:graphicData uri="http://schemas.openxmlformats.org/presentationml/2006/ole">
            <mc:AlternateContent xmlns:mc="http://schemas.openxmlformats.org/markup-compatibility/2006">
              <mc:Choice xmlns:v="urn:schemas-microsoft-com:vml" Requires="v">
                <p:oleObj name="Worksheet" r:id="rId6" imgW="1168400" imgH="2057400" progId="Excel.Sheet.8">
                  <p:embed/>
                </p:oleObj>
              </mc:Choice>
              <mc:Fallback>
                <p:oleObj name="Worksheet" r:id="rId6" imgW="1168400" imgH="2057400" progId="Excel.Sheet.8">
                  <p:embed/>
                  <p:pic>
                    <p:nvPicPr>
                      <p:cNvPr id="2662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8557" y="1438522"/>
                        <a:ext cx="11318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7" name="Picture 6"/>
          <p:cNvPicPr>
            <a:picLocks noChangeAspect="1"/>
          </p:cNvPicPr>
          <p:nvPr/>
        </p:nvPicPr>
        <p:blipFill>
          <a:blip r:embed="rId8"/>
          <a:stretch>
            <a:fillRect/>
          </a:stretch>
        </p:blipFill>
        <p:spPr>
          <a:xfrm>
            <a:off x="6850902" y="3606800"/>
            <a:ext cx="652877" cy="756744"/>
          </a:xfrm>
          <a:prstGeom prst="rect">
            <a:avLst/>
          </a:prstGeom>
        </p:spPr>
      </p:pic>
      <p:sp>
        <p:nvSpPr>
          <p:cNvPr id="8" name="Slide Number Placeholder 6">
            <a:extLst>
              <a:ext uri="{FF2B5EF4-FFF2-40B4-BE49-F238E27FC236}">
                <a16:creationId xmlns:a16="http://schemas.microsoft.com/office/drawing/2014/main" id="{074332B9-86CA-E542-AFE0-B5130A8AA5E4}"/>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24</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254644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zh-CN" altLang="en-US" dirty="0"/>
              <a:t>估计统计学边界</a:t>
            </a:r>
            <a:endParaRPr lang="en-US" altLang="en-US" dirty="0"/>
          </a:p>
        </p:txBody>
      </p:sp>
      <p:graphicFrame>
        <p:nvGraphicFramePr>
          <p:cNvPr id="28674" name="Object 5"/>
          <p:cNvGraphicFramePr>
            <a:graphicFrameLocks noGrp="1" noChangeAspect="1"/>
          </p:cNvGraphicFramePr>
          <p:nvPr>
            <p:ph sz="half" idx="1"/>
          </p:nvPr>
        </p:nvGraphicFramePr>
        <p:xfrm>
          <a:off x="2362200" y="1600201"/>
          <a:ext cx="1606550" cy="2238375"/>
        </p:xfrm>
        <a:graphic>
          <a:graphicData uri="http://schemas.openxmlformats.org/presentationml/2006/ole">
            <mc:AlternateContent xmlns:mc="http://schemas.openxmlformats.org/markup-compatibility/2006">
              <mc:Choice xmlns:v="urn:schemas-microsoft-com:vml" Requires="v">
                <p:oleObj name="Visio" r:id="rId3" imgW="1612900" imgH="2247900" progId="Visio.Drawing.6">
                  <p:embed/>
                </p:oleObj>
              </mc:Choice>
              <mc:Fallback>
                <p:oleObj name="Visio" r:id="rId3" imgW="1612900" imgH="2247900" progId="Visio.Drawing.6">
                  <p:embed/>
                  <p:pic>
                    <p:nvPicPr>
                      <p:cNvPr id="286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00201"/>
                        <a:ext cx="16065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175" name="Text Box 7"/>
          <p:cNvSpPr txBox="1">
            <a:spLocks noChangeArrowheads="1"/>
          </p:cNvSpPr>
          <p:nvPr/>
        </p:nvSpPr>
        <p:spPr bwMode="auto">
          <a:xfrm>
            <a:off x="5365752" y="1877277"/>
            <a:ext cx="57150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1800" dirty="0" err="1"/>
              <a:t>分割前</a:t>
            </a:r>
            <a:r>
              <a:rPr lang="en-US" altLang="en-US" sz="1800" dirty="0"/>
              <a:t>:   e = 2/7,   e’(7, 2/7, 0.25) = 0.503</a:t>
            </a:r>
            <a:br>
              <a:rPr lang="en-US" altLang="en-US" sz="1800" dirty="0"/>
            </a:br>
            <a:br>
              <a:rPr lang="en-US" altLang="en-US" sz="1800" dirty="0"/>
            </a:br>
            <a:r>
              <a:rPr lang="en-US" altLang="en-US" sz="1800" dirty="0"/>
              <a:t>		e’(T) = 7 </a:t>
            </a:r>
            <a:r>
              <a:rPr lang="en-US" altLang="en-US" sz="1800" dirty="0">
                <a:sym typeface="Symbol" charset="2"/>
              </a:rPr>
              <a:t> 0.503 = 3.521</a:t>
            </a:r>
          </a:p>
          <a:p>
            <a:pPr>
              <a:spcBef>
                <a:spcPct val="50000"/>
              </a:spcBef>
              <a:spcAft>
                <a:spcPct val="100000"/>
              </a:spcAft>
              <a:buClrTx/>
              <a:buSzTx/>
              <a:buFontTx/>
              <a:buNone/>
            </a:pPr>
            <a:r>
              <a:rPr lang="en-US" altLang="en-US" sz="1800" dirty="0" err="1"/>
              <a:t>分割后</a:t>
            </a:r>
            <a:r>
              <a:rPr lang="en-US" altLang="en-US" sz="1800" dirty="0"/>
              <a:t>:   </a:t>
            </a:r>
            <a:br>
              <a:rPr lang="en-US" altLang="en-US" sz="1800" dirty="0"/>
            </a:br>
            <a:br>
              <a:rPr lang="en-US" altLang="en-US" sz="1800" dirty="0"/>
            </a:br>
            <a:r>
              <a:rPr lang="en-US" altLang="en-US" sz="1800" dirty="0"/>
              <a:t>	e(T</a:t>
            </a:r>
            <a:r>
              <a:rPr lang="en-US" altLang="en-US" sz="1800" baseline="-25000" dirty="0"/>
              <a:t>L</a:t>
            </a:r>
            <a:r>
              <a:rPr lang="en-US" altLang="en-US" sz="1800" dirty="0"/>
              <a:t>) = 1/4,   e’(4, 1/4, 0.25) = 0.537</a:t>
            </a:r>
            <a:br>
              <a:rPr lang="en-US" altLang="en-US" sz="1800" dirty="0"/>
            </a:br>
            <a:br>
              <a:rPr lang="en-US" altLang="en-US" sz="1800" dirty="0"/>
            </a:br>
            <a:r>
              <a:rPr lang="en-US" altLang="en-US" sz="1800" dirty="0"/>
              <a:t>	e(T</a:t>
            </a:r>
            <a:r>
              <a:rPr lang="en-US" altLang="en-US" sz="1800" baseline="-25000" dirty="0"/>
              <a:t>R</a:t>
            </a:r>
            <a:r>
              <a:rPr lang="en-US" altLang="en-US" sz="1800" dirty="0"/>
              <a:t>) = 1/3,   e’(3, 1/3, 0.25) = 0.650</a:t>
            </a:r>
            <a:br>
              <a:rPr lang="en-US" altLang="en-US" sz="1800" dirty="0"/>
            </a:br>
            <a:br>
              <a:rPr lang="en-US" altLang="en-US" sz="1800" dirty="0"/>
            </a:br>
            <a:r>
              <a:rPr lang="en-US" altLang="en-US" sz="1800" dirty="0"/>
              <a:t>	e’(T) = 4 </a:t>
            </a:r>
            <a:r>
              <a:rPr lang="en-US" altLang="en-US" sz="1800" dirty="0">
                <a:sym typeface="Symbol" charset="2"/>
              </a:rPr>
              <a:t> 0.537 + 3  0.650 = 4.098 </a:t>
            </a:r>
            <a:endParaRPr lang="en-US" altLang="en-US" sz="1400" dirty="0">
              <a:sym typeface="Symbol" charset="2"/>
            </a:endParaRPr>
          </a:p>
        </p:txBody>
      </p:sp>
      <p:graphicFrame>
        <p:nvGraphicFramePr>
          <p:cNvPr id="28676" name="Object 8"/>
          <p:cNvGraphicFramePr>
            <a:graphicFrameLocks noGrp="1" noChangeAspect="1"/>
          </p:cNvGraphicFramePr>
          <p:nvPr>
            <p:ph sz="half" idx="2"/>
            <p:extLst>
              <p:ext uri="{D42A27DB-BD31-4B8C-83A1-F6EECF244321}">
                <p14:modId xmlns:p14="http://schemas.microsoft.com/office/powerpoint/2010/main" val="733287439"/>
              </p:ext>
            </p:extLst>
          </p:nvPr>
        </p:nvGraphicFramePr>
        <p:xfrm>
          <a:off x="435632" y="4410871"/>
          <a:ext cx="4297979" cy="1325562"/>
        </p:xfrm>
        <a:graphic>
          <a:graphicData uri="http://schemas.openxmlformats.org/presentationml/2006/ole">
            <mc:AlternateContent xmlns:mc="http://schemas.openxmlformats.org/markup-compatibility/2006">
              <mc:Choice xmlns:v="urn:schemas-microsoft-com:vml" Requires="v">
                <p:oleObj name="Equation" r:id="rId5" imgW="2717800" imgH="838200" progId="Equation.3">
                  <p:embed/>
                </p:oleObj>
              </mc:Choice>
              <mc:Fallback>
                <p:oleObj name="Equation" r:id="rId5" imgW="2717800" imgH="838200" progId="Equation.3">
                  <p:embed/>
                  <p:pic>
                    <p:nvPicPr>
                      <p:cNvPr id="2867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32" y="4410871"/>
                        <a:ext cx="4297979" cy="1325562"/>
                      </a:xfrm>
                      <a:prstGeom prst="rect">
                        <a:avLst/>
                      </a:prstGeom>
                      <a:noFill/>
                      <a:ln>
                        <a:noFill/>
                      </a:ln>
                      <a:effectLst/>
                    </p:spPr>
                  </p:pic>
                </p:oleObj>
              </mc:Fallback>
            </mc:AlternateContent>
          </a:graphicData>
        </a:graphic>
      </p:graphicFrame>
      <p:sp>
        <p:nvSpPr>
          <p:cNvPr id="1031178" name="Text Box 10"/>
          <p:cNvSpPr txBox="1">
            <a:spLocks noChangeArrowheads="1"/>
          </p:cNvSpPr>
          <p:nvPr/>
        </p:nvSpPr>
        <p:spPr bwMode="auto">
          <a:xfrm>
            <a:off x="5486400" y="5848835"/>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100000"/>
              </a:spcAft>
              <a:buClrTx/>
              <a:buSzTx/>
              <a:buFontTx/>
              <a:buNone/>
            </a:pPr>
            <a:r>
              <a:rPr lang="en-US" altLang="en-US" sz="2000" dirty="0" err="1">
                <a:latin typeface="Microsoft YaHei" panose="020B0503020204020204" pitchFamily="34" charset="-122"/>
                <a:ea typeface="Microsoft YaHei" panose="020B0503020204020204" pitchFamily="34" charset="-122"/>
                <a:sym typeface="Symbol" charset="2"/>
              </a:rPr>
              <a:t>因此</a:t>
            </a:r>
            <a:r>
              <a:rPr lang="zh-CN" altLang="en-US" sz="2000" dirty="0">
                <a:latin typeface="Microsoft YaHei" panose="020B0503020204020204" pitchFamily="34" charset="-122"/>
                <a:ea typeface="Microsoft YaHei" panose="020B0503020204020204" pitchFamily="34" charset="-122"/>
                <a:sym typeface="Symbol" charset="2"/>
              </a:rPr>
              <a:t>，不应该进一步划分</a:t>
            </a:r>
            <a:endParaRPr lang="en-US" altLang="en-US" sz="2000" dirty="0">
              <a:latin typeface="Microsoft YaHei" panose="020B0503020204020204" pitchFamily="34" charset="-122"/>
              <a:ea typeface="Microsoft YaHei" panose="020B0503020204020204" pitchFamily="34" charset="-122"/>
              <a:sym typeface="Symbol" charset="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93F011-B7A3-4944-A133-FBB645C394CC}"/>
                  </a:ext>
                </a:extLst>
              </p:cNvPr>
              <p:cNvSpPr txBox="1"/>
              <p:nvPr/>
            </p:nvSpPr>
            <p:spPr>
              <a:xfrm>
                <a:off x="8060953" y="953687"/>
                <a:ext cx="1606550" cy="369332"/>
              </a:xfrm>
              <a:prstGeom prst="rect">
                <a:avLst/>
              </a:prstGeom>
              <a:noFill/>
            </p:spPr>
            <p:txBody>
              <a:bodyPr wrap="square" rtlCol="0">
                <a:spAutoFit/>
              </a:bodyPr>
              <a:lstStyle/>
              <a:p>
                <a:r>
                  <a:rPr kumimoji="1" lang="zh-CN" altLang="en-US" dirty="0"/>
                  <a:t>置信水平</a:t>
                </a:r>
                <a14:m>
                  <m:oMath xmlns:m="http://schemas.openxmlformats.org/officeDocument/2006/math">
                    <m:r>
                      <a:rPr kumimoji="1" lang="zh-CN" altLang="en-US" i="1" smtClean="0">
                        <a:latin typeface="Cambria Math" panose="02040503050406030204" pitchFamily="18" charset="0"/>
                      </a:rPr>
                      <m:t>𝛼</m:t>
                    </m:r>
                  </m:oMath>
                </a14:m>
                <a:endParaRPr kumimoji="1" lang="zh-CN" altLang="en-US" dirty="0"/>
              </a:p>
            </p:txBody>
          </p:sp>
        </mc:Choice>
        <mc:Fallback xmlns="">
          <p:sp>
            <p:nvSpPr>
              <p:cNvPr id="2" name="文本框 1">
                <a:extLst>
                  <a:ext uri="{FF2B5EF4-FFF2-40B4-BE49-F238E27FC236}">
                    <a16:creationId xmlns:a16="http://schemas.microsoft.com/office/drawing/2014/main" id="{2D93F011-B7A3-4944-A133-FBB645C394CC}"/>
                  </a:ext>
                </a:extLst>
              </p:cNvPr>
              <p:cNvSpPr txBox="1">
                <a:spLocks noRot="1" noChangeAspect="1" noMove="1" noResize="1" noEditPoints="1" noAdjustHandles="1" noChangeArrowheads="1" noChangeShapeType="1" noTextEdit="1"/>
              </p:cNvSpPr>
              <p:nvPr/>
            </p:nvSpPr>
            <p:spPr>
              <a:xfrm>
                <a:off x="8060953" y="953687"/>
                <a:ext cx="1606550" cy="369332"/>
              </a:xfrm>
              <a:prstGeom prst="rect">
                <a:avLst/>
              </a:prstGeom>
              <a:blipFill>
                <a:blip r:embed="rId8"/>
                <a:stretch>
                  <a:fillRect l="-3150" t="-6667" b="-23333"/>
                </a:stretch>
              </a:blipFill>
            </p:spPr>
            <p:txBody>
              <a:bodyPr/>
              <a:lstStyle/>
              <a:p>
                <a:r>
                  <a:rPr lang="zh-CN" altLang="en-US">
                    <a:noFill/>
                  </a:rPr>
                  <a:t> </a:t>
                </a:r>
              </a:p>
            </p:txBody>
          </p:sp>
        </mc:Fallback>
      </mc:AlternateContent>
      <p:cxnSp>
        <p:nvCxnSpPr>
          <p:cNvPr id="4" name="直线箭头连接符 3">
            <a:extLst>
              <a:ext uri="{FF2B5EF4-FFF2-40B4-BE49-F238E27FC236}">
                <a16:creationId xmlns:a16="http://schemas.microsoft.com/office/drawing/2014/main" id="{7EEB356B-B85A-BD46-BAA3-076F4CBFA039}"/>
              </a:ext>
            </a:extLst>
          </p:cNvPr>
          <p:cNvCxnSpPr/>
          <p:nvPr/>
        </p:nvCxnSpPr>
        <p:spPr>
          <a:xfrm flipH="1">
            <a:off x="8575301" y="1421206"/>
            <a:ext cx="276225" cy="38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CB3B8D79-A5E0-3340-86D9-D9CF2686A33B}"/>
              </a:ext>
            </a:extLst>
          </p:cNvPr>
          <p:cNvCxnSpPr>
            <a:cxnSpLocks/>
          </p:cNvCxnSpPr>
          <p:nvPr/>
        </p:nvCxnSpPr>
        <p:spPr>
          <a:xfrm flipH="1">
            <a:off x="7704556" y="1415842"/>
            <a:ext cx="172245" cy="387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FC8C463-4046-214D-B567-29DDD00E5D98}"/>
              </a:ext>
            </a:extLst>
          </p:cNvPr>
          <p:cNvSpPr txBox="1"/>
          <p:nvPr/>
        </p:nvSpPr>
        <p:spPr>
          <a:xfrm>
            <a:off x="7176711" y="1063368"/>
            <a:ext cx="1055690" cy="369332"/>
          </a:xfrm>
          <a:prstGeom prst="rect">
            <a:avLst/>
          </a:prstGeom>
          <a:noFill/>
        </p:spPr>
        <p:txBody>
          <a:bodyPr wrap="square" rtlCol="0">
            <a:spAutoFit/>
          </a:bodyPr>
          <a:lstStyle/>
          <a:p>
            <a:r>
              <a:rPr kumimoji="1" lang="zh-CN" altLang="en-US" dirty="0"/>
              <a:t>样本数</a:t>
            </a:r>
          </a:p>
        </p:txBody>
      </p:sp>
      <p:sp>
        <p:nvSpPr>
          <p:cNvPr id="12" name="文本框 11">
            <a:extLst>
              <a:ext uri="{FF2B5EF4-FFF2-40B4-BE49-F238E27FC236}">
                <a16:creationId xmlns:a16="http://schemas.microsoft.com/office/drawing/2014/main" id="{56A5C491-663A-4E4F-90BA-BDE4630EEF76}"/>
              </a:ext>
            </a:extLst>
          </p:cNvPr>
          <p:cNvSpPr txBox="1"/>
          <p:nvPr/>
        </p:nvSpPr>
        <p:spPr>
          <a:xfrm>
            <a:off x="6201985" y="1221601"/>
            <a:ext cx="1055690" cy="369332"/>
          </a:xfrm>
          <a:prstGeom prst="rect">
            <a:avLst/>
          </a:prstGeom>
          <a:noFill/>
        </p:spPr>
        <p:txBody>
          <a:bodyPr wrap="square" rtlCol="0">
            <a:spAutoFit/>
          </a:bodyPr>
          <a:lstStyle/>
          <a:p>
            <a:r>
              <a:rPr kumimoji="1" lang="zh-CN" altLang="en-US" dirty="0"/>
              <a:t>错误率</a:t>
            </a:r>
          </a:p>
        </p:txBody>
      </p:sp>
      <p:cxnSp>
        <p:nvCxnSpPr>
          <p:cNvPr id="13" name="直线箭头连接符 12">
            <a:extLst>
              <a:ext uri="{FF2B5EF4-FFF2-40B4-BE49-F238E27FC236}">
                <a16:creationId xmlns:a16="http://schemas.microsoft.com/office/drawing/2014/main" id="{96610354-13FB-FD4E-BB3C-40B24749424F}"/>
              </a:ext>
            </a:extLst>
          </p:cNvPr>
          <p:cNvCxnSpPr>
            <a:cxnSpLocks/>
          </p:cNvCxnSpPr>
          <p:nvPr/>
        </p:nvCxnSpPr>
        <p:spPr>
          <a:xfrm>
            <a:off x="7013201" y="1590933"/>
            <a:ext cx="0" cy="352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6">
            <a:extLst>
              <a:ext uri="{FF2B5EF4-FFF2-40B4-BE49-F238E27FC236}">
                <a16:creationId xmlns:a16="http://schemas.microsoft.com/office/drawing/2014/main" id="{2F9538DE-A10B-FD42-B4AD-01A910CEBB8E}"/>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25</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436099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11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1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5" grpId="0" build="p"/>
      <p:bldP spid="103117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zh-CN" altLang="en-US" dirty="0"/>
              <a:t>决策树模型选择</a:t>
            </a:r>
            <a:endParaRPr lang="en-US" altLang="en-US" dirty="0"/>
          </a:p>
        </p:txBody>
      </p:sp>
      <p:sp>
        <p:nvSpPr>
          <p:cNvPr id="29698" name="Rectangle 3"/>
          <p:cNvSpPr>
            <a:spLocks noGrp="1" noChangeArrowheads="1"/>
          </p:cNvSpPr>
          <p:nvPr>
            <p:ph type="body" idx="1"/>
          </p:nvPr>
        </p:nvSpPr>
        <p:spPr>
          <a:xfrm>
            <a:off x="914400" y="1447800"/>
            <a:ext cx="10515600" cy="5181600"/>
          </a:xfrm>
        </p:spPr>
        <p:txBody>
          <a:bodyPr>
            <a:normAutofit lnSpcReduction="10000"/>
          </a:bodyPr>
          <a:lstStyle/>
          <a:p>
            <a:r>
              <a:rPr lang="zh-CN" altLang="en-US" sz="2400" b="1" dirty="0">
                <a:solidFill>
                  <a:srgbClr val="FF0000"/>
                </a:solidFill>
              </a:rPr>
              <a:t>预剪枝</a:t>
            </a:r>
            <a:r>
              <a:rPr lang="en-US" altLang="en-US" sz="2400" b="1" dirty="0">
                <a:solidFill>
                  <a:srgbClr val="FF0000"/>
                </a:solidFill>
              </a:rPr>
              <a:t> (</a:t>
            </a:r>
            <a:r>
              <a:rPr lang="zh-CN" altLang="en-US" sz="2400" b="1" dirty="0">
                <a:solidFill>
                  <a:srgbClr val="FF0000"/>
                </a:solidFill>
              </a:rPr>
              <a:t>早停规则</a:t>
            </a:r>
            <a:r>
              <a:rPr lang="en-US" altLang="en-US" sz="2400" b="1" dirty="0">
                <a:solidFill>
                  <a:srgbClr val="FF0000"/>
                </a:solidFill>
              </a:rPr>
              <a:t>)</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solidFill>
                  <a:srgbClr val="FF0000"/>
                </a:solidFill>
              </a:rPr>
              <a:t>	</a:t>
            </a:r>
            <a:r>
              <a:rPr lang="zh-CN" altLang="en-US" dirty="0"/>
              <a:t>在算法成为完全生长的树之前停止算法</a:t>
            </a:r>
            <a:endParaRPr lang="en-US" altLang="zh-CN" dirty="0"/>
          </a:p>
          <a:p>
            <a:pPr marL="914400" lvl="2" indent="0">
              <a:buNone/>
            </a:pPr>
            <a:r>
              <a:rPr lang="en-US" altLang="zh-CN" b="1" dirty="0"/>
              <a:t>	</a:t>
            </a:r>
            <a:r>
              <a:rPr lang="zh-CN" altLang="en-US" sz="1800" b="1" dirty="0">
                <a:solidFill>
                  <a:schemeClr val="accent2"/>
                </a:solidFill>
              </a:rPr>
              <a:t>结点的典型停止条件</a:t>
            </a:r>
            <a:r>
              <a:rPr lang="en-US" altLang="en-US" sz="1800" b="1" dirty="0">
                <a:solidFill>
                  <a:schemeClr val="accent2"/>
                </a:solidFill>
              </a:rPr>
              <a:t>:</a:t>
            </a:r>
          </a:p>
          <a:p>
            <a:pPr lvl="4"/>
            <a:r>
              <a:rPr lang="zh-CN" altLang="en-US" dirty="0"/>
              <a:t>如果所有实例都属于同一类，请停止 </a:t>
            </a:r>
            <a:endParaRPr lang="en-US" altLang="zh-CN" dirty="0"/>
          </a:p>
          <a:p>
            <a:pPr lvl="4"/>
            <a:r>
              <a:rPr lang="zh-CN" altLang="en-US" dirty="0"/>
              <a:t>如果所有属性值相同，请停止</a:t>
            </a:r>
            <a:endParaRPr lang="en-US" altLang="zh-CN" dirty="0"/>
          </a:p>
          <a:p>
            <a:pPr marL="1828800" lvl="4" indent="0">
              <a:buNone/>
            </a:pPr>
            <a:r>
              <a:rPr lang="zh-CN" altLang="en-US" b="1" dirty="0">
                <a:solidFill>
                  <a:schemeClr val="accent2"/>
                </a:solidFill>
              </a:rPr>
              <a:t>更加严格的条件</a:t>
            </a:r>
            <a:endParaRPr lang="en-US" altLang="en-US" b="1" dirty="0">
              <a:solidFill>
                <a:schemeClr val="accent2"/>
              </a:solidFill>
            </a:endParaRPr>
          </a:p>
          <a:p>
            <a:pPr lvl="4"/>
            <a:r>
              <a:rPr lang="zh-CN" altLang="en-US" dirty="0"/>
              <a:t>如果实例数小于某些用户指定阈值，</a:t>
            </a:r>
            <a:endParaRPr lang="en-US" altLang="en-US" dirty="0"/>
          </a:p>
          <a:p>
            <a:pPr lvl="4"/>
            <a:r>
              <a:rPr lang="zh-CN" altLang="en-US" dirty="0"/>
              <a:t>如果实例的类分布独立于现有特征</a:t>
            </a:r>
            <a:r>
              <a:rPr lang="en-US" altLang="en-US" dirty="0"/>
              <a:t>(e.g., using </a:t>
            </a:r>
            <a:r>
              <a:rPr lang="en-US" altLang="en-US" dirty="0">
                <a:sym typeface="Symbol" charset="2"/>
              </a:rPr>
              <a:t></a:t>
            </a:r>
            <a:r>
              <a:rPr lang="en-US" altLang="en-US" baseline="30000" dirty="0">
                <a:sym typeface="Symbol" charset="2"/>
              </a:rPr>
              <a:t> 2</a:t>
            </a:r>
            <a:r>
              <a:rPr lang="en-US" altLang="en-US" dirty="0">
                <a:sym typeface="Symbol" charset="2"/>
              </a:rPr>
              <a:t> test)</a:t>
            </a:r>
            <a:endParaRPr lang="en-US" altLang="en-US" baseline="30000" dirty="0"/>
          </a:p>
          <a:p>
            <a:pPr lvl="4"/>
            <a:r>
              <a:rPr lang="zh-CN" altLang="en-US" dirty="0"/>
              <a:t>如果扩展当前结点不能降低不纯度</a:t>
            </a:r>
            <a:r>
              <a:rPr lang="en-US" altLang="en-US" dirty="0"/>
              <a:t>(e.g., Gini or information gain).</a:t>
            </a:r>
          </a:p>
          <a:p>
            <a:pPr lvl="4"/>
            <a:r>
              <a:rPr lang="zh-CN" altLang="en-US" dirty="0"/>
              <a:t>如果估计的泛化误差低于一定阈值</a:t>
            </a:r>
            <a:endParaRPr lang="en-US" altLang="en-US" dirty="0"/>
          </a:p>
        </p:txBody>
      </p:sp>
      <p:sp>
        <p:nvSpPr>
          <p:cNvPr id="5" name="Slide Number Placeholder 6">
            <a:extLst>
              <a:ext uri="{FF2B5EF4-FFF2-40B4-BE49-F238E27FC236}">
                <a16:creationId xmlns:a16="http://schemas.microsoft.com/office/drawing/2014/main" id="{120054EA-C1DD-0040-AFBF-3142A79CD7C4}"/>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26</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922092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zh-CN" altLang="en-US" dirty="0"/>
              <a:t>决策树模型选择</a:t>
            </a:r>
            <a:endParaRPr lang="en-US" altLang="en-US" dirty="0"/>
          </a:p>
        </p:txBody>
      </p:sp>
      <p:sp>
        <p:nvSpPr>
          <p:cNvPr id="30722" name="Rectangle 3"/>
          <p:cNvSpPr>
            <a:spLocks noGrp="1" noChangeArrowheads="1"/>
          </p:cNvSpPr>
          <p:nvPr>
            <p:ph type="body" idx="1"/>
          </p:nvPr>
        </p:nvSpPr>
        <p:spPr/>
        <p:txBody>
          <a:bodyPr>
            <a:normAutofit fontScale="92500" lnSpcReduction="10000"/>
          </a:bodyPr>
          <a:lstStyle/>
          <a:p>
            <a:r>
              <a:rPr lang="zh-CN" altLang="en-US" b="1" dirty="0">
                <a:solidFill>
                  <a:srgbClr val="FF0000"/>
                </a:solidFill>
              </a:rPr>
              <a:t>后剪枝</a:t>
            </a:r>
            <a:endParaRPr lang="en-US" altLang="en-US" b="1" dirty="0">
              <a:solidFill>
                <a:srgbClr val="FF0000"/>
              </a:solidFill>
            </a:endParaRPr>
          </a:p>
          <a:p>
            <a:pPr marL="914400" lvl="1" indent="-457200">
              <a:buFont typeface="+mj-lt"/>
              <a:buAutoNum type="arabicPeriod"/>
            </a:pPr>
            <a:r>
              <a:rPr lang="zh-CN" altLang="en-US" b="1" dirty="0"/>
              <a:t>生成整个决策树</a:t>
            </a:r>
            <a:endParaRPr lang="en-US" altLang="zh-CN" b="1" dirty="0"/>
          </a:p>
          <a:p>
            <a:pPr marL="914400" lvl="1" indent="-457200">
              <a:buFont typeface="+mj-lt"/>
              <a:buAutoNum type="arabicPeriod"/>
            </a:pPr>
            <a:r>
              <a:rPr lang="zh-CN" altLang="en-US" b="1" dirty="0"/>
              <a:t>子树替换</a:t>
            </a:r>
            <a:endParaRPr lang="en-US" altLang="zh-CN" b="1" dirty="0"/>
          </a:p>
          <a:p>
            <a:pPr marL="914400" lvl="1" indent="-457200">
              <a:buFont typeface="+mj-lt"/>
              <a:buAutoNum type="arabicPeriod"/>
            </a:pPr>
            <a:r>
              <a:rPr lang="zh-CN" altLang="en-US" b="1" dirty="0"/>
              <a:t>自下而上修剪决策树的结点</a:t>
            </a:r>
            <a:endParaRPr lang="en-US" altLang="zh-CN" b="1" dirty="0"/>
          </a:p>
          <a:p>
            <a:pPr lvl="2"/>
            <a:r>
              <a:rPr lang="zh-CN" altLang="en-US" dirty="0"/>
              <a:t>如果修剪后泛化错误改善，则用叶结点替换子树</a:t>
            </a:r>
            <a:endParaRPr lang="en-US" altLang="zh-CN" dirty="0"/>
          </a:p>
          <a:p>
            <a:pPr lvl="2"/>
            <a:r>
              <a:rPr lang="zh-CN" altLang="en-US" dirty="0"/>
              <a:t> 叶结点的类标记是从子树中的大多数类别实例中确定的</a:t>
            </a:r>
            <a:endParaRPr lang="en-US" altLang="zh-CN" dirty="0"/>
          </a:p>
          <a:p>
            <a:pPr marL="457200" lvl="1" indent="0">
              <a:lnSpc>
                <a:spcPct val="160000"/>
              </a:lnSpc>
              <a:buNone/>
            </a:pPr>
            <a:r>
              <a:rPr lang="zh-CN" altLang="en-US" b="1" dirty="0"/>
              <a:t>或利用</a:t>
            </a:r>
            <a:r>
              <a:rPr lang="zh-CN" altLang="en-US" b="1"/>
              <a:t>子树提升</a:t>
            </a:r>
            <a:endParaRPr lang="en-US" altLang="zh-CN" b="1" dirty="0"/>
          </a:p>
          <a:p>
            <a:pPr lvl="2">
              <a:lnSpc>
                <a:spcPct val="160000"/>
              </a:lnSpc>
            </a:pPr>
            <a:r>
              <a:rPr lang="zh-CN" altLang="en-US" dirty="0"/>
              <a:t>用最常用的树枝替换子树</a:t>
            </a:r>
            <a:endParaRPr lang="en-US" altLang="en-US" dirty="0"/>
          </a:p>
        </p:txBody>
      </p:sp>
      <p:sp>
        <p:nvSpPr>
          <p:cNvPr id="4" name="Slide Number Placeholder 6">
            <a:extLst>
              <a:ext uri="{FF2B5EF4-FFF2-40B4-BE49-F238E27FC236}">
                <a16:creationId xmlns:a16="http://schemas.microsoft.com/office/drawing/2014/main" id="{941E7D63-6E0D-F247-AA9A-BC93D6A93ACE}"/>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27</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21526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zh-CN" altLang="en-US" dirty="0"/>
              <a:t>后剪枝的例子</a:t>
            </a:r>
            <a:endParaRPr lang="en-US" altLang="en-US" dirty="0"/>
          </a:p>
        </p:txBody>
      </p:sp>
      <p:graphicFrame>
        <p:nvGraphicFramePr>
          <p:cNvPr id="31746" name="Object 3"/>
          <p:cNvGraphicFramePr>
            <a:graphicFrameLocks noChangeAspect="1"/>
          </p:cNvGraphicFramePr>
          <p:nvPr/>
        </p:nvGraphicFramePr>
        <p:xfrm>
          <a:off x="2971801" y="3017839"/>
          <a:ext cx="4689475" cy="2390775"/>
        </p:xfrm>
        <a:graphic>
          <a:graphicData uri="http://schemas.openxmlformats.org/presentationml/2006/ole">
            <mc:AlternateContent xmlns:mc="http://schemas.openxmlformats.org/markup-compatibility/2006">
              <mc:Choice xmlns:v="urn:schemas-microsoft-com:vml" Requires="v">
                <p:oleObj name="VISIO" r:id="rId2" imgW="4689544" imgH="2395148" progId="Visio.Drawing.6">
                  <p:embed/>
                </p:oleObj>
              </mc:Choice>
              <mc:Fallback>
                <p:oleObj name="VISIO" r:id="rId2" imgW="4689544" imgH="2395148" progId="Visio.Drawing.6">
                  <p:embed/>
                  <p:pic>
                    <p:nvPicPr>
                      <p:cNvPr id="3174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3017839"/>
                        <a:ext cx="46894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47204" name="Group 4"/>
          <p:cNvGraphicFramePr>
            <a:graphicFrameLocks noGrp="1"/>
          </p:cNvGraphicFramePr>
          <p:nvPr>
            <p:extLst>
              <p:ext uri="{D42A27DB-BD31-4B8C-83A1-F6EECF244321}">
                <p14:modId xmlns:p14="http://schemas.microsoft.com/office/powerpoint/2010/main" val="3537333105"/>
              </p:ext>
            </p:extLst>
          </p:nvPr>
        </p:nvGraphicFramePr>
        <p:xfrm>
          <a:off x="1524000" y="2076450"/>
          <a:ext cx="1905000" cy="1219200"/>
        </p:xfrm>
        <a:graphic>
          <a:graphicData uri="http://schemas.openxmlformats.org/drawingml/2006/table">
            <a:tbl>
              <a:tblPr/>
              <a:tblGrid>
                <a:gridCol w="1447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gridSpan="2">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1760" name="Text Box 17"/>
          <p:cNvSpPr txBox="1">
            <a:spLocks noChangeArrowheads="1"/>
          </p:cNvSpPr>
          <p:nvPr/>
        </p:nvSpPr>
        <p:spPr bwMode="auto">
          <a:xfrm>
            <a:off x="6210300" y="1665288"/>
            <a:ext cx="46482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Tx/>
              <a:buNone/>
            </a:pPr>
            <a:r>
              <a:rPr lang="en-US" altLang="en-US" sz="1800" dirty="0"/>
              <a:t>Training Error (Before splitting) = 10/30</a:t>
            </a:r>
          </a:p>
          <a:p>
            <a:pPr>
              <a:spcBef>
                <a:spcPct val="50000"/>
              </a:spcBef>
              <a:spcAft>
                <a:spcPct val="0"/>
              </a:spcAft>
              <a:buClrTx/>
              <a:buSzTx/>
              <a:buFontTx/>
              <a:buNone/>
            </a:pPr>
            <a:r>
              <a:rPr lang="en-US" altLang="en-US" sz="1800" dirty="0"/>
              <a:t>Pessimistic error = (10 + 0.5)/30 = 10.5/30</a:t>
            </a:r>
          </a:p>
          <a:p>
            <a:pPr>
              <a:spcBef>
                <a:spcPct val="50000"/>
              </a:spcBef>
              <a:spcAft>
                <a:spcPct val="0"/>
              </a:spcAft>
              <a:buClrTx/>
              <a:buSzTx/>
              <a:buFontTx/>
              <a:buNone/>
            </a:pPr>
            <a:r>
              <a:rPr lang="en-US" altLang="en-US" sz="1800" dirty="0"/>
              <a:t>Training Error (After splitting) = 9/30</a:t>
            </a:r>
          </a:p>
          <a:p>
            <a:pPr>
              <a:spcBef>
                <a:spcPct val="50000"/>
              </a:spcBef>
              <a:spcAft>
                <a:spcPct val="0"/>
              </a:spcAft>
              <a:buClrTx/>
              <a:buSzTx/>
              <a:buFontTx/>
              <a:buNone/>
            </a:pPr>
            <a:r>
              <a:rPr lang="en-US" altLang="en-US" sz="1800" dirty="0"/>
              <a:t>Pessimistic error (After splitting)</a:t>
            </a:r>
          </a:p>
          <a:p>
            <a:pPr>
              <a:spcBef>
                <a:spcPct val="50000"/>
              </a:spcBef>
              <a:spcAft>
                <a:spcPct val="0"/>
              </a:spcAft>
              <a:buClrTx/>
              <a:buSzTx/>
              <a:buFontTx/>
              <a:buNone/>
            </a:pPr>
            <a:r>
              <a:rPr lang="en-US" altLang="en-US" sz="1800" dirty="0"/>
              <a:t>	= (9 + 4 </a:t>
            </a:r>
            <a:r>
              <a:rPr lang="en-US" altLang="en-US" sz="1800" dirty="0">
                <a:sym typeface="Symbol" charset="2"/>
              </a:rPr>
              <a:t> 0.5)/30 = 11/30</a:t>
            </a:r>
          </a:p>
          <a:p>
            <a:pPr>
              <a:spcBef>
                <a:spcPct val="50000"/>
              </a:spcBef>
              <a:spcAft>
                <a:spcPct val="0"/>
              </a:spcAft>
              <a:buClrTx/>
              <a:buSzTx/>
              <a:buFontTx/>
              <a:buNone/>
            </a:pPr>
            <a:r>
              <a:rPr lang="en-US" altLang="en-US" sz="1800" dirty="0"/>
              <a:t>	</a:t>
            </a:r>
            <a:r>
              <a:rPr lang="en-US" altLang="en-US" sz="1800" dirty="0">
                <a:solidFill>
                  <a:srgbClr val="FF0000"/>
                </a:solidFill>
              </a:rPr>
              <a:t>PRUNE!</a:t>
            </a:r>
          </a:p>
        </p:txBody>
      </p:sp>
      <p:graphicFrame>
        <p:nvGraphicFramePr>
          <p:cNvPr id="947218" name="Group 18"/>
          <p:cNvGraphicFramePr>
            <a:graphicFrameLocks noGrp="1"/>
          </p:cNvGraphicFramePr>
          <p:nvPr/>
        </p:nvGraphicFramePr>
        <p:xfrm>
          <a:off x="16764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8</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4</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47229" name="Group 29"/>
          <p:cNvGraphicFramePr>
            <a:graphicFrameLocks noGrp="1"/>
          </p:cNvGraphicFramePr>
          <p:nvPr/>
        </p:nvGraphicFramePr>
        <p:xfrm>
          <a:off x="35052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3</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4</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47240" name="Group 40"/>
          <p:cNvGraphicFramePr>
            <a:graphicFrameLocks noGrp="1"/>
          </p:cNvGraphicFramePr>
          <p:nvPr/>
        </p:nvGraphicFramePr>
        <p:xfrm>
          <a:off x="53340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4</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1</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47251" name="Group 51"/>
          <p:cNvGraphicFramePr>
            <a:graphicFrameLocks noGrp="1"/>
          </p:cNvGraphicFramePr>
          <p:nvPr/>
        </p:nvGraphicFramePr>
        <p:xfrm>
          <a:off x="7162800" y="5456238"/>
          <a:ext cx="1752600" cy="715962"/>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522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Yes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5</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7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Class = No</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a:ln>
                            <a:noFill/>
                          </a:ln>
                          <a:solidFill>
                            <a:schemeClr val="tx1"/>
                          </a:solidFill>
                          <a:effectLst/>
                          <a:latin typeface="Arial" charset="0"/>
                        </a:rPr>
                        <a:t>1</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Slide Number Placeholder 6">
            <a:extLst>
              <a:ext uri="{FF2B5EF4-FFF2-40B4-BE49-F238E27FC236}">
                <a16:creationId xmlns:a16="http://schemas.microsoft.com/office/drawing/2014/main" id="{1364B859-1EBA-0F42-B27F-7124FD6F2591}"/>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28</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037299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zh-CN" altLang="en-US" dirty="0"/>
              <a:t>后剪枝的例子</a:t>
            </a:r>
            <a:endParaRPr lang="en-US" altLang="en-US" dirty="0"/>
          </a:p>
        </p:txBody>
      </p:sp>
      <p:graphicFrame>
        <p:nvGraphicFramePr>
          <p:cNvPr id="32770" name="Object 26"/>
          <p:cNvGraphicFramePr>
            <a:graphicFrameLocks noGrp="1" noChangeAspect="1"/>
          </p:cNvGraphicFramePr>
          <p:nvPr>
            <p:ph idx="1"/>
            <p:extLst>
              <p:ext uri="{D42A27DB-BD31-4B8C-83A1-F6EECF244321}">
                <p14:modId xmlns:p14="http://schemas.microsoft.com/office/powerpoint/2010/main" val="101645885"/>
              </p:ext>
            </p:extLst>
          </p:nvPr>
        </p:nvGraphicFramePr>
        <p:xfrm>
          <a:off x="1773238" y="1473200"/>
          <a:ext cx="7199312" cy="5384800"/>
        </p:xfrm>
        <a:graphic>
          <a:graphicData uri="http://schemas.openxmlformats.org/presentationml/2006/ole">
            <mc:AlternateContent xmlns:mc="http://schemas.openxmlformats.org/markup-compatibility/2006">
              <mc:Choice xmlns:v="urn:schemas-microsoft-com:vml" Requires="v">
                <p:oleObj name="Visio" r:id="rId2" imgW="9791700" imgH="7327900" progId="Visio.Drawing.6">
                  <p:embed/>
                </p:oleObj>
              </mc:Choice>
              <mc:Fallback>
                <p:oleObj name="Visio" r:id="rId2" imgW="9791700" imgH="7327900" progId="Visio.Drawing.6">
                  <p:embed/>
                  <p:pic>
                    <p:nvPicPr>
                      <p:cNvPr id="3277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1473200"/>
                        <a:ext cx="7199312"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6">
            <a:extLst>
              <a:ext uri="{FF2B5EF4-FFF2-40B4-BE49-F238E27FC236}">
                <a16:creationId xmlns:a16="http://schemas.microsoft.com/office/drawing/2014/main" id="{B7B79DE0-413C-5144-9C79-2E08122D6E5E}"/>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29</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8660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5" name="Rectangle 2"/>
          <p:cNvSpPr>
            <a:spLocks noGrp="1" noChangeArrowheads="1"/>
          </p:cNvSpPr>
          <p:nvPr>
            <p:ph type="title"/>
          </p:nvPr>
        </p:nvSpPr>
        <p:spPr>
          <a:xfrm>
            <a:off x="1812897" y="518649"/>
            <a:ext cx="9882278" cy="1067634"/>
          </a:xfrm>
        </p:spPr>
        <p:txBody>
          <a:bodyPr anchor="ctr">
            <a:normAutofit/>
          </a:bodyPr>
          <a:lstStyle/>
          <a:p>
            <a:r>
              <a:rPr lang="zh-CN" altLang="en-US" dirty="0"/>
              <a:t>分类错误</a:t>
            </a:r>
            <a:endParaRPr lang="en-US" altLang="en-US" dirty="0"/>
          </a:p>
        </p:txBody>
      </p:sp>
      <p:grpSp>
        <p:nvGrpSpPr>
          <p:cNvPr id="139" name="Group 138">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40"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1"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6148" name="Rectangle 3">
            <a:extLst>
              <a:ext uri="{FF2B5EF4-FFF2-40B4-BE49-F238E27FC236}">
                <a16:creationId xmlns:a16="http://schemas.microsoft.com/office/drawing/2014/main" id="{333D2C0A-75D9-4C23-AB16-FF536858A463}"/>
              </a:ext>
            </a:extLst>
          </p:cNvPr>
          <p:cNvGraphicFramePr/>
          <p:nvPr>
            <p:extLst>
              <p:ext uri="{D42A27DB-BD31-4B8C-83A1-F6EECF244321}">
                <p14:modId xmlns:p14="http://schemas.microsoft.com/office/powerpoint/2010/main" val="97415959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右大括号 1">
            <a:extLst>
              <a:ext uri="{FF2B5EF4-FFF2-40B4-BE49-F238E27FC236}">
                <a16:creationId xmlns:a16="http://schemas.microsoft.com/office/drawing/2014/main" id="{22F0A36B-E0BB-EF4E-8575-34E94F49E6F9}"/>
              </a:ext>
            </a:extLst>
          </p:cNvPr>
          <p:cNvSpPr/>
          <p:nvPr/>
        </p:nvSpPr>
        <p:spPr>
          <a:xfrm rot="5400000">
            <a:off x="3374689" y="2989973"/>
            <a:ext cx="578734" cy="4677798"/>
          </a:xfrm>
          <a:prstGeom prst="righ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12072904-6860-F04D-850D-B3540107A51E}"/>
              </a:ext>
            </a:extLst>
          </p:cNvPr>
          <p:cNvSpPr txBox="1"/>
          <p:nvPr/>
        </p:nvSpPr>
        <p:spPr>
          <a:xfrm>
            <a:off x="2546430" y="5955527"/>
            <a:ext cx="2268638" cy="369332"/>
          </a:xfrm>
          <a:prstGeom prst="rect">
            <a:avLst/>
          </a:prstGeom>
          <a:noFill/>
        </p:spPr>
        <p:txBody>
          <a:bodyPr wrap="square" rtlCol="0">
            <a:spAutoFit/>
          </a:bodyPr>
          <a:lstStyle/>
          <a:p>
            <a:r>
              <a:rPr kumimoji="1" lang="en-US" altLang="zh-CN" b="1" dirty="0">
                <a:solidFill>
                  <a:srgbClr val="C00000"/>
                </a:solidFill>
              </a:rPr>
              <a:t>In</a:t>
            </a:r>
            <a:r>
              <a:rPr kumimoji="1" lang="zh-CN" altLang="en-US" b="1" dirty="0">
                <a:solidFill>
                  <a:srgbClr val="C00000"/>
                </a:solidFill>
              </a:rPr>
              <a:t> </a:t>
            </a:r>
            <a:r>
              <a:rPr kumimoji="1" lang="en-US" altLang="zh-CN" b="1" dirty="0">
                <a:solidFill>
                  <a:srgbClr val="C00000"/>
                </a:solidFill>
              </a:rPr>
              <a:t>sample</a:t>
            </a:r>
            <a:r>
              <a:rPr kumimoji="1" lang="zh-CN" altLang="en-US" b="1" dirty="0">
                <a:solidFill>
                  <a:srgbClr val="C00000"/>
                </a:solidFill>
              </a:rPr>
              <a:t> </a:t>
            </a:r>
            <a:r>
              <a:rPr kumimoji="1" lang="en-US" altLang="zh-CN" b="1" dirty="0">
                <a:solidFill>
                  <a:srgbClr val="C00000"/>
                </a:solidFill>
              </a:rPr>
              <a:t>error</a:t>
            </a:r>
            <a:endParaRPr kumimoji="1" lang="zh-CN" altLang="en-US" b="1" dirty="0">
              <a:solidFill>
                <a:srgbClr val="C00000"/>
              </a:solidFill>
            </a:endParaRPr>
          </a:p>
        </p:txBody>
      </p:sp>
      <p:sp>
        <p:nvSpPr>
          <p:cNvPr id="12" name="文本框 11">
            <a:extLst>
              <a:ext uri="{FF2B5EF4-FFF2-40B4-BE49-F238E27FC236}">
                <a16:creationId xmlns:a16="http://schemas.microsoft.com/office/drawing/2014/main" id="{0AF7978A-35F6-AE4B-91B9-0F92321AE8FE}"/>
              </a:ext>
            </a:extLst>
          </p:cNvPr>
          <p:cNvSpPr txBox="1"/>
          <p:nvPr/>
        </p:nvSpPr>
        <p:spPr>
          <a:xfrm>
            <a:off x="8625068" y="5955527"/>
            <a:ext cx="2268638" cy="369332"/>
          </a:xfrm>
          <a:prstGeom prst="rect">
            <a:avLst/>
          </a:prstGeom>
          <a:noFill/>
        </p:spPr>
        <p:txBody>
          <a:bodyPr wrap="square" rtlCol="0">
            <a:spAutoFit/>
          </a:bodyPr>
          <a:lstStyle/>
          <a:p>
            <a:r>
              <a:rPr kumimoji="1" lang="en-US" altLang="zh-CN" b="1" dirty="0">
                <a:solidFill>
                  <a:srgbClr val="C00000"/>
                </a:solidFill>
              </a:rPr>
              <a:t>out</a:t>
            </a:r>
            <a:r>
              <a:rPr kumimoji="1" lang="zh-CN" altLang="en-US" b="1" dirty="0">
                <a:solidFill>
                  <a:srgbClr val="C00000"/>
                </a:solidFill>
              </a:rPr>
              <a:t> </a:t>
            </a:r>
            <a:r>
              <a:rPr kumimoji="1" lang="en-US" altLang="zh-CN" b="1" dirty="0">
                <a:solidFill>
                  <a:srgbClr val="C00000"/>
                </a:solidFill>
              </a:rPr>
              <a:t>of</a:t>
            </a:r>
            <a:r>
              <a:rPr kumimoji="1" lang="zh-CN" altLang="en-US" b="1" dirty="0">
                <a:solidFill>
                  <a:srgbClr val="C00000"/>
                </a:solidFill>
              </a:rPr>
              <a:t> </a:t>
            </a:r>
            <a:r>
              <a:rPr kumimoji="1" lang="en-US" altLang="zh-CN" b="1" dirty="0">
                <a:solidFill>
                  <a:srgbClr val="C00000"/>
                </a:solidFill>
              </a:rPr>
              <a:t>sample</a:t>
            </a:r>
            <a:r>
              <a:rPr kumimoji="1" lang="zh-CN" altLang="en-US" b="1" dirty="0">
                <a:solidFill>
                  <a:srgbClr val="C00000"/>
                </a:solidFill>
              </a:rPr>
              <a:t> </a:t>
            </a:r>
            <a:r>
              <a:rPr kumimoji="1" lang="en-US" altLang="zh-CN" b="1" dirty="0">
                <a:solidFill>
                  <a:srgbClr val="C00000"/>
                </a:solidFill>
              </a:rPr>
              <a:t>error</a:t>
            </a:r>
            <a:endParaRPr kumimoji="1" lang="zh-CN" altLang="en-US" b="1" dirty="0">
              <a:solidFill>
                <a:srgbClr val="C00000"/>
              </a:solidFill>
            </a:endParaRPr>
          </a:p>
        </p:txBody>
      </p:sp>
      <p:cxnSp>
        <p:nvCxnSpPr>
          <p:cNvPr id="5" name="直线连接符 4">
            <a:extLst>
              <a:ext uri="{FF2B5EF4-FFF2-40B4-BE49-F238E27FC236}">
                <a16:creationId xmlns:a16="http://schemas.microsoft.com/office/drawing/2014/main" id="{EBE7A01B-7815-9A4F-8FCF-30CAF81E72BC}"/>
              </a:ext>
            </a:extLst>
          </p:cNvPr>
          <p:cNvCxnSpPr>
            <a:cxnSpLocks/>
          </p:cNvCxnSpPr>
          <p:nvPr/>
        </p:nvCxnSpPr>
        <p:spPr>
          <a:xfrm>
            <a:off x="7043403" y="1866589"/>
            <a:ext cx="0" cy="4458270"/>
          </a:xfrm>
          <a:prstGeom prst="line">
            <a:avLst/>
          </a:prstGeom>
          <a:ln w="19050">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6" name="Slide Number Placeholder 6">
            <a:extLst>
              <a:ext uri="{FF2B5EF4-FFF2-40B4-BE49-F238E27FC236}">
                <a16:creationId xmlns:a16="http://schemas.microsoft.com/office/drawing/2014/main" id="{C6925D84-AA91-2D47-88C6-9F5AFC3C9674}"/>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3</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2109137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838200" y="160006"/>
            <a:ext cx="10515600" cy="1325563"/>
          </a:xfrm>
        </p:spPr>
        <p:txBody>
          <a:bodyPr/>
          <a:lstStyle/>
          <a:p>
            <a:r>
              <a:rPr lang="zh-CN" altLang="en-US" dirty="0"/>
              <a:t>模型选择</a:t>
            </a:r>
            <a:endParaRPr lang="en-US" altLang="en-US" dirty="0"/>
          </a:p>
        </p:txBody>
      </p:sp>
      <p:sp>
        <p:nvSpPr>
          <p:cNvPr id="34818" name="Rectangle 3"/>
          <p:cNvSpPr>
            <a:spLocks noGrp="1" noChangeArrowheads="1"/>
          </p:cNvSpPr>
          <p:nvPr>
            <p:ph type="body" idx="1"/>
          </p:nvPr>
        </p:nvSpPr>
        <p:spPr>
          <a:xfrm>
            <a:off x="1240631" y="1409700"/>
            <a:ext cx="9912278" cy="5181600"/>
          </a:xfrm>
        </p:spPr>
        <p:txBody>
          <a:bodyPr>
            <a:normAutofit/>
          </a:bodyPr>
          <a:lstStyle/>
          <a:p>
            <a:pPr marL="0" indent="0">
              <a:lnSpc>
                <a:spcPct val="90000"/>
              </a:lnSpc>
              <a:buNone/>
            </a:pPr>
            <a:r>
              <a:rPr lang="zh-CN" altLang="en-US" sz="2400" b="1" dirty="0"/>
              <a:t>目的</a:t>
            </a:r>
            <a:r>
              <a:rPr lang="en-US" altLang="en-US" sz="2400" b="1" dirty="0"/>
              <a:t>:</a:t>
            </a:r>
            <a:r>
              <a:rPr lang="zh-CN" altLang="en-US" sz="2400" b="1" dirty="0"/>
              <a:t> </a:t>
            </a:r>
            <a:r>
              <a:rPr lang="zh-CN" altLang="en-US" sz="2400" dirty="0"/>
              <a:t>在未见的数据上估计分类器的性能（测试集）</a:t>
            </a:r>
            <a:endParaRPr lang="en-US" altLang="en-US" sz="2400" dirty="0"/>
          </a:p>
          <a:p>
            <a:r>
              <a:rPr lang="en-US" altLang="en-US" sz="2400" dirty="0"/>
              <a:t>Holdout</a:t>
            </a:r>
            <a:r>
              <a:rPr lang="zh-CN" altLang="en-US" sz="2400" dirty="0"/>
              <a:t> （保持方法，例如</a:t>
            </a:r>
            <a:r>
              <a:rPr lang="en-US" altLang="zh-CN" sz="2400" dirty="0"/>
              <a:t>9:1</a:t>
            </a:r>
            <a:r>
              <a:rPr lang="zh-CN" altLang="en-US" sz="2400" dirty="0"/>
              <a:t>训练及验证集划分）</a:t>
            </a:r>
            <a:endParaRPr lang="en-US" altLang="en-US" sz="2400" dirty="0"/>
          </a:p>
          <a:p>
            <a:pPr lvl="1"/>
            <a:r>
              <a:rPr lang="zh-CN" altLang="en-US" dirty="0"/>
              <a:t>保留</a:t>
            </a:r>
            <a:r>
              <a:rPr lang="en-US" altLang="en-US" dirty="0"/>
              <a:t>k%</a:t>
            </a:r>
            <a:r>
              <a:rPr lang="zh-CN" altLang="en-US" dirty="0"/>
              <a:t>的对象作为训练集，以</a:t>
            </a:r>
            <a:r>
              <a:rPr lang="en-US" altLang="en-US" dirty="0"/>
              <a:t>(100-k)%</a:t>
            </a:r>
            <a:r>
              <a:rPr lang="zh-CN" altLang="en-US" dirty="0"/>
              <a:t>的对象作为测试集</a:t>
            </a:r>
            <a:r>
              <a:rPr lang="en-US" altLang="en-US" dirty="0"/>
              <a:t> </a:t>
            </a:r>
          </a:p>
          <a:p>
            <a:pPr lvl="1"/>
            <a:r>
              <a:rPr lang="zh-CN" altLang="en-US" dirty="0"/>
              <a:t>随机子采样：多次重复保持方法，获得错误率的方差</a:t>
            </a:r>
            <a:endParaRPr lang="en-US" altLang="en-US" dirty="0"/>
          </a:p>
          <a:p>
            <a:r>
              <a:rPr lang="en-US" altLang="en-US" sz="2400" dirty="0"/>
              <a:t>Cross validation</a:t>
            </a:r>
            <a:r>
              <a:rPr lang="zh-CN" altLang="en-US" sz="2400" dirty="0"/>
              <a:t> （交叉验证）</a:t>
            </a:r>
            <a:endParaRPr lang="en-US" altLang="en-US" sz="2400" dirty="0"/>
          </a:p>
          <a:p>
            <a:pPr lvl="1"/>
            <a:r>
              <a:rPr lang="zh-CN" altLang="en-US" dirty="0"/>
              <a:t>将数据分割为</a:t>
            </a:r>
            <a:r>
              <a:rPr lang="en-US" altLang="en-US" dirty="0"/>
              <a:t>k</a:t>
            </a:r>
            <a:r>
              <a:rPr lang="zh-CN" altLang="en-US" dirty="0"/>
              <a:t>个大小相等的分区</a:t>
            </a:r>
            <a:endParaRPr lang="en-US" altLang="en-US" dirty="0"/>
          </a:p>
          <a:p>
            <a:pPr lvl="1"/>
            <a:r>
              <a:rPr lang="en-US" altLang="en-US" dirty="0"/>
              <a:t>K</a:t>
            </a:r>
            <a:r>
              <a:rPr lang="zh-CN" altLang="en-US" dirty="0"/>
              <a:t>折法</a:t>
            </a:r>
            <a:r>
              <a:rPr lang="en-US" altLang="en-US" dirty="0"/>
              <a:t>: </a:t>
            </a:r>
            <a:r>
              <a:rPr lang="zh-CN" altLang="en-US" dirty="0"/>
              <a:t>以</a:t>
            </a:r>
            <a:r>
              <a:rPr lang="en-US" altLang="en-US" dirty="0"/>
              <a:t>k-1</a:t>
            </a:r>
            <a:r>
              <a:rPr lang="zh-CN" altLang="en-US" dirty="0"/>
              <a:t>个分区作为训练集</a:t>
            </a:r>
            <a:r>
              <a:rPr lang="en-US" altLang="en-US" dirty="0"/>
              <a:t>, </a:t>
            </a:r>
            <a:r>
              <a:rPr lang="zh-CN" altLang="en-US" dirty="0"/>
              <a:t>以</a:t>
            </a:r>
            <a:r>
              <a:rPr lang="en-US" altLang="zh-CN" dirty="0"/>
              <a:t>1</a:t>
            </a:r>
            <a:r>
              <a:rPr lang="zh-CN" altLang="en-US" dirty="0"/>
              <a:t>个分区作为测试集</a:t>
            </a:r>
            <a:endParaRPr lang="en-US" altLang="en-US" dirty="0"/>
          </a:p>
          <a:p>
            <a:pPr lvl="1"/>
            <a:r>
              <a:rPr lang="zh-CN" altLang="en-US" dirty="0"/>
              <a:t>留一法（</a:t>
            </a:r>
            <a:r>
              <a:rPr lang="en-US" altLang="en-US" dirty="0"/>
              <a:t>Leave-one-out</a:t>
            </a:r>
            <a:r>
              <a:rPr lang="zh-CN" altLang="en-US" dirty="0"/>
              <a:t>）</a:t>
            </a:r>
            <a:r>
              <a:rPr lang="en-US" altLang="en-US" dirty="0"/>
              <a:t>:   k=n</a:t>
            </a:r>
          </a:p>
        </p:txBody>
      </p:sp>
      <p:sp>
        <p:nvSpPr>
          <p:cNvPr id="4" name="Slide Number Placeholder 6">
            <a:extLst>
              <a:ext uri="{FF2B5EF4-FFF2-40B4-BE49-F238E27FC236}">
                <a16:creationId xmlns:a16="http://schemas.microsoft.com/office/drawing/2014/main" id="{63B93297-ADF1-844F-ADA4-B6EE0A6F3A05}"/>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30</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91895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交叉验证的例子</a:t>
            </a:r>
            <a:endParaRPr lang="en-US" dirty="0"/>
          </a:p>
        </p:txBody>
      </p:sp>
      <p:sp>
        <p:nvSpPr>
          <p:cNvPr id="3" name="Content Placeholder 2"/>
          <p:cNvSpPr>
            <a:spLocks noGrp="1"/>
          </p:cNvSpPr>
          <p:nvPr>
            <p:ph idx="1"/>
          </p:nvPr>
        </p:nvSpPr>
        <p:spPr/>
        <p:txBody>
          <a:bodyPr/>
          <a:lstStyle/>
          <a:p>
            <a:r>
              <a:rPr lang="en-US" dirty="0"/>
              <a:t>3-fold cross-validation</a:t>
            </a:r>
            <a:r>
              <a:rPr lang="zh-CN" altLang="en-US" dirty="0"/>
              <a:t> </a:t>
            </a:r>
            <a:r>
              <a:rPr lang="en-US" altLang="zh-CN" dirty="0"/>
              <a:t>3</a:t>
            </a:r>
            <a:r>
              <a:rPr lang="zh-CN" altLang="en-US" dirty="0"/>
              <a:t>折交叉验证</a:t>
            </a:r>
            <a:endParaRPr lang="en-US" dirty="0"/>
          </a:p>
        </p:txBody>
      </p:sp>
      <p:pic>
        <p:nvPicPr>
          <p:cNvPr id="4" name="Picture 3"/>
          <p:cNvPicPr>
            <a:picLocks noChangeAspect="1"/>
          </p:cNvPicPr>
          <p:nvPr/>
        </p:nvPicPr>
        <p:blipFill>
          <a:blip r:embed="rId3"/>
          <a:stretch>
            <a:fillRect/>
          </a:stretch>
        </p:blipFill>
        <p:spPr>
          <a:xfrm>
            <a:off x="3054928" y="2753014"/>
            <a:ext cx="5664200" cy="2959100"/>
          </a:xfrm>
          <a:prstGeom prst="rect">
            <a:avLst/>
          </a:prstGeom>
        </p:spPr>
      </p:pic>
      <p:sp>
        <p:nvSpPr>
          <p:cNvPr id="5" name="Slide Number Placeholder 6">
            <a:extLst>
              <a:ext uri="{FF2B5EF4-FFF2-40B4-BE49-F238E27FC236}">
                <a16:creationId xmlns:a16="http://schemas.microsoft.com/office/drawing/2014/main" id="{ABE003A5-0CFF-2044-8B28-1CFFB462C4D3}"/>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31</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267073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D56B-A248-48CE-B578-93F8939BD37C}"/>
              </a:ext>
            </a:extLst>
          </p:cNvPr>
          <p:cNvSpPr>
            <a:spLocks noGrp="1"/>
          </p:cNvSpPr>
          <p:nvPr>
            <p:ph type="title"/>
          </p:nvPr>
        </p:nvSpPr>
        <p:spPr/>
        <p:txBody>
          <a:bodyPr/>
          <a:lstStyle/>
          <a:p>
            <a:r>
              <a:rPr lang="zh-CN" altLang="en-US" dirty="0"/>
              <a:t>交叉验证其他形式</a:t>
            </a:r>
            <a:endParaRPr lang="en-US" dirty="0"/>
          </a:p>
        </p:txBody>
      </p:sp>
      <p:sp>
        <p:nvSpPr>
          <p:cNvPr id="3" name="Content Placeholder 2">
            <a:extLst>
              <a:ext uri="{FF2B5EF4-FFF2-40B4-BE49-F238E27FC236}">
                <a16:creationId xmlns:a16="http://schemas.microsoft.com/office/drawing/2014/main" id="{54CA74A7-DC75-4ADB-B83B-01151631B71E}"/>
              </a:ext>
            </a:extLst>
          </p:cNvPr>
          <p:cNvSpPr>
            <a:spLocks noGrp="1"/>
          </p:cNvSpPr>
          <p:nvPr>
            <p:ph idx="1"/>
          </p:nvPr>
        </p:nvSpPr>
        <p:spPr/>
        <p:txBody>
          <a:bodyPr>
            <a:normAutofit fontScale="92500" lnSpcReduction="20000"/>
          </a:bodyPr>
          <a:lstStyle/>
          <a:p>
            <a:pPr marL="0" indent="0">
              <a:buNone/>
            </a:pPr>
            <a:r>
              <a:rPr lang="zh-CN" altLang="en-US" b="1" dirty="0"/>
              <a:t>重复交叉验证 </a:t>
            </a:r>
            <a:r>
              <a:rPr lang="en-US" b="1" dirty="0"/>
              <a:t>Repeated cross-validation</a:t>
            </a:r>
          </a:p>
          <a:p>
            <a:pPr lvl="1"/>
            <a:r>
              <a:rPr lang="zh-CN" altLang="en-US" dirty="0"/>
              <a:t>多次执行交叉验证</a:t>
            </a:r>
            <a:endParaRPr lang="en-US" altLang="zh-CN" dirty="0"/>
          </a:p>
          <a:p>
            <a:pPr lvl="1"/>
            <a:r>
              <a:rPr lang="en-US" dirty="0"/>
              <a:t>Gives an estimate of the variance of the generalization error</a:t>
            </a:r>
          </a:p>
          <a:p>
            <a:pPr marL="0" indent="0">
              <a:buNone/>
            </a:pPr>
            <a:r>
              <a:rPr lang="zh-CN" altLang="en-US" b="1" dirty="0"/>
              <a:t>分层交叉验证 </a:t>
            </a:r>
            <a:r>
              <a:rPr lang="en-US" b="1" dirty="0"/>
              <a:t>Stratified cross-validation</a:t>
            </a:r>
          </a:p>
          <a:p>
            <a:pPr lvl="1"/>
            <a:r>
              <a:rPr lang="zh-CN" altLang="en-US" dirty="0"/>
              <a:t>保证在训练和测试中使用相同比例的类别标签</a:t>
            </a:r>
            <a:endParaRPr lang="en-US" dirty="0"/>
          </a:p>
          <a:p>
            <a:pPr lvl="1"/>
            <a:r>
              <a:rPr lang="zh-CN" altLang="en-US" dirty="0"/>
              <a:t>当类不平衡且样本小时重要</a:t>
            </a:r>
            <a:endParaRPr lang="en-US" altLang="zh-CN" dirty="0"/>
          </a:p>
          <a:p>
            <a:pPr marL="0" lvl="1" indent="0">
              <a:spcBef>
                <a:spcPts val="1000"/>
              </a:spcBef>
              <a:buNone/>
            </a:pPr>
            <a:r>
              <a:rPr lang="zh-CN" altLang="en-US" sz="2800" b="1" dirty="0"/>
              <a:t>嵌套交叉验证 </a:t>
            </a:r>
            <a:r>
              <a:rPr lang="en-US" sz="2800" b="1" dirty="0"/>
              <a:t>nested cross-validation</a:t>
            </a:r>
          </a:p>
          <a:p>
            <a:pPr marL="457200" lvl="1" indent="0">
              <a:buNone/>
            </a:pPr>
            <a:r>
              <a:rPr lang="zh-CN" altLang="en-US" dirty="0"/>
              <a:t>进行模型选择和评估</a:t>
            </a:r>
            <a:endParaRPr lang="en-US" dirty="0"/>
          </a:p>
        </p:txBody>
      </p:sp>
      <p:sp>
        <p:nvSpPr>
          <p:cNvPr id="4" name="Slide Number Placeholder 6">
            <a:extLst>
              <a:ext uri="{FF2B5EF4-FFF2-40B4-BE49-F238E27FC236}">
                <a16:creationId xmlns:a16="http://schemas.microsoft.com/office/drawing/2014/main" id="{6129F256-AA5B-5143-B629-DA3E2AA5B597}"/>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32</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318194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5359C-3A54-CE46-ABA7-7FE5CC4BB7E6}"/>
              </a:ext>
            </a:extLst>
          </p:cNvPr>
          <p:cNvSpPr>
            <a:spLocks noGrp="1"/>
          </p:cNvSpPr>
          <p:nvPr>
            <p:ph type="title"/>
          </p:nvPr>
        </p:nvSpPr>
        <p:spPr>
          <a:xfrm>
            <a:off x="646111" y="452718"/>
            <a:ext cx="5373689" cy="878777"/>
          </a:xfrm>
        </p:spPr>
        <p:txBody>
          <a:bodyPr/>
          <a:lstStyle/>
          <a:p>
            <a:r>
              <a:rPr kumimoji="1" lang="zh-CN" altLang="en-US" dirty="0"/>
              <a:t>小结</a:t>
            </a:r>
            <a:endParaRPr kumimoji="1" lang="zh-CN" altLang="en-US" dirty="0">
              <a:latin typeface="Microsoft YaHei" panose="020B0503020204020204" pitchFamily="34" charset="-122"/>
              <a:ea typeface="Microsoft YaHei" panose="020B0503020204020204" pitchFamily="34" charset="-122"/>
            </a:endParaRPr>
          </a:p>
        </p:txBody>
      </p:sp>
      <p:sp>
        <p:nvSpPr>
          <p:cNvPr id="4" name="内容占位符 2">
            <a:extLst>
              <a:ext uri="{FF2B5EF4-FFF2-40B4-BE49-F238E27FC236}">
                <a16:creationId xmlns:a16="http://schemas.microsoft.com/office/drawing/2014/main" id="{AB4B18E4-40FB-4186-9E15-EC2BE51BE7A3}"/>
              </a:ext>
            </a:extLst>
          </p:cNvPr>
          <p:cNvSpPr>
            <a:spLocks noGrp="1"/>
          </p:cNvSpPr>
          <p:nvPr>
            <p:ph idx="1"/>
          </p:nvPr>
        </p:nvSpPr>
        <p:spPr>
          <a:xfrm>
            <a:off x="762000" y="1465226"/>
            <a:ext cx="10515600" cy="4750747"/>
          </a:xfrm>
        </p:spPr>
        <p:txBody>
          <a:bodyPr>
            <a:normAutofit/>
          </a:bodyPr>
          <a:lstStyle/>
          <a:p>
            <a:pPr>
              <a:lnSpc>
                <a:spcPct val="100000"/>
              </a:lnSpc>
              <a:spcAft>
                <a:spcPts val="1200"/>
              </a:spcAft>
            </a:pPr>
            <a:r>
              <a:rPr lang="zh-CN" altLang="en-US" sz="2000" dirty="0"/>
              <a:t>造成模型过拟合的原因：</a:t>
            </a:r>
            <a:r>
              <a:rPr lang="en-US" altLang="zh-CN" sz="2000" dirty="0"/>
              <a:t>1</a:t>
            </a:r>
            <a:r>
              <a:rPr lang="zh-CN" altLang="en-US" sz="2000" dirty="0"/>
              <a:t>）训练集数据太少；</a:t>
            </a:r>
            <a:r>
              <a:rPr lang="en-US" altLang="zh-CN" sz="2000" dirty="0"/>
              <a:t>2</a:t>
            </a:r>
            <a:r>
              <a:rPr lang="zh-CN" altLang="en-US" sz="2000" dirty="0"/>
              <a:t>）模型复杂度太高（从而可能将一些不相关属性引入模型）</a:t>
            </a:r>
            <a:endParaRPr lang="en-US" altLang="zh-CN" sz="2000" dirty="0"/>
          </a:p>
          <a:p>
            <a:pPr>
              <a:lnSpc>
                <a:spcPct val="100000"/>
              </a:lnSpc>
              <a:spcAft>
                <a:spcPts val="1200"/>
              </a:spcAft>
            </a:pPr>
            <a:endParaRPr lang="en-US" altLang="zh-CN" sz="2000" dirty="0"/>
          </a:p>
          <a:p>
            <a:pPr>
              <a:lnSpc>
                <a:spcPct val="100000"/>
              </a:lnSpc>
              <a:spcAft>
                <a:spcPts val="1200"/>
              </a:spcAft>
            </a:pPr>
            <a:r>
              <a:rPr lang="zh-CN" altLang="en-US" sz="2000" dirty="0"/>
              <a:t>过拟合的解决方法：</a:t>
            </a:r>
            <a:r>
              <a:rPr lang="en-US" altLang="zh-CN" sz="2000" dirty="0"/>
              <a:t>1</a:t>
            </a:r>
            <a:r>
              <a:rPr lang="zh-CN" altLang="en-US" sz="2000" dirty="0"/>
              <a:t>）增加训练集数据量；</a:t>
            </a:r>
            <a:r>
              <a:rPr lang="en-US" altLang="zh-CN" sz="2000" dirty="0"/>
              <a:t>2</a:t>
            </a:r>
            <a:r>
              <a:rPr lang="zh-CN" altLang="en-US" sz="2000" dirty="0"/>
              <a:t>）选择合适的模型</a:t>
            </a:r>
            <a:endParaRPr lang="en-US" altLang="zh-CN" sz="2000" dirty="0"/>
          </a:p>
          <a:p>
            <a:pPr>
              <a:lnSpc>
                <a:spcPct val="100000"/>
              </a:lnSpc>
              <a:spcAft>
                <a:spcPts val="1200"/>
              </a:spcAft>
            </a:pPr>
            <a:endParaRPr lang="en-US" altLang="zh-CN" sz="2000" dirty="0"/>
          </a:p>
          <a:p>
            <a:pPr>
              <a:lnSpc>
                <a:spcPct val="100000"/>
              </a:lnSpc>
              <a:spcAft>
                <a:spcPts val="1200"/>
              </a:spcAft>
            </a:pPr>
            <a:r>
              <a:rPr lang="zh-CN" altLang="en-US" sz="2000" dirty="0"/>
              <a:t>如何选择合适的模型：</a:t>
            </a:r>
            <a:endParaRPr lang="en-US" altLang="zh-CN" sz="2000" dirty="0"/>
          </a:p>
          <a:p>
            <a:pPr lvl="1">
              <a:lnSpc>
                <a:spcPct val="100000"/>
              </a:lnSpc>
              <a:spcAft>
                <a:spcPts val="1200"/>
              </a:spcAft>
            </a:pPr>
            <a:r>
              <a:rPr lang="zh-CN" altLang="en-US" sz="2000" dirty="0"/>
              <a:t>对模型的泛化误差进行评估：以模型复杂度作为惩罚项，或统计误差上限</a:t>
            </a:r>
            <a:endParaRPr lang="en-US" altLang="zh-CN" sz="2000" dirty="0"/>
          </a:p>
          <a:p>
            <a:pPr lvl="1">
              <a:lnSpc>
                <a:spcPct val="100000"/>
              </a:lnSpc>
              <a:spcAft>
                <a:spcPts val="1200"/>
              </a:spcAft>
            </a:pPr>
            <a:r>
              <a:rPr lang="zh-CN" altLang="en-US" sz="2000" dirty="0"/>
              <a:t>利用测试集评估泛化误差：保持法、交叉验证</a:t>
            </a:r>
            <a:endParaRPr lang="en-US" altLang="zh-CN" sz="2000" dirty="0"/>
          </a:p>
        </p:txBody>
      </p:sp>
    </p:spTree>
    <p:extLst>
      <p:ext uri="{BB962C8B-B14F-4D97-AF65-F5344CB8AC3E}">
        <p14:creationId xmlns:p14="http://schemas.microsoft.com/office/powerpoint/2010/main" val="1215558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A538-0BBB-1344-A4F4-F33DA4B8E102}"/>
              </a:ext>
            </a:extLst>
          </p:cNvPr>
          <p:cNvSpPr>
            <a:spLocks noGrp="1"/>
          </p:cNvSpPr>
          <p:nvPr>
            <p:ph type="title"/>
          </p:nvPr>
        </p:nvSpPr>
        <p:spPr>
          <a:xfrm>
            <a:off x="838200" y="817145"/>
            <a:ext cx="4535905" cy="2978150"/>
          </a:xfrm>
        </p:spPr>
        <p:txBody>
          <a:bodyPr anchor="b">
            <a:normAutofit/>
          </a:bodyPr>
          <a:lstStyle/>
          <a:p>
            <a:r>
              <a:rPr kumimoji="1" lang="zh-CN" altLang="en-US" sz="4800" dirty="0">
                <a:solidFill>
                  <a:schemeClr val="tx1"/>
                </a:solidFill>
                <a:latin typeface="Microsoft YaHei" panose="020B0503020204020204" pitchFamily="34" charset="-122"/>
                <a:ea typeface="Microsoft YaHei" panose="020B0503020204020204" pitchFamily="34" charset="-122"/>
              </a:rPr>
              <a:t>欢迎来到</a:t>
            </a:r>
            <a:br>
              <a:rPr kumimoji="1" lang="en-US" altLang="zh-CN" sz="4800" dirty="0">
                <a:solidFill>
                  <a:schemeClr val="tx1"/>
                </a:solidFill>
                <a:latin typeface="Microsoft YaHei" panose="020B0503020204020204" pitchFamily="34" charset="-122"/>
                <a:ea typeface="Microsoft YaHei" panose="020B0503020204020204" pitchFamily="34" charset="-122"/>
              </a:rPr>
            </a:br>
            <a:r>
              <a:rPr kumimoji="1" lang="zh-CN" altLang="en-US" sz="4800" dirty="0">
                <a:solidFill>
                  <a:schemeClr val="tx1"/>
                </a:solidFill>
                <a:latin typeface="Microsoft YaHei" panose="020B0503020204020204" pitchFamily="34" charset="-122"/>
                <a:ea typeface="Microsoft YaHei" panose="020B0503020204020204" pitchFamily="34" charset="-122"/>
              </a:rPr>
              <a:t>数据挖掘的世界！</a:t>
            </a:r>
          </a:p>
        </p:txBody>
      </p:sp>
      <p:sp>
        <p:nvSpPr>
          <p:cNvPr id="3" name="内容占位符 2">
            <a:extLst>
              <a:ext uri="{FF2B5EF4-FFF2-40B4-BE49-F238E27FC236}">
                <a16:creationId xmlns:a16="http://schemas.microsoft.com/office/drawing/2014/main" id="{BBD1A7A6-8D56-F04B-892F-1A4BB7753871}"/>
              </a:ext>
            </a:extLst>
          </p:cNvPr>
          <p:cNvSpPr>
            <a:spLocks noGrp="1"/>
          </p:cNvSpPr>
          <p:nvPr>
            <p:ph idx="1"/>
          </p:nvPr>
        </p:nvSpPr>
        <p:spPr>
          <a:xfrm>
            <a:off x="6121400" y="939800"/>
            <a:ext cx="5232400" cy="4845050"/>
          </a:xfrm>
        </p:spPr>
        <p:txBody>
          <a:bodyPr anchor="ctr">
            <a:normAutofit/>
          </a:bodyPr>
          <a:lstStyle/>
          <a:p>
            <a:pPr marL="0" indent="0">
              <a:lnSpc>
                <a:spcPct val="100000"/>
              </a:lnSpc>
              <a:buNone/>
            </a:pPr>
            <a:r>
              <a:rPr kumimoji="1" lang="en-US" altLang="zh-CN" sz="5400" dirty="0"/>
              <a:t>Welcome</a:t>
            </a:r>
            <a:r>
              <a:rPr kumimoji="1" lang="zh-CN" altLang="en-US" sz="5400" dirty="0"/>
              <a:t> </a:t>
            </a:r>
            <a:r>
              <a:rPr kumimoji="1" lang="en-US" altLang="zh-CN" sz="5400" dirty="0"/>
              <a:t>to</a:t>
            </a:r>
            <a:r>
              <a:rPr kumimoji="1" lang="zh-CN" altLang="en-US" sz="5400" dirty="0"/>
              <a:t> </a:t>
            </a:r>
            <a:r>
              <a:rPr kumimoji="1" lang="en-US" altLang="zh-CN" sz="5400" dirty="0"/>
              <a:t>Data</a:t>
            </a:r>
            <a:r>
              <a:rPr kumimoji="1" lang="zh-CN" altLang="en-US" sz="5400" dirty="0"/>
              <a:t> </a:t>
            </a:r>
            <a:r>
              <a:rPr kumimoji="1" lang="en-US" altLang="zh-CN" sz="5400" dirty="0"/>
              <a:t>Mining</a:t>
            </a:r>
            <a:r>
              <a:rPr kumimoji="1" lang="zh-CN" altLang="en-US" sz="5400" dirty="0"/>
              <a:t>！</a:t>
            </a:r>
          </a:p>
          <a:p>
            <a:endParaRPr kumimoji="1" lang="zh-CN" altLang="en-US" sz="2100" dirty="0"/>
          </a:p>
        </p:txBody>
      </p:sp>
    </p:spTree>
    <p:extLst>
      <p:ext uri="{BB962C8B-B14F-4D97-AF65-F5344CB8AC3E}">
        <p14:creationId xmlns:p14="http://schemas.microsoft.com/office/powerpoint/2010/main" val="25474348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199726" y="1779204"/>
            <a:ext cx="6019563" cy="4361892"/>
          </a:xfrm>
          <a:prstGeom prst="rect">
            <a:avLst/>
          </a:prstGeom>
          <a:noFill/>
        </p:spPr>
      </p:pic>
      <p:sp>
        <p:nvSpPr>
          <p:cNvPr id="7169" name="Rectangle 2"/>
          <p:cNvSpPr>
            <a:spLocks noGrp="1" noChangeArrowheads="1"/>
          </p:cNvSpPr>
          <p:nvPr>
            <p:ph type="title"/>
          </p:nvPr>
        </p:nvSpPr>
        <p:spPr>
          <a:xfrm>
            <a:off x="643467" y="321734"/>
            <a:ext cx="10905066" cy="1135737"/>
          </a:xfrm>
        </p:spPr>
        <p:txBody>
          <a:bodyPr vert="horz" lIns="91440" tIns="45720" rIns="91440" bIns="45720" rtlCol="0" anchor="ctr">
            <a:normAutofit/>
          </a:bodyPr>
          <a:lstStyle/>
          <a:p>
            <a:r>
              <a:rPr lang="zh-CN" altLang="en-US" sz="3600" kern="1200" dirty="0">
                <a:solidFill>
                  <a:schemeClr val="tx1"/>
                </a:solidFill>
              </a:rPr>
              <a:t>一个数据集例子</a:t>
            </a:r>
            <a:endParaRPr lang="en-US" altLang="en-US" sz="3600" kern="1200" dirty="0">
              <a:solidFill>
                <a:schemeClr val="tx1"/>
              </a:solidFill>
            </a:endParaRPr>
          </a:p>
        </p:txBody>
      </p:sp>
      <p:sp>
        <p:nvSpPr>
          <p:cNvPr id="4099" name="Text Box 4"/>
          <p:cNvSpPr txBox="1">
            <a:spLocks noChangeArrowheads="1"/>
          </p:cNvSpPr>
          <p:nvPr/>
        </p:nvSpPr>
        <p:spPr bwMode="auto">
          <a:xfrm>
            <a:off x="643468" y="1782981"/>
            <a:ext cx="5452531" cy="43939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lIns="91440" tIns="45720" rIns="91440" bIns="45720" rtlCol="0">
            <a:norm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nSpc>
                <a:spcPct val="90000"/>
              </a:lnSpc>
              <a:spcBef>
                <a:spcPct val="50000"/>
              </a:spcBef>
              <a:defRPr/>
            </a:pPr>
            <a:r>
              <a:rPr lang="zh-CN" altLang="en-US" sz="1700" b="0" dirty="0">
                <a:latin typeface="Microsoft YaHei" panose="020B0503020204020204" pitchFamily="34" charset="-122"/>
                <a:ea typeface="Microsoft YaHei" panose="020B0503020204020204" pitchFamily="34" charset="-122"/>
              </a:rPr>
              <a:t>二分类问题</a:t>
            </a:r>
            <a:r>
              <a:rPr lang="en-US" altLang="en-US" sz="1700" b="0" dirty="0">
                <a:latin typeface="Microsoft YaHei" panose="020B0503020204020204" pitchFamily="34" charset="-122"/>
                <a:ea typeface="Microsoft YaHei" panose="020B0503020204020204" pitchFamily="34" charset="-122"/>
              </a:rPr>
              <a:t>: </a:t>
            </a:r>
          </a:p>
          <a:p>
            <a:pPr>
              <a:lnSpc>
                <a:spcPct val="90000"/>
              </a:lnSpc>
              <a:spcBef>
                <a:spcPct val="50000"/>
              </a:spcBef>
              <a:defRPr/>
            </a:pPr>
            <a:r>
              <a:rPr lang="en-US" altLang="en-US" sz="2000" dirty="0">
                <a:solidFill>
                  <a:schemeClr val="accent1"/>
                </a:solidFill>
                <a:latin typeface="Microsoft YaHei" panose="020B0503020204020204" pitchFamily="34" charset="-122"/>
                <a:ea typeface="Microsoft YaHei" panose="020B0503020204020204" pitchFamily="34" charset="-122"/>
              </a:rPr>
              <a:t>+ : 5400 instances</a:t>
            </a:r>
          </a:p>
          <a:p>
            <a:pPr marL="1085850" lvl="1">
              <a:spcBef>
                <a:spcPct val="50000"/>
              </a:spcBef>
              <a:buFont typeface="Wingdings" pitchFamily="2" charset="2"/>
              <a:buChar char="Ø"/>
              <a:defRPr/>
            </a:pPr>
            <a:r>
              <a:rPr lang="en-US" altLang="en-US" sz="1700" b="0" dirty="0">
                <a:solidFill>
                  <a:schemeClr val="accent1"/>
                </a:solidFill>
                <a:latin typeface="Microsoft YaHei" panose="020B0503020204020204" pitchFamily="34" charset="-122"/>
                <a:ea typeface="Microsoft YaHei" panose="020B0503020204020204" pitchFamily="34" charset="-122"/>
              </a:rPr>
              <a:t>5000 instances generated from a Gaussian centered at (10,10)</a:t>
            </a:r>
          </a:p>
          <a:p>
            <a:pPr marL="1085850" lvl="1">
              <a:spcBef>
                <a:spcPct val="50000"/>
              </a:spcBef>
              <a:buFont typeface="Wingdings" pitchFamily="2" charset="2"/>
              <a:buChar char="Ø"/>
              <a:defRPr/>
            </a:pPr>
            <a:r>
              <a:rPr lang="en-US" altLang="en-US" sz="1700" b="0" dirty="0">
                <a:solidFill>
                  <a:schemeClr val="accent1"/>
                </a:solidFill>
                <a:latin typeface="Microsoft YaHei" panose="020B0503020204020204" pitchFamily="34" charset="-122"/>
                <a:ea typeface="Microsoft YaHei" panose="020B0503020204020204" pitchFamily="34" charset="-122"/>
              </a:rPr>
              <a:t>400 noisy instances added</a:t>
            </a:r>
            <a:r>
              <a:rPr lang="en-US" altLang="en-US" sz="1700" b="0" dirty="0">
                <a:latin typeface="Microsoft YaHei" panose="020B0503020204020204" pitchFamily="34" charset="-122"/>
                <a:ea typeface="Microsoft YaHei" panose="020B0503020204020204" pitchFamily="34" charset="-122"/>
              </a:rPr>
              <a:t>	</a:t>
            </a:r>
          </a:p>
          <a:p>
            <a:pPr>
              <a:lnSpc>
                <a:spcPct val="90000"/>
              </a:lnSpc>
              <a:spcBef>
                <a:spcPct val="50000"/>
              </a:spcBef>
              <a:defRPr/>
            </a:pPr>
            <a:r>
              <a:rPr lang="en-US" altLang="en-US" sz="2000" dirty="0">
                <a:solidFill>
                  <a:srgbClr val="C00000"/>
                </a:solidFill>
                <a:latin typeface="Microsoft YaHei" panose="020B0503020204020204" pitchFamily="34" charset="-122"/>
                <a:ea typeface="Microsoft YaHei" panose="020B0503020204020204" pitchFamily="34" charset="-122"/>
              </a:rPr>
              <a:t>o : 5400 instances </a:t>
            </a:r>
          </a:p>
          <a:p>
            <a:pPr marL="1085850" lvl="1">
              <a:lnSpc>
                <a:spcPct val="90000"/>
              </a:lnSpc>
              <a:spcBef>
                <a:spcPct val="50000"/>
              </a:spcBef>
              <a:buFont typeface="Wingdings" pitchFamily="2" charset="2"/>
              <a:buChar char="Ø"/>
              <a:defRPr/>
            </a:pPr>
            <a:r>
              <a:rPr lang="en-US" altLang="en-US" sz="1700" b="0" dirty="0">
                <a:solidFill>
                  <a:srgbClr val="C00000"/>
                </a:solidFill>
                <a:latin typeface="Microsoft YaHei" panose="020B0503020204020204" pitchFamily="34" charset="-122"/>
                <a:ea typeface="Microsoft YaHei" panose="020B0503020204020204" pitchFamily="34" charset="-122"/>
              </a:rPr>
              <a:t> Generated from a uniform distribution</a:t>
            </a:r>
          </a:p>
          <a:p>
            <a:pPr indent="-228600">
              <a:lnSpc>
                <a:spcPct val="90000"/>
              </a:lnSpc>
              <a:spcBef>
                <a:spcPct val="50000"/>
              </a:spcBef>
              <a:buFont typeface="Arial" panose="020B0604020202020204" pitchFamily="34" charset="0"/>
              <a:buChar char="•"/>
              <a:defRPr/>
            </a:pPr>
            <a:endParaRPr lang="en-US" altLang="en-US" sz="1700" b="0" dirty="0">
              <a:latin typeface="Microsoft YaHei" panose="020B0503020204020204" pitchFamily="34" charset="-122"/>
              <a:ea typeface="Microsoft YaHei" panose="020B0503020204020204" pitchFamily="34" charset="-122"/>
            </a:endParaRPr>
          </a:p>
          <a:p>
            <a:pPr indent="-228600">
              <a:lnSpc>
                <a:spcPct val="90000"/>
              </a:lnSpc>
              <a:spcBef>
                <a:spcPct val="50000"/>
              </a:spcBef>
              <a:buFont typeface="Arial" panose="020B0604020202020204" pitchFamily="34" charset="0"/>
              <a:buChar char="•"/>
              <a:defRPr/>
            </a:pPr>
            <a:r>
              <a:rPr lang="en-US" altLang="en-US" sz="1700" b="0" dirty="0">
                <a:latin typeface="Microsoft YaHei" panose="020B0503020204020204" pitchFamily="34" charset="-122"/>
                <a:ea typeface="Microsoft YaHei" panose="020B0503020204020204" pitchFamily="34" charset="-122"/>
              </a:rPr>
              <a:t>10% </a:t>
            </a:r>
            <a:r>
              <a:rPr lang="zh-CN" altLang="en-US" sz="1700" b="0" dirty="0">
                <a:latin typeface="Microsoft YaHei" panose="020B0503020204020204" pitchFamily="34" charset="-122"/>
                <a:ea typeface="Microsoft YaHei" panose="020B0503020204020204" pitchFamily="34" charset="-122"/>
              </a:rPr>
              <a:t>的数据作为训练</a:t>
            </a:r>
            <a:endParaRPr lang="en-US" altLang="zh-CN" sz="1700" b="0" dirty="0">
              <a:latin typeface="Microsoft YaHei" panose="020B0503020204020204" pitchFamily="34" charset="-122"/>
              <a:ea typeface="Microsoft YaHei" panose="020B0503020204020204" pitchFamily="34" charset="-122"/>
            </a:endParaRPr>
          </a:p>
          <a:p>
            <a:pPr indent="-228600">
              <a:lnSpc>
                <a:spcPct val="90000"/>
              </a:lnSpc>
              <a:spcBef>
                <a:spcPct val="50000"/>
              </a:spcBef>
              <a:buFont typeface="Arial" panose="020B0604020202020204" pitchFamily="34" charset="0"/>
              <a:buChar char="•"/>
              <a:defRPr/>
            </a:pPr>
            <a:r>
              <a:rPr lang="en-US" altLang="en-US" sz="1700" b="0" dirty="0">
                <a:latin typeface="Microsoft YaHei" panose="020B0503020204020204" pitchFamily="34" charset="-122"/>
                <a:ea typeface="Microsoft YaHei" panose="020B0503020204020204" pitchFamily="34" charset="-122"/>
              </a:rPr>
              <a:t>90% </a:t>
            </a:r>
            <a:r>
              <a:rPr lang="zh-CN" altLang="en-US" sz="1700" b="0" dirty="0">
                <a:latin typeface="Microsoft YaHei" panose="020B0503020204020204" pitchFamily="34" charset="-122"/>
                <a:ea typeface="Microsoft YaHei" panose="020B0503020204020204" pitchFamily="34" charset="-122"/>
              </a:rPr>
              <a:t>的数据作为测试</a:t>
            </a:r>
            <a:br>
              <a:rPr lang="en-US" altLang="en-US" sz="1700" b="0" dirty="0">
                <a:latin typeface="Microsoft YaHei" panose="020B0503020204020204" pitchFamily="34" charset="-122"/>
                <a:ea typeface="Microsoft YaHei" panose="020B0503020204020204" pitchFamily="34" charset="-122"/>
              </a:rPr>
            </a:br>
            <a:endParaRPr lang="en-US" altLang="en-US" sz="1700" b="0" dirty="0">
              <a:latin typeface="Microsoft YaHei" panose="020B0503020204020204" pitchFamily="34" charset="-122"/>
              <a:ea typeface="Microsoft YaHei" panose="020B0503020204020204" pitchFamily="34" charset="-122"/>
              <a:sym typeface="Symbol" pitchFamily="18" charset="2"/>
            </a:endParaRPr>
          </a:p>
        </p:txBody>
      </p:sp>
      <p:grpSp>
        <p:nvGrpSpPr>
          <p:cNvPr id="79" name="Group 7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4" name="Rectangle 8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Slide Number Placeholder 6">
            <a:extLst>
              <a:ext uri="{FF2B5EF4-FFF2-40B4-BE49-F238E27FC236}">
                <a16:creationId xmlns:a16="http://schemas.microsoft.com/office/drawing/2014/main" id="{6331680D-77FC-BB4B-80F1-4847C91E4967}"/>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4</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3308544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title"/>
          </p:nvPr>
        </p:nvSpPr>
        <p:spPr/>
        <p:txBody>
          <a:bodyPr/>
          <a:lstStyle/>
          <a:p>
            <a:r>
              <a:rPr lang="zh-CN" altLang="en-US" dirty="0"/>
              <a:t>增加决策树中的结点数量</a:t>
            </a:r>
            <a:endParaRPr lang="en-US" altLang="en-US" sz="2400" dirty="0"/>
          </a:p>
        </p:txBody>
      </p:sp>
      <p:pic>
        <p:nvPicPr>
          <p:cNvPr id="819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142" y="1825625"/>
            <a:ext cx="6011716" cy="4351338"/>
          </a:xfrm>
        </p:spPr>
      </p:pic>
      <p:sp>
        <p:nvSpPr>
          <p:cNvPr id="2" name="文本框 1">
            <a:extLst>
              <a:ext uri="{FF2B5EF4-FFF2-40B4-BE49-F238E27FC236}">
                <a16:creationId xmlns:a16="http://schemas.microsoft.com/office/drawing/2014/main" id="{54EA00D1-135A-3B42-A0A1-04407F66ABD3}"/>
              </a:ext>
            </a:extLst>
          </p:cNvPr>
          <p:cNvSpPr txBox="1"/>
          <p:nvPr/>
        </p:nvSpPr>
        <p:spPr>
          <a:xfrm>
            <a:off x="6563374" y="6092765"/>
            <a:ext cx="2538484"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结点数量</a:t>
            </a:r>
          </a:p>
        </p:txBody>
      </p:sp>
      <p:sp>
        <p:nvSpPr>
          <p:cNvPr id="5" name="文本框 4">
            <a:extLst>
              <a:ext uri="{FF2B5EF4-FFF2-40B4-BE49-F238E27FC236}">
                <a16:creationId xmlns:a16="http://schemas.microsoft.com/office/drawing/2014/main" id="{21C5CCD9-1E17-564B-B93A-71715E673AA9}"/>
              </a:ext>
            </a:extLst>
          </p:cNvPr>
          <p:cNvSpPr txBox="1"/>
          <p:nvPr/>
        </p:nvSpPr>
        <p:spPr>
          <a:xfrm>
            <a:off x="3090142" y="2876063"/>
            <a:ext cx="435653" cy="1015663"/>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错误率</a:t>
            </a:r>
          </a:p>
        </p:txBody>
      </p:sp>
      <p:sp>
        <p:nvSpPr>
          <p:cNvPr id="6" name="Slide Number Placeholder 6">
            <a:extLst>
              <a:ext uri="{FF2B5EF4-FFF2-40B4-BE49-F238E27FC236}">
                <a16:creationId xmlns:a16="http://schemas.microsoft.com/office/drawing/2014/main" id="{7D482CD0-07DB-7044-B047-280CBD0EF504}"/>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5</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5365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a:xfrm>
            <a:off x="838200" y="365125"/>
            <a:ext cx="4133850" cy="1325563"/>
          </a:xfrm>
        </p:spPr>
        <p:txBody>
          <a:bodyPr/>
          <a:lstStyle/>
          <a:p>
            <a:r>
              <a:rPr lang="en-US" altLang="zh-CN" dirty="0"/>
              <a:t>4 </a:t>
            </a:r>
            <a:r>
              <a:rPr lang="zh-CN" altLang="en-US" dirty="0"/>
              <a:t>个结点决策树</a:t>
            </a:r>
            <a:endParaRPr lang="en-US" altLang="en-US" sz="2400" dirty="0"/>
          </a:p>
        </p:txBody>
      </p:sp>
      <p:grpSp>
        <p:nvGrpSpPr>
          <p:cNvPr id="17" name="组合 16">
            <a:extLst>
              <a:ext uri="{FF2B5EF4-FFF2-40B4-BE49-F238E27FC236}">
                <a16:creationId xmlns:a16="http://schemas.microsoft.com/office/drawing/2014/main" id="{DB77578D-2CD4-1148-A57F-6707A0B189E6}"/>
              </a:ext>
            </a:extLst>
          </p:cNvPr>
          <p:cNvGrpSpPr/>
          <p:nvPr/>
        </p:nvGrpSpPr>
        <p:grpSpPr>
          <a:xfrm>
            <a:off x="6261787" y="2115403"/>
            <a:ext cx="5566785" cy="4027270"/>
            <a:chOff x="6464882" y="1910398"/>
            <a:chExt cx="5566785" cy="4232275"/>
          </a:xfrm>
        </p:grpSpPr>
        <p:grpSp>
          <p:nvGrpSpPr>
            <p:cNvPr id="7" name="组合 6">
              <a:extLst>
                <a:ext uri="{FF2B5EF4-FFF2-40B4-BE49-F238E27FC236}">
                  <a16:creationId xmlns:a16="http://schemas.microsoft.com/office/drawing/2014/main" id="{AC6DBC3F-B527-8D41-8FAD-86533CAC420D}"/>
                </a:ext>
              </a:extLst>
            </p:cNvPr>
            <p:cNvGrpSpPr/>
            <p:nvPr/>
          </p:nvGrpSpPr>
          <p:grpSpPr>
            <a:xfrm>
              <a:off x="6464882" y="1910398"/>
              <a:ext cx="5566785" cy="4232275"/>
              <a:chOff x="1600200" y="1825625"/>
              <a:chExt cx="7629043" cy="4483736"/>
            </a:xfrm>
          </p:grpSpPr>
          <p:pic>
            <p:nvPicPr>
              <p:cNvPr id="10" name="Content Placeholder 3">
                <a:extLst>
                  <a:ext uri="{FF2B5EF4-FFF2-40B4-BE49-F238E27FC236}">
                    <a16:creationId xmlns:a16="http://schemas.microsoft.com/office/drawing/2014/main" id="{25814AE8-5D9C-5047-9A42-208FA527BBAB}"/>
                  </a:ext>
                </a:extLst>
              </p:cNvPr>
              <p:cNvPicPr>
                <a:picLocks noChangeAspect="1"/>
              </p:cNvPicPr>
              <p:nvPr/>
            </p:nvPicPr>
            <p:blipFill>
              <a:blip r:embed="rId2">
                <a:extLst>
                  <a:ext uri="{28A0092B-C50C-407E-A947-70E740481C1C}">
                    <a14:useLocalDpi xmlns:a14="http://schemas.microsoft.com/office/drawing/2010/main" val="0"/>
                  </a:ext>
                </a:extLst>
              </a:blip>
              <a:srcRect l="5989" t="6245" r="7352" b="3252"/>
              <a:stretch>
                <a:fillRect/>
              </a:stretch>
            </p:blipFill>
            <p:spPr>
              <a:xfrm>
                <a:off x="1600200" y="1825625"/>
                <a:ext cx="7629043" cy="4483736"/>
              </a:xfrm>
              <a:prstGeom prst="rect">
                <a:avLst/>
              </a:prstGeom>
            </p:spPr>
          </p:pic>
          <p:cxnSp>
            <p:nvCxnSpPr>
              <p:cNvPr id="11" name="Straight Arrow Connector 5">
                <a:extLst>
                  <a:ext uri="{FF2B5EF4-FFF2-40B4-BE49-F238E27FC236}">
                    <a16:creationId xmlns:a16="http://schemas.microsoft.com/office/drawing/2014/main" id="{DBAE6BFC-C892-3740-B232-22898C719F14}"/>
                  </a:ext>
                </a:extLst>
              </p:cNvPr>
              <p:cNvCxnSpPr>
                <a:cxnSpLocks noChangeShapeType="1"/>
              </p:cNvCxnSpPr>
              <p:nvPr/>
            </p:nvCxnSpPr>
            <p:spPr bwMode="auto">
              <a:xfrm flipV="1">
                <a:off x="4648200" y="5379103"/>
                <a:ext cx="0" cy="153"/>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6">
                <a:extLst>
                  <a:ext uri="{FF2B5EF4-FFF2-40B4-BE49-F238E27FC236}">
                    <a16:creationId xmlns:a16="http://schemas.microsoft.com/office/drawing/2014/main" id="{A3ABA36D-D31D-AB4E-9A9A-EBF778C9DA71}"/>
                  </a:ext>
                </a:extLst>
              </p:cNvPr>
              <p:cNvSpPr txBox="1">
                <a:spLocks noChangeArrowheads="1"/>
              </p:cNvSpPr>
              <p:nvPr/>
            </p:nvSpPr>
            <p:spPr bwMode="auto">
              <a:xfrm>
                <a:off x="3505200" y="3977936"/>
                <a:ext cx="9475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a:t>Decision Tree</a:t>
                </a:r>
              </a:p>
            </p:txBody>
          </p:sp>
          <p:sp>
            <p:nvSpPr>
              <p:cNvPr id="13" name="TextBox 7">
                <a:extLst>
                  <a:ext uri="{FF2B5EF4-FFF2-40B4-BE49-F238E27FC236}">
                    <a16:creationId xmlns:a16="http://schemas.microsoft.com/office/drawing/2014/main" id="{09FEAB53-A8F0-314B-90DB-34B6753688C2}"/>
                  </a:ext>
                </a:extLst>
              </p:cNvPr>
              <p:cNvSpPr txBox="1">
                <a:spLocks noChangeArrowheads="1"/>
              </p:cNvSpPr>
              <p:nvPr/>
            </p:nvSpPr>
            <p:spPr bwMode="auto">
              <a:xfrm>
                <a:off x="3023523" y="2094724"/>
                <a:ext cx="2092094" cy="29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dirty="0"/>
                  <a:t>Decision Tree</a:t>
                </a:r>
              </a:p>
            </p:txBody>
          </p:sp>
          <p:sp>
            <p:nvSpPr>
              <p:cNvPr id="14" name="TextBox 8">
                <a:extLst>
                  <a:ext uri="{FF2B5EF4-FFF2-40B4-BE49-F238E27FC236}">
                    <a16:creationId xmlns:a16="http://schemas.microsoft.com/office/drawing/2014/main" id="{C5ED9F24-5CD8-0B47-A4CD-775A4D583679}"/>
                  </a:ext>
                </a:extLst>
              </p:cNvPr>
              <p:cNvSpPr txBox="1">
                <a:spLocks noChangeArrowheads="1"/>
              </p:cNvSpPr>
              <p:nvPr/>
            </p:nvSpPr>
            <p:spPr bwMode="auto">
              <a:xfrm>
                <a:off x="5302265" y="5003958"/>
                <a:ext cx="3718990" cy="29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dirty="0"/>
                  <a:t>Decision boundaries on Training data</a:t>
                </a:r>
              </a:p>
            </p:txBody>
          </p:sp>
          <p:pic>
            <p:nvPicPr>
              <p:cNvPr id="15" name="Picture 2">
                <a:extLst>
                  <a:ext uri="{FF2B5EF4-FFF2-40B4-BE49-F238E27FC236}">
                    <a16:creationId xmlns:a16="http://schemas.microsoft.com/office/drawing/2014/main" id="{E31EF5E1-5D72-9E40-9F1C-4C10358AEBF4}"/>
                  </a:ext>
                </a:extLst>
              </p:cNvPr>
              <p:cNvPicPr>
                <a:picLocks noChangeAspect="1"/>
              </p:cNvPicPr>
              <p:nvPr/>
            </p:nvPicPr>
            <p:blipFill>
              <a:blip r:embed="rId3"/>
              <a:stretch>
                <a:fillRect/>
              </a:stretch>
            </p:blipFill>
            <p:spPr>
              <a:xfrm>
                <a:off x="5631616" y="2459335"/>
                <a:ext cx="3273627" cy="2409172"/>
              </a:xfrm>
              <a:prstGeom prst="rect">
                <a:avLst/>
              </a:prstGeom>
            </p:spPr>
          </p:pic>
          <p:pic>
            <p:nvPicPr>
              <p:cNvPr id="16" name="Picture 3">
                <a:extLst>
                  <a:ext uri="{FF2B5EF4-FFF2-40B4-BE49-F238E27FC236}">
                    <a16:creationId xmlns:a16="http://schemas.microsoft.com/office/drawing/2014/main" id="{D81587EF-5C5A-7C47-811E-2B7643446031}"/>
                  </a:ext>
                </a:extLst>
              </p:cNvPr>
              <p:cNvPicPr>
                <a:picLocks noChangeAspect="1"/>
              </p:cNvPicPr>
              <p:nvPr/>
            </p:nvPicPr>
            <p:blipFill>
              <a:blip r:embed="rId4"/>
              <a:stretch>
                <a:fillRect/>
              </a:stretch>
            </p:blipFill>
            <p:spPr>
              <a:xfrm>
                <a:off x="2416934" y="2523631"/>
                <a:ext cx="3124091" cy="2344877"/>
              </a:xfrm>
              <a:prstGeom prst="rect">
                <a:avLst/>
              </a:prstGeom>
            </p:spPr>
          </p:pic>
        </p:grpSp>
        <p:cxnSp>
          <p:nvCxnSpPr>
            <p:cNvPr id="20" name="Straight Arrow Connector 2">
              <a:extLst>
                <a:ext uri="{FF2B5EF4-FFF2-40B4-BE49-F238E27FC236}">
                  <a16:creationId xmlns:a16="http://schemas.microsoft.com/office/drawing/2014/main" id="{D24B72BB-9EA9-DA46-9035-155262F3973A}"/>
                </a:ext>
              </a:extLst>
            </p:cNvPr>
            <p:cNvCxnSpPr>
              <a:cxnSpLocks noChangeShapeType="1"/>
            </p:cNvCxnSpPr>
            <p:nvPr/>
          </p:nvCxnSpPr>
          <p:spPr bwMode="auto">
            <a:xfrm flipH="1" flipV="1">
              <a:off x="8537203" y="4656932"/>
              <a:ext cx="151754" cy="607655"/>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grpSp>
      <p:pic>
        <p:nvPicPr>
          <p:cNvPr id="921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428" y="1791335"/>
            <a:ext cx="5566785" cy="4351338"/>
          </a:xfrm>
        </p:spPr>
      </p:pic>
      <p:cxnSp>
        <p:nvCxnSpPr>
          <p:cNvPr id="9221" name="Straight Arrow Connector 2"/>
          <p:cNvCxnSpPr>
            <a:cxnSpLocks noChangeShapeType="1"/>
          </p:cNvCxnSpPr>
          <p:nvPr/>
        </p:nvCxnSpPr>
        <p:spPr bwMode="auto">
          <a:xfrm flipV="1">
            <a:off x="1273786" y="3910648"/>
            <a:ext cx="777240" cy="1015682"/>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9222" name="TextBox 5"/>
          <p:cNvSpPr txBox="1">
            <a:spLocks noChangeArrowheads="1"/>
          </p:cNvSpPr>
          <p:nvPr/>
        </p:nvSpPr>
        <p:spPr bwMode="auto">
          <a:xfrm>
            <a:off x="1666742" y="2230756"/>
            <a:ext cx="1676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dirty="0"/>
              <a:t>Decision Tree</a:t>
            </a:r>
          </a:p>
        </p:txBody>
      </p:sp>
      <p:sp>
        <p:nvSpPr>
          <p:cNvPr id="9223" name="TextBox 10"/>
          <p:cNvSpPr txBox="1">
            <a:spLocks noChangeArrowheads="1"/>
          </p:cNvSpPr>
          <p:nvPr/>
        </p:nvSpPr>
        <p:spPr bwMode="auto">
          <a:xfrm>
            <a:off x="2820847" y="4888548"/>
            <a:ext cx="2784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200" dirty="0"/>
              <a:t>Decision boundaries on Training data</a:t>
            </a:r>
          </a:p>
        </p:txBody>
      </p:sp>
      <p:pic>
        <p:nvPicPr>
          <p:cNvPr id="2" name="Picture 1"/>
          <p:cNvPicPr>
            <a:picLocks noChangeAspect="1"/>
          </p:cNvPicPr>
          <p:nvPr/>
        </p:nvPicPr>
        <p:blipFill>
          <a:blip r:embed="rId5"/>
          <a:stretch>
            <a:fillRect/>
          </a:stretch>
        </p:blipFill>
        <p:spPr>
          <a:xfrm>
            <a:off x="3051122" y="2856153"/>
            <a:ext cx="2345389" cy="1767068"/>
          </a:xfrm>
          <a:prstGeom prst="rect">
            <a:avLst/>
          </a:prstGeom>
        </p:spPr>
      </p:pic>
      <p:pic>
        <p:nvPicPr>
          <p:cNvPr id="4" name="Picture 3"/>
          <p:cNvPicPr>
            <a:picLocks noChangeAspect="1"/>
          </p:cNvPicPr>
          <p:nvPr/>
        </p:nvPicPr>
        <p:blipFill>
          <a:blip r:embed="rId6"/>
          <a:stretch>
            <a:fillRect/>
          </a:stretch>
        </p:blipFill>
        <p:spPr>
          <a:xfrm>
            <a:off x="1363524" y="2518410"/>
            <a:ext cx="1785509" cy="1392238"/>
          </a:xfrm>
          <a:prstGeom prst="rect">
            <a:avLst/>
          </a:prstGeom>
        </p:spPr>
      </p:pic>
      <p:sp>
        <p:nvSpPr>
          <p:cNvPr id="24" name="Rectangle 4">
            <a:extLst>
              <a:ext uri="{FF2B5EF4-FFF2-40B4-BE49-F238E27FC236}">
                <a16:creationId xmlns:a16="http://schemas.microsoft.com/office/drawing/2014/main" id="{0C1CC783-76B2-1B42-B68F-5567C104E1E6}"/>
              </a:ext>
            </a:extLst>
          </p:cNvPr>
          <p:cNvSpPr txBox="1">
            <a:spLocks noChangeArrowheads="1"/>
          </p:cNvSpPr>
          <p:nvPr/>
        </p:nvSpPr>
        <p:spPr>
          <a:xfrm>
            <a:off x="7098030" y="360167"/>
            <a:ext cx="425577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Microsoft YaHei" panose="020B0503020204020204" pitchFamily="34" charset="-122"/>
                <a:ea typeface="Microsoft YaHei" panose="020B0503020204020204" pitchFamily="34" charset="-122"/>
              </a:rPr>
              <a:t>50</a:t>
            </a:r>
            <a:r>
              <a:rPr lang="zh-CN" altLang="en-US" dirty="0">
                <a:latin typeface="Microsoft YaHei" panose="020B0503020204020204" pitchFamily="34" charset="-122"/>
                <a:ea typeface="Microsoft YaHei" panose="020B0503020204020204" pitchFamily="34" charset="-122"/>
              </a:rPr>
              <a:t>个结点决策树</a:t>
            </a:r>
            <a:endParaRPr lang="en-US" altLang="en-US"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259FD86B-F245-FE41-ACBD-0247EDB30150}"/>
              </a:ext>
            </a:extLst>
          </p:cNvPr>
          <p:cNvSpPr txBox="1"/>
          <p:nvPr/>
        </p:nvSpPr>
        <p:spPr>
          <a:xfrm>
            <a:off x="2711483" y="6101525"/>
            <a:ext cx="2538484"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结点数量</a:t>
            </a:r>
          </a:p>
        </p:txBody>
      </p:sp>
      <p:sp>
        <p:nvSpPr>
          <p:cNvPr id="22" name="文本框 21">
            <a:extLst>
              <a:ext uri="{FF2B5EF4-FFF2-40B4-BE49-F238E27FC236}">
                <a16:creationId xmlns:a16="http://schemas.microsoft.com/office/drawing/2014/main" id="{F763E47E-9835-C14D-8461-87330E591A37}"/>
              </a:ext>
            </a:extLst>
          </p:cNvPr>
          <p:cNvSpPr txBox="1"/>
          <p:nvPr/>
        </p:nvSpPr>
        <p:spPr>
          <a:xfrm>
            <a:off x="302777" y="2873446"/>
            <a:ext cx="435653" cy="1015663"/>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错误率</a:t>
            </a:r>
          </a:p>
        </p:txBody>
      </p:sp>
      <p:sp>
        <p:nvSpPr>
          <p:cNvPr id="23" name="文本框 22">
            <a:extLst>
              <a:ext uri="{FF2B5EF4-FFF2-40B4-BE49-F238E27FC236}">
                <a16:creationId xmlns:a16="http://schemas.microsoft.com/office/drawing/2014/main" id="{91E0766F-2A34-AD42-8043-AA596797F3E4}"/>
              </a:ext>
            </a:extLst>
          </p:cNvPr>
          <p:cNvSpPr txBox="1"/>
          <p:nvPr/>
        </p:nvSpPr>
        <p:spPr>
          <a:xfrm>
            <a:off x="8741563" y="6105603"/>
            <a:ext cx="2538484"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结点数量</a:t>
            </a:r>
          </a:p>
        </p:txBody>
      </p:sp>
      <p:sp>
        <p:nvSpPr>
          <p:cNvPr id="25" name="文本框 24">
            <a:extLst>
              <a:ext uri="{FF2B5EF4-FFF2-40B4-BE49-F238E27FC236}">
                <a16:creationId xmlns:a16="http://schemas.microsoft.com/office/drawing/2014/main" id="{5A8FBBEA-553B-254A-8A31-48600F76A75D}"/>
              </a:ext>
            </a:extLst>
          </p:cNvPr>
          <p:cNvSpPr txBox="1"/>
          <p:nvPr/>
        </p:nvSpPr>
        <p:spPr>
          <a:xfrm>
            <a:off x="5930213" y="2873446"/>
            <a:ext cx="435653" cy="1015663"/>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错误率</a:t>
            </a:r>
          </a:p>
        </p:txBody>
      </p:sp>
      <p:sp>
        <p:nvSpPr>
          <p:cNvPr id="26" name="Slide Number Placeholder 6">
            <a:extLst>
              <a:ext uri="{FF2B5EF4-FFF2-40B4-BE49-F238E27FC236}">
                <a16:creationId xmlns:a16="http://schemas.microsoft.com/office/drawing/2014/main" id="{FE39B3B1-BB17-3C43-BA3B-1AB14E7EEF5A}"/>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6</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7395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rcRect l="5989" t="6245" r="7352" b="3252"/>
          <a:stretch>
            <a:fillRect/>
          </a:stretch>
        </p:blipFill>
        <p:spPr>
          <a:xfrm>
            <a:off x="1468968" y="1448249"/>
            <a:ext cx="8389961" cy="4930942"/>
          </a:xfrm>
        </p:spPr>
      </p:pic>
      <p:sp>
        <p:nvSpPr>
          <p:cNvPr id="11269" name="TextBox 4"/>
          <p:cNvSpPr txBox="1">
            <a:spLocks noChangeArrowheads="1"/>
          </p:cNvSpPr>
          <p:nvPr/>
        </p:nvSpPr>
        <p:spPr bwMode="auto">
          <a:xfrm>
            <a:off x="3352800" y="4097339"/>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400"/>
              <a:t>Decision Tree with 4 nodes</a:t>
            </a:r>
          </a:p>
        </p:txBody>
      </p:sp>
      <p:sp>
        <p:nvSpPr>
          <p:cNvPr id="11270" name="TextBox 7"/>
          <p:cNvSpPr txBox="1">
            <a:spLocks noChangeArrowheads="1"/>
          </p:cNvSpPr>
          <p:nvPr/>
        </p:nvSpPr>
        <p:spPr bwMode="auto">
          <a:xfrm>
            <a:off x="7010400" y="4799014"/>
            <a:ext cx="274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400"/>
              <a:t>Decision Tree with 50 nodes</a:t>
            </a:r>
          </a:p>
        </p:txBody>
      </p:sp>
      <p:sp>
        <p:nvSpPr>
          <p:cNvPr id="11271" name="TextBox 8"/>
          <p:cNvSpPr txBox="1">
            <a:spLocks noChangeArrowheads="1"/>
          </p:cNvSpPr>
          <p:nvPr/>
        </p:nvSpPr>
        <p:spPr bwMode="auto">
          <a:xfrm>
            <a:off x="3810000" y="4462464"/>
            <a:ext cx="2743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0"/>
              </a:spcBef>
              <a:spcAft>
                <a:spcPct val="0"/>
              </a:spcAft>
              <a:buClrTx/>
              <a:buSzTx/>
              <a:buFontTx/>
              <a:buNone/>
            </a:pPr>
            <a:r>
              <a:rPr lang="en-US" altLang="en-US" sz="1600">
                <a:solidFill>
                  <a:srgbClr val="FF0000"/>
                </a:solidFill>
              </a:rPr>
              <a:t>Which tree is better ?</a:t>
            </a:r>
          </a:p>
        </p:txBody>
      </p:sp>
      <p:cxnSp>
        <p:nvCxnSpPr>
          <p:cNvPr id="11272" name="Straight Arrow Connector 10"/>
          <p:cNvCxnSpPr>
            <a:cxnSpLocks noChangeShapeType="1"/>
          </p:cNvCxnSpPr>
          <p:nvPr/>
        </p:nvCxnSpPr>
        <p:spPr bwMode="auto">
          <a:xfrm flipV="1">
            <a:off x="2590800" y="4097338"/>
            <a:ext cx="762000" cy="812800"/>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1" name="Picture 10"/>
          <p:cNvPicPr>
            <a:picLocks noChangeAspect="1"/>
          </p:cNvPicPr>
          <p:nvPr/>
        </p:nvPicPr>
        <p:blipFill>
          <a:blip r:embed="rId3"/>
          <a:stretch>
            <a:fillRect/>
          </a:stretch>
        </p:blipFill>
        <p:spPr>
          <a:xfrm>
            <a:off x="6752671" y="2513013"/>
            <a:ext cx="3106258" cy="2286000"/>
          </a:xfrm>
          <a:prstGeom prst="rect">
            <a:avLst/>
          </a:prstGeom>
        </p:spPr>
      </p:pic>
      <p:cxnSp>
        <p:nvCxnSpPr>
          <p:cNvPr id="11273" name="Straight Arrow Connector 12"/>
          <p:cNvCxnSpPr>
            <a:cxnSpLocks noChangeShapeType="1"/>
          </p:cNvCxnSpPr>
          <p:nvPr/>
        </p:nvCxnSpPr>
        <p:spPr bwMode="auto">
          <a:xfrm flipV="1">
            <a:off x="4724400" y="4527459"/>
            <a:ext cx="2057400" cy="882292"/>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 name="Picture 1"/>
          <p:cNvPicPr>
            <a:picLocks noChangeAspect="1"/>
          </p:cNvPicPr>
          <p:nvPr/>
        </p:nvPicPr>
        <p:blipFill>
          <a:blip r:embed="rId4"/>
          <a:stretch>
            <a:fillRect/>
          </a:stretch>
        </p:blipFill>
        <p:spPr>
          <a:xfrm>
            <a:off x="2826323" y="1840004"/>
            <a:ext cx="3034155" cy="2286000"/>
          </a:xfrm>
          <a:prstGeom prst="rect">
            <a:avLst/>
          </a:prstGeom>
        </p:spPr>
      </p:pic>
      <p:sp>
        <p:nvSpPr>
          <p:cNvPr id="5" name="标题 4">
            <a:extLst>
              <a:ext uri="{FF2B5EF4-FFF2-40B4-BE49-F238E27FC236}">
                <a16:creationId xmlns:a16="http://schemas.microsoft.com/office/drawing/2014/main" id="{40344B98-BB38-7D4A-AD46-200A72D5F2AC}"/>
              </a:ext>
            </a:extLst>
          </p:cNvPr>
          <p:cNvSpPr>
            <a:spLocks noGrp="1"/>
          </p:cNvSpPr>
          <p:nvPr>
            <p:ph type="title"/>
          </p:nvPr>
        </p:nvSpPr>
        <p:spPr/>
        <p:txBody>
          <a:bodyPr/>
          <a:lstStyle/>
          <a:p>
            <a:r>
              <a:rPr lang="zh-CN" altLang="en-US" dirty="0"/>
              <a:t>哪个决策树更好？</a:t>
            </a:r>
          </a:p>
        </p:txBody>
      </p:sp>
      <p:sp>
        <p:nvSpPr>
          <p:cNvPr id="16" name="文本框 15">
            <a:extLst>
              <a:ext uri="{FF2B5EF4-FFF2-40B4-BE49-F238E27FC236}">
                <a16:creationId xmlns:a16="http://schemas.microsoft.com/office/drawing/2014/main" id="{2DD23AC2-1FAA-EF44-9F18-4DB844EC225E}"/>
              </a:ext>
            </a:extLst>
          </p:cNvPr>
          <p:cNvSpPr txBox="1"/>
          <p:nvPr/>
        </p:nvSpPr>
        <p:spPr>
          <a:xfrm>
            <a:off x="1033315" y="3019276"/>
            <a:ext cx="435653" cy="1015663"/>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错误率</a:t>
            </a:r>
          </a:p>
        </p:txBody>
      </p:sp>
      <p:sp>
        <p:nvSpPr>
          <p:cNvPr id="17" name="文本框 16">
            <a:extLst>
              <a:ext uri="{FF2B5EF4-FFF2-40B4-BE49-F238E27FC236}">
                <a16:creationId xmlns:a16="http://schemas.microsoft.com/office/drawing/2014/main" id="{E109F000-8FE7-C740-97E4-13F30CEFF2BF}"/>
              </a:ext>
            </a:extLst>
          </p:cNvPr>
          <p:cNvSpPr txBox="1"/>
          <p:nvPr/>
        </p:nvSpPr>
        <p:spPr>
          <a:xfrm>
            <a:off x="5181600" y="6371148"/>
            <a:ext cx="2538484"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结点数量</a:t>
            </a:r>
          </a:p>
        </p:txBody>
      </p:sp>
      <p:sp>
        <p:nvSpPr>
          <p:cNvPr id="18" name="Slide Number Placeholder 6">
            <a:extLst>
              <a:ext uri="{FF2B5EF4-FFF2-40B4-BE49-F238E27FC236}">
                <a16:creationId xmlns:a16="http://schemas.microsoft.com/office/drawing/2014/main" id="{E1B8C16A-1E89-214A-8982-45A506DB3A24}"/>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7</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207813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zh-CN" altLang="en-US" dirty="0"/>
              <a:t>模型过拟合</a:t>
            </a:r>
            <a:endParaRPr lang="en-US" altLang="en-US" dirty="0"/>
          </a:p>
        </p:txBody>
      </p:sp>
      <p:sp>
        <p:nvSpPr>
          <p:cNvPr id="12290" name="Text Box 7"/>
          <p:cNvSpPr txBox="1">
            <a:spLocks noChangeArrowheads="1"/>
          </p:cNvSpPr>
          <p:nvPr/>
        </p:nvSpPr>
        <p:spPr bwMode="auto">
          <a:xfrm>
            <a:off x="1333500" y="5708045"/>
            <a:ext cx="96774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charset="0"/>
              </a:defRPr>
            </a:lvl4pPr>
            <a:lvl5pPr marL="2057400" indent="-228600">
              <a:spcBef>
                <a:spcPct val="20000"/>
              </a:spcBef>
              <a:buSzPct val="100000"/>
              <a:buChar char="•"/>
              <a:defRPr sz="2000">
                <a:solidFill>
                  <a:schemeClr val="tx1"/>
                </a:solidFill>
                <a:latin typeface="Times New Roman" charset="0"/>
              </a:defRPr>
            </a:lvl5pPr>
            <a:lvl6pPr marL="2514600" indent="-228600" eaLnBrk="0" fontAlgn="base" hangingPunct="0">
              <a:spcBef>
                <a:spcPct val="20000"/>
              </a:spcBef>
              <a:spcAft>
                <a:spcPct val="0"/>
              </a:spcAft>
              <a:buSzPct val="100000"/>
              <a:buChar char="•"/>
              <a:defRPr sz="2000">
                <a:solidFill>
                  <a:schemeClr val="tx1"/>
                </a:solidFill>
                <a:latin typeface="Times New Roman" charset="0"/>
              </a:defRPr>
            </a:lvl6pPr>
            <a:lvl7pPr marL="2971800" indent="-228600" eaLnBrk="0" fontAlgn="base" hangingPunct="0">
              <a:spcBef>
                <a:spcPct val="20000"/>
              </a:spcBef>
              <a:spcAft>
                <a:spcPct val="0"/>
              </a:spcAft>
              <a:buSzPct val="100000"/>
              <a:buChar char="•"/>
              <a:defRPr sz="2000">
                <a:solidFill>
                  <a:schemeClr val="tx1"/>
                </a:solidFill>
                <a:latin typeface="Times New Roman" charset="0"/>
              </a:defRPr>
            </a:lvl7pPr>
            <a:lvl8pPr marL="3429000" indent="-228600" eaLnBrk="0" fontAlgn="base" hangingPunct="0">
              <a:spcBef>
                <a:spcPct val="20000"/>
              </a:spcBef>
              <a:spcAft>
                <a:spcPct val="0"/>
              </a:spcAft>
              <a:buSzPct val="100000"/>
              <a:buChar char="•"/>
              <a:defRPr sz="2000">
                <a:solidFill>
                  <a:schemeClr val="tx1"/>
                </a:solidFill>
                <a:latin typeface="Times New Roman" charset="0"/>
              </a:defRPr>
            </a:lvl8pPr>
            <a:lvl9pPr marL="3886200" indent="-228600" eaLnBrk="0" fontAlgn="base" hangingPunct="0">
              <a:spcBef>
                <a:spcPct val="20000"/>
              </a:spcBef>
              <a:spcAft>
                <a:spcPct val="0"/>
              </a:spcAft>
              <a:buSzPct val="100000"/>
              <a:buChar char="•"/>
              <a:defRPr sz="2000">
                <a:solidFill>
                  <a:schemeClr val="tx1"/>
                </a:solidFill>
                <a:latin typeface="Times New Roman" charset="0"/>
              </a:defRPr>
            </a:lvl9pPr>
          </a:lstStyle>
          <a:p>
            <a:pPr>
              <a:spcBef>
                <a:spcPct val="50000"/>
              </a:spcBef>
              <a:spcAft>
                <a:spcPct val="0"/>
              </a:spcAft>
              <a:buClrTx/>
              <a:buSzTx/>
              <a:buFontTx/>
              <a:buNone/>
            </a:pPr>
            <a:r>
              <a:rPr lang="zh-CN" altLang="en-US" sz="1800" b="1" dirty="0">
                <a:latin typeface="Microsoft YaHei" panose="020B0503020204020204" pitchFamily="34" charset="-122"/>
                <a:ea typeface="Microsoft YaHei" panose="020B0503020204020204" pitchFamily="34" charset="-122"/>
              </a:rPr>
              <a:t>欠拟合（</a:t>
            </a:r>
            <a:r>
              <a:rPr lang="en-US" altLang="en-US" sz="1800" b="1" dirty="0">
                <a:latin typeface="Microsoft YaHei" panose="020B0503020204020204" pitchFamily="34" charset="-122"/>
                <a:ea typeface="Microsoft YaHei" panose="020B0503020204020204" pitchFamily="34" charset="-122"/>
              </a:rPr>
              <a:t>Underfitting</a:t>
            </a:r>
            <a:r>
              <a:rPr lang="zh-CN" altLang="en-US" sz="1800" b="1" dirty="0">
                <a:latin typeface="Microsoft YaHei" panose="020B0503020204020204" pitchFamily="34" charset="-122"/>
                <a:ea typeface="Microsoft YaHei" panose="020B0503020204020204" pitchFamily="34" charset="-122"/>
              </a:rPr>
              <a:t>）</a:t>
            </a:r>
            <a:r>
              <a:rPr lang="en-US" altLang="en-US"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当模型太简单时，训练和测试错误都很大</a:t>
            </a:r>
            <a:endParaRPr lang="en-US" altLang="en-US" sz="1800" dirty="0">
              <a:latin typeface="Microsoft YaHei" panose="020B0503020204020204" pitchFamily="34" charset="-122"/>
              <a:ea typeface="Microsoft YaHei" panose="020B0503020204020204" pitchFamily="34" charset="-122"/>
            </a:endParaRPr>
          </a:p>
          <a:p>
            <a:pPr>
              <a:spcBef>
                <a:spcPct val="50000"/>
              </a:spcBef>
              <a:spcAft>
                <a:spcPct val="0"/>
              </a:spcAft>
              <a:buClrTx/>
              <a:buSzTx/>
              <a:buFontTx/>
              <a:buNone/>
            </a:pPr>
            <a:r>
              <a:rPr lang="zh-CN" altLang="en-US" sz="1800" b="1" dirty="0">
                <a:latin typeface="Microsoft YaHei" panose="020B0503020204020204" pitchFamily="34" charset="-122"/>
                <a:ea typeface="Microsoft YaHei" panose="020B0503020204020204" pitchFamily="34" charset="-122"/>
              </a:rPr>
              <a:t>过拟合（</a:t>
            </a:r>
            <a:r>
              <a:rPr lang="en-US" altLang="en-US" sz="1800" b="1" dirty="0">
                <a:latin typeface="Microsoft YaHei" panose="020B0503020204020204" pitchFamily="34" charset="-122"/>
                <a:ea typeface="Microsoft YaHei" panose="020B0503020204020204" pitchFamily="34" charset="-122"/>
              </a:rPr>
              <a:t>Overfitting</a:t>
            </a:r>
            <a:r>
              <a:rPr lang="zh-CN" altLang="en-US" sz="1800" b="1" dirty="0">
                <a:latin typeface="Microsoft YaHei" panose="020B0503020204020204" pitchFamily="34" charset="-122"/>
                <a:ea typeface="Microsoft YaHei" panose="020B0503020204020204" pitchFamily="34" charset="-122"/>
              </a:rPr>
              <a:t>）</a:t>
            </a:r>
            <a:r>
              <a:rPr lang="en-US" altLang="en-US"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当模型过于复杂时，训练误差较小，但测试误差较大</a:t>
            </a:r>
            <a:endParaRPr lang="en-US" altLang="en-US" sz="1800" dirty="0">
              <a:latin typeface="Microsoft YaHei" panose="020B0503020204020204" pitchFamily="34" charset="-122"/>
              <a:ea typeface="Microsoft YaHei" panose="020B0503020204020204" pitchFamily="34" charset="-122"/>
              <a:sym typeface="Symbol" charset="2"/>
            </a:endParaRPr>
          </a:p>
        </p:txBody>
      </p:sp>
      <p:pic>
        <p:nvPicPr>
          <p:cNvPr id="12291" name="Picture 1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153150" y="1690688"/>
            <a:ext cx="3976811" cy="2881312"/>
          </a:xfrm>
          <a:noFill/>
        </p:spPr>
      </p:pic>
      <p:pic>
        <p:nvPicPr>
          <p:cNvPr id="1229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0" y="1690688"/>
            <a:ext cx="3976811"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466566" y="4797980"/>
            <a:ext cx="9411268" cy="369332"/>
          </a:xfrm>
          <a:prstGeom prst="rect">
            <a:avLst/>
          </a:prstGeom>
        </p:spPr>
        <p:txBody>
          <a:bodyPr wrap="square">
            <a:spAutoFit/>
          </a:bodyPr>
          <a:lstStyle/>
          <a:p>
            <a:pPr>
              <a:spcBef>
                <a:spcPct val="50000"/>
              </a:spcBef>
            </a:pPr>
            <a:r>
              <a:rPr lang="zh-CN" altLang="en-US" dirty="0">
                <a:latin typeface="Microsoft YaHei" panose="020B0503020204020204" pitchFamily="34" charset="-122"/>
                <a:ea typeface="Microsoft YaHei" panose="020B0503020204020204" pitchFamily="34" charset="-122"/>
              </a:rPr>
              <a:t>随着模型变得越来越复杂，</a:t>
            </a:r>
            <a:r>
              <a:rPr lang="zh-CN" altLang="en-US" b="1" dirty="0">
                <a:solidFill>
                  <a:srgbClr val="C00000"/>
                </a:solidFill>
                <a:latin typeface="Microsoft YaHei" panose="020B0503020204020204" pitchFamily="34" charset="-122"/>
                <a:ea typeface="Microsoft YaHei" panose="020B0503020204020204" pitchFamily="34" charset="-122"/>
              </a:rPr>
              <a:t>测试错误</a:t>
            </a:r>
            <a:r>
              <a:rPr lang="zh-CN" altLang="en-US" dirty="0">
                <a:latin typeface="Microsoft YaHei" panose="020B0503020204020204" pitchFamily="34" charset="-122"/>
                <a:ea typeface="Microsoft YaHei" panose="020B0503020204020204" pitchFamily="34" charset="-122"/>
              </a:rPr>
              <a:t>可能会开始</a:t>
            </a:r>
            <a:r>
              <a:rPr lang="zh-CN" altLang="en-US" b="1" dirty="0">
                <a:solidFill>
                  <a:schemeClr val="accent2"/>
                </a:solidFill>
                <a:latin typeface="Microsoft YaHei" panose="020B0503020204020204" pitchFamily="34" charset="-122"/>
                <a:ea typeface="Microsoft YaHei" panose="020B0503020204020204" pitchFamily="34" charset="-122"/>
              </a:rPr>
              <a:t>增加</a:t>
            </a:r>
            <a:r>
              <a:rPr lang="zh-CN" altLang="en-US" dirty="0">
                <a:latin typeface="Microsoft YaHei" panose="020B0503020204020204" pitchFamily="34" charset="-122"/>
                <a:ea typeface="Microsoft YaHei" panose="020B0503020204020204" pitchFamily="34" charset="-122"/>
              </a:rPr>
              <a:t>，即使</a:t>
            </a:r>
            <a:r>
              <a:rPr lang="zh-CN" altLang="en-US" b="1" dirty="0">
                <a:solidFill>
                  <a:srgbClr val="C00000"/>
                </a:solidFill>
                <a:latin typeface="Microsoft YaHei" panose="020B0503020204020204" pitchFamily="34" charset="-122"/>
                <a:ea typeface="Microsoft YaHei" panose="020B0503020204020204" pitchFamily="34" charset="-122"/>
              </a:rPr>
              <a:t>训练错误</a:t>
            </a:r>
            <a:r>
              <a:rPr lang="zh-CN" altLang="en-US" dirty="0">
                <a:latin typeface="Microsoft YaHei" panose="020B0503020204020204" pitchFamily="34" charset="-122"/>
                <a:ea typeface="Microsoft YaHei" panose="020B0503020204020204" pitchFamily="34" charset="-122"/>
              </a:rPr>
              <a:t>可能正在</a:t>
            </a:r>
            <a:r>
              <a:rPr lang="zh-CN" altLang="en-US" b="1" dirty="0">
                <a:solidFill>
                  <a:schemeClr val="accent1"/>
                </a:solidFill>
                <a:latin typeface="Microsoft YaHei" panose="020B0503020204020204" pitchFamily="34" charset="-122"/>
                <a:ea typeface="Microsoft YaHei" panose="020B0503020204020204" pitchFamily="34" charset="-122"/>
              </a:rPr>
              <a:t>减少</a:t>
            </a:r>
            <a:endParaRPr lang="en-US" altLang="en-US" b="1" dirty="0">
              <a:solidFill>
                <a:schemeClr val="accent1"/>
              </a:solidFill>
              <a:latin typeface="Microsoft YaHei" panose="020B0503020204020204" pitchFamily="34" charset="-122"/>
              <a:ea typeface="Microsoft YaHei" panose="020B0503020204020204" pitchFamily="34" charset="-122"/>
              <a:sym typeface="Symbol" charset="2"/>
            </a:endParaRPr>
          </a:p>
        </p:txBody>
      </p:sp>
      <p:sp>
        <p:nvSpPr>
          <p:cNvPr id="3" name="文本框 2">
            <a:extLst>
              <a:ext uri="{FF2B5EF4-FFF2-40B4-BE49-F238E27FC236}">
                <a16:creationId xmlns:a16="http://schemas.microsoft.com/office/drawing/2014/main" id="{822CF8F2-EC20-084A-8759-50221D8B5106}"/>
              </a:ext>
            </a:extLst>
          </p:cNvPr>
          <p:cNvSpPr txBox="1"/>
          <p:nvPr/>
        </p:nvSpPr>
        <p:spPr>
          <a:xfrm>
            <a:off x="3302758" y="1506022"/>
            <a:ext cx="1626553" cy="369332"/>
          </a:xfrm>
          <a:prstGeom prst="rect">
            <a:avLst/>
          </a:prstGeom>
          <a:noFill/>
        </p:spPr>
        <p:txBody>
          <a:bodyPr wrap="square" rtlCol="0">
            <a:spAutoFit/>
          </a:bodyPr>
          <a:lstStyle/>
          <a:p>
            <a:r>
              <a:rPr kumimoji="1" lang="zh-CN" altLang="en-US" dirty="0"/>
              <a:t>正常</a:t>
            </a:r>
          </a:p>
        </p:txBody>
      </p:sp>
      <p:sp>
        <p:nvSpPr>
          <p:cNvPr id="8" name="文本框 7">
            <a:extLst>
              <a:ext uri="{FF2B5EF4-FFF2-40B4-BE49-F238E27FC236}">
                <a16:creationId xmlns:a16="http://schemas.microsoft.com/office/drawing/2014/main" id="{CC611A40-F3B1-AF45-B626-8824607597C2}"/>
              </a:ext>
            </a:extLst>
          </p:cNvPr>
          <p:cNvSpPr txBox="1"/>
          <p:nvPr/>
        </p:nvSpPr>
        <p:spPr>
          <a:xfrm>
            <a:off x="7740555" y="1506022"/>
            <a:ext cx="1626553" cy="369332"/>
          </a:xfrm>
          <a:prstGeom prst="rect">
            <a:avLst/>
          </a:prstGeom>
          <a:noFill/>
        </p:spPr>
        <p:txBody>
          <a:bodyPr wrap="square" rtlCol="0">
            <a:spAutoFit/>
          </a:bodyPr>
          <a:lstStyle/>
          <a:p>
            <a:r>
              <a:rPr kumimoji="1" lang="zh-CN" altLang="en-US" b="1" dirty="0">
                <a:solidFill>
                  <a:srgbClr val="C00000"/>
                </a:solidFill>
              </a:rPr>
              <a:t>过拟合</a:t>
            </a:r>
          </a:p>
        </p:txBody>
      </p:sp>
      <p:sp>
        <p:nvSpPr>
          <p:cNvPr id="9" name="Slide Number Placeholder 6">
            <a:extLst>
              <a:ext uri="{FF2B5EF4-FFF2-40B4-BE49-F238E27FC236}">
                <a16:creationId xmlns:a16="http://schemas.microsoft.com/office/drawing/2014/main" id="{76EFCEBF-63F2-F14B-B533-1C91DC804449}"/>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8</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33307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7" name="Title 1"/>
          <p:cNvSpPr>
            <a:spLocks noGrp="1"/>
          </p:cNvSpPr>
          <p:nvPr>
            <p:ph type="title"/>
          </p:nvPr>
        </p:nvSpPr>
        <p:spPr>
          <a:xfrm>
            <a:off x="594360" y="637125"/>
            <a:ext cx="3802276" cy="5256371"/>
          </a:xfrm>
        </p:spPr>
        <p:txBody>
          <a:bodyPr>
            <a:normAutofit/>
          </a:bodyPr>
          <a:lstStyle/>
          <a:p>
            <a:r>
              <a:rPr lang="zh-CN" altLang="en-US" sz="4800" dirty="0">
                <a:solidFill>
                  <a:schemeClr val="bg1"/>
                </a:solidFill>
              </a:rPr>
              <a:t>模型过拟合的原因</a:t>
            </a:r>
            <a:endParaRPr lang="en-US" altLang="en-US" sz="4800" dirty="0">
              <a:solidFill>
                <a:schemeClr val="bg1"/>
              </a:solidFill>
            </a:endParaRPr>
          </a:p>
        </p:txBody>
      </p:sp>
      <p:graphicFrame>
        <p:nvGraphicFramePr>
          <p:cNvPr id="14340" name="Content Placeholder 2">
            <a:extLst>
              <a:ext uri="{FF2B5EF4-FFF2-40B4-BE49-F238E27FC236}">
                <a16:creationId xmlns:a16="http://schemas.microsoft.com/office/drawing/2014/main" id="{DDDC952A-672C-43BF-B4DD-29C11408E056}"/>
              </a:ext>
            </a:extLst>
          </p:cNvPr>
          <p:cNvGraphicFramePr>
            <a:graphicFrameLocks noGrp="1"/>
          </p:cNvGraphicFramePr>
          <p:nvPr>
            <p:ph idx="1"/>
            <p:extLst>
              <p:ext uri="{D42A27DB-BD31-4B8C-83A1-F6EECF244321}">
                <p14:modId xmlns:p14="http://schemas.microsoft.com/office/powerpoint/2010/main" val="118706153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6">
            <a:extLst>
              <a:ext uri="{FF2B5EF4-FFF2-40B4-BE49-F238E27FC236}">
                <a16:creationId xmlns:a16="http://schemas.microsoft.com/office/drawing/2014/main" id="{462D6567-6F71-5441-A0EE-D707650B4B51}"/>
              </a:ext>
            </a:extLst>
          </p:cNvPr>
          <p:cNvSpPr txBox="1">
            <a:spLocks/>
          </p:cNvSpPr>
          <p:nvPr/>
        </p:nvSpPr>
        <p:spPr bwMode="auto">
          <a:xfrm>
            <a:off x="86106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algn="r" defTabSz="914400" rtl="0" eaLnBrk="1" latinLnBrk="0" hangingPunct="1">
              <a:spcBef>
                <a:spcPct val="10000"/>
              </a:spcBef>
              <a:spcAft>
                <a:spcPts val="400"/>
              </a:spcAft>
              <a:buClr>
                <a:srgbClr val="0C7B9C"/>
              </a:buClr>
              <a:buSzPct val="75000"/>
              <a:buFont typeface="Monotype Sorts" pitchFamily="2" charset="2"/>
              <a:buChar char="l"/>
              <a:defRPr sz="2800" b="1"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914400" rtl="0" eaLnBrk="1" latinLnBrk="0" hangingPunct="1">
              <a:spcBef>
                <a:spcPct val="10000"/>
              </a:spcBef>
              <a:spcAft>
                <a:spcPts val="400"/>
              </a:spcAft>
              <a:buClr>
                <a:srgbClr val="0C7B9C"/>
              </a:buClr>
              <a:buSzPct val="100000"/>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10000"/>
              </a:spcBef>
              <a:spcAft>
                <a:spcPts val="400"/>
              </a:spcAft>
              <a:buClr>
                <a:srgbClr val="0C7B9C"/>
              </a:buClr>
              <a:buSzPct val="70000"/>
              <a:buFont typeface="Wingdings" pitchFamily="2" charset="2"/>
              <a:buChar char="u"/>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9pPr>
          </a:lstStyle>
          <a:p>
            <a:pPr>
              <a:lnSpc>
                <a:spcPct val="90000"/>
              </a:lnSpc>
              <a:spcBef>
                <a:spcPct val="0"/>
              </a:spcBef>
              <a:spcAft>
                <a:spcPts val="600"/>
              </a:spcAft>
              <a:buClrTx/>
              <a:buSzTx/>
              <a:buFontTx/>
              <a:buNone/>
            </a:pPr>
            <a:fld id="{B3C95AA5-9D5C-5241-9970-E26C58C44F9A}" type="slidenum">
              <a:rPr lang="en-US" altLang="en-US" sz="1800" b="0" smtClean="0">
                <a:latin typeface="Microsoft YaHei" panose="020B0503020204020204" pitchFamily="34" charset="-122"/>
              </a:rPr>
              <a:pPr>
                <a:lnSpc>
                  <a:spcPct val="90000"/>
                </a:lnSpc>
                <a:spcBef>
                  <a:spcPct val="0"/>
                </a:spcBef>
                <a:spcAft>
                  <a:spcPts val="600"/>
                </a:spcAft>
                <a:buClrTx/>
                <a:buSzTx/>
                <a:buFontTx/>
                <a:buNone/>
              </a:pPr>
              <a:t>9</a:t>
            </a:fld>
            <a:endParaRPr lang="en-US" altLang="en-US" sz="1800" b="0">
              <a:latin typeface="Microsoft YaHei" panose="020B0503020204020204" pitchFamily="34" charset="-122"/>
            </a:endParaRPr>
          </a:p>
        </p:txBody>
      </p:sp>
    </p:spTree>
    <p:extLst>
      <p:ext uri="{BB962C8B-B14F-4D97-AF65-F5344CB8AC3E}">
        <p14:creationId xmlns:p14="http://schemas.microsoft.com/office/powerpoint/2010/main" val="1828257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1937</Words>
  <Application>Microsoft Office PowerPoint</Application>
  <PresentationFormat>宽屏</PresentationFormat>
  <Paragraphs>307</Paragraphs>
  <Slides>34</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48" baseType="lpstr">
      <vt:lpstr>Microsoft YaHei Light</vt:lpstr>
      <vt:lpstr>Monotype Sorts</vt:lpstr>
      <vt:lpstr>等线</vt:lpstr>
      <vt:lpstr>Microsoft YaHei</vt:lpstr>
      <vt:lpstr>Arial</vt:lpstr>
      <vt:lpstr>Calibri</vt:lpstr>
      <vt:lpstr>Cambria Math</vt:lpstr>
      <vt:lpstr>Times New Roman</vt:lpstr>
      <vt:lpstr>Wingdings</vt:lpstr>
      <vt:lpstr>Office 主题​​</vt:lpstr>
      <vt:lpstr>Equation</vt:lpstr>
      <vt:lpstr>Visio</vt:lpstr>
      <vt:lpstr>VISIO</vt:lpstr>
      <vt:lpstr>Worksheet</vt:lpstr>
      <vt:lpstr>数据挖掘</vt:lpstr>
      <vt:lpstr>PowerPoint 演示文稿</vt:lpstr>
      <vt:lpstr>分类错误</vt:lpstr>
      <vt:lpstr>一个数据集例子</vt:lpstr>
      <vt:lpstr>增加决策树中的结点数量</vt:lpstr>
      <vt:lpstr>4 个结点决策树</vt:lpstr>
      <vt:lpstr>哪个决策树更好？</vt:lpstr>
      <vt:lpstr>模型过拟合</vt:lpstr>
      <vt:lpstr>模型过拟合的原因</vt:lpstr>
      <vt:lpstr>多重比较问题</vt:lpstr>
      <vt:lpstr>多重比较问题</vt:lpstr>
      <vt:lpstr>例子</vt:lpstr>
      <vt:lpstr>过拟合的原因</vt:lpstr>
      <vt:lpstr>解决方案</vt:lpstr>
      <vt:lpstr>增加训练数据</vt:lpstr>
      <vt:lpstr>增加训练数据</vt:lpstr>
      <vt:lpstr>Overfitting带来的思考</vt:lpstr>
      <vt:lpstr>模型选择</vt:lpstr>
      <vt:lpstr>模型选择：使用验证集</vt:lpstr>
      <vt:lpstr>考虑模型复杂度</vt:lpstr>
      <vt:lpstr>计算决策树的复杂性</vt:lpstr>
      <vt:lpstr>计算决策树的复杂性</vt:lpstr>
      <vt:lpstr>计算决策树的复杂性</vt:lpstr>
      <vt:lpstr>Minimum Description Length (MDL) 最小描述长度</vt:lpstr>
      <vt:lpstr>估计统计学边界</vt:lpstr>
      <vt:lpstr>决策树模型选择</vt:lpstr>
      <vt:lpstr>决策树模型选择</vt:lpstr>
      <vt:lpstr>后剪枝的例子</vt:lpstr>
      <vt:lpstr>后剪枝的例子</vt:lpstr>
      <vt:lpstr>模型选择</vt:lpstr>
      <vt:lpstr>交叉验证的例子</vt:lpstr>
      <vt:lpstr>交叉验证其他形式</vt:lpstr>
      <vt:lpstr>小结</vt:lpstr>
      <vt:lpstr>欢迎来到 数据挖掘的世界！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dc:title>
  <dc:creator>王 昊</dc:creator>
  <cp:lastModifiedBy>圣宇</cp:lastModifiedBy>
  <cp:revision>55</cp:revision>
  <dcterms:created xsi:type="dcterms:W3CDTF">2021-04-19T07:05:31Z</dcterms:created>
  <dcterms:modified xsi:type="dcterms:W3CDTF">2021-04-26T08:45:20Z</dcterms:modified>
</cp:coreProperties>
</file>