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4" r:id="rId1"/>
  </p:sldMasterIdLst>
  <p:notesMasterIdLst>
    <p:notesMasterId r:id="rId110"/>
  </p:notesMasterIdLst>
  <p:sldIdLst>
    <p:sldId id="256" r:id="rId2"/>
    <p:sldId id="418" r:id="rId3"/>
    <p:sldId id="725" r:id="rId4"/>
    <p:sldId id="723" r:id="rId5"/>
    <p:sldId id="726" r:id="rId6"/>
    <p:sldId id="727" r:id="rId7"/>
    <p:sldId id="728" r:id="rId8"/>
    <p:sldId id="729" r:id="rId9"/>
    <p:sldId id="730" r:id="rId10"/>
    <p:sldId id="731" r:id="rId11"/>
    <p:sldId id="732" r:id="rId12"/>
    <p:sldId id="733" r:id="rId13"/>
    <p:sldId id="734" r:id="rId14"/>
    <p:sldId id="735" r:id="rId15"/>
    <p:sldId id="736" r:id="rId16"/>
    <p:sldId id="737" r:id="rId17"/>
    <p:sldId id="738" r:id="rId18"/>
    <p:sldId id="740" r:id="rId19"/>
    <p:sldId id="739" r:id="rId20"/>
    <p:sldId id="741" r:id="rId21"/>
    <p:sldId id="742" r:id="rId22"/>
    <p:sldId id="743" r:id="rId23"/>
    <p:sldId id="744" r:id="rId24"/>
    <p:sldId id="745" r:id="rId25"/>
    <p:sldId id="746" r:id="rId26"/>
    <p:sldId id="747" r:id="rId27"/>
    <p:sldId id="748" r:id="rId28"/>
    <p:sldId id="749" r:id="rId29"/>
    <p:sldId id="750" r:id="rId30"/>
    <p:sldId id="751" r:id="rId31"/>
    <p:sldId id="752" r:id="rId32"/>
    <p:sldId id="827" r:id="rId33"/>
    <p:sldId id="828"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2" r:id="rId53"/>
    <p:sldId id="773" r:id="rId54"/>
    <p:sldId id="774" r:id="rId55"/>
    <p:sldId id="775" r:id="rId56"/>
    <p:sldId id="776" r:id="rId57"/>
    <p:sldId id="777" r:id="rId58"/>
    <p:sldId id="778" r:id="rId59"/>
    <p:sldId id="653" r:id="rId60"/>
    <p:sldId id="779" r:id="rId61"/>
    <p:sldId id="780" r:id="rId62"/>
    <p:sldId id="781" r:id="rId63"/>
    <p:sldId id="782" r:id="rId64"/>
    <p:sldId id="783" r:id="rId65"/>
    <p:sldId id="785" r:id="rId66"/>
    <p:sldId id="784" r:id="rId67"/>
    <p:sldId id="786" r:id="rId68"/>
    <p:sldId id="787" r:id="rId69"/>
    <p:sldId id="788" r:id="rId70"/>
    <p:sldId id="789" r:id="rId71"/>
    <p:sldId id="790" r:id="rId72"/>
    <p:sldId id="791" r:id="rId73"/>
    <p:sldId id="792" r:id="rId74"/>
    <p:sldId id="793" r:id="rId75"/>
    <p:sldId id="794" r:id="rId76"/>
    <p:sldId id="795" r:id="rId77"/>
    <p:sldId id="796" r:id="rId78"/>
    <p:sldId id="797" r:id="rId79"/>
    <p:sldId id="798" r:id="rId80"/>
    <p:sldId id="799" r:id="rId81"/>
    <p:sldId id="800" r:id="rId82"/>
    <p:sldId id="801" r:id="rId83"/>
    <p:sldId id="802" r:id="rId84"/>
    <p:sldId id="803" r:id="rId85"/>
    <p:sldId id="804" r:id="rId86"/>
    <p:sldId id="805" r:id="rId87"/>
    <p:sldId id="806" r:id="rId88"/>
    <p:sldId id="807" r:id="rId89"/>
    <p:sldId id="808" r:id="rId90"/>
    <p:sldId id="809" r:id="rId91"/>
    <p:sldId id="810" r:id="rId92"/>
    <p:sldId id="811" r:id="rId93"/>
    <p:sldId id="812" r:id="rId94"/>
    <p:sldId id="813" r:id="rId95"/>
    <p:sldId id="814" r:id="rId96"/>
    <p:sldId id="815" r:id="rId97"/>
    <p:sldId id="816" r:id="rId98"/>
    <p:sldId id="817" r:id="rId99"/>
    <p:sldId id="818" r:id="rId100"/>
    <p:sldId id="819" r:id="rId101"/>
    <p:sldId id="820" r:id="rId102"/>
    <p:sldId id="821" r:id="rId103"/>
    <p:sldId id="822" r:id="rId104"/>
    <p:sldId id="823" r:id="rId105"/>
    <p:sldId id="824" r:id="rId106"/>
    <p:sldId id="825" r:id="rId107"/>
    <p:sldId id="826" r:id="rId108"/>
    <p:sldId id="595" r:id="rId1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7415" autoAdjust="0"/>
  </p:normalViewPr>
  <p:slideViewPr>
    <p:cSldViewPr snapToGrid="0" snapToObjects="1">
      <p:cViewPr varScale="1">
        <p:scale>
          <a:sx n="40" d="100"/>
          <a:sy n="40" d="100"/>
        </p:scale>
        <p:origin x="60" y="93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A4353-50EE-40DD-9663-50BDB5E90B3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26EEF9-06EE-49AE-B4C8-DD410F7E54D2}">
      <dgm:prSet/>
      <dgm:spPr/>
      <dgm:t>
        <a:bodyPr/>
        <a:lstStyle/>
        <a:p>
          <a:r>
            <a:rPr lang="zh-CN" altLang="en-US" dirty="0"/>
            <a:t>包含大量层数的隐藏层</a:t>
          </a:r>
          <a:endParaRPr lang="en-US" dirty="0"/>
        </a:p>
      </dgm:t>
    </dgm:pt>
    <dgm:pt modelId="{C3492822-9274-428E-BC7B-61AB0AD65DED}" type="parTrans" cxnId="{16DAA19E-1685-4BED-8892-705959569C49}">
      <dgm:prSet/>
      <dgm:spPr/>
      <dgm:t>
        <a:bodyPr/>
        <a:lstStyle/>
        <a:p>
          <a:endParaRPr lang="en-US"/>
        </a:p>
      </dgm:t>
    </dgm:pt>
    <dgm:pt modelId="{89400DE6-D08B-46BD-A702-DBDF4CE64590}" type="sibTrans" cxnId="{16DAA19E-1685-4BED-8892-705959569C49}">
      <dgm:prSet/>
      <dgm:spPr/>
      <dgm:t>
        <a:bodyPr/>
        <a:lstStyle/>
        <a:p>
          <a:endParaRPr lang="en-US"/>
        </a:p>
      </dgm:t>
    </dgm:pt>
    <dgm:pt modelId="{3E44D2A3-AF1B-4EAB-B85C-A808AFEC6650}">
      <dgm:prSet/>
      <dgm:spPr/>
      <dgm:t>
        <a:bodyPr/>
        <a:lstStyle/>
        <a:p>
          <a:r>
            <a:rPr lang="zh-CN" altLang="en-US" dirty="0"/>
            <a:t>在多个抽象层次上表示特征</a:t>
          </a:r>
          <a:endParaRPr lang="en-US" dirty="0"/>
        </a:p>
      </dgm:t>
    </dgm:pt>
    <dgm:pt modelId="{E10245E3-8B63-4E03-8673-8F99A4EE90E4}" type="parTrans" cxnId="{B6B2851C-D9F4-42FD-BDE2-2CE96603C8EC}">
      <dgm:prSet/>
      <dgm:spPr/>
      <dgm:t>
        <a:bodyPr/>
        <a:lstStyle/>
        <a:p>
          <a:endParaRPr lang="en-US"/>
        </a:p>
      </dgm:t>
    </dgm:pt>
    <dgm:pt modelId="{F2ED9841-3629-47CC-8B0D-B0BAE4E63F91}" type="sibTrans" cxnId="{B6B2851C-D9F4-42FD-BDE2-2CE96603C8EC}">
      <dgm:prSet/>
      <dgm:spPr/>
      <dgm:t>
        <a:bodyPr/>
        <a:lstStyle/>
        <a:p>
          <a:endParaRPr lang="en-US"/>
        </a:p>
      </dgm:t>
    </dgm:pt>
    <dgm:pt modelId="{4BDD441E-EA6D-4B81-8E28-3EFCF9C5CD1B}">
      <dgm:prSet/>
      <dgm:spPr/>
      <dgm:t>
        <a:bodyPr/>
        <a:lstStyle/>
        <a:p>
          <a:r>
            <a:rPr lang="zh-CN" altLang="en-US" dirty="0"/>
            <a:t>通常每层需要更少的结点来实现类似于浅层网络的泛化性能</a:t>
          </a:r>
          <a:endParaRPr lang="en-US" dirty="0"/>
        </a:p>
      </dgm:t>
    </dgm:pt>
    <dgm:pt modelId="{57310D12-A425-4385-850E-4F05BADD5830}" type="parTrans" cxnId="{E4ECBA9A-62C1-4520-90A4-6244F4EF8DBD}">
      <dgm:prSet/>
      <dgm:spPr/>
      <dgm:t>
        <a:bodyPr/>
        <a:lstStyle/>
        <a:p>
          <a:endParaRPr lang="en-US"/>
        </a:p>
      </dgm:t>
    </dgm:pt>
    <dgm:pt modelId="{839F8A10-5413-46E3-B2CD-C89D15A7A6E9}" type="sibTrans" cxnId="{E4ECBA9A-62C1-4520-90A4-6244F4EF8DBD}">
      <dgm:prSet/>
      <dgm:spPr/>
      <dgm:t>
        <a:bodyPr/>
        <a:lstStyle/>
        <a:p>
          <a:endParaRPr lang="en-US"/>
        </a:p>
      </dgm:t>
    </dgm:pt>
    <dgm:pt modelId="{5DA30DEC-526A-497D-8B92-14C77A8A1B6E}">
      <dgm:prSet/>
      <dgm:spPr/>
      <dgm:t>
        <a:bodyPr/>
        <a:lstStyle/>
        <a:p>
          <a:r>
            <a:rPr lang="zh-CN" altLang="en-US" dirty="0"/>
            <a:t>深度神经网络已成为解决很多复杂问题的有用手段，包括图像处理和语言处理</a:t>
          </a:r>
          <a:endParaRPr lang="en-US" dirty="0"/>
        </a:p>
      </dgm:t>
    </dgm:pt>
    <dgm:pt modelId="{51E21FD0-5DE8-4E97-8A8D-DB7757487302}" type="parTrans" cxnId="{B31355F9-D6A6-498E-BC1C-36422B24C74A}">
      <dgm:prSet/>
      <dgm:spPr/>
      <dgm:t>
        <a:bodyPr/>
        <a:lstStyle/>
        <a:p>
          <a:endParaRPr lang="en-US"/>
        </a:p>
      </dgm:t>
    </dgm:pt>
    <dgm:pt modelId="{573D8BA8-B78E-4E4B-A6D7-6F095BBC5A5A}" type="sibTrans" cxnId="{B31355F9-D6A6-498E-BC1C-36422B24C74A}">
      <dgm:prSet/>
      <dgm:spPr/>
      <dgm:t>
        <a:bodyPr/>
        <a:lstStyle/>
        <a:p>
          <a:endParaRPr lang="en-US"/>
        </a:p>
      </dgm:t>
    </dgm:pt>
    <dgm:pt modelId="{E0EC4CC3-A0B5-4E17-BEB8-85E3A67B009D}" type="pres">
      <dgm:prSet presAssocID="{11BA4353-50EE-40DD-9663-50BDB5E90B31}" presName="root" presStyleCnt="0">
        <dgm:presLayoutVars>
          <dgm:dir/>
          <dgm:resizeHandles val="exact"/>
        </dgm:presLayoutVars>
      </dgm:prSet>
      <dgm:spPr/>
    </dgm:pt>
    <dgm:pt modelId="{AF1BE67C-9271-453F-8494-6576A2AD53E4}" type="pres">
      <dgm:prSet presAssocID="{B526EEF9-06EE-49AE-B4C8-DD410F7E54D2}" presName="compNode" presStyleCnt="0"/>
      <dgm:spPr/>
    </dgm:pt>
    <dgm:pt modelId="{8DC08496-939C-4969-B490-1CB8E3E1855A}" type="pres">
      <dgm:prSet presAssocID="{B526EEF9-06EE-49AE-B4C8-DD410F7E54D2}" presName="bgRect" presStyleLbl="bgShp" presStyleIdx="0" presStyleCnt="4"/>
      <dgm:spPr/>
    </dgm:pt>
    <dgm:pt modelId="{97F691F2-9A88-42E9-931F-844582C3BC7B}" type="pres">
      <dgm:prSet presAssocID="{B526EEF9-06EE-49AE-B4C8-DD410F7E54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yramid with Levels"/>
        </a:ext>
      </dgm:extLst>
    </dgm:pt>
    <dgm:pt modelId="{A74A7413-4992-41BA-9A83-6FB0B2B5B6D1}" type="pres">
      <dgm:prSet presAssocID="{B526EEF9-06EE-49AE-B4C8-DD410F7E54D2}" presName="spaceRect" presStyleCnt="0"/>
      <dgm:spPr/>
    </dgm:pt>
    <dgm:pt modelId="{659706EB-A869-4258-B4E2-EC328A87DF11}" type="pres">
      <dgm:prSet presAssocID="{B526EEF9-06EE-49AE-B4C8-DD410F7E54D2}" presName="parTx" presStyleLbl="revTx" presStyleIdx="0" presStyleCnt="4">
        <dgm:presLayoutVars>
          <dgm:chMax val="0"/>
          <dgm:chPref val="0"/>
        </dgm:presLayoutVars>
      </dgm:prSet>
      <dgm:spPr/>
    </dgm:pt>
    <dgm:pt modelId="{60C752B5-B149-4A2B-96C0-4A330B556811}" type="pres">
      <dgm:prSet presAssocID="{89400DE6-D08B-46BD-A702-DBDF4CE64590}" presName="sibTrans" presStyleCnt="0"/>
      <dgm:spPr/>
    </dgm:pt>
    <dgm:pt modelId="{9F4B3FF2-AB19-443A-81DD-D684D7A148B2}" type="pres">
      <dgm:prSet presAssocID="{3E44D2A3-AF1B-4EAB-B85C-A808AFEC6650}" presName="compNode" presStyleCnt="0"/>
      <dgm:spPr/>
    </dgm:pt>
    <dgm:pt modelId="{C98B2A11-EFD5-4E83-800E-18E8FAC9029C}" type="pres">
      <dgm:prSet presAssocID="{3E44D2A3-AF1B-4EAB-B85C-A808AFEC6650}" presName="bgRect" presStyleLbl="bgShp" presStyleIdx="1" presStyleCnt="4"/>
      <dgm:spPr/>
    </dgm:pt>
    <dgm:pt modelId="{0FBF35E0-7A9D-4604-B1B8-9375BF63B245}" type="pres">
      <dgm:prSet presAssocID="{3E44D2A3-AF1B-4EAB-B85C-A808AFEC66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26D3932E-82D9-4EBA-92E6-33FBCFB9A097}" type="pres">
      <dgm:prSet presAssocID="{3E44D2A3-AF1B-4EAB-B85C-A808AFEC6650}" presName="spaceRect" presStyleCnt="0"/>
      <dgm:spPr/>
    </dgm:pt>
    <dgm:pt modelId="{5229307A-E335-45E6-812A-3AA865F0E1EA}" type="pres">
      <dgm:prSet presAssocID="{3E44D2A3-AF1B-4EAB-B85C-A808AFEC6650}" presName="parTx" presStyleLbl="revTx" presStyleIdx="1" presStyleCnt="4">
        <dgm:presLayoutVars>
          <dgm:chMax val="0"/>
          <dgm:chPref val="0"/>
        </dgm:presLayoutVars>
      </dgm:prSet>
      <dgm:spPr/>
    </dgm:pt>
    <dgm:pt modelId="{1CAEEEFC-2784-47D9-A797-B695B65041CD}" type="pres">
      <dgm:prSet presAssocID="{F2ED9841-3629-47CC-8B0D-B0BAE4E63F91}" presName="sibTrans" presStyleCnt="0"/>
      <dgm:spPr/>
    </dgm:pt>
    <dgm:pt modelId="{0D6D2D90-3791-4939-B499-7EE42A8B7421}" type="pres">
      <dgm:prSet presAssocID="{4BDD441E-EA6D-4B81-8E28-3EFCF9C5CD1B}" presName="compNode" presStyleCnt="0"/>
      <dgm:spPr/>
    </dgm:pt>
    <dgm:pt modelId="{F0B5257A-CF0F-4A3B-9607-DF3084FF0B56}" type="pres">
      <dgm:prSet presAssocID="{4BDD441E-EA6D-4B81-8E28-3EFCF9C5CD1B}" presName="bgRect" presStyleLbl="bgShp" presStyleIdx="2" presStyleCnt="4"/>
      <dgm:spPr/>
    </dgm:pt>
    <dgm:pt modelId="{F4C76C95-CDEA-47B4-A261-4F6F7B0864E5}" type="pres">
      <dgm:prSet presAssocID="{4BDD441E-EA6D-4B81-8E28-3EFCF9C5CD1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702A09BB-C441-4FCE-B008-7D33B8B6CD02}" type="pres">
      <dgm:prSet presAssocID="{4BDD441E-EA6D-4B81-8E28-3EFCF9C5CD1B}" presName="spaceRect" presStyleCnt="0"/>
      <dgm:spPr/>
    </dgm:pt>
    <dgm:pt modelId="{1F22EC26-3B6F-4E70-AB58-6406BA37484F}" type="pres">
      <dgm:prSet presAssocID="{4BDD441E-EA6D-4B81-8E28-3EFCF9C5CD1B}" presName="parTx" presStyleLbl="revTx" presStyleIdx="2" presStyleCnt="4">
        <dgm:presLayoutVars>
          <dgm:chMax val="0"/>
          <dgm:chPref val="0"/>
        </dgm:presLayoutVars>
      </dgm:prSet>
      <dgm:spPr/>
    </dgm:pt>
    <dgm:pt modelId="{EE5CEE1A-72B7-4874-B525-FB8D858E1903}" type="pres">
      <dgm:prSet presAssocID="{839F8A10-5413-46E3-B2CD-C89D15A7A6E9}" presName="sibTrans" presStyleCnt="0"/>
      <dgm:spPr/>
    </dgm:pt>
    <dgm:pt modelId="{BC599086-D5CF-4DDF-A452-7DEA17124A77}" type="pres">
      <dgm:prSet presAssocID="{5DA30DEC-526A-497D-8B92-14C77A8A1B6E}" presName="compNode" presStyleCnt="0"/>
      <dgm:spPr/>
    </dgm:pt>
    <dgm:pt modelId="{E87C168D-EECE-4859-9F98-993D55F6D93F}" type="pres">
      <dgm:prSet presAssocID="{5DA30DEC-526A-497D-8B92-14C77A8A1B6E}" presName="bgRect" presStyleLbl="bgShp" presStyleIdx="3" presStyleCnt="4"/>
      <dgm:spPr/>
    </dgm:pt>
    <dgm:pt modelId="{F8B1AA4D-3845-4579-B36A-79A116DC893E}" type="pres">
      <dgm:prSet presAssocID="{5DA30DEC-526A-497D-8B92-14C77A8A1B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45E006C5-800D-44CE-B563-22594157674D}" type="pres">
      <dgm:prSet presAssocID="{5DA30DEC-526A-497D-8B92-14C77A8A1B6E}" presName="spaceRect" presStyleCnt="0"/>
      <dgm:spPr/>
    </dgm:pt>
    <dgm:pt modelId="{7CDAD232-5442-4801-BF6A-B32174EE1B68}" type="pres">
      <dgm:prSet presAssocID="{5DA30DEC-526A-497D-8B92-14C77A8A1B6E}" presName="parTx" presStyleLbl="revTx" presStyleIdx="3" presStyleCnt="4">
        <dgm:presLayoutVars>
          <dgm:chMax val="0"/>
          <dgm:chPref val="0"/>
        </dgm:presLayoutVars>
      </dgm:prSet>
      <dgm:spPr/>
    </dgm:pt>
  </dgm:ptLst>
  <dgm:cxnLst>
    <dgm:cxn modelId="{6616B00D-B5FB-4E28-A4B8-17AB3B71B24F}" type="presOf" srcId="{4BDD441E-EA6D-4B81-8E28-3EFCF9C5CD1B}" destId="{1F22EC26-3B6F-4E70-AB58-6406BA37484F}" srcOrd="0" destOrd="0" presId="urn:microsoft.com/office/officeart/2018/2/layout/IconVerticalSolidList"/>
    <dgm:cxn modelId="{B33D930F-5428-4214-B189-7870A56E2E5B}" type="presOf" srcId="{5DA30DEC-526A-497D-8B92-14C77A8A1B6E}" destId="{7CDAD232-5442-4801-BF6A-B32174EE1B68}" srcOrd="0" destOrd="0" presId="urn:microsoft.com/office/officeart/2018/2/layout/IconVerticalSolidList"/>
    <dgm:cxn modelId="{B6B2851C-D9F4-42FD-BDE2-2CE96603C8EC}" srcId="{11BA4353-50EE-40DD-9663-50BDB5E90B31}" destId="{3E44D2A3-AF1B-4EAB-B85C-A808AFEC6650}" srcOrd="1" destOrd="0" parTransId="{E10245E3-8B63-4E03-8673-8F99A4EE90E4}" sibTransId="{F2ED9841-3629-47CC-8B0D-B0BAE4E63F91}"/>
    <dgm:cxn modelId="{E4ECBA9A-62C1-4520-90A4-6244F4EF8DBD}" srcId="{11BA4353-50EE-40DD-9663-50BDB5E90B31}" destId="{4BDD441E-EA6D-4B81-8E28-3EFCF9C5CD1B}" srcOrd="2" destOrd="0" parTransId="{57310D12-A425-4385-850E-4F05BADD5830}" sibTransId="{839F8A10-5413-46E3-B2CD-C89D15A7A6E9}"/>
    <dgm:cxn modelId="{16DAA19E-1685-4BED-8892-705959569C49}" srcId="{11BA4353-50EE-40DD-9663-50BDB5E90B31}" destId="{B526EEF9-06EE-49AE-B4C8-DD410F7E54D2}" srcOrd="0" destOrd="0" parTransId="{C3492822-9274-428E-BC7B-61AB0AD65DED}" sibTransId="{89400DE6-D08B-46BD-A702-DBDF4CE64590}"/>
    <dgm:cxn modelId="{E61628DD-F488-46A7-9A76-52C74C80C550}" type="presOf" srcId="{11BA4353-50EE-40DD-9663-50BDB5E90B31}" destId="{E0EC4CC3-A0B5-4E17-BEB8-85E3A67B009D}" srcOrd="0" destOrd="0" presId="urn:microsoft.com/office/officeart/2018/2/layout/IconVerticalSolidList"/>
    <dgm:cxn modelId="{BEC97FDE-5C81-44BD-ACD6-264C470F064C}" type="presOf" srcId="{3E44D2A3-AF1B-4EAB-B85C-A808AFEC6650}" destId="{5229307A-E335-45E6-812A-3AA865F0E1EA}" srcOrd="0" destOrd="0" presId="urn:microsoft.com/office/officeart/2018/2/layout/IconVerticalSolidList"/>
    <dgm:cxn modelId="{484DBCDE-244C-4671-A908-1965EC0EF144}" type="presOf" srcId="{B526EEF9-06EE-49AE-B4C8-DD410F7E54D2}" destId="{659706EB-A869-4258-B4E2-EC328A87DF11}" srcOrd="0" destOrd="0" presId="urn:microsoft.com/office/officeart/2018/2/layout/IconVerticalSolidList"/>
    <dgm:cxn modelId="{B31355F9-D6A6-498E-BC1C-36422B24C74A}" srcId="{11BA4353-50EE-40DD-9663-50BDB5E90B31}" destId="{5DA30DEC-526A-497D-8B92-14C77A8A1B6E}" srcOrd="3" destOrd="0" parTransId="{51E21FD0-5DE8-4E97-8A8D-DB7757487302}" sibTransId="{573D8BA8-B78E-4E4B-A6D7-6F095BBC5A5A}"/>
    <dgm:cxn modelId="{5AAB490A-BC9D-4BD5-8D2B-4C8DE9EA09B8}" type="presParOf" srcId="{E0EC4CC3-A0B5-4E17-BEB8-85E3A67B009D}" destId="{AF1BE67C-9271-453F-8494-6576A2AD53E4}" srcOrd="0" destOrd="0" presId="urn:microsoft.com/office/officeart/2018/2/layout/IconVerticalSolidList"/>
    <dgm:cxn modelId="{E0A1390F-B9DE-497C-BAEC-6FA845B83216}" type="presParOf" srcId="{AF1BE67C-9271-453F-8494-6576A2AD53E4}" destId="{8DC08496-939C-4969-B490-1CB8E3E1855A}" srcOrd="0" destOrd="0" presId="urn:microsoft.com/office/officeart/2018/2/layout/IconVerticalSolidList"/>
    <dgm:cxn modelId="{859E6E5C-828B-4886-B8EB-9BBC029FE284}" type="presParOf" srcId="{AF1BE67C-9271-453F-8494-6576A2AD53E4}" destId="{97F691F2-9A88-42E9-931F-844582C3BC7B}" srcOrd="1" destOrd="0" presId="urn:microsoft.com/office/officeart/2018/2/layout/IconVerticalSolidList"/>
    <dgm:cxn modelId="{F3CD1AF6-3391-41D3-9C0C-357B419DB1AC}" type="presParOf" srcId="{AF1BE67C-9271-453F-8494-6576A2AD53E4}" destId="{A74A7413-4992-41BA-9A83-6FB0B2B5B6D1}" srcOrd="2" destOrd="0" presId="urn:microsoft.com/office/officeart/2018/2/layout/IconVerticalSolidList"/>
    <dgm:cxn modelId="{567990A5-0B25-4019-AD3A-EF87EC7975A9}" type="presParOf" srcId="{AF1BE67C-9271-453F-8494-6576A2AD53E4}" destId="{659706EB-A869-4258-B4E2-EC328A87DF11}" srcOrd="3" destOrd="0" presId="urn:microsoft.com/office/officeart/2018/2/layout/IconVerticalSolidList"/>
    <dgm:cxn modelId="{59E8A1E6-AFF6-4B62-9C3E-175C47E8763A}" type="presParOf" srcId="{E0EC4CC3-A0B5-4E17-BEB8-85E3A67B009D}" destId="{60C752B5-B149-4A2B-96C0-4A330B556811}" srcOrd="1" destOrd="0" presId="urn:microsoft.com/office/officeart/2018/2/layout/IconVerticalSolidList"/>
    <dgm:cxn modelId="{64A04E69-395E-4FFA-A618-C47D4B416156}" type="presParOf" srcId="{E0EC4CC3-A0B5-4E17-BEB8-85E3A67B009D}" destId="{9F4B3FF2-AB19-443A-81DD-D684D7A148B2}" srcOrd="2" destOrd="0" presId="urn:microsoft.com/office/officeart/2018/2/layout/IconVerticalSolidList"/>
    <dgm:cxn modelId="{415BBEFC-A358-43BA-8D1F-BC481F14F306}" type="presParOf" srcId="{9F4B3FF2-AB19-443A-81DD-D684D7A148B2}" destId="{C98B2A11-EFD5-4E83-800E-18E8FAC9029C}" srcOrd="0" destOrd="0" presId="urn:microsoft.com/office/officeart/2018/2/layout/IconVerticalSolidList"/>
    <dgm:cxn modelId="{4277571B-6719-4F5C-B1F0-773DA8C11CCF}" type="presParOf" srcId="{9F4B3FF2-AB19-443A-81DD-D684D7A148B2}" destId="{0FBF35E0-7A9D-4604-B1B8-9375BF63B245}" srcOrd="1" destOrd="0" presId="urn:microsoft.com/office/officeart/2018/2/layout/IconVerticalSolidList"/>
    <dgm:cxn modelId="{F8DED776-A257-46E8-ADEC-798A7F07C199}" type="presParOf" srcId="{9F4B3FF2-AB19-443A-81DD-D684D7A148B2}" destId="{26D3932E-82D9-4EBA-92E6-33FBCFB9A097}" srcOrd="2" destOrd="0" presId="urn:microsoft.com/office/officeart/2018/2/layout/IconVerticalSolidList"/>
    <dgm:cxn modelId="{C42A8917-326F-4C9A-B119-9FDDA7A6C8C3}" type="presParOf" srcId="{9F4B3FF2-AB19-443A-81DD-D684D7A148B2}" destId="{5229307A-E335-45E6-812A-3AA865F0E1EA}" srcOrd="3" destOrd="0" presId="urn:microsoft.com/office/officeart/2018/2/layout/IconVerticalSolidList"/>
    <dgm:cxn modelId="{D9B39222-E1D0-4994-A07A-FA7C49C77D73}" type="presParOf" srcId="{E0EC4CC3-A0B5-4E17-BEB8-85E3A67B009D}" destId="{1CAEEEFC-2784-47D9-A797-B695B65041CD}" srcOrd="3" destOrd="0" presId="urn:microsoft.com/office/officeart/2018/2/layout/IconVerticalSolidList"/>
    <dgm:cxn modelId="{9B1D4FAE-431C-46DB-B962-983104D8E4D3}" type="presParOf" srcId="{E0EC4CC3-A0B5-4E17-BEB8-85E3A67B009D}" destId="{0D6D2D90-3791-4939-B499-7EE42A8B7421}" srcOrd="4" destOrd="0" presId="urn:microsoft.com/office/officeart/2018/2/layout/IconVerticalSolidList"/>
    <dgm:cxn modelId="{245F58DC-F6BA-4E24-B706-3F4CC55F48F3}" type="presParOf" srcId="{0D6D2D90-3791-4939-B499-7EE42A8B7421}" destId="{F0B5257A-CF0F-4A3B-9607-DF3084FF0B56}" srcOrd="0" destOrd="0" presId="urn:microsoft.com/office/officeart/2018/2/layout/IconVerticalSolidList"/>
    <dgm:cxn modelId="{D4B2CD10-76BF-4D87-AB8E-44DFFEBE9C43}" type="presParOf" srcId="{0D6D2D90-3791-4939-B499-7EE42A8B7421}" destId="{F4C76C95-CDEA-47B4-A261-4F6F7B0864E5}" srcOrd="1" destOrd="0" presId="urn:microsoft.com/office/officeart/2018/2/layout/IconVerticalSolidList"/>
    <dgm:cxn modelId="{28AD32A0-CAEF-45C7-ACF9-C566FBCBD6A5}" type="presParOf" srcId="{0D6D2D90-3791-4939-B499-7EE42A8B7421}" destId="{702A09BB-C441-4FCE-B008-7D33B8B6CD02}" srcOrd="2" destOrd="0" presId="urn:microsoft.com/office/officeart/2018/2/layout/IconVerticalSolidList"/>
    <dgm:cxn modelId="{518EE697-4EBF-4F28-8BE4-B9C3E938D741}" type="presParOf" srcId="{0D6D2D90-3791-4939-B499-7EE42A8B7421}" destId="{1F22EC26-3B6F-4E70-AB58-6406BA37484F}" srcOrd="3" destOrd="0" presId="urn:microsoft.com/office/officeart/2018/2/layout/IconVerticalSolidList"/>
    <dgm:cxn modelId="{4CD0760A-A015-4DC4-97AC-8EB8FEB75C59}" type="presParOf" srcId="{E0EC4CC3-A0B5-4E17-BEB8-85E3A67B009D}" destId="{EE5CEE1A-72B7-4874-B525-FB8D858E1903}" srcOrd="5" destOrd="0" presId="urn:microsoft.com/office/officeart/2018/2/layout/IconVerticalSolidList"/>
    <dgm:cxn modelId="{92978C03-6854-4048-9018-18FAD0BD82FC}" type="presParOf" srcId="{E0EC4CC3-A0B5-4E17-BEB8-85E3A67B009D}" destId="{BC599086-D5CF-4DDF-A452-7DEA17124A77}" srcOrd="6" destOrd="0" presId="urn:microsoft.com/office/officeart/2018/2/layout/IconVerticalSolidList"/>
    <dgm:cxn modelId="{F9E0D15A-AECA-4435-A01A-823AFC0D7FF0}" type="presParOf" srcId="{BC599086-D5CF-4DDF-A452-7DEA17124A77}" destId="{E87C168D-EECE-4859-9F98-993D55F6D93F}" srcOrd="0" destOrd="0" presId="urn:microsoft.com/office/officeart/2018/2/layout/IconVerticalSolidList"/>
    <dgm:cxn modelId="{2550E6C4-56BA-41B9-A9E4-C4AF71E170DC}" type="presParOf" srcId="{BC599086-D5CF-4DDF-A452-7DEA17124A77}" destId="{F8B1AA4D-3845-4579-B36A-79A116DC893E}" srcOrd="1" destOrd="0" presId="urn:microsoft.com/office/officeart/2018/2/layout/IconVerticalSolidList"/>
    <dgm:cxn modelId="{C29DC668-9CE9-4F8C-8F91-67D29EDD4621}" type="presParOf" srcId="{BC599086-D5CF-4DDF-A452-7DEA17124A77}" destId="{45E006C5-800D-44CE-B563-22594157674D}" srcOrd="2" destOrd="0" presId="urn:microsoft.com/office/officeart/2018/2/layout/IconVerticalSolidList"/>
    <dgm:cxn modelId="{66BFF91D-01E7-4384-B01D-78DE24B69645}" type="presParOf" srcId="{BC599086-D5CF-4DDF-A452-7DEA17124A77}" destId="{7CDAD232-5442-4801-BF6A-B32174EE1B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E78C6-D412-4C9C-833C-9BEDC091149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D08171-D334-440F-B022-6E0AAAF9CBF9}">
      <dgm:prSet custT="1"/>
      <dgm:spPr/>
      <dgm:t>
        <a:bodyPr/>
        <a:lstStyle/>
        <a:p>
          <a:pPr>
            <a:lnSpc>
              <a:spcPct val="100000"/>
            </a:lnSpc>
            <a:defRPr b="1"/>
          </a:pPr>
          <a:r>
            <a:rPr lang="zh-CN" altLang="en-US" sz="1600" dirty="0"/>
            <a:t>通过预训练提高</a:t>
          </a:r>
          <a:r>
            <a:rPr lang="en-US" altLang="zh-CN" sz="1600" dirty="0"/>
            <a:t>ANN</a:t>
          </a:r>
          <a:r>
            <a:rPr lang="zh-CN" altLang="en-US" sz="1600" dirty="0"/>
            <a:t>的可重用性</a:t>
          </a:r>
          <a:endParaRPr lang="en-US" sz="1600" dirty="0"/>
        </a:p>
      </dgm:t>
    </dgm:pt>
    <dgm:pt modelId="{A4D6653C-E604-43A8-B4EC-354B9C83D4AC}" type="parTrans" cxnId="{9EDE71D6-747C-4685-8B3D-425AF7DF1DDE}">
      <dgm:prSet/>
      <dgm:spPr/>
      <dgm:t>
        <a:bodyPr/>
        <a:lstStyle/>
        <a:p>
          <a:endParaRPr lang="en-US"/>
        </a:p>
      </dgm:t>
    </dgm:pt>
    <dgm:pt modelId="{8AD03535-0C16-4EC7-AB25-1AB7F75EBCE9}" type="sibTrans" cxnId="{9EDE71D6-747C-4685-8B3D-425AF7DF1DDE}">
      <dgm:prSet/>
      <dgm:spPr/>
      <dgm:t>
        <a:bodyPr/>
        <a:lstStyle/>
        <a:p>
          <a:endParaRPr lang="en-US"/>
        </a:p>
      </dgm:t>
    </dgm:pt>
    <dgm:pt modelId="{95ADAD5D-A441-4CDB-BFEC-3A0F3124CBA2}">
      <dgm:prSet custT="1"/>
      <dgm:spPr/>
      <dgm:t>
        <a:bodyPr/>
        <a:lstStyle/>
        <a:p>
          <a:pPr>
            <a:lnSpc>
              <a:spcPct val="100000"/>
            </a:lnSpc>
          </a:pPr>
          <a:r>
            <a:rPr lang="zh-CN" altLang="en-US" sz="1600" dirty="0"/>
            <a:t>使用原始任务的学习参数作为目标任务的初始参数选择</a:t>
          </a:r>
          <a:endParaRPr lang="en-US" altLang="zh-CN" sz="1600" dirty="0"/>
        </a:p>
        <a:p>
          <a:pPr>
            <a:lnSpc>
              <a:spcPct val="100000"/>
            </a:lnSpc>
          </a:pPr>
          <a:r>
            <a:rPr lang="zh-CN" altLang="en-US" sz="1600" dirty="0"/>
            <a:t>当目标应用程序具有较少数量的标注训练实例时，上述方法更加有用</a:t>
          </a:r>
          <a:endParaRPr lang="en-US" sz="1600" dirty="0"/>
        </a:p>
      </dgm:t>
    </dgm:pt>
    <dgm:pt modelId="{9F18F998-FE32-437B-AAC0-14334872A643}" type="parTrans" cxnId="{EEEA9E9E-42D3-4A7D-A439-C67ECC883A31}">
      <dgm:prSet/>
      <dgm:spPr/>
      <dgm:t>
        <a:bodyPr/>
        <a:lstStyle/>
        <a:p>
          <a:endParaRPr lang="en-US"/>
        </a:p>
      </dgm:t>
    </dgm:pt>
    <dgm:pt modelId="{1AA9204E-9C9B-44FD-9106-CC7E29964BBF}" type="sibTrans" cxnId="{EEEA9E9E-42D3-4A7D-A439-C67ECC883A31}">
      <dgm:prSet/>
      <dgm:spPr/>
      <dgm:t>
        <a:bodyPr/>
        <a:lstStyle/>
        <a:p>
          <a:endParaRPr lang="en-US"/>
        </a:p>
      </dgm:t>
    </dgm:pt>
    <dgm:pt modelId="{824E8136-9D61-40BD-AA81-316469987E55}">
      <dgm:prSet/>
      <dgm:spPr/>
      <dgm:t>
        <a:bodyPr/>
        <a:lstStyle/>
        <a:p>
          <a:pPr>
            <a:lnSpc>
              <a:spcPct val="100000"/>
            </a:lnSpc>
            <a:defRPr b="1"/>
          </a:pPr>
          <a:r>
            <a:rPr lang="zh-CN" altLang="en-US" dirty="0"/>
            <a:t>正则化的深度学习有助于降低</a:t>
          </a:r>
          <a:r>
            <a:rPr lang="en-US" altLang="zh-CN" dirty="0"/>
            <a:t>ANN</a:t>
          </a:r>
          <a:r>
            <a:rPr lang="zh-CN" altLang="en-US" dirty="0"/>
            <a:t>的模型复杂度</a:t>
          </a:r>
          <a:endParaRPr lang="en-US" dirty="0"/>
        </a:p>
      </dgm:t>
    </dgm:pt>
    <dgm:pt modelId="{EC72FDF8-22F9-4DDC-9560-16B92D1418CE}" type="parTrans" cxnId="{376DB60D-52DE-40C3-829F-D3F961E2A720}">
      <dgm:prSet/>
      <dgm:spPr/>
      <dgm:t>
        <a:bodyPr/>
        <a:lstStyle/>
        <a:p>
          <a:endParaRPr lang="en-US"/>
        </a:p>
      </dgm:t>
    </dgm:pt>
    <dgm:pt modelId="{3C6B778D-86E3-4975-BA1F-F7753B9979F2}" type="sibTrans" cxnId="{376DB60D-52DE-40C3-829F-D3F961E2A720}">
      <dgm:prSet/>
      <dgm:spPr/>
      <dgm:t>
        <a:bodyPr/>
        <a:lstStyle/>
        <a:p>
          <a:endParaRPr lang="en-US"/>
        </a:p>
      </dgm:t>
    </dgm:pt>
    <dgm:pt modelId="{14027A96-13E9-4501-9765-4F06F238D3A3}">
      <dgm:prSet custT="1"/>
      <dgm:spPr/>
      <dgm:t>
        <a:bodyPr/>
        <a:lstStyle/>
        <a:p>
          <a:pPr>
            <a:lnSpc>
              <a:spcPct val="100000"/>
            </a:lnSpc>
          </a:pPr>
          <a:r>
            <a:rPr lang="zh-CN" altLang="en-US" sz="1600" dirty="0"/>
            <a:t>较低的模型复杂度有利于得到更好的泛化性能</a:t>
          </a:r>
          <a:endParaRPr lang="en-US" sz="1600" dirty="0"/>
        </a:p>
      </dgm:t>
    </dgm:pt>
    <dgm:pt modelId="{839ACF53-B22D-4873-851E-DECD4DBF37D4}" type="parTrans" cxnId="{D97A7505-AF80-4176-B78C-7968C284D7D2}">
      <dgm:prSet/>
      <dgm:spPr/>
      <dgm:t>
        <a:bodyPr/>
        <a:lstStyle/>
        <a:p>
          <a:endParaRPr lang="en-US"/>
        </a:p>
      </dgm:t>
    </dgm:pt>
    <dgm:pt modelId="{0CACDBF8-FB63-4180-93A2-8FBFE5236B6B}" type="sibTrans" cxnId="{D97A7505-AF80-4176-B78C-7968C284D7D2}">
      <dgm:prSet/>
      <dgm:spPr/>
      <dgm:t>
        <a:bodyPr/>
        <a:lstStyle/>
        <a:p>
          <a:endParaRPr lang="en-US"/>
        </a:p>
      </dgm:t>
    </dgm:pt>
    <dgm:pt modelId="{70F4EAC2-491E-41D8-9337-1C9F4F91DD23}">
      <dgm:prSet custT="1"/>
      <dgm:spPr/>
      <dgm:t>
        <a:bodyPr/>
        <a:lstStyle/>
        <a:p>
          <a:pPr>
            <a:lnSpc>
              <a:spcPct val="100000"/>
            </a:lnSpc>
          </a:pPr>
          <a:r>
            <a:rPr lang="zh-CN" altLang="en-US" sz="1600" dirty="0"/>
            <a:t>舍弃方法是一种正则化方法</a:t>
          </a:r>
          <a:endParaRPr lang="en-US" altLang="zh-CN" sz="1600" dirty="0"/>
        </a:p>
        <a:p>
          <a:pPr>
            <a:lnSpc>
              <a:spcPct val="100000"/>
            </a:lnSpc>
          </a:pPr>
          <a:r>
            <a:rPr lang="zh-CN" altLang="en-US" sz="1600" dirty="0"/>
            <a:t>正则化对以下情况是有用的：</a:t>
          </a:r>
          <a:endParaRPr lang="en-US" sz="1600" dirty="0"/>
        </a:p>
      </dgm:t>
    </dgm:pt>
    <dgm:pt modelId="{6DCAF403-454D-4395-A28C-073C639F7709}" type="parTrans" cxnId="{4879B802-45C5-4720-843D-0FC25763FB57}">
      <dgm:prSet/>
      <dgm:spPr/>
      <dgm:t>
        <a:bodyPr/>
        <a:lstStyle/>
        <a:p>
          <a:endParaRPr lang="en-US"/>
        </a:p>
      </dgm:t>
    </dgm:pt>
    <dgm:pt modelId="{50887636-3486-4122-A0E3-A5B65285F4E9}" type="sibTrans" cxnId="{4879B802-45C5-4720-843D-0FC25763FB57}">
      <dgm:prSet/>
      <dgm:spPr/>
      <dgm:t>
        <a:bodyPr/>
        <a:lstStyle/>
        <a:p>
          <a:endParaRPr lang="en-US"/>
        </a:p>
      </dgm:t>
    </dgm:pt>
    <dgm:pt modelId="{631F537F-17A2-447D-87E6-9D3A6EF1E5D7}">
      <dgm:prSet custT="1"/>
      <dgm:spPr/>
      <dgm:t>
        <a:bodyPr/>
        <a:lstStyle/>
        <a:p>
          <a:r>
            <a:rPr lang="zh-CN" altLang="en-US" sz="1600" dirty="0"/>
            <a:t>高维空间数据</a:t>
          </a:r>
          <a:endParaRPr lang="en-US" sz="1600" dirty="0"/>
        </a:p>
      </dgm:t>
    </dgm:pt>
    <dgm:pt modelId="{6FB82AAB-A0CF-40FB-8AC9-AE64E331FB06}" type="parTrans" cxnId="{ED7027F5-B076-4F6F-B83C-0EC64E3D4640}">
      <dgm:prSet/>
      <dgm:spPr/>
      <dgm:t>
        <a:bodyPr/>
        <a:lstStyle/>
        <a:p>
          <a:endParaRPr lang="en-US"/>
        </a:p>
      </dgm:t>
    </dgm:pt>
    <dgm:pt modelId="{8AB2206D-D318-4945-B4BD-5205600C57F7}" type="sibTrans" cxnId="{ED7027F5-B076-4F6F-B83C-0EC64E3D4640}">
      <dgm:prSet/>
      <dgm:spPr/>
      <dgm:t>
        <a:bodyPr/>
        <a:lstStyle/>
        <a:p>
          <a:endParaRPr lang="en-US"/>
        </a:p>
      </dgm:t>
    </dgm:pt>
    <dgm:pt modelId="{FBD94D3D-34EB-41DE-9DCB-2F1FBB035505}">
      <dgm:prSet custT="1"/>
      <dgm:spPr/>
      <dgm:t>
        <a:bodyPr/>
        <a:lstStyle/>
        <a:p>
          <a:r>
            <a:rPr lang="zh-CN" altLang="en-US" sz="1600" dirty="0"/>
            <a:t>训练标签数量较少</a:t>
          </a:r>
          <a:endParaRPr lang="en-US" sz="1600" dirty="0"/>
        </a:p>
      </dgm:t>
    </dgm:pt>
    <dgm:pt modelId="{724955A8-6009-4F30-8E66-B2CAFB61BF12}" type="parTrans" cxnId="{079B6CA7-52EE-4271-A5AD-A2A01D6F796F}">
      <dgm:prSet/>
      <dgm:spPr/>
      <dgm:t>
        <a:bodyPr/>
        <a:lstStyle/>
        <a:p>
          <a:endParaRPr lang="zh-CN" altLang="en-US"/>
        </a:p>
      </dgm:t>
    </dgm:pt>
    <dgm:pt modelId="{38AF824A-D397-4722-B581-E759012A5254}" type="sibTrans" cxnId="{079B6CA7-52EE-4271-A5AD-A2A01D6F796F}">
      <dgm:prSet/>
      <dgm:spPr/>
      <dgm:t>
        <a:bodyPr/>
        <a:lstStyle/>
        <a:p>
          <a:endParaRPr lang="zh-CN" altLang="en-US"/>
        </a:p>
      </dgm:t>
    </dgm:pt>
    <dgm:pt modelId="{AF9C56EF-F00C-428E-B41E-774E46B10ED7}" type="pres">
      <dgm:prSet presAssocID="{399E78C6-D412-4C9C-833C-9BEDC091149B}" presName="root" presStyleCnt="0">
        <dgm:presLayoutVars>
          <dgm:dir/>
          <dgm:resizeHandles val="exact"/>
        </dgm:presLayoutVars>
      </dgm:prSet>
      <dgm:spPr/>
    </dgm:pt>
    <dgm:pt modelId="{67C5F472-DEA9-4A3F-AC17-2F72092D658B}" type="pres">
      <dgm:prSet presAssocID="{05D08171-D334-440F-B022-6E0AAAF9CBF9}" presName="compNode" presStyleCnt="0"/>
      <dgm:spPr/>
    </dgm:pt>
    <dgm:pt modelId="{DC7F6C77-E938-41B2-A0FD-2A31EC23BC39}" type="pres">
      <dgm:prSet presAssocID="{05D08171-D334-440F-B022-6E0AAAF9CB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ABB1678C-E9A0-421E-BBEB-DC65C6A42FD2}" type="pres">
      <dgm:prSet presAssocID="{05D08171-D334-440F-B022-6E0AAAF9CBF9}" presName="iconSpace" presStyleCnt="0"/>
      <dgm:spPr/>
    </dgm:pt>
    <dgm:pt modelId="{026D9FAF-1BA4-4EC4-89C7-704371BD7890}" type="pres">
      <dgm:prSet presAssocID="{05D08171-D334-440F-B022-6E0AAAF9CBF9}" presName="parTx" presStyleLbl="revTx" presStyleIdx="0" presStyleCnt="4" custScaleY="84844" custLinFactNeighborX="851" custLinFactNeighborY="-33272">
        <dgm:presLayoutVars>
          <dgm:chMax val="0"/>
          <dgm:chPref val="0"/>
        </dgm:presLayoutVars>
      </dgm:prSet>
      <dgm:spPr/>
    </dgm:pt>
    <dgm:pt modelId="{E8A0A4FB-D9DA-48DC-BD6E-A36A149DF816}" type="pres">
      <dgm:prSet presAssocID="{05D08171-D334-440F-B022-6E0AAAF9CBF9}" presName="txSpace" presStyleCnt="0"/>
      <dgm:spPr/>
    </dgm:pt>
    <dgm:pt modelId="{56A6332A-1878-4129-88F4-3E233EB1429A}" type="pres">
      <dgm:prSet presAssocID="{05D08171-D334-440F-B022-6E0AAAF9CBF9}" presName="desTx" presStyleLbl="revTx" presStyleIdx="1" presStyleCnt="4" custLinFactNeighborX="957" custLinFactNeighborY="-17337">
        <dgm:presLayoutVars/>
      </dgm:prSet>
      <dgm:spPr/>
    </dgm:pt>
    <dgm:pt modelId="{F100C6D2-5D2E-418A-91F6-E0B828292E63}" type="pres">
      <dgm:prSet presAssocID="{8AD03535-0C16-4EC7-AB25-1AB7F75EBCE9}" presName="sibTrans" presStyleCnt="0"/>
      <dgm:spPr/>
    </dgm:pt>
    <dgm:pt modelId="{9BEF8A57-9923-4562-91E2-3B8A0499D402}" type="pres">
      <dgm:prSet presAssocID="{824E8136-9D61-40BD-AA81-316469987E55}" presName="compNode" presStyleCnt="0"/>
      <dgm:spPr/>
    </dgm:pt>
    <dgm:pt modelId="{26ACC953-930F-4AD5-BB0D-7A6617AE35A4}" type="pres">
      <dgm:prSet presAssocID="{824E8136-9D61-40BD-AA81-316469987E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4672BA2D-DF49-4B5A-BF9A-5BAB299EBC0B}" type="pres">
      <dgm:prSet presAssocID="{824E8136-9D61-40BD-AA81-316469987E55}" presName="iconSpace" presStyleCnt="0"/>
      <dgm:spPr/>
    </dgm:pt>
    <dgm:pt modelId="{AC269755-8FB2-4749-84EC-D05B2AEB4096}" type="pres">
      <dgm:prSet presAssocID="{824E8136-9D61-40BD-AA81-316469987E55}" presName="parTx" presStyleLbl="revTx" presStyleIdx="2" presStyleCnt="4">
        <dgm:presLayoutVars>
          <dgm:chMax val="0"/>
          <dgm:chPref val="0"/>
        </dgm:presLayoutVars>
      </dgm:prSet>
      <dgm:spPr/>
    </dgm:pt>
    <dgm:pt modelId="{DC7571B4-3FDA-4B50-A10E-16475508ABFB}" type="pres">
      <dgm:prSet presAssocID="{824E8136-9D61-40BD-AA81-316469987E55}" presName="txSpace" presStyleCnt="0"/>
      <dgm:spPr/>
    </dgm:pt>
    <dgm:pt modelId="{A74410E6-9A0C-41CE-A35D-B7C35533A3F3}" type="pres">
      <dgm:prSet presAssocID="{824E8136-9D61-40BD-AA81-316469987E55}" presName="desTx" presStyleLbl="revTx" presStyleIdx="3" presStyleCnt="4" custLinFactNeighborX="-851" custLinFactNeighborY="-11919">
        <dgm:presLayoutVars/>
      </dgm:prSet>
      <dgm:spPr/>
    </dgm:pt>
  </dgm:ptLst>
  <dgm:cxnLst>
    <dgm:cxn modelId="{4879B802-45C5-4720-843D-0FC25763FB57}" srcId="{824E8136-9D61-40BD-AA81-316469987E55}" destId="{70F4EAC2-491E-41D8-9337-1C9F4F91DD23}" srcOrd="1" destOrd="0" parTransId="{6DCAF403-454D-4395-A28C-073C639F7709}" sibTransId="{50887636-3486-4122-A0E3-A5B65285F4E9}"/>
    <dgm:cxn modelId="{D97A7505-AF80-4176-B78C-7968C284D7D2}" srcId="{824E8136-9D61-40BD-AA81-316469987E55}" destId="{14027A96-13E9-4501-9765-4F06F238D3A3}" srcOrd="0" destOrd="0" parTransId="{839ACF53-B22D-4873-851E-DECD4DBF37D4}" sibTransId="{0CACDBF8-FB63-4180-93A2-8FBFE5236B6B}"/>
    <dgm:cxn modelId="{376DB60D-52DE-40C3-829F-D3F961E2A720}" srcId="{399E78C6-D412-4C9C-833C-9BEDC091149B}" destId="{824E8136-9D61-40BD-AA81-316469987E55}" srcOrd="1" destOrd="0" parTransId="{EC72FDF8-22F9-4DDC-9560-16B92D1418CE}" sibTransId="{3C6B778D-86E3-4975-BA1F-F7753B9979F2}"/>
    <dgm:cxn modelId="{6B051114-860A-4C38-8573-DD9EEBD6BC36}" type="presOf" srcId="{FBD94D3D-34EB-41DE-9DCB-2F1FBB035505}" destId="{A74410E6-9A0C-41CE-A35D-B7C35533A3F3}" srcOrd="0" destOrd="3" presId="urn:microsoft.com/office/officeart/2018/2/layout/IconLabelDescriptionList"/>
    <dgm:cxn modelId="{926F9519-9F13-4BB6-8B75-2A6687D42C64}" type="presOf" srcId="{824E8136-9D61-40BD-AA81-316469987E55}" destId="{AC269755-8FB2-4749-84EC-D05B2AEB4096}" srcOrd="0" destOrd="0" presId="urn:microsoft.com/office/officeart/2018/2/layout/IconLabelDescriptionList"/>
    <dgm:cxn modelId="{5BB37C39-9666-4631-A4DA-AB71C6FF2969}" type="presOf" srcId="{05D08171-D334-440F-B022-6E0AAAF9CBF9}" destId="{026D9FAF-1BA4-4EC4-89C7-704371BD7890}" srcOrd="0" destOrd="0" presId="urn:microsoft.com/office/officeart/2018/2/layout/IconLabelDescriptionList"/>
    <dgm:cxn modelId="{0D382B71-4A9A-420C-A4FD-C1CE356A897C}" type="presOf" srcId="{399E78C6-D412-4C9C-833C-9BEDC091149B}" destId="{AF9C56EF-F00C-428E-B41E-774E46B10ED7}" srcOrd="0" destOrd="0" presId="urn:microsoft.com/office/officeart/2018/2/layout/IconLabelDescriptionList"/>
    <dgm:cxn modelId="{21F03880-90AB-44F1-853E-B9F5A4EA2F67}" type="presOf" srcId="{631F537F-17A2-447D-87E6-9D3A6EF1E5D7}" destId="{A74410E6-9A0C-41CE-A35D-B7C35533A3F3}" srcOrd="0" destOrd="2" presId="urn:microsoft.com/office/officeart/2018/2/layout/IconLabelDescriptionList"/>
    <dgm:cxn modelId="{2B9ECE97-7317-4B0E-8F33-25FCF897CCF3}" type="presOf" srcId="{70F4EAC2-491E-41D8-9337-1C9F4F91DD23}" destId="{A74410E6-9A0C-41CE-A35D-B7C35533A3F3}" srcOrd="0" destOrd="1" presId="urn:microsoft.com/office/officeart/2018/2/layout/IconLabelDescriptionList"/>
    <dgm:cxn modelId="{EEEA9E9E-42D3-4A7D-A439-C67ECC883A31}" srcId="{05D08171-D334-440F-B022-6E0AAAF9CBF9}" destId="{95ADAD5D-A441-4CDB-BFEC-3A0F3124CBA2}" srcOrd="0" destOrd="0" parTransId="{9F18F998-FE32-437B-AAC0-14334872A643}" sibTransId="{1AA9204E-9C9B-44FD-9106-CC7E29964BBF}"/>
    <dgm:cxn modelId="{079B6CA7-52EE-4271-A5AD-A2A01D6F796F}" srcId="{70F4EAC2-491E-41D8-9337-1C9F4F91DD23}" destId="{FBD94D3D-34EB-41DE-9DCB-2F1FBB035505}" srcOrd="1" destOrd="0" parTransId="{724955A8-6009-4F30-8E66-B2CAFB61BF12}" sibTransId="{38AF824A-D397-4722-B581-E759012A5254}"/>
    <dgm:cxn modelId="{9EDE71D6-747C-4685-8B3D-425AF7DF1DDE}" srcId="{399E78C6-D412-4C9C-833C-9BEDC091149B}" destId="{05D08171-D334-440F-B022-6E0AAAF9CBF9}" srcOrd="0" destOrd="0" parTransId="{A4D6653C-E604-43A8-B4EC-354B9C83D4AC}" sibTransId="{8AD03535-0C16-4EC7-AB25-1AB7F75EBCE9}"/>
    <dgm:cxn modelId="{26FFA0DC-0DB4-4CA9-8D70-407A7E8EB164}" type="presOf" srcId="{95ADAD5D-A441-4CDB-BFEC-3A0F3124CBA2}" destId="{56A6332A-1878-4129-88F4-3E233EB1429A}" srcOrd="0" destOrd="0" presId="urn:microsoft.com/office/officeart/2018/2/layout/IconLabelDescriptionList"/>
    <dgm:cxn modelId="{5364D1F3-570B-436C-8D65-9D9CB85609FF}" type="presOf" srcId="{14027A96-13E9-4501-9765-4F06F238D3A3}" destId="{A74410E6-9A0C-41CE-A35D-B7C35533A3F3}" srcOrd="0" destOrd="0" presId="urn:microsoft.com/office/officeart/2018/2/layout/IconLabelDescriptionList"/>
    <dgm:cxn modelId="{ED7027F5-B076-4F6F-B83C-0EC64E3D4640}" srcId="{70F4EAC2-491E-41D8-9337-1C9F4F91DD23}" destId="{631F537F-17A2-447D-87E6-9D3A6EF1E5D7}" srcOrd="0" destOrd="0" parTransId="{6FB82AAB-A0CF-40FB-8AC9-AE64E331FB06}" sibTransId="{8AB2206D-D318-4945-B4BD-5205600C57F7}"/>
    <dgm:cxn modelId="{0D15F497-380D-4B1E-A922-2A3859C6451D}" type="presParOf" srcId="{AF9C56EF-F00C-428E-B41E-774E46B10ED7}" destId="{67C5F472-DEA9-4A3F-AC17-2F72092D658B}" srcOrd="0" destOrd="0" presId="urn:microsoft.com/office/officeart/2018/2/layout/IconLabelDescriptionList"/>
    <dgm:cxn modelId="{1B307479-36B5-4DCF-BBE5-028139C0F53F}" type="presParOf" srcId="{67C5F472-DEA9-4A3F-AC17-2F72092D658B}" destId="{DC7F6C77-E938-41B2-A0FD-2A31EC23BC39}" srcOrd="0" destOrd="0" presId="urn:microsoft.com/office/officeart/2018/2/layout/IconLabelDescriptionList"/>
    <dgm:cxn modelId="{DCAF1FEC-0E6D-4D83-9EC6-976C3D7D0F8C}" type="presParOf" srcId="{67C5F472-DEA9-4A3F-AC17-2F72092D658B}" destId="{ABB1678C-E9A0-421E-BBEB-DC65C6A42FD2}" srcOrd="1" destOrd="0" presId="urn:microsoft.com/office/officeart/2018/2/layout/IconLabelDescriptionList"/>
    <dgm:cxn modelId="{5EFCDF46-53F8-43B9-9D74-5072EAD4719B}" type="presParOf" srcId="{67C5F472-DEA9-4A3F-AC17-2F72092D658B}" destId="{026D9FAF-1BA4-4EC4-89C7-704371BD7890}" srcOrd="2" destOrd="0" presId="urn:microsoft.com/office/officeart/2018/2/layout/IconLabelDescriptionList"/>
    <dgm:cxn modelId="{34FB1818-BC9C-4DD3-ADE9-7EF0FDFC4CF8}" type="presParOf" srcId="{67C5F472-DEA9-4A3F-AC17-2F72092D658B}" destId="{E8A0A4FB-D9DA-48DC-BD6E-A36A149DF816}" srcOrd="3" destOrd="0" presId="urn:microsoft.com/office/officeart/2018/2/layout/IconLabelDescriptionList"/>
    <dgm:cxn modelId="{5E885A13-4534-4F1D-85A7-6BC5AEF05BA7}" type="presParOf" srcId="{67C5F472-DEA9-4A3F-AC17-2F72092D658B}" destId="{56A6332A-1878-4129-88F4-3E233EB1429A}" srcOrd="4" destOrd="0" presId="urn:microsoft.com/office/officeart/2018/2/layout/IconLabelDescriptionList"/>
    <dgm:cxn modelId="{9E93C38F-F6D0-4268-978F-296563547667}" type="presParOf" srcId="{AF9C56EF-F00C-428E-B41E-774E46B10ED7}" destId="{F100C6D2-5D2E-418A-91F6-E0B828292E63}" srcOrd="1" destOrd="0" presId="urn:microsoft.com/office/officeart/2018/2/layout/IconLabelDescriptionList"/>
    <dgm:cxn modelId="{1F44210C-32DF-463C-88F3-15AC76F64930}" type="presParOf" srcId="{AF9C56EF-F00C-428E-B41E-774E46B10ED7}" destId="{9BEF8A57-9923-4562-91E2-3B8A0499D402}" srcOrd="2" destOrd="0" presId="urn:microsoft.com/office/officeart/2018/2/layout/IconLabelDescriptionList"/>
    <dgm:cxn modelId="{105653A8-E267-4410-A65D-DA74C1F2F4E7}" type="presParOf" srcId="{9BEF8A57-9923-4562-91E2-3B8A0499D402}" destId="{26ACC953-930F-4AD5-BB0D-7A6617AE35A4}" srcOrd="0" destOrd="0" presId="urn:microsoft.com/office/officeart/2018/2/layout/IconLabelDescriptionList"/>
    <dgm:cxn modelId="{B24DCBBE-091C-48E7-9AD7-67F7CCCE3C80}" type="presParOf" srcId="{9BEF8A57-9923-4562-91E2-3B8A0499D402}" destId="{4672BA2D-DF49-4B5A-BF9A-5BAB299EBC0B}" srcOrd="1" destOrd="0" presId="urn:microsoft.com/office/officeart/2018/2/layout/IconLabelDescriptionList"/>
    <dgm:cxn modelId="{6351B190-F0F1-4704-8A82-57D7F8CF7019}" type="presParOf" srcId="{9BEF8A57-9923-4562-91E2-3B8A0499D402}" destId="{AC269755-8FB2-4749-84EC-D05B2AEB4096}" srcOrd="2" destOrd="0" presId="urn:microsoft.com/office/officeart/2018/2/layout/IconLabelDescriptionList"/>
    <dgm:cxn modelId="{9B74FE1F-6EC2-4341-B299-46E3BD397DF6}" type="presParOf" srcId="{9BEF8A57-9923-4562-91E2-3B8A0499D402}" destId="{DC7571B4-3FDA-4B50-A10E-16475508ABFB}" srcOrd="3" destOrd="0" presId="urn:microsoft.com/office/officeart/2018/2/layout/IconLabelDescriptionList"/>
    <dgm:cxn modelId="{6927CD4E-571E-4664-9127-F3190F107977}" type="presParOf" srcId="{9BEF8A57-9923-4562-91E2-3B8A0499D402}" destId="{A74410E6-9A0C-41CE-A35D-B7C35533A3F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4A5A7C-EEC8-4BBA-9D1D-E8EBA7A0C9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EDF0291-5BF8-4325-AD66-6051ED5B2E1A}">
      <dgm:prSet custT="1"/>
      <dgm:spPr/>
      <dgm:t>
        <a:bodyPr/>
        <a:lstStyle/>
        <a:p>
          <a:r>
            <a:rPr lang="en-US" sz="2000" dirty="0">
              <a:latin typeface="微软雅黑" panose="020B0503020204020204" pitchFamily="34" charset="-122"/>
              <a:ea typeface="微软雅黑" panose="020B0503020204020204" pitchFamily="34" charset="-122"/>
            </a:rPr>
            <a:t>1. SVM</a:t>
          </a:r>
          <a:r>
            <a:rPr lang="zh-CN" altLang="en-US" sz="2000" dirty="0">
              <a:latin typeface="微软雅黑" panose="020B0503020204020204" pitchFamily="34" charset="-122"/>
              <a:ea typeface="微软雅黑" panose="020B0503020204020204" pitchFamily="34" charset="-122"/>
            </a:rPr>
            <a:t>学习问题可表示为凸优化问题</a:t>
          </a:r>
          <a:endParaRPr lang="en-US" sz="2000" dirty="0">
            <a:latin typeface="微软雅黑" panose="020B0503020204020204" pitchFamily="34" charset="-122"/>
            <a:ea typeface="微软雅黑" panose="020B0503020204020204" pitchFamily="34" charset="-122"/>
          </a:endParaRPr>
        </a:p>
      </dgm:t>
    </dgm:pt>
    <dgm:pt modelId="{BF02D526-93CC-4AC0-9B9E-CD5AFA44B814}" type="parTrans" cxnId="{5A75C88E-496C-4D10-822E-7F139925F6DA}">
      <dgm:prSet/>
      <dgm:spPr/>
      <dgm:t>
        <a:bodyPr/>
        <a:lstStyle/>
        <a:p>
          <a:endParaRPr lang="en-US"/>
        </a:p>
      </dgm:t>
    </dgm:pt>
    <dgm:pt modelId="{DA0B5D05-A543-4F70-8E9F-14DC740205FA}" type="sibTrans" cxnId="{5A75C88E-496C-4D10-822E-7F139925F6DA}">
      <dgm:prSet/>
      <dgm:spPr/>
      <dgm:t>
        <a:bodyPr/>
        <a:lstStyle/>
        <a:p>
          <a:endParaRPr lang="en-US"/>
        </a:p>
      </dgm:t>
    </dgm:pt>
    <dgm:pt modelId="{AFAA59E6-0B24-4AA7-9908-85B30ACB91FF}">
      <dgm:prSet custT="1"/>
      <dgm:spPr/>
      <dgm:t>
        <a:bodyPr/>
        <a:lstStyle/>
        <a:p>
          <a:r>
            <a:rPr lang="zh-CN" altLang="en-US" sz="2000" dirty="0"/>
            <a:t>可利用有效算法发现目标函数的全局最优</a:t>
          </a:r>
          <a:endParaRPr lang="en-US" sz="2000" dirty="0"/>
        </a:p>
      </dgm:t>
    </dgm:pt>
    <dgm:pt modelId="{7AA7D89B-A037-4939-8724-FCD885C85679}" type="parTrans" cxnId="{72BBCC42-4673-4817-BF12-A4D7204FDE89}">
      <dgm:prSet/>
      <dgm:spPr/>
      <dgm:t>
        <a:bodyPr/>
        <a:lstStyle/>
        <a:p>
          <a:endParaRPr lang="en-US"/>
        </a:p>
      </dgm:t>
    </dgm:pt>
    <dgm:pt modelId="{3FED8FF6-BDA0-437B-93F4-CC7014345D9D}" type="sibTrans" cxnId="{72BBCC42-4673-4817-BF12-A4D7204FDE89}">
      <dgm:prSet/>
      <dgm:spPr/>
      <dgm:t>
        <a:bodyPr/>
        <a:lstStyle/>
        <a:p>
          <a:endParaRPr lang="en-US"/>
        </a:p>
      </dgm:t>
    </dgm:pt>
    <dgm:pt modelId="{D9184EE4-3AAF-4616-B7EE-B97070027446}">
      <dgm:prSet custT="1"/>
      <dgm:spPr/>
      <dgm:t>
        <a:bodyPr/>
        <a:lstStyle/>
        <a:p>
          <a:r>
            <a:rPr lang="zh-CN" altLang="en-US" sz="2000" dirty="0"/>
            <a:t>构建模型的计算复杂度较高</a:t>
          </a:r>
          <a:endParaRPr lang="en-US" sz="2000" dirty="0"/>
        </a:p>
      </dgm:t>
    </dgm:pt>
    <dgm:pt modelId="{1304DBFF-1EC0-4CF1-BE41-02F2BD9C7470}" type="parTrans" cxnId="{AE2551DC-8B2B-420F-ACCE-519496446884}">
      <dgm:prSet/>
      <dgm:spPr/>
      <dgm:t>
        <a:bodyPr/>
        <a:lstStyle/>
        <a:p>
          <a:endParaRPr lang="en-US"/>
        </a:p>
      </dgm:t>
    </dgm:pt>
    <dgm:pt modelId="{2C324311-29C7-47EC-AC69-18C855036FCA}" type="sibTrans" cxnId="{AE2551DC-8B2B-420F-ACCE-519496446884}">
      <dgm:prSet/>
      <dgm:spPr/>
      <dgm:t>
        <a:bodyPr/>
        <a:lstStyle/>
        <a:p>
          <a:endParaRPr lang="en-US"/>
        </a:p>
      </dgm:t>
    </dgm:pt>
    <dgm:pt modelId="{327BA583-D525-43E0-96DB-472EFC730714}">
      <dgm:prSet custT="1"/>
      <dgm:spPr/>
      <dgm:t>
        <a:bodyPr/>
        <a:lstStyle/>
        <a:p>
          <a:r>
            <a:rPr lang="en-US"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对大量不相关和冗余属性的存在具有鲁棒性</a:t>
          </a:r>
          <a:endParaRPr lang="en-US" sz="2000" dirty="0">
            <a:latin typeface="微软雅黑" panose="020B0503020204020204" pitchFamily="34" charset="-122"/>
            <a:ea typeface="微软雅黑" panose="020B0503020204020204" pitchFamily="34" charset="-122"/>
          </a:endParaRPr>
        </a:p>
      </dgm:t>
    </dgm:pt>
    <dgm:pt modelId="{C6FCBDC9-30CD-4010-83DC-65AD009F2E24}" type="parTrans" cxnId="{49AA6BBF-B07F-45EE-85CD-318A4829454C}">
      <dgm:prSet/>
      <dgm:spPr/>
      <dgm:t>
        <a:bodyPr/>
        <a:lstStyle/>
        <a:p>
          <a:endParaRPr lang="en-US"/>
        </a:p>
      </dgm:t>
    </dgm:pt>
    <dgm:pt modelId="{6AF496D2-67C4-409F-8110-C31B025AD815}" type="sibTrans" cxnId="{49AA6BBF-B07F-45EE-85CD-318A4829454C}">
      <dgm:prSet/>
      <dgm:spPr/>
      <dgm:t>
        <a:bodyPr/>
        <a:lstStyle/>
        <a:p>
          <a:endParaRPr lang="en-US"/>
        </a:p>
      </dgm:t>
    </dgm:pt>
    <dgm:pt modelId="{3E4499E2-C18E-4A0E-9743-26697595CF6B}">
      <dgm:prSet custT="1"/>
      <dgm:spPr/>
      <dgm:t>
        <a:bodyPr/>
        <a:lstStyle/>
        <a:p>
          <a:r>
            <a:rPr lang="en-US" sz="2000" dirty="0">
              <a:latin typeface="微软雅黑" panose="020B0503020204020204" pitchFamily="34" charset="-122"/>
              <a:ea typeface="微软雅黑" panose="020B0503020204020204" pitchFamily="34" charset="-122"/>
            </a:rPr>
            <a:t>3.</a:t>
          </a:r>
          <a:r>
            <a:rPr lang="en-US" sz="2000" baseline="0" dirty="0">
              <a:latin typeface="微软雅黑" panose="020B0503020204020204" pitchFamily="34" charset="-122"/>
              <a:ea typeface="微软雅黑" panose="020B0503020204020204" pitchFamily="34" charset="-122"/>
            </a:rPr>
            <a:t> </a:t>
          </a:r>
          <a:r>
            <a:rPr lang="zh-CN" altLang="en-US" sz="2000" baseline="0" dirty="0">
              <a:latin typeface="微软雅黑" panose="020B0503020204020204" pitchFamily="34" charset="-122"/>
              <a:ea typeface="微软雅黑" panose="020B0503020204020204" pitchFamily="34" charset="-122"/>
            </a:rPr>
            <a:t>通过最大化决策边界的</a:t>
          </a:r>
          <a:r>
            <a:rPr lang="en-US" altLang="zh-CN" sz="2000" baseline="0" dirty="0">
              <a:latin typeface="微软雅黑" panose="020B0503020204020204" pitchFamily="34" charset="-122"/>
              <a:ea typeface="微软雅黑" panose="020B0503020204020204" pitchFamily="34" charset="-122"/>
            </a:rPr>
            <a:t>margin</a:t>
          </a:r>
          <a:r>
            <a:rPr lang="zh-CN" altLang="en-US" sz="2000" baseline="0" dirty="0">
              <a:latin typeface="微软雅黑" panose="020B0503020204020204" pitchFamily="34" charset="-122"/>
              <a:ea typeface="微软雅黑" panose="020B0503020204020204" pitchFamily="34" charset="-122"/>
            </a:rPr>
            <a:t>来避免过拟合</a:t>
          </a:r>
          <a:endParaRPr lang="en-US" sz="2000" dirty="0">
            <a:latin typeface="微软雅黑" panose="020B0503020204020204" pitchFamily="34" charset="-122"/>
            <a:ea typeface="微软雅黑" panose="020B0503020204020204" pitchFamily="34" charset="-122"/>
          </a:endParaRPr>
        </a:p>
      </dgm:t>
    </dgm:pt>
    <dgm:pt modelId="{5FAC0849-D3DD-47E3-B67F-F09B7B167691}" type="parTrans" cxnId="{3CA07434-806B-4FF8-B968-2A287435E076}">
      <dgm:prSet/>
      <dgm:spPr/>
      <dgm:t>
        <a:bodyPr/>
        <a:lstStyle/>
        <a:p>
          <a:endParaRPr lang="en-US"/>
        </a:p>
      </dgm:t>
    </dgm:pt>
    <dgm:pt modelId="{1EB79EC8-9697-4E16-9525-0753C8AC986E}" type="sibTrans" cxnId="{3CA07434-806B-4FF8-B968-2A287435E076}">
      <dgm:prSet/>
      <dgm:spPr/>
      <dgm:t>
        <a:bodyPr/>
        <a:lstStyle/>
        <a:p>
          <a:endParaRPr lang="en-US"/>
        </a:p>
      </dgm:t>
    </dgm:pt>
    <dgm:pt modelId="{D028108D-7F03-4049-82CA-B6C2DD84C90D}">
      <dgm:prSet custT="1"/>
      <dgm:spPr/>
      <dgm:t>
        <a:bodyPr/>
        <a:lstStyle/>
        <a:p>
          <a:r>
            <a:rPr lang="en-US" sz="2000" dirty="0">
              <a:latin typeface="微软雅黑" panose="020B0503020204020204" pitchFamily="34" charset="-122"/>
              <a:ea typeface="微软雅黑" panose="020B0503020204020204" pitchFamily="34" charset="-122"/>
            </a:rPr>
            <a:t>4.</a:t>
          </a:r>
          <a:r>
            <a:rPr lang="en-US" sz="2000" baseline="0" dirty="0">
              <a:latin typeface="微软雅黑" panose="020B0503020204020204" pitchFamily="34" charset="-122"/>
              <a:ea typeface="微软雅黑" panose="020B0503020204020204" pitchFamily="34" charset="-122"/>
            </a:rPr>
            <a:t> </a:t>
          </a:r>
          <a:r>
            <a:rPr lang="zh-CN" altLang="en-US" sz="2000" baseline="0" dirty="0">
              <a:latin typeface="微软雅黑" panose="020B0503020204020204" pitchFamily="34" charset="-122"/>
              <a:ea typeface="微软雅黑" panose="020B0503020204020204" pitchFamily="34" charset="-122"/>
            </a:rPr>
            <a:t>需要去选择核函数及损失函数</a:t>
          </a:r>
          <a:endParaRPr lang="en-US" sz="2000" dirty="0">
            <a:latin typeface="微软雅黑" panose="020B0503020204020204" pitchFamily="34" charset="-122"/>
            <a:ea typeface="微软雅黑" panose="020B0503020204020204" pitchFamily="34" charset="-122"/>
          </a:endParaRPr>
        </a:p>
      </dgm:t>
    </dgm:pt>
    <dgm:pt modelId="{537E66D2-6F40-4BC6-A67C-D0A8EDD95174}" type="parTrans" cxnId="{86829DC8-F8E8-4663-9B1E-C4A4C91BD5E9}">
      <dgm:prSet/>
      <dgm:spPr/>
      <dgm:t>
        <a:bodyPr/>
        <a:lstStyle/>
        <a:p>
          <a:endParaRPr lang="en-US"/>
        </a:p>
      </dgm:t>
    </dgm:pt>
    <dgm:pt modelId="{4059BDAD-518C-4DC3-BAA4-C6AF69A82BC5}" type="sibTrans" cxnId="{86829DC8-F8E8-4663-9B1E-C4A4C91BD5E9}">
      <dgm:prSet/>
      <dgm:spPr/>
      <dgm:t>
        <a:bodyPr/>
        <a:lstStyle/>
        <a:p>
          <a:endParaRPr lang="en-US"/>
        </a:p>
      </dgm:t>
    </dgm:pt>
    <dgm:pt modelId="{752D73A2-65F2-4883-A3F0-5E454DC675C0}">
      <dgm:prSet custT="1"/>
      <dgm:spPr/>
      <dgm:t>
        <a:bodyPr/>
        <a:lstStyle/>
        <a:p>
          <a:r>
            <a:rPr lang="en-US" sz="2000" dirty="0">
              <a:latin typeface="微软雅黑" panose="020B0503020204020204" pitchFamily="34" charset="-122"/>
              <a:ea typeface="微软雅黑" panose="020B0503020204020204" pitchFamily="34" charset="-122"/>
            </a:rPr>
            <a:t>5.</a:t>
          </a:r>
          <a:r>
            <a:rPr lang="en-US" sz="2000" baseline="0" dirty="0">
              <a:latin typeface="微软雅黑" panose="020B0503020204020204" pitchFamily="34" charset="-122"/>
              <a:ea typeface="微软雅黑" panose="020B0503020204020204" pitchFamily="34" charset="-122"/>
            </a:rPr>
            <a:t> </a:t>
          </a:r>
          <a:r>
            <a:rPr lang="zh-CN" altLang="en-US" sz="2000" baseline="0" dirty="0">
              <a:latin typeface="微软雅黑" panose="020B0503020204020204" pitchFamily="34" charset="-122"/>
              <a:ea typeface="微软雅黑" panose="020B0503020204020204" pitchFamily="34" charset="-122"/>
            </a:rPr>
            <a:t>难以处理具有缺失值的实例</a:t>
          </a:r>
          <a:endParaRPr lang="en-US" sz="2000" dirty="0">
            <a:latin typeface="微软雅黑" panose="020B0503020204020204" pitchFamily="34" charset="-122"/>
            <a:ea typeface="微软雅黑" panose="020B0503020204020204" pitchFamily="34" charset="-122"/>
          </a:endParaRPr>
        </a:p>
      </dgm:t>
    </dgm:pt>
    <dgm:pt modelId="{6889DE15-FC58-42BA-81B4-A822E93E0EC4}" type="parTrans" cxnId="{8F5649CB-C8C0-4C6B-9F78-D4B9770F7C5C}">
      <dgm:prSet/>
      <dgm:spPr/>
      <dgm:t>
        <a:bodyPr/>
        <a:lstStyle/>
        <a:p>
          <a:endParaRPr lang="en-US"/>
        </a:p>
      </dgm:t>
    </dgm:pt>
    <dgm:pt modelId="{BBADAD7F-C8F4-42E4-9F17-317FF333BFE0}" type="sibTrans" cxnId="{8F5649CB-C8C0-4C6B-9F78-D4B9770F7C5C}">
      <dgm:prSet/>
      <dgm:spPr/>
      <dgm:t>
        <a:bodyPr/>
        <a:lstStyle/>
        <a:p>
          <a:endParaRPr lang="en-US"/>
        </a:p>
      </dgm:t>
    </dgm:pt>
    <dgm:pt modelId="{F87882FE-F5A6-4645-9669-4E528B3D96A5}">
      <dgm:prSet custT="1"/>
      <dgm:spPr/>
      <dgm:t>
        <a:bodyPr/>
        <a:lstStyle/>
        <a:p>
          <a:r>
            <a:rPr lang="en-US" sz="2000" dirty="0">
              <a:latin typeface="微软雅黑" panose="020B0503020204020204" pitchFamily="34" charset="-122"/>
              <a:ea typeface="微软雅黑" panose="020B0503020204020204" pitchFamily="34" charset="-122"/>
            </a:rPr>
            <a:t>6.</a:t>
          </a:r>
          <a:r>
            <a:rPr lang="en-US" sz="2000" baseline="0" dirty="0">
              <a:latin typeface="微软雅黑" panose="020B0503020204020204" pitchFamily="34" charset="-122"/>
              <a:ea typeface="微软雅黑" panose="020B0503020204020204" pitchFamily="34" charset="-122"/>
            </a:rPr>
            <a:t> </a:t>
          </a:r>
          <a:r>
            <a:rPr lang="zh-CN" altLang="en-US" sz="2000" baseline="0" dirty="0">
              <a:latin typeface="微软雅黑" panose="020B0503020204020204" pitchFamily="34" charset="-122"/>
              <a:ea typeface="微软雅黑" panose="020B0503020204020204" pitchFamily="34" charset="-122"/>
            </a:rPr>
            <a:t>如何处理多分类问题？</a:t>
          </a:r>
          <a:endParaRPr lang="en-US" sz="2000" dirty="0">
            <a:latin typeface="微软雅黑" panose="020B0503020204020204" pitchFamily="34" charset="-122"/>
            <a:ea typeface="微软雅黑" panose="020B0503020204020204" pitchFamily="34" charset="-122"/>
          </a:endParaRPr>
        </a:p>
      </dgm:t>
    </dgm:pt>
    <dgm:pt modelId="{078EBA88-2F7F-43A1-8316-0C8875DA77F8}" type="parTrans" cxnId="{3899E363-7210-4F1C-A228-C9F8F2F4BBCD}">
      <dgm:prSet/>
      <dgm:spPr/>
      <dgm:t>
        <a:bodyPr/>
        <a:lstStyle/>
        <a:p>
          <a:endParaRPr lang="en-US"/>
        </a:p>
      </dgm:t>
    </dgm:pt>
    <dgm:pt modelId="{5B3402A4-3DD8-47C0-8327-FB4EF6DC59BD}" type="sibTrans" cxnId="{3899E363-7210-4F1C-A228-C9F8F2F4BBCD}">
      <dgm:prSet/>
      <dgm:spPr/>
      <dgm:t>
        <a:bodyPr/>
        <a:lstStyle/>
        <a:p>
          <a:endParaRPr lang="en-US"/>
        </a:p>
      </dgm:t>
    </dgm:pt>
    <dgm:pt modelId="{A9C242FF-F1B8-4DEA-B3B2-305C1EDFD7F4}">
      <dgm:prSet custT="1"/>
      <dgm:spPr/>
      <dgm:t>
        <a:bodyPr/>
        <a:lstStyle/>
        <a:p>
          <a:r>
            <a:rPr lang="zh-CN" altLang="en-US" sz="2000" dirty="0"/>
            <a:t>其他分类方法采用贪心策略，只能找到局部最优解</a:t>
          </a:r>
          <a:endParaRPr lang="en-US" sz="2000" dirty="0"/>
        </a:p>
      </dgm:t>
    </dgm:pt>
    <dgm:pt modelId="{A834F34F-CC5F-4BC5-96A8-083DC60E4C42}" type="parTrans" cxnId="{1D910869-F50B-49BC-ACF9-6932425D9278}">
      <dgm:prSet/>
      <dgm:spPr/>
      <dgm:t>
        <a:bodyPr/>
        <a:lstStyle/>
        <a:p>
          <a:endParaRPr lang="zh-CN" altLang="en-US"/>
        </a:p>
      </dgm:t>
    </dgm:pt>
    <dgm:pt modelId="{F4B77A46-FEC7-4B9B-ABD6-FBC07BC24301}" type="sibTrans" cxnId="{1D910869-F50B-49BC-ACF9-6932425D9278}">
      <dgm:prSet/>
      <dgm:spPr/>
      <dgm:t>
        <a:bodyPr/>
        <a:lstStyle/>
        <a:p>
          <a:endParaRPr lang="zh-CN" altLang="en-US"/>
        </a:p>
      </dgm:t>
    </dgm:pt>
    <dgm:pt modelId="{83AA988F-036C-2841-AC48-268C2287204B}" type="pres">
      <dgm:prSet presAssocID="{0F4A5A7C-EEC8-4BBA-9D1D-E8EBA7A0C9AE}" presName="linear" presStyleCnt="0">
        <dgm:presLayoutVars>
          <dgm:animLvl val="lvl"/>
          <dgm:resizeHandles val="exact"/>
        </dgm:presLayoutVars>
      </dgm:prSet>
      <dgm:spPr/>
    </dgm:pt>
    <dgm:pt modelId="{DC5E4D11-F98B-2C48-8765-0DB9A9E6E7A4}" type="pres">
      <dgm:prSet presAssocID="{5EDF0291-5BF8-4325-AD66-6051ED5B2E1A}" presName="parentText" presStyleLbl="node1" presStyleIdx="0" presStyleCnt="6">
        <dgm:presLayoutVars>
          <dgm:chMax val="0"/>
          <dgm:bulletEnabled val="1"/>
        </dgm:presLayoutVars>
      </dgm:prSet>
      <dgm:spPr/>
    </dgm:pt>
    <dgm:pt modelId="{BC387C33-31E4-6541-8118-F7AE261512B6}" type="pres">
      <dgm:prSet presAssocID="{5EDF0291-5BF8-4325-AD66-6051ED5B2E1A}" presName="childText" presStyleLbl="revTx" presStyleIdx="0" presStyleCnt="1">
        <dgm:presLayoutVars>
          <dgm:bulletEnabled val="1"/>
        </dgm:presLayoutVars>
      </dgm:prSet>
      <dgm:spPr/>
    </dgm:pt>
    <dgm:pt modelId="{E99ACC03-BB51-C24D-98E8-EFF6AEABA55F}" type="pres">
      <dgm:prSet presAssocID="{327BA583-D525-43E0-96DB-472EFC730714}" presName="parentText" presStyleLbl="node1" presStyleIdx="1" presStyleCnt="6">
        <dgm:presLayoutVars>
          <dgm:chMax val="0"/>
          <dgm:bulletEnabled val="1"/>
        </dgm:presLayoutVars>
      </dgm:prSet>
      <dgm:spPr/>
    </dgm:pt>
    <dgm:pt modelId="{5DDB6862-A82B-234F-A3BE-BE77AE0F644E}" type="pres">
      <dgm:prSet presAssocID="{6AF496D2-67C4-409F-8110-C31B025AD815}" presName="spacer" presStyleCnt="0"/>
      <dgm:spPr/>
    </dgm:pt>
    <dgm:pt modelId="{755B0965-7744-934F-91D5-E20481C0A1F6}" type="pres">
      <dgm:prSet presAssocID="{3E4499E2-C18E-4A0E-9743-26697595CF6B}" presName="parentText" presStyleLbl="node1" presStyleIdx="2" presStyleCnt="6">
        <dgm:presLayoutVars>
          <dgm:chMax val="0"/>
          <dgm:bulletEnabled val="1"/>
        </dgm:presLayoutVars>
      </dgm:prSet>
      <dgm:spPr/>
    </dgm:pt>
    <dgm:pt modelId="{7D8BB42D-F96C-3C42-BE23-1FB51629737A}" type="pres">
      <dgm:prSet presAssocID="{1EB79EC8-9697-4E16-9525-0753C8AC986E}" presName="spacer" presStyleCnt="0"/>
      <dgm:spPr/>
    </dgm:pt>
    <dgm:pt modelId="{86CF5167-EA97-1549-90CF-E668452D2906}" type="pres">
      <dgm:prSet presAssocID="{D028108D-7F03-4049-82CA-B6C2DD84C90D}" presName="parentText" presStyleLbl="node1" presStyleIdx="3" presStyleCnt="6">
        <dgm:presLayoutVars>
          <dgm:chMax val="0"/>
          <dgm:bulletEnabled val="1"/>
        </dgm:presLayoutVars>
      </dgm:prSet>
      <dgm:spPr/>
    </dgm:pt>
    <dgm:pt modelId="{1558A6A2-4133-564F-9682-B9351E570502}" type="pres">
      <dgm:prSet presAssocID="{4059BDAD-518C-4DC3-BAA4-C6AF69A82BC5}" presName="spacer" presStyleCnt="0"/>
      <dgm:spPr/>
    </dgm:pt>
    <dgm:pt modelId="{8DE9C466-43C8-CA4E-B9C8-635CCBC467A5}" type="pres">
      <dgm:prSet presAssocID="{752D73A2-65F2-4883-A3F0-5E454DC675C0}" presName="parentText" presStyleLbl="node1" presStyleIdx="4" presStyleCnt="6">
        <dgm:presLayoutVars>
          <dgm:chMax val="0"/>
          <dgm:bulletEnabled val="1"/>
        </dgm:presLayoutVars>
      </dgm:prSet>
      <dgm:spPr/>
    </dgm:pt>
    <dgm:pt modelId="{2A3814A8-EA0A-AA4F-9541-5278B299C3B9}" type="pres">
      <dgm:prSet presAssocID="{BBADAD7F-C8F4-42E4-9F17-317FF333BFE0}" presName="spacer" presStyleCnt="0"/>
      <dgm:spPr/>
    </dgm:pt>
    <dgm:pt modelId="{33E74898-DE45-2E48-8A4A-1C50C4012BBE}" type="pres">
      <dgm:prSet presAssocID="{F87882FE-F5A6-4645-9669-4E528B3D96A5}" presName="parentText" presStyleLbl="node1" presStyleIdx="5" presStyleCnt="6">
        <dgm:presLayoutVars>
          <dgm:chMax val="0"/>
          <dgm:bulletEnabled val="1"/>
        </dgm:presLayoutVars>
      </dgm:prSet>
      <dgm:spPr/>
    </dgm:pt>
  </dgm:ptLst>
  <dgm:cxnLst>
    <dgm:cxn modelId="{0AC41E20-DE09-7840-98A2-064768C1D9D5}" type="presOf" srcId="{D9184EE4-3AAF-4616-B7EE-B97070027446}" destId="{BC387C33-31E4-6541-8118-F7AE261512B6}" srcOrd="0" destOrd="2" presId="urn:microsoft.com/office/officeart/2005/8/layout/vList2"/>
    <dgm:cxn modelId="{F0500226-4AA0-AA4D-9588-5966E9885B2A}" type="presOf" srcId="{752D73A2-65F2-4883-A3F0-5E454DC675C0}" destId="{8DE9C466-43C8-CA4E-B9C8-635CCBC467A5}" srcOrd="0" destOrd="0" presId="urn:microsoft.com/office/officeart/2005/8/layout/vList2"/>
    <dgm:cxn modelId="{3CA07434-806B-4FF8-B968-2A287435E076}" srcId="{0F4A5A7C-EEC8-4BBA-9D1D-E8EBA7A0C9AE}" destId="{3E4499E2-C18E-4A0E-9743-26697595CF6B}" srcOrd="2" destOrd="0" parTransId="{5FAC0849-D3DD-47E3-B67F-F09B7B167691}" sibTransId="{1EB79EC8-9697-4E16-9525-0753C8AC986E}"/>
    <dgm:cxn modelId="{0A022336-A6C6-3A42-938A-8960C7C8A628}" type="presOf" srcId="{5EDF0291-5BF8-4325-AD66-6051ED5B2E1A}" destId="{DC5E4D11-F98B-2C48-8765-0DB9A9E6E7A4}" srcOrd="0" destOrd="0" presId="urn:microsoft.com/office/officeart/2005/8/layout/vList2"/>
    <dgm:cxn modelId="{9AA2353D-D8CC-DE4F-A4C3-771C124D30A7}" type="presOf" srcId="{D028108D-7F03-4049-82CA-B6C2DD84C90D}" destId="{86CF5167-EA97-1549-90CF-E668452D2906}" srcOrd="0" destOrd="0" presId="urn:microsoft.com/office/officeart/2005/8/layout/vList2"/>
    <dgm:cxn modelId="{72BBCC42-4673-4817-BF12-A4D7204FDE89}" srcId="{5EDF0291-5BF8-4325-AD66-6051ED5B2E1A}" destId="{AFAA59E6-0B24-4AA7-9908-85B30ACB91FF}" srcOrd="0" destOrd="0" parTransId="{7AA7D89B-A037-4939-8724-FCD885C85679}" sibTransId="{3FED8FF6-BDA0-437B-93F4-CC7014345D9D}"/>
    <dgm:cxn modelId="{3899E363-7210-4F1C-A228-C9F8F2F4BBCD}" srcId="{0F4A5A7C-EEC8-4BBA-9D1D-E8EBA7A0C9AE}" destId="{F87882FE-F5A6-4645-9669-4E528B3D96A5}" srcOrd="5" destOrd="0" parTransId="{078EBA88-2F7F-43A1-8316-0C8875DA77F8}" sibTransId="{5B3402A4-3DD8-47C0-8327-FB4EF6DC59BD}"/>
    <dgm:cxn modelId="{1D910869-F50B-49BC-ACF9-6932425D9278}" srcId="{5EDF0291-5BF8-4325-AD66-6051ED5B2E1A}" destId="{A9C242FF-F1B8-4DEA-B3B2-305C1EDFD7F4}" srcOrd="1" destOrd="0" parTransId="{A834F34F-CC5F-4BC5-96A8-083DC60E4C42}" sibTransId="{F4B77A46-FEC7-4B9B-ABD6-FBC07BC24301}"/>
    <dgm:cxn modelId="{F4A6B669-3A05-2641-8FB5-F2EE5AE68D4C}" type="presOf" srcId="{F87882FE-F5A6-4645-9669-4E528B3D96A5}" destId="{33E74898-DE45-2E48-8A4A-1C50C4012BBE}" srcOrd="0" destOrd="0" presId="urn:microsoft.com/office/officeart/2005/8/layout/vList2"/>
    <dgm:cxn modelId="{5A75C88E-496C-4D10-822E-7F139925F6DA}" srcId="{0F4A5A7C-EEC8-4BBA-9D1D-E8EBA7A0C9AE}" destId="{5EDF0291-5BF8-4325-AD66-6051ED5B2E1A}" srcOrd="0" destOrd="0" parTransId="{BF02D526-93CC-4AC0-9B9E-CD5AFA44B814}" sibTransId="{DA0B5D05-A543-4F70-8E9F-14DC740205FA}"/>
    <dgm:cxn modelId="{392070BE-4BD6-A248-B41D-9D1B99659B10}" type="presOf" srcId="{AFAA59E6-0B24-4AA7-9908-85B30ACB91FF}" destId="{BC387C33-31E4-6541-8118-F7AE261512B6}" srcOrd="0" destOrd="0" presId="urn:microsoft.com/office/officeart/2005/8/layout/vList2"/>
    <dgm:cxn modelId="{49AA6BBF-B07F-45EE-85CD-318A4829454C}" srcId="{0F4A5A7C-EEC8-4BBA-9D1D-E8EBA7A0C9AE}" destId="{327BA583-D525-43E0-96DB-472EFC730714}" srcOrd="1" destOrd="0" parTransId="{C6FCBDC9-30CD-4010-83DC-65AD009F2E24}" sibTransId="{6AF496D2-67C4-409F-8110-C31B025AD815}"/>
    <dgm:cxn modelId="{208A36C6-CFAB-984B-9553-CEB5035B370A}" type="presOf" srcId="{3E4499E2-C18E-4A0E-9743-26697595CF6B}" destId="{755B0965-7744-934F-91D5-E20481C0A1F6}" srcOrd="0" destOrd="0" presId="urn:microsoft.com/office/officeart/2005/8/layout/vList2"/>
    <dgm:cxn modelId="{86829DC8-F8E8-4663-9B1E-C4A4C91BD5E9}" srcId="{0F4A5A7C-EEC8-4BBA-9D1D-E8EBA7A0C9AE}" destId="{D028108D-7F03-4049-82CA-B6C2DD84C90D}" srcOrd="3" destOrd="0" parTransId="{537E66D2-6F40-4BC6-A67C-D0A8EDD95174}" sibTransId="{4059BDAD-518C-4DC3-BAA4-C6AF69A82BC5}"/>
    <dgm:cxn modelId="{8F5649CB-C8C0-4C6B-9F78-D4B9770F7C5C}" srcId="{0F4A5A7C-EEC8-4BBA-9D1D-E8EBA7A0C9AE}" destId="{752D73A2-65F2-4883-A3F0-5E454DC675C0}" srcOrd="4" destOrd="0" parTransId="{6889DE15-FC58-42BA-81B4-A822E93E0EC4}" sibTransId="{BBADAD7F-C8F4-42E4-9F17-317FF333BFE0}"/>
    <dgm:cxn modelId="{F552ABD8-7A1E-7D4D-87BB-8F5B560DA998}" type="presOf" srcId="{327BA583-D525-43E0-96DB-472EFC730714}" destId="{E99ACC03-BB51-C24D-98E8-EFF6AEABA55F}" srcOrd="0" destOrd="0" presId="urn:microsoft.com/office/officeart/2005/8/layout/vList2"/>
    <dgm:cxn modelId="{AE2551DC-8B2B-420F-ACCE-519496446884}" srcId="{5EDF0291-5BF8-4325-AD66-6051ED5B2E1A}" destId="{D9184EE4-3AAF-4616-B7EE-B97070027446}" srcOrd="2" destOrd="0" parTransId="{1304DBFF-1EC0-4CF1-BE41-02F2BD9C7470}" sibTransId="{2C324311-29C7-47EC-AC69-18C855036FCA}"/>
    <dgm:cxn modelId="{4D0AF6DD-B67B-458E-9F59-3BF04020FF65}" type="presOf" srcId="{A9C242FF-F1B8-4DEA-B3B2-305C1EDFD7F4}" destId="{BC387C33-31E4-6541-8118-F7AE261512B6}" srcOrd="0" destOrd="1" presId="urn:microsoft.com/office/officeart/2005/8/layout/vList2"/>
    <dgm:cxn modelId="{B28D2EF6-1422-DA49-8580-08B8D78EF9A3}" type="presOf" srcId="{0F4A5A7C-EEC8-4BBA-9D1D-E8EBA7A0C9AE}" destId="{83AA988F-036C-2841-AC48-268C2287204B}" srcOrd="0" destOrd="0" presId="urn:microsoft.com/office/officeart/2005/8/layout/vList2"/>
    <dgm:cxn modelId="{9A65E006-6091-F344-BB4B-984B4BDF35C3}" type="presParOf" srcId="{83AA988F-036C-2841-AC48-268C2287204B}" destId="{DC5E4D11-F98B-2C48-8765-0DB9A9E6E7A4}" srcOrd="0" destOrd="0" presId="urn:microsoft.com/office/officeart/2005/8/layout/vList2"/>
    <dgm:cxn modelId="{708560C2-62B5-914C-9C67-C15A92A153F0}" type="presParOf" srcId="{83AA988F-036C-2841-AC48-268C2287204B}" destId="{BC387C33-31E4-6541-8118-F7AE261512B6}" srcOrd="1" destOrd="0" presId="urn:microsoft.com/office/officeart/2005/8/layout/vList2"/>
    <dgm:cxn modelId="{6BD2560C-7851-B844-B502-C9930CC93D19}" type="presParOf" srcId="{83AA988F-036C-2841-AC48-268C2287204B}" destId="{E99ACC03-BB51-C24D-98E8-EFF6AEABA55F}" srcOrd="2" destOrd="0" presId="urn:microsoft.com/office/officeart/2005/8/layout/vList2"/>
    <dgm:cxn modelId="{651EEA39-E322-8A41-86D3-C2226EBE0519}" type="presParOf" srcId="{83AA988F-036C-2841-AC48-268C2287204B}" destId="{5DDB6862-A82B-234F-A3BE-BE77AE0F644E}" srcOrd="3" destOrd="0" presId="urn:microsoft.com/office/officeart/2005/8/layout/vList2"/>
    <dgm:cxn modelId="{84D74FD3-A410-5448-85C8-8D3720B87C4F}" type="presParOf" srcId="{83AA988F-036C-2841-AC48-268C2287204B}" destId="{755B0965-7744-934F-91D5-E20481C0A1F6}" srcOrd="4" destOrd="0" presId="urn:microsoft.com/office/officeart/2005/8/layout/vList2"/>
    <dgm:cxn modelId="{79D8BADF-0153-2D44-BA69-B8C930F6247D}" type="presParOf" srcId="{83AA988F-036C-2841-AC48-268C2287204B}" destId="{7D8BB42D-F96C-3C42-BE23-1FB51629737A}" srcOrd="5" destOrd="0" presId="urn:microsoft.com/office/officeart/2005/8/layout/vList2"/>
    <dgm:cxn modelId="{28B5251C-5A50-E64A-90E9-618C5D719C42}" type="presParOf" srcId="{83AA988F-036C-2841-AC48-268C2287204B}" destId="{86CF5167-EA97-1549-90CF-E668452D2906}" srcOrd="6" destOrd="0" presId="urn:microsoft.com/office/officeart/2005/8/layout/vList2"/>
    <dgm:cxn modelId="{237C1B3A-BD7D-6446-9131-1D5842CC1912}" type="presParOf" srcId="{83AA988F-036C-2841-AC48-268C2287204B}" destId="{1558A6A2-4133-564F-9682-B9351E570502}" srcOrd="7" destOrd="0" presId="urn:microsoft.com/office/officeart/2005/8/layout/vList2"/>
    <dgm:cxn modelId="{F154E464-C207-154F-9568-65A116A01DB5}" type="presParOf" srcId="{83AA988F-036C-2841-AC48-268C2287204B}" destId="{8DE9C466-43C8-CA4E-B9C8-635CCBC467A5}" srcOrd="8" destOrd="0" presId="urn:microsoft.com/office/officeart/2005/8/layout/vList2"/>
    <dgm:cxn modelId="{FED5C93D-8F78-CA4D-8947-24119285540A}" type="presParOf" srcId="{83AA988F-036C-2841-AC48-268C2287204B}" destId="{2A3814A8-EA0A-AA4F-9541-5278B299C3B9}" srcOrd="9" destOrd="0" presId="urn:microsoft.com/office/officeart/2005/8/layout/vList2"/>
    <dgm:cxn modelId="{07D82C1E-4307-C546-95AC-54E850702BA5}" type="presParOf" srcId="{83AA988F-036C-2841-AC48-268C2287204B}" destId="{33E74898-DE45-2E48-8A4A-1C50C4012BB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08496-939C-4969-B490-1CB8E3E1855A}">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691F2-9A88-42E9-931F-844582C3BC7B}">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706EB-A869-4258-B4E2-EC328A87DF11}">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zh-CN" altLang="en-US" sz="2100" kern="1200" dirty="0"/>
            <a:t>包含大量层数的隐藏层</a:t>
          </a:r>
          <a:endParaRPr lang="en-US" sz="2100" kern="1200" dirty="0"/>
        </a:p>
      </dsp:txBody>
      <dsp:txXfrm>
        <a:off x="1374223" y="2347"/>
        <a:ext cx="4874176" cy="1189803"/>
      </dsp:txXfrm>
    </dsp:sp>
    <dsp:sp modelId="{C98B2A11-EFD5-4E83-800E-18E8FAC9029C}">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F35E0-7A9D-4604-B1B8-9375BF63B245}">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29307A-E335-45E6-812A-3AA865F0E1EA}">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zh-CN" altLang="en-US" sz="2100" kern="1200" dirty="0"/>
            <a:t>在多个抽象层次上表示特征</a:t>
          </a:r>
          <a:endParaRPr lang="en-US" sz="2100" kern="1200" dirty="0"/>
        </a:p>
      </dsp:txBody>
      <dsp:txXfrm>
        <a:off x="1374223" y="1489602"/>
        <a:ext cx="4874176" cy="1189803"/>
      </dsp:txXfrm>
    </dsp:sp>
    <dsp:sp modelId="{F0B5257A-CF0F-4A3B-9607-DF3084FF0B56}">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76C95-CDEA-47B4-A261-4F6F7B0864E5}">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22EC26-3B6F-4E70-AB58-6406BA37484F}">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zh-CN" altLang="en-US" sz="2100" kern="1200" dirty="0"/>
            <a:t>通常每层需要更少的结点来实现类似于浅层网络的泛化性能</a:t>
          </a:r>
          <a:endParaRPr lang="en-US" sz="2100" kern="1200" dirty="0"/>
        </a:p>
      </dsp:txBody>
      <dsp:txXfrm>
        <a:off x="1374223" y="2976856"/>
        <a:ext cx="4874176" cy="1189803"/>
      </dsp:txXfrm>
    </dsp:sp>
    <dsp:sp modelId="{E87C168D-EECE-4859-9F98-993D55F6D93F}">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1AA4D-3845-4579-B36A-79A116DC893E}">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AD232-5442-4801-BF6A-B32174EE1B68}">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zh-CN" altLang="en-US" sz="2100" kern="1200" dirty="0"/>
            <a:t>深度神经网络已成为解决很多复杂问题的有用手段，包括图像处理和语言处理</a:t>
          </a:r>
          <a:endParaRPr lang="en-US" sz="2100" kern="1200" dirty="0"/>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6C77-E938-41B2-A0FD-2A31EC23BC39}">
      <dsp:nvSpPr>
        <dsp:cNvPr id="0" name=""/>
        <dsp:cNvSpPr/>
      </dsp:nvSpPr>
      <dsp:spPr>
        <a:xfrm>
          <a:off x="559800" y="18767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D9FAF-1BA4-4EC4-89C7-704371BD7890}">
      <dsp:nvSpPr>
        <dsp:cNvPr id="0" name=""/>
        <dsp:cNvSpPr/>
      </dsp:nvSpPr>
      <dsp:spPr>
        <a:xfrm>
          <a:off x="596563" y="1729409"/>
          <a:ext cx="4320000" cy="46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zh-CN" altLang="en-US" sz="1600" kern="1200" dirty="0"/>
            <a:t>通过预训练提高</a:t>
          </a:r>
          <a:r>
            <a:rPr lang="en-US" altLang="zh-CN" sz="1600" kern="1200" dirty="0"/>
            <a:t>ANN</a:t>
          </a:r>
          <a:r>
            <a:rPr lang="zh-CN" altLang="en-US" sz="1600" kern="1200" dirty="0"/>
            <a:t>的可重用性</a:t>
          </a:r>
          <a:endParaRPr lang="en-US" sz="1600" kern="1200" dirty="0"/>
        </a:p>
      </dsp:txBody>
      <dsp:txXfrm>
        <a:off x="596563" y="1729409"/>
        <a:ext cx="4320000" cy="466463"/>
      </dsp:txXfrm>
    </dsp:sp>
    <dsp:sp modelId="{56A6332A-1878-4129-88F4-3E233EB1429A}">
      <dsp:nvSpPr>
        <dsp:cNvPr id="0" name=""/>
        <dsp:cNvSpPr/>
      </dsp:nvSpPr>
      <dsp:spPr>
        <a:xfrm>
          <a:off x="601142" y="2211565"/>
          <a:ext cx="4320000" cy="166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zh-CN" altLang="en-US" sz="1600" kern="1200" dirty="0"/>
            <a:t>使用原始任务的学习参数作为目标任务的初始参数选择</a:t>
          </a:r>
          <a:endParaRPr lang="en-US" altLang="zh-CN" sz="1600" kern="1200" dirty="0"/>
        </a:p>
        <a:p>
          <a:pPr marL="0" lvl="0" indent="0" algn="l" defTabSz="711200">
            <a:lnSpc>
              <a:spcPct val="100000"/>
            </a:lnSpc>
            <a:spcBef>
              <a:spcPct val="0"/>
            </a:spcBef>
            <a:spcAft>
              <a:spcPct val="35000"/>
            </a:spcAft>
            <a:buNone/>
          </a:pPr>
          <a:r>
            <a:rPr lang="zh-CN" altLang="en-US" sz="1600" kern="1200" dirty="0"/>
            <a:t>当目标应用程序具有较少数量的标注训练实例时，上述方法更加有用</a:t>
          </a:r>
          <a:endParaRPr lang="en-US" sz="1600" kern="1200" dirty="0"/>
        </a:p>
      </dsp:txBody>
      <dsp:txXfrm>
        <a:off x="601142" y="2211565"/>
        <a:ext cx="4320000" cy="1663670"/>
      </dsp:txXfrm>
    </dsp:sp>
    <dsp:sp modelId="{26ACC953-930F-4AD5-BB0D-7A6617AE35A4}">
      <dsp:nvSpPr>
        <dsp:cNvPr id="0" name=""/>
        <dsp:cNvSpPr/>
      </dsp:nvSpPr>
      <dsp:spPr>
        <a:xfrm>
          <a:off x="5635800" y="18767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69755-8FB2-4749-84EC-D05B2AEB4096}">
      <dsp:nvSpPr>
        <dsp:cNvPr id="0" name=""/>
        <dsp:cNvSpPr/>
      </dsp:nvSpPr>
      <dsp:spPr>
        <a:xfrm>
          <a:off x="5635800" y="1870671"/>
          <a:ext cx="4320000" cy="549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zh-CN" altLang="en-US" sz="1600" kern="1200" dirty="0"/>
            <a:t>正则化的深度学习有助于降低</a:t>
          </a:r>
          <a:r>
            <a:rPr lang="en-US" altLang="zh-CN" sz="1600" kern="1200" dirty="0"/>
            <a:t>ANN</a:t>
          </a:r>
          <a:r>
            <a:rPr lang="zh-CN" altLang="en-US" sz="1600" kern="1200" dirty="0"/>
            <a:t>的模型复杂度</a:t>
          </a:r>
          <a:endParaRPr lang="en-US" sz="1600" kern="1200" dirty="0"/>
        </a:p>
      </dsp:txBody>
      <dsp:txXfrm>
        <a:off x="5635800" y="1870671"/>
        <a:ext cx="4320000" cy="549789"/>
      </dsp:txXfrm>
    </dsp:sp>
    <dsp:sp modelId="{A74410E6-9A0C-41CE-A35D-B7C35533A3F3}">
      <dsp:nvSpPr>
        <dsp:cNvPr id="0" name=""/>
        <dsp:cNvSpPr/>
      </dsp:nvSpPr>
      <dsp:spPr>
        <a:xfrm>
          <a:off x="5599036" y="2301703"/>
          <a:ext cx="4320000" cy="166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zh-CN" altLang="en-US" sz="1600" kern="1200" dirty="0"/>
            <a:t>较低的模型复杂度有利于得到更好的泛化性能</a:t>
          </a:r>
          <a:endParaRPr lang="en-US" sz="1600" kern="1200" dirty="0"/>
        </a:p>
        <a:p>
          <a:pPr marL="0" lvl="0" indent="0" algn="l" defTabSz="711200">
            <a:lnSpc>
              <a:spcPct val="100000"/>
            </a:lnSpc>
            <a:spcBef>
              <a:spcPct val="0"/>
            </a:spcBef>
            <a:spcAft>
              <a:spcPct val="35000"/>
            </a:spcAft>
            <a:buNone/>
          </a:pPr>
          <a:r>
            <a:rPr lang="zh-CN" altLang="en-US" sz="1600" kern="1200" dirty="0"/>
            <a:t>舍弃方法是一种正则化方法</a:t>
          </a:r>
          <a:endParaRPr lang="en-US" altLang="zh-CN" sz="1600" kern="1200" dirty="0"/>
        </a:p>
        <a:p>
          <a:pPr marL="0" lvl="0" indent="0" algn="l" defTabSz="711200">
            <a:lnSpc>
              <a:spcPct val="100000"/>
            </a:lnSpc>
            <a:spcBef>
              <a:spcPct val="0"/>
            </a:spcBef>
            <a:spcAft>
              <a:spcPct val="35000"/>
            </a:spcAft>
            <a:buNone/>
          </a:pPr>
          <a:r>
            <a:rPr lang="zh-CN" altLang="en-US" sz="1600" kern="1200" dirty="0"/>
            <a:t>正则化对以下情况是有用的：</a:t>
          </a:r>
          <a:endParaRPr lang="en-US" sz="1600" kern="1200" dirty="0"/>
        </a:p>
        <a:p>
          <a:pPr marL="171450" lvl="1" indent="-171450" algn="l" defTabSz="711200">
            <a:lnSpc>
              <a:spcPct val="90000"/>
            </a:lnSpc>
            <a:spcBef>
              <a:spcPct val="0"/>
            </a:spcBef>
            <a:spcAft>
              <a:spcPct val="15000"/>
            </a:spcAft>
            <a:buChar char="•"/>
          </a:pPr>
          <a:r>
            <a:rPr lang="zh-CN" altLang="en-US" sz="1600" kern="1200" dirty="0"/>
            <a:t>高维空间数据</a:t>
          </a:r>
          <a:endParaRPr lang="en-US" sz="1600" kern="1200" dirty="0"/>
        </a:p>
        <a:p>
          <a:pPr marL="171450" lvl="1" indent="-171450" algn="l" defTabSz="711200">
            <a:lnSpc>
              <a:spcPct val="90000"/>
            </a:lnSpc>
            <a:spcBef>
              <a:spcPct val="0"/>
            </a:spcBef>
            <a:spcAft>
              <a:spcPct val="15000"/>
            </a:spcAft>
            <a:buChar char="•"/>
          </a:pPr>
          <a:r>
            <a:rPr lang="zh-CN" altLang="en-US" sz="1600" kern="1200" dirty="0"/>
            <a:t>训练标签数量较少</a:t>
          </a:r>
          <a:endParaRPr lang="en-US" sz="1600" kern="1200" dirty="0"/>
        </a:p>
      </dsp:txBody>
      <dsp:txXfrm>
        <a:off x="5599036" y="2301703"/>
        <a:ext cx="4320000" cy="166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E4D11-F98B-2C48-8765-0DB9A9E6E7A4}">
      <dsp:nvSpPr>
        <dsp:cNvPr id="0" name=""/>
        <dsp:cNvSpPr/>
      </dsp:nvSpPr>
      <dsp:spPr>
        <a:xfrm>
          <a:off x="0" y="30796"/>
          <a:ext cx="6248400" cy="673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1. SVM</a:t>
          </a:r>
          <a:r>
            <a:rPr lang="zh-CN" altLang="en-US" sz="2000" kern="1200" dirty="0">
              <a:latin typeface="微软雅黑" panose="020B0503020204020204" pitchFamily="34" charset="-122"/>
              <a:ea typeface="微软雅黑" panose="020B0503020204020204" pitchFamily="34" charset="-122"/>
            </a:rPr>
            <a:t>学习问题可表示为凸优化问题</a:t>
          </a:r>
          <a:endParaRPr lang="en-US" sz="2000" kern="1200" dirty="0">
            <a:latin typeface="微软雅黑" panose="020B0503020204020204" pitchFamily="34" charset="-122"/>
            <a:ea typeface="微软雅黑" panose="020B0503020204020204" pitchFamily="34" charset="-122"/>
          </a:endParaRPr>
        </a:p>
      </dsp:txBody>
      <dsp:txXfrm>
        <a:off x="32898" y="63694"/>
        <a:ext cx="6182604" cy="608124"/>
      </dsp:txXfrm>
    </dsp:sp>
    <dsp:sp modelId="{BC387C33-31E4-6541-8118-F7AE261512B6}">
      <dsp:nvSpPr>
        <dsp:cNvPr id="0" name=""/>
        <dsp:cNvSpPr/>
      </dsp:nvSpPr>
      <dsp:spPr>
        <a:xfrm>
          <a:off x="0" y="704716"/>
          <a:ext cx="6248400" cy="113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可利用有效算法发现目标函数的全局最优</a:t>
          </a:r>
          <a:endParaRPr lang="en-US" sz="2000" kern="1200" dirty="0"/>
        </a:p>
        <a:p>
          <a:pPr marL="228600" lvl="1" indent="-228600" algn="l" defTabSz="889000">
            <a:lnSpc>
              <a:spcPct val="90000"/>
            </a:lnSpc>
            <a:spcBef>
              <a:spcPct val="0"/>
            </a:spcBef>
            <a:spcAft>
              <a:spcPct val="20000"/>
            </a:spcAft>
            <a:buChar char="•"/>
          </a:pPr>
          <a:r>
            <a:rPr lang="zh-CN" altLang="en-US" sz="2000" kern="1200" dirty="0"/>
            <a:t>其他分类方法采用贪心策略，只能找到局部最优解</a:t>
          </a:r>
          <a:endParaRPr lang="en-US" sz="2000" kern="1200" dirty="0"/>
        </a:p>
        <a:p>
          <a:pPr marL="228600" lvl="1" indent="-228600" algn="l" defTabSz="889000">
            <a:lnSpc>
              <a:spcPct val="90000"/>
            </a:lnSpc>
            <a:spcBef>
              <a:spcPct val="0"/>
            </a:spcBef>
            <a:spcAft>
              <a:spcPct val="20000"/>
            </a:spcAft>
            <a:buChar char="•"/>
          </a:pPr>
          <a:r>
            <a:rPr lang="zh-CN" altLang="en-US" sz="2000" kern="1200" dirty="0"/>
            <a:t>构建模型的计算复杂度较高</a:t>
          </a:r>
          <a:endParaRPr lang="en-US" sz="2000" kern="1200" dirty="0"/>
        </a:p>
      </dsp:txBody>
      <dsp:txXfrm>
        <a:off x="0" y="704716"/>
        <a:ext cx="6248400" cy="1136430"/>
      </dsp:txXfrm>
    </dsp:sp>
    <dsp:sp modelId="{E99ACC03-BB51-C24D-98E8-EFF6AEABA55F}">
      <dsp:nvSpPr>
        <dsp:cNvPr id="0" name=""/>
        <dsp:cNvSpPr/>
      </dsp:nvSpPr>
      <dsp:spPr>
        <a:xfrm>
          <a:off x="0" y="1841146"/>
          <a:ext cx="6248400" cy="6739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2. </a:t>
          </a:r>
          <a:r>
            <a:rPr lang="zh-CN" altLang="en-US" sz="2000" kern="1200" dirty="0">
              <a:latin typeface="微软雅黑" panose="020B0503020204020204" pitchFamily="34" charset="-122"/>
              <a:ea typeface="微软雅黑" panose="020B0503020204020204" pitchFamily="34" charset="-122"/>
            </a:rPr>
            <a:t>对大量不相关和冗余属性的存在具有鲁棒性</a:t>
          </a:r>
          <a:endParaRPr lang="en-US" sz="2000" kern="1200" dirty="0">
            <a:latin typeface="微软雅黑" panose="020B0503020204020204" pitchFamily="34" charset="-122"/>
            <a:ea typeface="微软雅黑" panose="020B0503020204020204" pitchFamily="34" charset="-122"/>
          </a:endParaRPr>
        </a:p>
      </dsp:txBody>
      <dsp:txXfrm>
        <a:off x="32898" y="1874044"/>
        <a:ext cx="6182604" cy="608124"/>
      </dsp:txXfrm>
    </dsp:sp>
    <dsp:sp modelId="{755B0965-7744-934F-91D5-E20481C0A1F6}">
      <dsp:nvSpPr>
        <dsp:cNvPr id="0" name=""/>
        <dsp:cNvSpPr/>
      </dsp:nvSpPr>
      <dsp:spPr>
        <a:xfrm>
          <a:off x="0" y="2618746"/>
          <a:ext cx="6248400" cy="6739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3.</a:t>
          </a:r>
          <a:r>
            <a:rPr lang="en-US" sz="2000" kern="1200" baseline="0" dirty="0">
              <a:latin typeface="微软雅黑" panose="020B0503020204020204" pitchFamily="34" charset="-122"/>
              <a:ea typeface="微软雅黑" panose="020B0503020204020204" pitchFamily="34" charset="-122"/>
            </a:rPr>
            <a:t> </a:t>
          </a:r>
          <a:r>
            <a:rPr lang="zh-CN" altLang="en-US" sz="2000" kern="1200" baseline="0" dirty="0">
              <a:latin typeface="微软雅黑" panose="020B0503020204020204" pitchFamily="34" charset="-122"/>
              <a:ea typeface="微软雅黑" panose="020B0503020204020204" pitchFamily="34" charset="-122"/>
            </a:rPr>
            <a:t>通过最大化决策边界的</a:t>
          </a:r>
          <a:r>
            <a:rPr lang="en-US" altLang="zh-CN" sz="2000" kern="1200" baseline="0" dirty="0">
              <a:latin typeface="微软雅黑" panose="020B0503020204020204" pitchFamily="34" charset="-122"/>
              <a:ea typeface="微软雅黑" panose="020B0503020204020204" pitchFamily="34" charset="-122"/>
            </a:rPr>
            <a:t>margin</a:t>
          </a:r>
          <a:r>
            <a:rPr lang="zh-CN" altLang="en-US" sz="2000" kern="1200" baseline="0" dirty="0">
              <a:latin typeface="微软雅黑" panose="020B0503020204020204" pitchFamily="34" charset="-122"/>
              <a:ea typeface="微软雅黑" panose="020B0503020204020204" pitchFamily="34" charset="-122"/>
            </a:rPr>
            <a:t>来避免过拟合</a:t>
          </a:r>
          <a:endParaRPr lang="en-US" sz="2000" kern="1200" dirty="0">
            <a:latin typeface="微软雅黑" panose="020B0503020204020204" pitchFamily="34" charset="-122"/>
            <a:ea typeface="微软雅黑" panose="020B0503020204020204" pitchFamily="34" charset="-122"/>
          </a:endParaRPr>
        </a:p>
      </dsp:txBody>
      <dsp:txXfrm>
        <a:off x="32898" y="2651644"/>
        <a:ext cx="6182604" cy="608124"/>
      </dsp:txXfrm>
    </dsp:sp>
    <dsp:sp modelId="{86CF5167-EA97-1549-90CF-E668452D2906}">
      <dsp:nvSpPr>
        <dsp:cNvPr id="0" name=""/>
        <dsp:cNvSpPr/>
      </dsp:nvSpPr>
      <dsp:spPr>
        <a:xfrm>
          <a:off x="0" y="3396346"/>
          <a:ext cx="6248400" cy="6739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4.</a:t>
          </a:r>
          <a:r>
            <a:rPr lang="en-US" sz="2000" kern="1200" baseline="0" dirty="0">
              <a:latin typeface="微软雅黑" panose="020B0503020204020204" pitchFamily="34" charset="-122"/>
              <a:ea typeface="微软雅黑" panose="020B0503020204020204" pitchFamily="34" charset="-122"/>
            </a:rPr>
            <a:t> </a:t>
          </a:r>
          <a:r>
            <a:rPr lang="zh-CN" altLang="en-US" sz="2000" kern="1200" baseline="0" dirty="0">
              <a:latin typeface="微软雅黑" panose="020B0503020204020204" pitchFamily="34" charset="-122"/>
              <a:ea typeface="微软雅黑" panose="020B0503020204020204" pitchFamily="34" charset="-122"/>
            </a:rPr>
            <a:t>需要去选择核函数及损失函数</a:t>
          </a:r>
          <a:endParaRPr lang="en-US" sz="2000" kern="1200" dirty="0">
            <a:latin typeface="微软雅黑" panose="020B0503020204020204" pitchFamily="34" charset="-122"/>
            <a:ea typeface="微软雅黑" panose="020B0503020204020204" pitchFamily="34" charset="-122"/>
          </a:endParaRPr>
        </a:p>
      </dsp:txBody>
      <dsp:txXfrm>
        <a:off x="32898" y="3429244"/>
        <a:ext cx="6182604" cy="608124"/>
      </dsp:txXfrm>
    </dsp:sp>
    <dsp:sp modelId="{8DE9C466-43C8-CA4E-B9C8-635CCBC467A5}">
      <dsp:nvSpPr>
        <dsp:cNvPr id="0" name=""/>
        <dsp:cNvSpPr/>
      </dsp:nvSpPr>
      <dsp:spPr>
        <a:xfrm>
          <a:off x="0" y="4173946"/>
          <a:ext cx="6248400" cy="6739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5.</a:t>
          </a:r>
          <a:r>
            <a:rPr lang="en-US" sz="2000" kern="1200" baseline="0" dirty="0">
              <a:latin typeface="微软雅黑" panose="020B0503020204020204" pitchFamily="34" charset="-122"/>
              <a:ea typeface="微软雅黑" panose="020B0503020204020204" pitchFamily="34" charset="-122"/>
            </a:rPr>
            <a:t> </a:t>
          </a:r>
          <a:r>
            <a:rPr lang="zh-CN" altLang="en-US" sz="2000" kern="1200" baseline="0" dirty="0">
              <a:latin typeface="微软雅黑" panose="020B0503020204020204" pitchFamily="34" charset="-122"/>
              <a:ea typeface="微软雅黑" panose="020B0503020204020204" pitchFamily="34" charset="-122"/>
            </a:rPr>
            <a:t>难以处理具有缺失值的实例</a:t>
          </a:r>
          <a:endParaRPr lang="en-US" sz="2000" kern="1200" dirty="0">
            <a:latin typeface="微软雅黑" panose="020B0503020204020204" pitchFamily="34" charset="-122"/>
            <a:ea typeface="微软雅黑" panose="020B0503020204020204" pitchFamily="34" charset="-122"/>
          </a:endParaRPr>
        </a:p>
      </dsp:txBody>
      <dsp:txXfrm>
        <a:off x="32898" y="4206844"/>
        <a:ext cx="6182604" cy="608124"/>
      </dsp:txXfrm>
    </dsp:sp>
    <dsp:sp modelId="{33E74898-DE45-2E48-8A4A-1C50C4012BBE}">
      <dsp:nvSpPr>
        <dsp:cNvPr id="0" name=""/>
        <dsp:cNvSpPr/>
      </dsp:nvSpPr>
      <dsp:spPr>
        <a:xfrm>
          <a:off x="0" y="4951546"/>
          <a:ext cx="6248400" cy="673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6.</a:t>
          </a:r>
          <a:r>
            <a:rPr lang="en-US" sz="2000" kern="1200" baseline="0" dirty="0">
              <a:latin typeface="微软雅黑" panose="020B0503020204020204" pitchFamily="34" charset="-122"/>
              <a:ea typeface="微软雅黑" panose="020B0503020204020204" pitchFamily="34" charset="-122"/>
            </a:rPr>
            <a:t> </a:t>
          </a:r>
          <a:r>
            <a:rPr lang="zh-CN" altLang="en-US" sz="2000" kern="1200" baseline="0" dirty="0">
              <a:latin typeface="微软雅黑" panose="020B0503020204020204" pitchFamily="34" charset="-122"/>
              <a:ea typeface="微软雅黑" panose="020B0503020204020204" pitchFamily="34" charset="-122"/>
            </a:rPr>
            <a:t>如何处理多分类问题？</a:t>
          </a:r>
          <a:endParaRPr lang="en-US" sz="2000" kern="1200" dirty="0">
            <a:latin typeface="微软雅黑" panose="020B0503020204020204" pitchFamily="34" charset="-122"/>
            <a:ea typeface="微软雅黑" panose="020B0503020204020204" pitchFamily="34" charset="-122"/>
          </a:endParaRPr>
        </a:p>
      </dsp:txBody>
      <dsp:txXfrm>
        <a:off x="32898" y="4984444"/>
        <a:ext cx="6182604" cy="6081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C97E2-793E-104E-BD53-1B5C200992C6}" type="datetimeFigureOut">
              <a:rPr kumimoji="1" lang="zh-CN" altLang="en-US" smtClean="0"/>
              <a:t>2021/5/10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8D5A-FCC5-C042-906A-B476FED37F51}" type="slidenum">
              <a:rPr kumimoji="1" lang="zh-CN" altLang="en-US" smtClean="0"/>
              <a:t>‹#›</a:t>
            </a:fld>
            <a:endParaRPr kumimoji="1" lang="zh-CN" altLang="en-US"/>
          </a:p>
        </p:txBody>
      </p:sp>
    </p:spTree>
    <p:extLst>
      <p:ext uri="{BB962C8B-B14F-4D97-AF65-F5344CB8AC3E}">
        <p14:creationId xmlns:p14="http://schemas.microsoft.com/office/powerpoint/2010/main" val="323856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a:t>
            </a:fld>
            <a:endParaRPr kumimoji="1" lang="zh-CN" altLang="en-US"/>
          </a:p>
        </p:txBody>
      </p:sp>
    </p:spTree>
    <p:extLst>
      <p:ext uri="{BB962C8B-B14F-4D97-AF65-F5344CB8AC3E}">
        <p14:creationId xmlns:p14="http://schemas.microsoft.com/office/powerpoint/2010/main" val="41988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11</a:t>
            </a:fld>
            <a:endParaRPr kumimoji="1" lang="zh-CN" altLang="en-US"/>
          </a:p>
        </p:txBody>
      </p:sp>
    </p:spTree>
    <p:extLst>
      <p:ext uri="{BB962C8B-B14F-4D97-AF65-F5344CB8AC3E}">
        <p14:creationId xmlns:p14="http://schemas.microsoft.com/office/powerpoint/2010/main" val="20766536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105</a:t>
            </a:fld>
            <a:endParaRPr kumimoji="1" lang="zh-CN" altLang="en-US"/>
          </a:p>
        </p:txBody>
      </p:sp>
    </p:spTree>
    <p:extLst>
      <p:ext uri="{BB962C8B-B14F-4D97-AF65-F5344CB8AC3E}">
        <p14:creationId xmlns:p14="http://schemas.microsoft.com/office/powerpoint/2010/main" val="33937903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106</a:t>
            </a:fld>
            <a:endParaRPr kumimoji="1" lang="zh-CN" altLang="en-US"/>
          </a:p>
        </p:txBody>
      </p:sp>
    </p:spTree>
    <p:extLst>
      <p:ext uri="{BB962C8B-B14F-4D97-AF65-F5344CB8AC3E}">
        <p14:creationId xmlns:p14="http://schemas.microsoft.com/office/powerpoint/2010/main" val="33830335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107</a:t>
            </a:fld>
            <a:endParaRPr kumimoji="1" lang="zh-CN" altLang="en-US"/>
          </a:p>
        </p:txBody>
      </p:sp>
    </p:spTree>
    <p:extLst>
      <p:ext uri="{BB962C8B-B14F-4D97-AF65-F5344CB8AC3E}">
        <p14:creationId xmlns:p14="http://schemas.microsoft.com/office/powerpoint/2010/main" val="390288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12</a:t>
            </a:fld>
            <a:endParaRPr kumimoji="1" lang="zh-CN" altLang="en-US"/>
          </a:p>
        </p:txBody>
      </p:sp>
    </p:spTree>
    <p:extLst>
      <p:ext uri="{BB962C8B-B14F-4D97-AF65-F5344CB8AC3E}">
        <p14:creationId xmlns:p14="http://schemas.microsoft.com/office/powerpoint/2010/main" val="229456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13</a:t>
            </a:fld>
            <a:endParaRPr kumimoji="1" lang="zh-CN" altLang="en-US"/>
          </a:p>
        </p:txBody>
      </p:sp>
    </p:spTree>
    <p:extLst>
      <p:ext uri="{BB962C8B-B14F-4D97-AF65-F5344CB8AC3E}">
        <p14:creationId xmlns:p14="http://schemas.microsoft.com/office/powerpoint/2010/main" val="160767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15</a:t>
            </a:fld>
            <a:endParaRPr kumimoji="1" lang="zh-CN" altLang="en-US"/>
          </a:p>
        </p:txBody>
      </p:sp>
    </p:spTree>
    <p:extLst>
      <p:ext uri="{BB962C8B-B14F-4D97-AF65-F5344CB8AC3E}">
        <p14:creationId xmlns:p14="http://schemas.microsoft.com/office/powerpoint/2010/main" val="26722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16</a:t>
            </a:fld>
            <a:endParaRPr kumimoji="1" lang="zh-CN" altLang="en-US"/>
          </a:p>
        </p:txBody>
      </p:sp>
    </p:spTree>
    <p:extLst>
      <p:ext uri="{BB962C8B-B14F-4D97-AF65-F5344CB8AC3E}">
        <p14:creationId xmlns:p14="http://schemas.microsoft.com/office/powerpoint/2010/main" val="2769163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17</a:t>
            </a:fld>
            <a:endParaRPr kumimoji="1" lang="zh-CN" altLang="en-US"/>
          </a:p>
        </p:txBody>
      </p:sp>
    </p:spTree>
    <p:extLst>
      <p:ext uri="{BB962C8B-B14F-4D97-AF65-F5344CB8AC3E}">
        <p14:creationId xmlns:p14="http://schemas.microsoft.com/office/powerpoint/2010/main" val="1114688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18</a:t>
            </a:fld>
            <a:endParaRPr kumimoji="1" lang="zh-CN" altLang="en-US"/>
          </a:p>
        </p:txBody>
      </p:sp>
    </p:spTree>
    <p:extLst>
      <p:ext uri="{BB962C8B-B14F-4D97-AF65-F5344CB8AC3E}">
        <p14:creationId xmlns:p14="http://schemas.microsoft.com/office/powerpoint/2010/main" val="4275803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19</a:t>
            </a:fld>
            <a:endParaRPr kumimoji="1" lang="zh-CN" altLang="en-US"/>
          </a:p>
        </p:txBody>
      </p:sp>
    </p:spTree>
    <p:extLst>
      <p:ext uri="{BB962C8B-B14F-4D97-AF65-F5344CB8AC3E}">
        <p14:creationId xmlns:p14="http://schemas.microsoft.com/office/powerpoint/2010/main" val="1896497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20</a:t>
            </a:fld>
            <a:endParaRPr kumimoji="1" lang="zh-CN" altLang="en-US"/>
          </a:p>
        </p:txBody>
      </p:sp>
    </p:spTree>
    <p:extLst>
      <p:ext uri="{BB962C8B-B14F-4D97-AF65-F5344CB8AC3E}">
        <p14:creationId xmlns:p14="http://schemas.microsoft.com/office/powerpoint/2010/main" val="228589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21</a:t>
            </a:fld>
            <a:endParaRPr kumimoji="1" lang="zh-CN" altLang="en-US"/>
          </a:p>
        </p:txBody>
      </p:sp>
    </p:spTree>
    <p:extLst>
      <p:ext uri="{BB962C8B-B14F-4D97-AF65-F5344CB8AC3E}">
        <p14:creationId xmlns:p14="http://schemas.microsoft.com/office/powerpoint/2010/main" val="182800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22</a:t>
            </a:fld>
            <a:endParaRPr kumimoji="1" lang="zh-CN" altLang="en-US"/>
          </a:p>
        </p:txBody>
      </p:sp>
    </p:spTree>
    <p:extLst>
      <p:ext uri="{BB962C8B-B14F-4D97-AF65-F5344CB8AC3E}">
        <p14:creationId xmlns:p14="http://schemas.microsoft.com/office/powerpoint/2010/main" val="2134888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23</a:t>
            </a:fld>
            <a:endParaRPr kumimoji="1" lang="zh-CN" altLang="en-US"/>
          </a:p>
        </p:txBody>
      </p:sp>
    </p:spTree>
    <p:extLst>
      <p:ext uri="{BB962C8B-B14F-4D97-AF65-F5344CB8AC3E}">
        <p14:creationId xmlns:p14="http://schemas.microsoft.com/office/powerpoint/2010/main" val="2536006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24</a:t>
            </a:fld>
            <a:endParaRPr kumimoji="1" lang="zh-CN" altLang="en-US"/>
          </a:p>
        </p:txBody>
      </p:sp>
    </p:spTree>
    <p:extLst>
      <p:ext uri="{BB962C8B-B14F-4D97-AF65-F5344CB8AC3E}">
        <p14:creationId xmlns:p14="http://schemas.microsoft.com/office/powerpoint/2010/main" val="367033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25</a:t>
            </a:fld>
            <a:endParaRPr kumimoji="1" lang="zh-CN" altLang="en-US"/>
          </a:p>
        </p:txBody>
      </p:sp>
    </p:spTree>
    <p:extLst>
      <p:ext uri="{BB962C8B-B14F-4D97-AF65-F5344CB8AC3E}">
        <p14:creationId xmlns:p14="http://schemas.microsoft.com/office/powerpoint/2010/main" val="240059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26</a:t>
            </a:fld>
            <a:endParaRPr kumimoji="1" lang="zh-CN" altLang="en-US"/>
          </a:p>
        </p:txBody>
      </p:sp>
    </p:spTree>
    <p:extLst>
      <p:ext uri="{BB962C8B-B14F-4D97-AF65-F5344CB8AC3E}">
        <p14:creationId xmlns:p14="http://schemas.microsoft.com/office/powerpoint/2010/main" val="2172788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27</a:t>
            </a:fld>
            <a:endParaRPr kumimoji="1" lang="zh-CN" altLang="en-US"/>
          </a:p>
        </p:txBody>
      </p:sp>
    </p:spTree>
    <p:extLst>
      <p:ext uri="{BB962C8B-B14F-4D97-AF65-F5344CB8AC3E}">
        <p14:creationId xmlns:p14="http://schemas.microsoft.com/office/powerpoint/2010/main" val="29312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28</a:t>
            </a:fld>
            <a:endParaRPr kumimoji="1" lang="zh-CN" altLang="en-US"/>
          </a:p>
        </p:txBody>
      </p:sp>
    </p:spTree>
    <p:extLst>
      <p:ext uri="{BB962C8B-B14F-4D97-AF65-F5344CB8AC3E}">
        <p14:creationId xmlns:p14="http://schemas.microsoft.com/office/powerpoint/2010/main" val="1591880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29</a:t>
            </a:fld>
            <a:endParaRPr kumimoji="1" lang="zh-CN" altLang="en-US"/>
          </a:p>
        </p:txBody>
      </p:sp>
    </p:spTree>
    <p:extLst>
      <p:ext uri="{BB962C8B-B14F-4D97-AF65-F5344CB8AC3E}">
        <p14:creationId xmlns:p14="http://schemas.microsoft.com/office/powerpoint/2010/main" val="3690488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30</a:t>
            </a:fld>
            <a:endParaRPr kumimoji="1" lang="zh-CN" altLang="en-US"/>
          </a:p>
        </p:txBody>
      </p:sp>
    </p:spTree>
    <p:extLst>
      <p:ext uri="{BB962C8B-B14F-4D97-AF65-F5344CB8AC3E}">
        <p14:creationId xmlns:p14="http://schemas.microsoft.com/office/powerpoint/2010/main" val="2803058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31</a:t>
            </a:fld>
            <a:endParaRPr kumimoji="1" lang="zh-CN" altLang="en-US"/>
          </a:p>
        </p:txBody>
      </p:sp>
    </p:spTree>
    <p:extLst>
      <p:ext uri="{BB962C8B-B14F-4D97-AF65-F5344CB8AC3E}">
        <p14:creationId xmlns:p14="http://schemas.microsoft.com/office/powerpoint/2010/main" val="216774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a:t>
            </a:fld>
            <a:endParaRPr kumimoji="1" lang="zh-CN" altLang="en-US"/>
          </a:p>
        </p:txBody>
      </p:sp>
    </p:spTree>
    <p:extLst>
      <p:ext uri="{BB962C8B-B14F-4D97-AF65-F5344CB8AC3E}">
        <p14:creationId xmlns:p14="http://schemas.microsoft.com/office/powerpoint/2010/main" val="2879160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32</a:t>
            </a:fld>
            <a:endParaRPr kumimoji="1" lang="zh-CN" altLang="en-US"/>
          </a:p>
        </p:txBody>
      </p:sp>
    </p:spTree>
    <p:extLst>
      <p:ext uri="{BB962C8B-B14F-4D97-AF65-F5344CB8AC3E}">
        <p14:creationId xmlns:p14="http://schemas.microsoft.com/office/powerpoint/2010/main" val="809629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33</a:t>
            </a:fld>
            <a:endParaRPr kumimoji="1" lang="zh-CN" altLang="en-US"/>
          </a:p>
        </p:txBody>
      </p:sp>
    </p:spTree>
    <p:extLst>
      <p:ext uri="{BB962C8B-B14F-4D97-AF65-F5344CB8AC3E}">
        <p14:creationId xmlns:p14="http://schemas.microsoft.com/office/powerpoint/2010/main" val="813080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34</a:t>
            </a:fld>
            <a:endParaRPr kumimoji="1" lang="zh-CN" altLang="en-US"/>
          </a:p>
        </p:txBody>
      </p:sp>
    </p:spTree>
    <p:extLst>
      <p:ext uri="{BB962C8B-B14F-4D97-AF65-F5344CB8AC3E}">
        <p14:creationId xmlns:p14="http://schemas.microsoft.com/office/powerpoint/2010/main" val="1181790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35</a:t>
            </a:fld>
            <a:endParaRPr kumimoji="1" lang="zh-CN" altLang="en-US"/>
          </a:p>
        </p:txBody>
      </p:sp>
    </p:spTree>
    <p:extLst>
      <p:ext uri="{BB962C8B-B14F-4D97-AF65-F5344CB8AC3E}">
        <p14:creationId xmlns:p14="http://schemas.microsoft.com/office/powerpoint/2010/main" val="858806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36</a:t>
            </a:fld>
            <a:endParaRPr kumimoji="1" lang="zh-CN" altLang="en-US"/>
          </a:p>
        </p:txBody>
      </p:sp>
    </p:spTree>
    <p:extLst>
      <p:ext uri="{BB962C8B-B14F-4D97-AF65-F5344CB8AC3E}">
        <p14:creationId xmlns:p14="http://schemas.microsoft.com/office/powerpoint/2010/main" val="1114716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37</a:t>
            </a:fld>
            <a:endParaRPr kumimoji="1" lang="zh-CN" altLang="en-US"/>
          </a:p>
        </p:txBody>
      </p:sp>
    </p:spTree>
    <p:extLst>
      <p:ext uri="{BB962C8B-B14F-4D97-AF65-F5344CB8AC3E}">
        <p14:creationId xmlns:p14="http://schemas.microsoft.com/office/powerpoint/2010/main" val="1653991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正则化：</a:t>
            </a:r>
            <a:r>
              <a:rPr lang="en-US" altLang="zh-CN" dirty="0"/>
              <a:t>regularization</a:t>
            </a:r>
            <a:r>
              <a:rPr lang="zh-CN" altLang="en-US" dirty="0"/>
              <a:t>，即添加先验知识、规则</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38</a:t>
            </a:fld>
            <a:endParaRPr kumimoji="1" lang="zh-CN" altLang="en-US"/>
          </a:p>
        </p:txBody>
      </p:sp>
    </p:spTree>
    <p:extLst>
      <p:ext uri="{BB962C8B-B14F-4D97-AF65-F5344CB8AC3E}">
        <p14:creationId xmlns:p14="http://schemas.microsoft.com/office/powerpoint/2010/main" val="2455036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40</a:t>
            </a:fld>
            <a:endParaRPr kumimoji="1" lang="zh-CN" altLang="en-US"/>
          </a:p>
        </p:txBody>
      </p:sp>
    </p:spTree>
    <p:extLst>
      <p:ext uri="{BB962C8B-B14F-4D97-AF65-F5344CB8AC3E}">
        <p14:creationId xmlns:p14="http://schemas.microsoft.com/office/powerpoint/2010/main" val="3622902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41</a:t>
            </a:fld>
            <a:endParaRPr kumimoji="1" lang="zh-CN" altLang="en-US"/>
          </a:p>
        </p:txBody>
      </p:sp>
    </p:spTree>
    <p:extLst>
      <p:ext uri="{BB962C8B-B14F-4D97-AF65-F5344CB8AC3E}">
        <p14:creationId xmlns:p14="http://schemas.microsoft.com/office/powerpoint/2010/main" val="2535038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42</a:t>
            </a:fld>
            <a:endParaRPr kumimoji="1" lang="zh-CN" altLang="en-US"/>
          </a:p>
        </p:txBody>
      </p:sp>
    </p:spTree>
    <p:extLst>
      <p:ext uri="{BB962C8B-B14F-4D97-AF65-F5344CB8AC3E}">
        <p14:creationId xmlns:p14="http://schemas.microsoft.com/office/powerpoint/2010/main" val="177951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a:t>
            </a:fld>
            <a:endParaRPr kumimoji="1" lang="zh-CN" altLang="en-US"/>
          </a:p>
        </p:txBody>
      </p:sp>
    </p:spTree>
    <p:extLst>
      <p:ext uri="{BB962C8B-B14F-4D97-AF65-F5344CB8AC3E}">
        <p14:creationId xmlns:p14="http://schemas.microsoft.com/office/powerpoint/2010/main" val="165040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43</a:t>
            </a:fld>
            <a:endParaRPr kumimoji="1" lang="zh-CN" altLang="en-US"/>
          </a:p>
        </p:txBody>
      </p:sp>
    </p:spTree>
    <p:extLst>
      <p:ext uri="{BB962C8B-B14F-4D97-AF65-F5344CB8AC3E}">
        <p14:creationId xmlns:p14="http://schemas.microsoft.com/office/powerpoint/2010/main" val="3729862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44</a:t>
            </a:fld>
            <a:endParaRPr kumimoji="1" lang="zh-CN" altLang="en-US"/>
          </a:p>
        </p:txBody>
      </p:sp>
    </p:spTree>
    <p:extLst>
      <p:ext uri="{BB962C8B-B14F-4D97-AF65-F5344CB8AC3E}">
        <p14:creationId xmlns:p14="http://schemas.microsoft.com/office/powerpoint/2010/main" val="13118056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45</a:t>
            </a:fld>
            <a:endParaRPr kumimoji="1" lang="zh-CN" altLang="en-US"/>
          </a:p>
        </p:txBody>
      </p:sp>
    </p:spTree>
    <p:extLst>
      <p:ext uri="{BB962C8B-B14F-4D97-AF65-F5344CB8AC3E}">
        <p14:creationId xmlns:p14="http://schemas.microsoft.com/office/powerpoint/2010/main" val="1002514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w.x+b1=0</a:t>
            </a:r>
          </a:p>
          <a:p>
            <a:r>
              <a:rPr lang="en-US" altLang="zh-CN" dirty="0"/>
              <a:t>w.x+b2=0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直线间距离</a:t>
            </a:r>
            <a:r>
              <a:rPr lang="en-US" altLang="zh-CN" dirty="0"/>
              <a:t>=|b1-b2|/||w||</a:t>
            </a:r>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46</a:t>
            </a:fld>
            <a:endParaRPr kumimoji="1" lang="zh-CN" altLang="en-US"/>
          </a:p>
        </p:txBody>
      </p:sp>
    </p:spTree>
    <p:extLst>
      <p:ext uri="{BB962C8B-B14F-4D97-AF65-F5344CB8AC3E}">
        <p14:creationId xmlns:p14="http://schemas.microsoft.com/office/powerpoint/2010/main" val="1628809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47</a:t>
            </a:fld>
            <a:endParaRPr kumimoji="1" lang="zh-CN" altLang="en-US"/>
          </a:p>
        </p:txBody>
      </p:sp>
    </p:spTree>
    <p:extLst>
      <p:ext uri="{BB962C8B-B14F-4D97-AF65-F5344CB8AC3E}">
        <p14:creationId xmlns:p14="http://schemas.microsoft.com/office/powerpoint/2010/main" val="2438964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48</a:t>
            </a:fld>
            <a:endParaRPr kumimoji="1" lang="zh-CN" altLang="en-US"/>
          </a:p>
        </p:txBody>
      </p:sp>
    </p:spTree>
    <p:extLst>
      <p:ext uri="{BB962C8B-B14F-4D97-AF65-F5344CB8AC3E}">
        <p14:creationId xmlns:p14="http://schemas.microsoft.com/office/powerpoint/2010/main" val="629686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49</a:t>
            </a:fld>
            <a:endParaRPr kumimoji="1" lang="zh-CN" altLang="en-US"/>
          </a:p>
        </p:txBody>
      </p:sp>
    </p:spTree>
    <p:extLst>
      <p:ext uri="{BB962C8B-B14F-4D97-AF65-F5344CB8AC3E}">
        <p14:creationId xmlns:p14="http://schemas.microsoft.com/office/powerpoint/2010/main" val="3164461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50</a:t>
            </a:fld>
            <a:endParaRPr kumimoji="1" lang="zh-CN" altLang="en-US"/>
          </a:p>
        </p:txBody>
      </p:sp>
    </p:spTree>
    <p:extLst>
      <p:ext uri="{BB962C8B-B14F-4D97-AF65-F5344CB8AC3E}">
        <p14:creationId xmlns:p14="http://schemas.microsoft.com/office/powerpoint/2010/main" val="258986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51</a:t>
            </a:fld>
            <a:endParaRPr kumimoji="1" lang="zh-CN" altLang="en-US"/>
          </a:p>
        </p:txBody>
      </p:sp>
    </p:spTree>
    <p:extLst>
      <p:ext uri="{BB962C8B-B14F-4D97-AF65-F5344CB8AC3E}">
        <p14:creationId xmlns:p14="http://schemas.microsoft.com/office/powerpoint/2010/main" val="2257172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52</a:t>
            </a:fld>
            <a:endParaRPr kumimoji="1" lang="zh-CN" altLang="en-US"/>
          </a:p>
        </p:txBody>
      </p:sp>
    </p:spTree>
    <p:extLst>
      <p:ext uri="{BB962C8B-B14F-4D97-AF65-F5344CB8AC3E}">
        <p14:creationId xmlns:p14="http://schemas.microsoft.com/office/powerpoint/2010/main" val="37288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a:t>
            </a:fld>
            <a:endParaRPr kumimoji="1" lang="zh-CN" altLang="en-US"/>
          </a:p>
        </p:txBody>
      </p:sp>
    </p:spTree>
    <p:extLst>
      <p:ext uri="{BB962C8B-B14F-4D97-AF65-F5344CB8AC3E}">
        <p14:creationId xmlns:p14="http://schemas.microsoft.com/office/powerpoint/2010/main" val="313681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53</a:t>
            </a:fld>
            <a:endParaRPr kumimoji="1" lang="zh-CN" altLang="en-US"/>
          </a:p>
        </p:txBody>
      </p:sp>
    </p:spTree>
    <p:extLst>
      <p:ext uri="{BB962C8B-B14F-4D97-AF65-F5344CB8AC3E}">
        <p14:creationId xmlns:p14="http://schemas.microsoft.com/office/powerpoint/2010/main" val="3110165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54</a:t>
            </a:fld>
            <a:endParaRPr kumimoji="1" lang="zh-CN" altLang="en-US"/>
          </a:p>
        </p:txBody>
      </p:sp>
    </p:spTree>
    <p:extLst>
      <p:ext uri="{BB962C8B-B14F-4D97-AF65-F5344CB8AC3E}">
        <p14:creationId xmlns:p14="http://schemas.microsoft.com/office/powerpoint/2010/main" val="410755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项式核是参数模型，因此计算量小；高斯核的计算量与训练集数量相关，对较大的训练集，计算量很大，但大多数情况下高斯核所实现的准确率高于多项式核。然而，对许多比较稀疏的数据集，多项式核也能实现与高斯核同等的准确度，</a:t>
            </a:r>
            <a:r>
              <a:rPr lang="en-US" altLang="zh-CN" dirty="0"/>
              <a:t>MNIST</a:t>
            </a:r>
            <a:r>
              <a:rPr lang="zh-CN" altLang="en-US" dirty="0"/>
              <a:t>手写数字识别就是一个典型的例子。</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55</a:t>
            </a:fld>
            <a:endParaRPr kumimoji="1" lang="zh-CN" altLang="en-US"/>
          </a:p>
        </p:txBody>
      </p:sp>
    </p:spTree>
    <p:extLst>
      <p:ext uri="{BB962C8B-B14F-4D97-AF65-F5344CB8AC3E}">
        <p14:creationId xmlns:p14="http://schemas.microsoft.com/office/powerpoint/2010/main" val="940126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56</a:t>
            </a:fld>
            <a:endParaRPr kumimoji="1" lang="zh-CN" altLang="en-US"/>
          </a:p>
        </p:txBody>
      </p:sp>
    </p:spTree>
    <p:extLst>
      <p:ext uri="{BB962C8B-B14F-4D97-AF65-F5344CB8AC3E}">
        <p14:creationId xmlns:p14="http://schemas.microsoft.com/office/powerpoint/2010/main" val="1386069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57</a:t>
            </a:fld>
            <a:endParaRPr kumimoji="1" lang="zh-CN" altLang="en-US"/>
          </a:p>
        </p:txBody>
      </p:sp>
    </p:spTree>
    <p:extLst>
      <p:ext uri="{BB962C8B-B14F-4D97-AF65-F5344CB8AC3E}">
        <p14:creationId xmlns:p14="http://schemas.microsoft.com/office/powerpoint/2010/main" val="22771980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SVM</a:t>
            </a:r>
            <a:r>
              <a:rPr lang="zh-CN" altLang="en-US"/>
              <a:t>多分类：成对分类、一类对多类</a:t>
            </a:r>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58</a:t>
            </a:fld>
            <a:endParaRPr kumimoji="1" lang="zh-CN" altLang="en-US"/>
          </a:p>
        </p:txBody>
      </p:sp>
    </p:spTree>
    <p:extLst>
      <p:ext uri="{BB962C8B-B14F-4D97-AF65-F5344CB8AC3E}">
        <p14:creationId xmlns:p14="http://schemas.microsoft.com/office/powerpoint/2010/main" val="37368565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59</a:t>
            </a:fld>
            <a:endParaRPr kumimoji="1" lang="zh-CN" altLang="en-US"/>
          </a:p>
        </p:txBody>
      </p:sp>
    </p:spTree>
    <p:extLst>
      <p:ext uri="{BB962C8B-B14F-4D97-AF65-F5344CB8AC3E}">
        <p14:creationId xmlns:p14="http://schemas.microsoft.com/office/powerpoint/2010/main" val="7413164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61</a:t>
            </a:fld>
            <a:endParaRPr kumimoji="1" lang="zh-CN" altLang="en-US"/>
          </a:p>
        </p:txBody>
      </p:sp>
    </p:spTree>
    <p:extLst>
      <p:ext uri="{BB962C8B-B14F-4D97-AF65-F5344CB8AC3E}">
        <p14:creationId xmlns:p14="http://schemas.microsoft.com/office/powerpoint/2010/main" val="4123222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62</a:t>
            </a:fld>
            <a:endParaRPr kumimoji="1" lang="zh-CN" altLang="en-US"/>
          </a:p>
        </p:txBody>
      </p:sp>
    </p:spTree>
    <p:extLst>
      <p:ext uri="{BB962C8B-B14F-4D97-AF65-F5344CB8AC3E}">
        <p14:creationId xmlns:p14="http://schemas.microsoft.com/office/powerpoint/2010/main" val="4216957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63</a:t>
            </a:fld>
            <a:endParaRPr kumimoji="1" lang="zh-CN" altLang="en-US"/>
          </a:p>
        </p:txBody>
      </p:sp>
    </p:spTree>
    <p:extLst>
      <p:ext uri="{BB962C8B-B14F-4D97-AF65-F5344CB8AC3E}">
        <p14:creationId xmlns:p14="http://schemas.microsoft.com/office/powerpoint/2010/main" val="135008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a:t>
            </a:fld>
            <a:endParaRPr kumimoji="1" lang="zh-CN" altLang="en-US"/>
          </a:p>
        </p:txBody>
      </p:sp>
    </p:spTree>
    <p:extLst>
      <p:ext uri="{BB962C8B-B14F-4D97-AF65-F5344CB8AC3E}">
        <p14:creationId xmlns:p14="http://schemas.microsoft.com/office/powerpoint/2010/main" val="15650668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64</a:t>
            </a:fld>
            <a:endParaRPr kumimoji="1" lang="zh-CN" altLang="en-US"/>
          </a:p>
        </p:txBody>
      </p:sp>
    </p:spTree>
    <p:extLst>
      <p:ext uri="{BB962C8B-B14F-4D97-AF65-F5344CB8AC3E}">
        <p14:creationId xmlns:p14="http://schemas.microsoft.com/office/powerpoint/2010/main" val="11539021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65</a:t>
            </a:fld>
            <a:endParaRPr kumimoji="1" lang="zh-CN" altLang="en-US"/>
          </a:p>
        </p:txBody>
      </p:sp>
    </p:spTree>
    <p:extLst>
      <p:ext uri="{BB962C8B-B14F-4D97-AF65-F5344CB8AC3E}">
        <p14:creationId xmlns:p14="http://schemas.microsoft.com/office/powerpoint/2010/main" val="7110885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66</a:t>
            </a:fld>
            <a:endParaRPr kumimoji="1" lang="zh-CN" altLang="en-US"/>
          </a:p>
        </p:txBody>
      </p:sp>
    </p:spTree>
    <p:extLst>
      <p:ext uri="{BB962C8B-B14F-4D97-AF65-F5344CB8AC3E}">
        <p14:creationId xmlns:p14="http://schemas.microsoft.com/office/powerpoint/2010/main" val="19543976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67</a:t>
            </a:fld>
            <a:endParaRPr kumimoji="1" lang="zh-CN" altLang="en-US"/>
          </a:p>
        </p:txBody>
      </p:sp>
    </p:spTree>
    <p:extLst>
      <p:ext uri="{BB962C8B-B14F-4D97-AF65-F5344CB8AC3E}">
        <p14:creationId xmlns:p14="http://schemas.microsoft.com/office/powerpoint/2010/main" val="16057846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68</a:t>
            </a:fld>
            <a:endParaRPr kumimoji="1" lang="zh-CN" altLang="en-US"/>
          </a:p>
        </p:txBody>
      </p:sp>
    </p:spTree>
    <p:extLst>
      <p:ext uri="{BB962C8B-B14F-4D97-AF65-F5344CB8AC3E}">
        <p14:creationId xmlns:p14="http://schemas.microsoft.com/office/powerpoint/2010/main" val="30069589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69</a:t>
            </a:fld>
            <a:endParaRPr kumimoji="1" lang="zh-CN" altLang="en-US"/>
          </a:p>
        </p:txBody>
      </p:sp>
    </p:spTree>
    <p:extLst>
      <p:ext uri="{BB962C8B-B14F-4D97-AF65-F5344CB8AC3E}">
        <p14:creationId xmlns:p14="http://schemas.microsoft.com/office/powerpoint/2010/main" val="10205827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70</a:t>
            </a:fld>
            <a:endParaRPr kumimoji="1" lang="zh-CN" altLang="en-US"/>
          </a:p>
        </p:txBody>
      </p:sp>
    </p:spTree>
    <p:extLst>
      <p:ext uri="{BB962C8B-B14F-4D97-AF65-F5344CB8AC3E}">
        <p14:creationId xmlns:p14="http://schemas.microsoft.com/office/powerpoint/2010/main" val="16608328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71</a:t>
            </a:fld>
            <a:endParaRPr kumimoji="1" lang="zh-CN" altLang="en-US"/>
          </a:p>
        </p:txBody>
      </p:sp>
    </p:spTree>
    <p:extLst>
      <p:ext uri="{BB962C8B-B14F-4D97-AF65-F5344CB8AC3E}">
        <p14:creationId xmlns:p14="http://schemas.microsoft.com/office/powerpoint/2010/main" val="6172350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72</a:t>
            </a:fld>
            <a:endParaRPr kumimoji="1" lang="zh-CN" altLang="en-US"/>
          </a:p>
        </p:txBody>
      </p:sp>
    </p:spTree>
    <p:extLst>
      <p:ext uri="{BB962C8B-B14F-4D97-AF65-F5344CB8AC3E}">
        <p14:creationId xmlns:p14="http://schemas.microsoft.com/office/powerpoint/2010/main" val="28112381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73</a:t>
            </a:fld>
            <a:endParaRPr kumimoji="1" lang="zh-CN" altLang="en-US"/>
          </a:p>
        </p:txBody>
      </p:sp>
    </p:spTree>
    <p:extLst>
      <p:ext uri="{BB962C8B-B14F-4D97-AF65-F5344CB8AC3E}">
        <p14:creationId xmlns:p14="http://schemas.microsoft.com/office/powerpoint/2010/main" val="293798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a:t>
            </a:fld>
            <a:endParaRPr kumimoji="1" lang="zh-CN" altLang="en-US"/>
          </a:p>
        </p:txBody>
      </p:sp>
    </p:spTree>
    <p:extLst>
      <p:ext uri="{BB962C8B-B14F-4D97-AF65-F5344CB8AC3E}">
        <p14:creationId xmlns:p14="http://schemas.microsoft.com/office/powerpoint/2010/main" val="40063294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74</a:t>
            </a:fld>
            <a:endParaRPr kumimoji="1" lang="zh-CN" altLang="en-US"/>
          </a:p>
        </p:txBody>
      </p:sp>
    </p:spTree>
    <p:extLst>
      <p:ext uri="{BB962C8B-B14F-4D97-AF65-F5344CB8AC3E}">
        <p14:creationId xmlns:p14="http://schemas.microsoft.com/office/powerpoint/2010/main" val="28024691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75</a:t>
            </a:fld>
            <a:endParaRPr kumimoji="1" lang="zh-CN" altLang="en-US"/>
          </a:p>
        </p:txBody>
      </p:sp>
    </p:spTree>
    <p:extLst>
      <p:ext uri="{BB962C8B-B14F-4D97-AF65-F5344CB8AC3E}">
        <p14:creationId xmlns:p14="http://schemas.microsoft.com/office/powerpoint/2010/main" val="2555652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76</a:t>
            </a:fld>
            <a:endParaRPr kumimoji="1" lang="zh-CN" altLang="en-US"/>
          </a:p>
        </p:txBody>
      </p:sp>
    </p:spTree>
    <p:extLst>
      <p:ext uri="{BB962C8B-B14F-4D97-AF65-F5344CB8AC3E}">
        <p14:creationId xmlns:p14="http://schemas.microsoft.com/office/powerpoint/2010/main" val="27871317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77</a:t>
            </a:fld>
            <a:endParaRPr kumimoji="1" lang="zh-CN" altLang="en-US"/>
          </a:p>
        </p:txBody>
      </p:sp>
    </p:spTree>
    <p:extLst>
      <p:ext uri="{BB962C8B-B14F-4D97-AF65-F5344CB8AC3E}">
        <p14:creationId xmlns:p14="http://schemas.microsoft.com/office/powerpoint/2010/main" val="5535545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78</a:t>
            </a:fld>
            <a:endParaRPr kumimoji="1" lang="zh-CN" altLang="en-US"/>
          </a:p>
        </p:txBody>
      </p:sp>
    </p:spTree>
    <p:extLst>
      <p:ext uri="{BB962C8B-B14F-4D97-AF65-F5344CB8AC3E}">
        <p14:creationId xmlns:p14="http://schemas.microsoft.com/office/powerpoint/2010/main" val="40749738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79</a:t>
            </a:fld>
            <a:endParaRPr kumimoji="1" lang="zh-CN" altLang="en-US"/>
          </a:p>
        </p:txBody>
      </p:sp>
    </p:spTree>
    <p:extLst>
      <p:ext uri="{BB962C8B-B14F-4D97-AF65-F5344CB8AC3E}">
        <p14:creationId xmlns:p14="http://schemas.microsoft.com/office/powerpoint/2010/main" val="24519815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80</a:t>
            </a:fld>
            <a:endParaRPr kumimoji="1" lang="zh-CN" altLang="en-US"/>
          </a:p>
        </p:txBody>
      </p:sp>
    </p:spTree>
    <p:extLst>
      <p:ext uri="{BB962C8B-B14F-4D97-AF65-F5344CB8AC3E}">
        <p14:creationId xmlns:p14="http://schemas.microsoft.com/office/powerpoint/2010/main" val="7844667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81</a:t>
            </a:fld>
            <a:endParaRPr kumimoji="1" lang="zh-CN" altLang="en-US"/>
          </a:p>
        </p:txBody>
      </p:sp>
    </p:spTree>
    <p:extLst>
      <p:ext uri="{BB962C8B-B14F-4D97-AF65-F5344CB8AC3E}">
        <p14:creationId xmlns:p14="http://schemas.microsoft.com/office/powerpoint/2010/main" val="27058366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82</a:t>
            </a:fld>
            <a:endParaRPr kumimoji="1" lang="zh-CN" altLang="en-US"/>
          </a:p>
        </p:txBody>
      </p:sp>
    </p:spTree>
    <p:extLst>
      <p:ext uri="{BB962C8B-B14F-4D97-AF65-F5344CB8AC3E}">
        <p14:creationId xmlns:p14="http://schemas.microsoft.com/office/powerpoint/2010/main" val="17114413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84</a:t>
            </a:fld>
            <a:endParaRPr kumimoji="1" lang="zh-CN" altLang="en-US"/>
          </a:p>
        </p:txBody>
      </p:sp>
    </p:spTree>
    <p:extLst>
      <p:ext uri="{BB962C8B-B14F-4D97-AF65-F5344CB8AC3E}">
        <p14:creationId xmlns:p14="http://schemas.microsoft.com/office/powerpoint/2010/main" val="30826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a:t>
            </a:fld>
            <a:endParaRPr kumimoji="1" lang="zh-CN" altLang="en-US"/>
          </a:p>
        </p:txBody>
      </p:sp>
    </p:spTree>
    <p:extLst>
      <p:ext uri="{BB962C8B-B14F-4D97-AF65-F5344CB8AC3E}">
        <p14:creationId xmlns:p14="http://schemas.microsoft.com/office/powerpoint/2010/main" val="42289902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85</a:t>
            </a:fld>
            <a:endParaRPr kumimoji="1" lang="zh-CN" altLang="en-US"/>
          </a:p>
        </p:txBody>
      </p:sp>
    </p:spTree>
    <p:extLst>
      <p:ext uri="{BB962C8B-B14F-4D97-AF65-F5344CB8AC3E}">
        <p14:creationId xmlns:p14="http://schemas.microsoft.com/office/powerpoint/2010/main" val="18110979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86</a:t>
            </a:fld>
            <a:endParaRPr kumimoji="1" lang="zh-CN" altLang="en-US"/>
          </a:p>
        </p:txBody>
      </p:sp>
    </p:spTree>
    <p:extLst>
      <p:ext uri="{BB962C8B-B14F-4D97-AF65-F5344CB8AC3E}">
        <p14:creationId xmlns:p14="http://schemas.microsoft.com/office/powerpoint/2010/main" val="24385887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87</a:t>
            </a:fld>
            <a:endParaRPr kumimoji="1" lang="zh-CN" altLang="en-US"/>
          </a:p>
        </p:txBody>
      </p:sp>
    </p:spTree>
    <p:extLst>
      <p:ext uri="{BB962C8B-B14F-4D97-AF65-F5344CB8AC3E}">
        <p14:creationId xmlns:p14="http://schemas.microsoft.com/office/powerpoint/2010/main" val="10103954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一般来说，稀有类为正类，多数类为负类</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88</a:t>
            </a:fld>
            <a:endParaRPr kumimoji="1" lang="zh-CN" altLang="en-US"/>
          </a:p>
        </p:txBody>
      </p:sp>
    </p:spTree>
    <p:extLst>
      <p:ext uri="{BB962C8B-B14F-4D97-AF65-F5344CB8AC3E}">
        <p14:creationId xmlns:p14="http://schemas.microsoft.com/office/powerpoint/2010/main" val="29191667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精度：所有被预测为正类的对象有多少是真正类样本</a:t>
            </a:r>
            <a:endParaRPr lang="en-US" altLang="zh-CN" dirty="0"/>
          </a:p>
          <a:p>
            <a:r>
              <a:rPr lang="zh-CN" altLang="en-US" dirty="0"/>
              <a:t>召回率：所有正类样本有多少被正确预测</a:t>
            </a:r>
            <a:endParaRPr lang="en-US" altLang="zh-CN" dirty="0"/>
          </a:p>
          <a:p>
            <a:endParaRPr lang="en-US" altLang="zh-CN" dirty="0"/>
          </a:p>
          <a:p>
            <a:r>
              <a:rPr lang="zh-CN" altLang="en-US" dirty="0"/>
              <a:t>信息检索中，召回率表示所有相关文档有多少被成功召回</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89</a:t>
            </a:fld>
            <a:endParaRPr kumimoji="1" lang="zh-CN" altLang="en-US"/>
          </a:p>
        </p:txBody>
      </p:sp>
    </p:spTree>
    <p:extLst>
      <p:ext uri="{BB962C8B-B14F-4D97-AF65-F5344CB8AC3E}">
        <p14:creationId xmlns:p14="http://schemas.microsoft.com/office/powerpoint/2010/main" val="7651751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精度：所有被预测为正类的对象有多少是真正类样本</a:t>
            </a:r>
            <a:endParaRPr lang="en-US" altLang="zh-CN" dirty="0"/>
          </a:p>
          <a:p>
            <a:r>
              <a:rPr lang="zh-CN" altLang="en-US" dirty="0"/>
              <a:t>召回率：所有正类样本有多少被正确预测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90</a:t>
            </a:fld>
            <a:endParaRPr kumimoji="1" lang="zh-CN" altLang="en-US"/>
          </a:p>
        </p:txBody>
      </p:sp>
    </p:spTree>
    <p:extLst>
      <p:ext uri="{BB962C8B-B14F-4D97-AF65-F5344CB8AC3E}">
        <p14:creationId xmlns:p14="http://schemas.microsoft.com/office/powerpoint/2010/main" val="2500908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精度：所有被预测为正类的对象有多少是真正类样本</a:t>
            </a:r>
            <a:endParaRPr lang="en-US" altLang="zh-CN" dirty="0"/>
          </a:p>
          <a:p>
            <a:r>
              <a:rPr lang="zh-CN" altLang="en-US" dirty="0"/>
              <a:t>召回率：所有正类样本有多少被正确预测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91</a:t>
            </a:fld>
            <a:endParaRPr kumimoji="1" lang="zh-CN" altLang="en-US"/>
          </a:p>
        </p:txBody>
      </p:sp>
    </p:spTree>
    <p:extLst>
      <p:ext uri="{BB962C8B-B14F-4D97-AF65-F5344CB8AC3E}">
        <p14:creationId xmlns:p14="http://schemas.microsoft.com/office/powerpoint/2010/main" val="36165616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精度：所有被预测为正类的对象有多少是真正类样本</a:t>
            </a:r>
            <a:endParaRPr lang="en-US" altLang="zh-CN" dirty="0"/>
          </a:p>
          <a:p>
            <a:r>
              <a:rPr lang="zh-CN" altLang="en-US" dirty="0"/>
              <a:t>召回率：所有正类样本有多少被正确预测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92</a:t>
            </a:fld>
            <a:endParaRPr kumimoji="1" lang="zh-CN" altLang="en-US"/>
          </a:p>
        </p:txBody>
      </p:sp>
    </p:spTree>
    <p:extLst>
      <p:ext uri="{BB962C8B-B14F-4D97-AF65-F5344CB8AC3E}">
        <p14:creationId xmlns:p14="http://schemas.microsoft.com/office/powerpoint/2010/main" val="5610443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精度：所有被预测为正类的对象有多少是真正类样本</a:t>
            </a:r>
            <a:endParaRPr lang="en-US" altLang="zh-CN" dirty="0"/>
          </a:p>
          <a:p>
            <a:r>
              <a:rPr lang="zh-CN" altLang="en-US" dirty="0"/>
              <a:t>召回率：所有正类样本有多少被正确预测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93</a:t>
            </a:fld>
            <a:endParaRPr kumimoji="1" lang="zh-CN" altLang="en-US"/>
          </a:p>
        </p:txBody>
      </p:sp>
    </p:spTree>
    <p:extLst>
      <p:ext uri="{BB962C8B-B14F-4D97-AF65-F5344CB8AC3E}">
        <p14:creationId xmlns:p14="http://schemas.microsoft.com/office/powerpoint/2010/main" val="6150680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94</a:t>
            </a:fld>
            <a:endParaRPr kumimoji="1" lang="zh-CN" altLang="en-US"/>
          </a:p>
        </p:txBody>
      </p:sp>
    </p:spTree>
    <p:extLst>
      <p:ext uri="{BB962C8B-B14F-4D97-AF65-F5344CB8AC3E}">
        <p14:creationId xmlns:p14="http://schemas.microsoft.com/office/powerpoint/2010/main" val="84361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a:t>
            </a:fld>
            <a:endParaRPr kumimoji="1" lang="zh-CN" altLang="en-US"/>
          </a:p>
        </p:txBody>
      </p:sp>
    </p:spTree>
    <p:extLst>
      <p:ext uri="{BB962C8B-B14F-4D97-AF65-F5344CB8AC3E}">
        <p14:creationId xmlns:p14="http://schemas.microsoft.com/office/powerpoint/2010/main" val="11067911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95</a:t>
            </a:fld>
            <a:endParaRPr kumimoji="1" lang="zh-CN" altLang="en-US"/>
          </a:p>
        </p:txBody>
      </p:sp>
    </p:spTree>
    <p:extLst>
      <p:ext uri="{BB962C8B-B14F-4D97-AF65-F5344CB8AC3E}">
        <p14:creationId xmlns:p14="http://schemas.microsoft.com/office/powerpoint/2010/main" val="36056887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96</a:t>
            </a:fld>
            <a:endParaRPr kumimoji="1" lang="zh-CN" altLang="en-US"/>
          </a:p>
        </p:txBody>
      </p:sp>
    </p:spTree>
    <p:extLst>
      <p:ext uri="{BB962C8B-B14F-4D97-AF65-F5344CB8AC3E}">
        <p14:creationId xmlns:p14="http://schemas.microsoft.com/office/powerpoint/2010/main" val="13385983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97</a:t>
            </a:fld>
            <a:endParaRPr kumimoji="1" lang="zh-CN" altLang="en-US"/>
          </a:p>
        </p:txBody>
      </p:sp>
    </p:spTree>
    <p:extLst>
      <p:ext uri="{BB962C8B-B14F-4D97-AF65-F5344CB8AC3E}">
        <p14:creationId xmlns:p14="http://schemas.microsoft.com/office/powerpoint/2010/main" val="15252983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98</a:t>
            </a:fld>
            <a:endParaRPr kumimoji="1" lang="zh-CN" altLang="en-US"/>
          </a:p>
        </p:txBody>
      </p:sp>
    </p:spTree>
    <p:extLst>
      <p:ext uri="{BB962C8B-B14F-4D97-AF65-F5344CB8AC3E}">
        <p14:creationId xmlns:p14="http://schemas.microsoft.com/office/powerpoint/2010/main" val="8117560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99</a:t>
            </a:fld>
            <a:endParaRPr kumimoji="1" lang="zh-CN" altLang="en-US"/>
          </a:p>
        </p:txBody>
      </p:sp>
    </p:spTree>
    <p:extLst>
      <p:ext uri="{BB962C8B-B14F-4D97-AF65-F5344CB8AC3E}">
        <p14:creationId xmlns:p14="http://schemas.microsoft.com/office/powerpoint/2010/main" val="2186236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100</a:t>
            </a:fld>
            <a:endParaRPr kumimoji="1" lang="zh-CN" altLang="en-US"/>
          </a:p>
        </p:txBody>
      </p:sp>
    </p:spTree>
    <p:extLst>
      <p:ext uri="{BB962C8B-B14F-4D97-AF65-F5344CB8AC3E}">
        <p14:creationId xmlns:p14="http://schemas.microsoft.com/office/powerpoint/2010/main" val="17257998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101</a:t>
            </a:fld>
            <a:endParaRPr kumimoji="1" lang="zh-CN" altLang="en-US"/>
          </a:p>
        </p:txBody>
      </p:sp>
    </p:spTree>
    <p:extLst>
      <p:ext uri="{BB962C8B-B14F-4D97-AF65-F5344CB8AC3E}">
        <p14:creationId xmlns:p14="http://schemas.microsoft.com/office/powerpoint/2010/main" val="6594802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102</a:t>
            </a:fld>
            <a:endParaRPr kumimoji="1" lang="zh-CN" altLang="en-US"/>
          </a:p>
        </p:txBody>
      </p:sp>
    </p:spTree>
    <p:extLst>
      <p:ext uri="{BB962C8B-B14F-4D97-AF65-F5344CB8AC3E}">
        <p14:creationId xmlns:p14="http://schemas.microsoft.com/office/powerpoint/2010/main" val="21921615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103</a:t>
            </a:fld>
            <a:endParaRPr kumimoji="1" lang="zh-CN" altLang="en-US"/>
          </a:p>
        </p:txBody>
      </p:sp>
    </p:spTree>
    <p:extLst>
      <p:ext uri="{BB962C8B-B14F-4D97-AF65-F5344CB8AC3E}">
        <p14:creationId xmlns:p14="http://schemas.microsoft.com/office/powerpoint/2010/main" val="19087637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对类不平衡问题，我们往往更加关心少数类对象，当一个测试对象为少数类时，我们更希望它能被正确的分类</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104</a:t>
            </a:fld>
            <a:endParaRPr kumimoji="1" lang="zh-CN" altLang="en-US"/>
          </a:p>
        </p:txBody>
      </p:sp>
    </p:spTree>
    <p:extLst>
      <p:ext uri="{BB962C8B-B14F-4D97-AF65-F5344CB8AC3E}">
        <p14:creationId xmlns:p14="http://schemas.microsoft.com/office/powerpoint/2010/main" val="84909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2CCCC-BE59-5C4C-833E-046F0E2C456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B424F4-C914-FE4D-8B02-A2D184A53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9AB0A39-B39B-D648-BCC9-8936676EFAD1}"/>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4F626167-1281-904A-B5F8-E8AFA8E1A8E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FCE3C6B-6504-A348-93BD-E5CAB82A89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4870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60AD-F9E1-594F-ABCA-677C7ED7968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A523A9C-0205-6B41-B5AC-F0CD319CD76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359EC5-836A-FA47-A252-E90BABB4F7F8}"/>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3B02CFFA-6F41-6245-9227-49149251D5E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5320A8B-C159-1443-BD92-DD179993AA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3852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AC4747-21D9-8549-8CA2-672706854CF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BB56D9-8B5A-E749-BEE8-F6641BA456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B4D49C-B2CF-D44A-82B0-EF25B98157B5}"/>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A7414E66-CF8D-3B4B-B86D-E1857605AC6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E295016-9536-8D49-81F6-BE3C9222E2F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7164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662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3EF4-AF5B-FA42-ADD6-D5D2D815D84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5F20C1-D156-B146-8AF5-C20F8CAA6E46}"/>
              </a:ext>
            </a:extLst>
          </p:cNvPr>
          <p:cNvSpPr>
            <a:spLocks noGrp="1"/>
          </p:cNvSpPr>
          <p:nvPr>
            <p:ph idx="1"/>
          </p:nvPr>
        </p:nvSpPr>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3979BC7B-183E-364D-8055-4F36B6A14772}"/>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5A1E1768-2443-634E-A746-78A60C3AFB6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73272DB-B9EA-A747-AF81-F5BB2F35F719}"/>
              </a:ext>
            </a:extLst>
          </p:cNvPr>
          <p:cNvSpPr>
            <a:spLocks noGrp="1"/>
          </p:cNvSpPr>
          <p:nvPr>
            <p:ph type="sldNum" sz="quarter" idx="12"/>
          </p:nvPr>
        </p:nvSpPr>
        <p:spPr/>
        <p:txBody>
          <a:bodyPr/>
          <a:lstStyle>
            <a:lvl1pPr>
              <a:defRPr sz="1800">
                <a:solidFill>
                  <a:schemeClr val="tx1"/>
                </a:solidFill>
                <a:latin typeface="Microsoft YaHei" panose="020B0503020204020204" pitchFamily="34" charset="-122"/>
                <a:ea typeface="Microsoft YaHei" panose="020B0503020204020204" pitchFamily="34"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3711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A5978-5260-994C-AF16-A637FF4CA96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50D8102-1C61-1940-BEAC-E0856A8F7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F5428BF-128F-B641-95FF-147647338A6F}"/>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889555BD-764C-D64B-8596-BCBBB7FB331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4BDC3BF8-E29C-8A43-80BC-47531EBC010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9441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E43CA-CA84-E144-BBD3-873DD7BD0C76}"/>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B3AC2C6-1350-2745-B550-A99A61AF28C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DC6A0FF-CF4A-9947-9C00-7B6674C50D9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059922F-453F-F746-9815-6F9E49BBC12D}"/>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6" name="页脚占位符 5">
            <a:extLst>
              <a:ext uri="{FF2B5EF4-FFF2-40B4-BE49-F238E27FC236}">
                <a16:creationId xmlns:a16="http://schemas.microsoft.com/office/drawing/2014/main" id="{80D573BD-2D89-E64C-8F36-4361153DD73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331B1BB-27AF-2B4D-9674-90B271EAD57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89300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1C881-ED2A-7D45-8132-73BEE3A4DE3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DEA7CF6-A43F-F244-B535-85AA61A7A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29F6C2-E488-9A4C-95E3-3C2E24BB9E2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A013F7D-D79B-904F-AA62-CFA6F522B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F909A27-2B09-7B48-B387-5F6ECA309FD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44A7E6D-5462-FC4B-A1E5-EC8748A3D674}"/>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8" name="页脚占位符 7">
            <a:extLst>
              <a:ext uri="{FF2B5EF4-FFF2-40B4-BE49-F238E27FC236}">
                <a16:creationId xmlns:a16="http://schemas.microsoft.com/office/drawing/2014/main" id="{4BA01E61-2F3B-F34F-A639-DE21C3C973FE}"/>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FBB90524-D461-D44B-B432-308AC4F6261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1674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8C3C8-1896-4248-9AF3-F6D8249F3A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21202BF-8C52-1C40-9A96-C1D926D56DAF}"/>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4" name="页脚占位符 3">
            <a:extLst>
              <a:ext uri="{FF2B5EF4-FFF2-40B4-BE49-F238E27FC236}">
                <a16:creationId xmlns:a16="http://schemas.microsoft.com/office/drawing/2014/main" id="{E26C334A-1B75-D140-9A87-19957E12B384}"/>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B410E126-2E22-304F-BFED-C697828BEC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40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7F22D-D38B-8A41-BFD7-A95C705B44F1}"/>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3" name="页脚占位符 2">
            <a:extLst>
              <a:ext uri="{FF2B5EF4-FFF2-40B4-BE49-F238E27FC236}">
                <a16:creationId xmlns:a16="http://schemas.microsoft.com/office/drawing/2014/main" id="{106823E9-5817-0D44-95E1-2357CDD0AC12}"/>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0DA094F8-367D-E64E-8AF0-F666CF33A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779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AE3E-049C-4E47-A030-E0FF43D968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F2693DE-91DB-D34D-AC02-C77CB249A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15CD1E4-B80A-7C48-87C2-857C2B620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6D40406-F916-8C49-A76F-2C92FAAB3C72}"/>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6" name="页脚占位符 5">
            <a:extLst>
              <a:ext uri="{FF2B5EF4-FFF2-40B4-BE49-F238E27FC236}">
                <a16:creationId xmlns:a16="http://schemas.microsoft.com/office/drawing/2014/main" id="{05485688-3259-9343-980F-7BDB1ADE5B1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987C5A6-462B-CB4B-80BB-82235895F4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355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884F4-A261-6A4C-AA03-6F6586C7B00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61AFCA2-47EB-E440-9581-3E52E175F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12A139-64D4-F144-A1D9-57D7A4AA1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5122433-1DFC-1C41-B5A3-298A4195F2E5}"/>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6" name="页脚占位符 5">
            <a:extLst>
              <a:ext uri="{FF2B5EF4-FFF2-40B4-BE49-F238E27FC236}">
                <a16:creationId xmlns:a16="http://schemas.microsoft.com/office/drawing/2014/main" id="{FC633C6A-1DC5-064E-B19E-51A6D2CCF83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F32D9EA-8592-A740-BFBC-6E73DB204D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952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FA617D-97A3-2C44-BB8F-FC8B38724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CBF833E-B9BC-D544-B29A-E416720F3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168E619-A86D-E644-98C2-1E04B87DA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5/10/2021</a:t>
            </a:fld>
            <a:endParaRPr lang="en-US" dirty="0"/>
          </a:p>
        </p:txBody>
      </p:sp>
      <p:sp>
        <p:nvSpPr>
          <p:cNvPr id="5" name="页脚占位符 4">
            <a:extLst>
              <a:ext uri="{FF2B5EF4-FFF2-40B4-BE49-F238E27FC236}">
                <a16:creationId xmlns:a16="http://schemas.microsoft.com/office/drawing/2014/main" id="{3908E233-4DDB-834D-ADE9-7F5375FB0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F1815E39-4D81-8F41-9D21-AC6ED3803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9631335"/>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95.xml"/><Relationship Id="rId1" Type="http://schemas.openxmlformats.org/officeDocument/2006/relationships/slideLayout" Target="../slideLayouts/slideLayout12.xml"/><Relationship Id="rId4" Type="http://schemas.openxmlformats.org/officeDocument/2006/relationships/image" Target="../media/image119.png"/></Relationships>
</file>

<file path=ppt/slides/_rels/slide10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98.xml"/><Relationship Id="rId1" Type="http://schemas.openxmlformats.org/officeDocument/2006/relationships/slideLayout" Target="../slideLayouts/slideLayout12.xml"/><Relationship Id="rId5" Type="http://schemas.openxmlformats.org/officeDocument/2006/relationships/image" Target="../media/image127.png"/><Relationship Id="rId4" Type="http://schemas.openxmlformats.org/officeDocument/2006/relationships/image" Target="../media/image126.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9.emf"/><Relationship Id="rId5" Type="http://schemas.openxmlformats.org/officeDocument/2006/relationships/oleObject" Target="../embeddings/oleObject10.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6.emf"/><Relationship Id="rId5" Type="http://schemas.openxmlformats.org/officeDocument/2006/relationships/oleObject" Target="../embeddings/oleObject16.bin"/><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42.png"/><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5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5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5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5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5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59.emf"/></Relationships>
</file>

<file path=ppt/slides/_rels/slide4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64.png"/><Relationship Id="rId7" Type="http://schemas.openxmlformats.org/officeDocument/2006/relationships/oleObject" Target="../embeddings/oleObject25.bin"/><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60.emf"/><Relationship Id="rId5" Type="http://schemas.openxmlformats.org/officeDocument/2006/relationships/oleObject" Target="../embeddings/oleObject24.bin"/><Relationship Id="rId10" Type="http://schemas.openxmlformats.org/officeDocument/2006/relationships/image" Target="../media/image62.wmf"/><Relationship Id="rId4" Type="http://schemas.openxmlformats.org/officeDocument/2006/relationships/image" Target="../media/image58.png"/><Relationship Id="rId9"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63.wmf"/><Relationship Id="rId11" Type="http://schemas.openxmlformats.org/officeDocument/2006/relationships/image" Target="../media/image65.png"/><Relationship Id="rId5" Type="http://schemas.openxmlformats.org/officeDocument/2006/relationships/oleObject" Target="../embeddings/oleObject27.bin"/><Relationship Id="rId10" Type="http://schemas.openxmlformats.org/officeDocument/2006/relationships/image" Target="../media/image65.wmf"/><Relationship Id="rId4" Type="http://schemas.openxmlformats.org/officeDocument/2006/relationships/image" Target="../media/image60.emf"/><Relationship Id="rId9" Type="http://schemas.openxmlformats.org/officeDocument/2006/relationships/oleObject" Target="../embeddings/oleObject29.bin"/></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67.emf"/><Relationship Id="rId5" Type="http://schemas.openxmlformats.org/officeDocument/2006/relationships/oleObject" Target="../embeddings/oleObject31.bin"/><Relationship Id="rId4" Type="http://schemas.openxmlformats.org/officeDocument/2006/relationships/image" Target="../media/image6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6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71.jpe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70.wmf"/><Relationship Id="rId5" Type="http://schemas.openxmlformats.org/officeDocument/2006/relationships/oleObject" Target="../embeddings/oleObject34.bin"/><Relationship Id="rId4" Type="http://schemas.openxmlformats.org/officeDocument/2006/relationships/image" Target="../media/image69.wmf"/></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6.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3.png"/><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81.wmf"/></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84.emf"/></Relationships>
</file>

<file path=ppt/slides/_rels/slide67.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5.xml"/><Relationship Id="rId1" Type="http://schemas.openxmlformats.org/officeDocument/2006/relationships/slideLayout" Target="../slideLayouts/slideLayout12.xml"/><Relationship Id="rId4" Type="http://schemas.openxmlformats.org/officeDocument/2006/relationships/image" Target="../media/image8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70.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notesSlide" Target="../notesSlides/notesSlide66.xml"/><Relationship Id="rId1" Type="http://schemas.openxmlformats.org/officeDocument/2006/relationships/slideLayout" Target="../slideLayouts/slideLayout12.xml"/><Relationship Id="rId5" Type="http://schemas.openxmlformats.org/officeDocument/2006/relationships/image" Target="../media/image89.emf"/><Relationship Id="rId4" Type="http://schemas.openxmlformats.org/officeDocument/2006/relationships/oleObject" Target="../embeddings/oleObject3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93.emf"/><Relationship Id="rId3" Type="http://schemas.openxmlformats.org/officeDocument/2006/relationships/image" Target="../media/image88.wmf"/><Relationship Id="rId7" Type="http://schemas.openxmlformats.org/officeDocument/2006/relationships/image" Target="../media/image90.emf"/><Relationship Id="rId12" Type="http://schemas.openxmlformats.org/officeDocument/2006/relationships/oleObject" Target="../embeddings/oleObject43.bin"/><Relationship Id="rId2" Type="http://schemas.openxmlformats.org/officeDocument/2006/relationships/notesSlide" Target="../notesSlides/notesSlide67.xml"/><Relationship Id="rId1" Type="http://schemas.openxmlformats.org/officeDocument/2006/relationships/slideLayout" Target="../slideLayouts/slideLayout12.xml"/><Relationship Id="rId6" Type="http://schemas.openxmlformats.org/officeDocument/2006/relationships/oleObject" Target="../embeddings/oleObject40.bin"/><Relationship Id="rId11" Type="http://schemas.openxmlformats.org/officeDocument/2006/relationships/image" Target="../media/image92.emf"/><Relationship Id="rId5" Type="http://schemas.openxmlformats.org/officeDocument/2006/relationships/image" Target="../media/image89.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91.e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99.emf"/><Relationship Id="rId3" Type="http://schemas.openxmlformats.org/officeDocument/2006/relationships/image" Target="../media/image94.wmf"/><Relationship Id="rId7" Type="http://schemas.openxmlformats.org/officeDocument/2006/relationships/image" Target="../media/image96.emf"/><Relationship Id="rId12" Type="http://schemas.openxmlformats.org/officeDocument/2006/relationships/oleObject" Target="../embeddings/oleObject48.bin"/><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oleObject" Target="../embeddings/oleObject45.bin"/><Relationship Id="rId11" Type="http://schemas.openxmlformats.org/officeDocument/2006/relationships/image" Target="../media/image98.emf"/><Relationship Id="rId5" Type="http://schemas.openxmlformats.org/officeDocument/2006/relationships/image" Target="../media/image95.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97.emf"/></Relationships>
</file>

<file path=ppt/slides/_rels/slide73.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image" Target="../media/image105.png"/><Relationship Id="rId2" Type="http://schemas.openxmlformats.org/officeDocument/2006/relationships/notesSlide" Target="../notesSlides/notesSlide73.xml"/><Relationship Id="rId1" Type="http://schemas.openxmlformats.org/officeDocument/2006/relationships/slideLayout" Target="../slideLayouts/slideLayout12.xml"/><Relationship Id="rId6" Type="http://schemas.openxmlformats.org/officeDocument/2006/relationships/image" Target="../media/image104.wmf"/><Relationship Id="rId5" Type="http://schemas.openxmlformats.org/officeDocument/2006/relationships/oleObject" Target="../embeddings/oleObject50.bin"/><Relationship Id="rId4" Type="http://schemas.openxmlformats.org/officeDocument/2006/relationships/image" Target="../media/image103.wmf"/></Relationships>
</file>

<file path=ppt/slides/_rels/slide7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1050.png"/></Relationships>
</file>

<file path=ppt/slides/_rels/slide7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76.xml"/><Relationship Id="rId1" Type="http://schemas.openxmlformats.org/officeDocument/2006/relationships/slideLayout" Target="../slideLayouts/slideLayout12.xml"/><Relationship Id="rId4" Type="http://schemas.openxmlformats.org/officeDocument/2006/relationships/image" Target="../media/image87.emf"/></Relationships>
</file>

<file path=ppt/slides/_rels/slide81.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notesSlide" Target="../notesSlides/notesSlide77.xml"/><Relationship Id="rId1" Type="http://schemas.openxmlformats.org/officeDocument/2006/relationships/slideLayout" Target="../slideLayouts/slideLayout12.xml"/><Relationship Id="rId4" Type="http://schemas.openxmlformats.org/officeDocument/2006/relationships/image" Target="../media/image108.wmf"/></Relationships>
</file>

<file path=ppt/slides/_rels/slide82.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78.xml"/><Relationship Id="rId1" Type="http://schemas.openxmlformats.org/officeDocument/2006/relationships/slideLayout" Target="../slideLayouts/slideLayout12.xml"/><Relationship Id="rId4" Type="http://schemas.openxmlformats.org/officeDocument/2006/relationships/image" Target="../media/image110.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87.xml"/><Relationship Id="rId1" Type="http://schemas.openxmlformats.org/officeDocument/2006/relationships/slideLayout" Target="../slideLayouts/slideLayout12.xml"/><Relationship Id="rId4" Type="http://schemas.openxmlformats.org/officeDocument/2006/relationships/image" Target="../media/image116.png"/></Relationships>
</file>

<file path=ppt/slides/_rels/slide9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93.xml"/><Relationship Id="rId1" Type="http://schemas.openxmlformats.org/officeDocument/2006/relationships/slideLayout" Target="../slideLayouts/slideLayout12.xml"/><Relationship Id="rId6" Type="http://schemas.openxmlformats.org/officeDocument/2006/relationships/image" Target="../media/image121.emf"/><Relationship Id="rId5" Type="http://schemas.openxmlformats.org/officeDocument/2006/relationships/oleObject" Target="../embeddings/oleObject52.bin"/><Relationship Id="rId4" Type="http://schemas.openxmlformats.org/officeDocument/2006/relationships/image" Target="../media/image120.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notesSlide" Target="../notesSlides/notesSlide94.xml"/><Relationship Id="rId1" Type="http://schemas.openxmlformats.org/officeDocument/2006/relationships/slideLayout" Target="../slideLayouts/slideLayout1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F79D1E-CB84-4AD2-940E-3D7AF272ECD2}"/>
              </a:ext>
            </a:extLst>
          </p:cNvPr>
          <p:cNvPicPr>
            <a:picLocks noChangeAspect="1"/>
          </p:cNvPicPr>
          <p:nvPr/>
        </p:nvPicPr>
        <p:blipFill rotWithShape="1">
          <a:blip r:embed="rId3"/>
          <a:srcRect l="23298" t="8829" b="26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C4675159-CFB7-6542-95CF-25E614D44EE8}"/>
              </a:ext>
            </a:extLst>
          </p:cNvPr>
          <p:cNvSpPr>
            <a:spLocks noGrp="1"/>
          </p:cNvSpPr>
          <p:nvPr>
            <p:ph type="ctrTitle"/>
          </p:nvPr>
        </p:nvSpPr>
        <p:spPr>
          <a:xfrm>
            <a:off x="7848600" y="1122363"/>
            <a:ext cx="4023360" cy="2270061"/>
          </a:xfrm>
        </p:spPr>
        <p:txBody>
          <a:bodyPr anchor="b">
            <a:normAutofit/>
          </a:bodyPr>
          <a:lstStyle/>
          <a:p>
            <a:pPr algn="l"/>
            <a:r>
              <a:rPr kumimoji="1" lang="zh-CN" altLang="en-US" sz="4800" dirty="0">
                <a:latin typeface="Microsoft YaHei" panose="020B0503020204020204" pitchFamily="34" charset="-122"/>
                <a:ea typeface="Microsoft YaHei" panose="020B0503020204020204" pitchFamily="34" charset="-122"/>
              </a:rPr>
              <a:t>数据挖掘</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框 2">
            <a:extLst>
              <a:ext uri="{FF2B5EF4-FFF2-40B4-BE49-F238E27FC236}">
                <a16:creationId xmlns:a16="http://schemas.microsoft.com/office/drawing/2014/main" id="{B2ECF13D-5730-7A40-BA0C-A3CFE647811A}"/>
              </a:ext>
            </a:extLst>
          </p:cNvPr>
          <p:cNvSpPr txBox="1"/>
          <p:nvPr/>
        </p:nvSpPr>
        <p:spPr>
          <a:xfrm>
            <a:off x="8059479" y="4019107"/>
            <a:ext cx="2955851" cy="2031325"/>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2021</a:t>
            </a:r>
            <a:r>
              <a:rPr kumimoji="1" lang="zh-CN" altLang="en-US" dirty="0">
                <a:latin typeface="Microsoft YaHei" panose="020B0503020204020204" pitchFamily="34" charset="-122"/>
                <a:ea typeface="Microsoft YaHei" panose="020B0503020204020204" pitchFamily="34" charset="-122"/>
              </a:rPr>
              <a:t>年春季学期</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上海大学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计算机工程与科学学院</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王昊 段圣宇</a:t>
            </a:r>
            <a:endParaRPr kumimoji="1"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236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决策边界</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依赖于局部领域的训练实例的组成</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最近邻分类器产生任意形状的决策边界，例如</a:t>
            </a:r>
            <a:r>
              <a:rPr lang="en-US" altLang="zh-CN" sz="2000" dirty="0">
                <a:latin typeface="微软雅黑" panose="020B0503020204020204" pitchFamily="34" charset="-122"/>
                <a:ea typeface="微软雅黑" panose="020B0503020204020204" pitchFamily="34" charset="-122"/>
              </a:rPr>
              <a:t>k=1(1-NN)</a:t>
            </a:r>
            <a:r>
              <a:rPr lang="zh-CN" altLang="en-US" sz="2000" dirty="0">
                <a:latin typeface="微软雅黑" panose="020B0503020204020204" pitchFamily="34" charset="-122"/>
                <a:ea typeface="微软雅黑" panose="020B0503020204020204" pitchFamily="34" charset="-122"/>
              </a:rPr>
              <a:t>的决策边界为冯洛诺伊图（</a:t>
            </a:r>
            <a:r>
              <a:rPr lang="en-US" altLang="zh-CN" sz="2000" dirty="0">
                <a:latin typeface="微软雅黑" panose="020B0503020204020204" pitchFamily="34" charset="-122"/>
                <a:ea typeface="微软雅黑" panose="020B0503020204020204" pitchFamily="34" charset="-122"/>
              </a:rPr>
              <a:t>Voronoi Diagram</a:t>
            </a:r>
            <a:r>
              <a:rPr lang="zh-CN" altLang="en-US" sz="2000" dirty="0">
                <a:latin typeface="微软雅黑" panose="020B0503020204020204" pitchFamily="34" charset="-122"/>
                <a:ea typeface="微软雅黑" panose="020B0503020204020204" pitchFamily="34" charset="-122"/>
              </a:rPr>
              <a:t>），也是泰森多边形</a:t>
            </a:r>
            <a:endParaRPr lang="en-US" altLang="zh-CN" sz="1600" dirty="0">
              <a:latin typeface="微软雅黑" panose="020B0503020204020204" pitchFamily="34" charset="-122"/>
              <a:ea typeface="微软雅黑" panose="020B0503020204020204" pitchFamily="34" charset="-122"/>
            </a:endParaRPr>
          </a:p>
        </p:txBody>
      </p:sp>
      <p:pic>
        <p:nvPicPr>
          <p:cNvPr id="6" name="Picture 3">
            <a:extLst>
              <a:ext uri="{FF2B5EF4-FFF2-40B4-BE49-F238E27FC236}">
                <a16:creationId xmlns:a16="http://schemas.microsoft.com/office/drawing/2014/main" id="{29FA5CE6-3E38-45C4-BA8A-3EFA41F98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913" y="2861502"/>
            <a:ext cx="4038600" cy="319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文本框 6">
            <a:extLst>
              <a:ext uri="{FF2B5EF4-FFF2-40B4-BE49-F238E27FC236}">
                <a16:creationId xmlns:a16="http://schemas.microsoft.com/office/drawing/2014/main" id="{189134E3-9070-466A-8AB2-05CB6FF892A1}"/>
              </a:ext>
            </a:extLst>
          </p:cNvPr>
          <p:cNvSpPr txBox="1"/>
          <p:nvPr/>
        </p:nvSpPr>
        <p:spPr>
          <a:xfrm>
            <a:off x="1209782" y="5984490"/>
            <a:ext cx="9542884" cy="707886"/>
          </a:xfrm>
          <a:prstGeom prst="rect">
            <a:avLst/>
          </a:prstGeom>
          <a:noFill/>
        </p:spPr>
        <p:txBody>
          <a:bodyPr wrap="square">
            <a:spAutoFit/>
          </a:bodyPr>
          <a:lstStyle/>
          <a:p>
            <a:r>
              <a:rPr lang="zh-CN" altLang="en-US" sz="2000" b="0" dirty="0">
                <a:latin typeface="微软雅黑" panose="020B0503020204020204" pitchFamily="34" charset="-122"/>
                <a:ea typeface="微软雅黑" panose="020B0503020204020204" pitchFamily="34" charset="-122"/>
              </a:rPr>
              <a:t>一个泰森多边形内的任一点到构成该多边形的控制点的距离小于到其他多边形控制点的距离。</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8019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设置不同的评分阈值将影响分类结果，从而得到多组</a:t>
            </a:r>
            <a:r>
              <a:rPr lang="en-US" altLang="zh-CN" sz="2000" dirty="0"/>
              <a:t>TPR/FPR</a:t>
            </a:r>
            <a:r>
              <a:rPr lang="zh-CN" altLang="en-US" sz="2000" dirty="0"/>
              <a:t>值，生成</a:t>
            </a:r>
            <a:r>
              <a:rPr lang="en-US" altLang="zh-CN" sz="2000" dirty="0"/>
              <a:t>ROC</a:t>
            </a:r>
            <a:r>
              <a:rPr lang="zh-CN" altLang="en-US" sz="2000" dirty="0"/>
              <a:t>曲线</a:t>
            </a: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4" name="Picture 3">
            <a:extLst>
              <a:ext uri="{FF2B5EF4-FFF2-40B4-BE49-F238E27FC236}">
                <a16:creationId xmlns:a16="http://schemas.microsoft.com/office/drawing/2014/main" id="{1699B1D6-0BB2-4DAE-8381-46E067077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86" r="5714"/>
          <a:stretch>
            <a:fillRect/>
          </a:stretch>
        </p:blipFill>
        <p:spPr bwMode="auto">
          <a:xfrm>
            <a:off x="211015" y="2180493"/>
            <a:ext cx="4343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6">
            <a:extLst>
              <a:ext uri="{FF2B5EF4-FFF2-40B4-BE49-F238E27FC236}">
                <a16:creationId xmlns:a16="http://schemas.microsoft.com/office/drawing/2014/main" id="{904F1344-1792-46C1-97DB-1A1E67D04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69" r="6557"/>
          <a:stretch>
            <a:fillRect/>
          </a:stretch>
        </p:blipFill>
        <p:spPr bwMode="auto">
          <a:xfrm>
            <a:off x="6218766" y="2058821"/>
            <a:ext cx="464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Text Box 7">
            <a:extLst>
              <a:ext uri="{FF2B5EF4-FFF2-40B4-BE49-F238E27FC236}">
                <a16:creationId xmlns:a16="http://schemas.microsoft.com/office/drawing/2014/main" id="{111862FB-58D0-4795-96C2-219B393E76E7}"/>
              </a:ext>
            </a:extLst>
          </p:cNvPr>
          <p:cNvSpPr txBox="1">
            <a:spLocks noChangeArrowheads="1"/>
          </p:cNvSpPr>
          <p:nvPr/>
        </p:nvSpPr>
        <p:spPr bwMode="auto">
          <a:xfrm>
            <a:off x="660400" y="5793597"/>
            <a:ext cx="4424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zh-CN" altLang="en-US" sz="2000" dirty="0"/>
              <a:t>在评分阈值</a:t>
            </a:r>
            <a:r>
              <a:rPr lang="en-US" altLang="en-US" sz="2000" dirty="0"/>
              <a:t>t</a:t>
            </a:r>
            <a:r>
              <a:rPr lang="zh-CN" altLang="en-US" sz="2000" dirty="0"/>
              <a:t>下，计算</a:t>
            </a:r>
            <a:r>
              <a:rPr lang="en-US" altLang="en-US" sz="2000" dirty="0"/>
              <a:t>TPR</a:t>
            </a:r>
            <a:r>
              <a:rPr lang="zh-CN" altLang="en-US" sz="2000" dirty="0"/>
              <a:t>、</a:t>
            </a:r>
            <a:r>
              <a:rPr lang="en-US" altLang="en-US" sz="2000" dirty="0"/>
              <a:t>FNR</a:t>
            </a:r>
          </a:p>
        </p:txBody>
      </p:sp>
      <p:sp>
        <p:nvSpPr>
          <p:cNvPr id="17" name="Line 8">
            <a:extLst>
              <a:ext uri="{FF2B5EF4-FFF2-40B4-BE49-F238E27FC236}">
                <a16:creationId xmlns:a16="http://schemas.microsoft.com/office/drawing/2014/main" id="{260DF632-4BB8-49EF-94E4-C73D0C263558}"/>
              </a:ext>
            </a:extLst>
          </p:cNvPr>
          <p:cNvSpPr>
            <a:spLocks noChangeShapeType="1"/>
          </p:cNvSpPr>
          <p:nvPr/>
        </p:nvSpPr>
        <p:spPr bwMode="auto">
          <a:xfrm flipV="1">
            <a:off x="4554415" y="4228141"/>
            <a:ext cx="2553010" cy="1685954"/>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95573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利用</a:t>
            </a:r>
            <a:r>
              <a:rPr lang="en-US" altLang="zh-CN" sz="2000" dirty="0"/>
              <a:t>ROC</a:t>
            </a:r>
            <a:r>
              <a:rPr lang="zh-CN" altLang="en-US" sz="2000" dirty="0"/>
              <a:t>曲线比较分类器：</a:t>
            </a:r>
            <a:endParaRPr lang="en-US" altLang="zh-CN" sz="2000" dirty="0"/>
          </a:p>
          <a:p>
            <a:pPr lvl="2">
              <a:buClr>
                <a:schemeClr val="tx1"/>
              </a:buClr>
            </a:pPr>
            <a:r>
              <a:rPr lang="zh-CN" altLang="en-US" sz="1600" dirty="0"/>
              <a:t>对图中模型，不存在一个模型完全优于另一个：</a:t>
            </a:r>
            <a:endParaRPr lang="en-US" altLang="zh-CN" sz="1600" dirty="0"/>
          </a:p>
          <a:p>
            <a:pPr marL="914400" lvl="2" indent="0">
              <a:buClr>
                <a:schemeClr val="tx1"/>
              </a:buClr>
              <a:buNone/>
            </a:pPr>
            <a:r>
              <a:rPr lang="en-US" altLang="zh-CN" sz="1600" dirty="0"/>
              <a:t>	</a:t>
            </a:r>
            <a:r>
              <a:rPr lang="zh-CN" altLang="en-US" sz="1600" dirty="0"/>
              <a:t>对于小</a:t>
            </a:r>
            <a:r>
              <a:rPr lang="en-US" altLang="zh-CN" sz="1600" dirty="0"/>
              <a:t>FPR</a:t>
            </a:r>
            <a:r>
              <a:rPr lang="zh-CN" altLang="en-US" sz="1600" dirty="0"/>
              <a:t>值，</a:t>
            </a:r>
            <a:r>
              <a:rPr lang="en-US" altLang="zh-CN" sz="1600" dirty="0"/>
              <a:t>M1</a:t>
            </a:r>
            <a:r>
              <a:rPr lang="zh-CN" altLang="en-US" sz="1600" dirty="0"/>
              <a:t>优于</a:t>
            </a:r>
            <a:r>
              <a:rPr lang="en-US" altLang="zh-CN" sz="1600" dirty="0"/>
              <a:t>M2</a:t>
            </a:r>
          </a:p>
          <a:p>
            <a:pPr marL="914400" lvl="2" indent="0">
              <a:buClr>
                <a:schemeClr val="tx1"/>
              </a:buClr>
              <a:buNone/>
            </a:pPr>
            <a:r>
              <a:rPr lang="en-US" altLang="zh-CN" sz="1600" dirty="0"/>
              <a:t>	</a:t>
            </a:r>
            <a:r>
              <a:rPr lang="zh-CN" altLang="en-US" sz="1600" dirty="0"/>
              <a:t>对于大</a:t>
            </a:r>
            <a:r>
              <a:rPr lang="en-US" altLang="zh-CN" sz="1600" dirty="0"/>
              <a:t>FPR</a:t>
            </a:r>
            <a:r>
              <a:rPr lang="zh-CN" altLang="en-US" sz="1600" dirty="0"/>
              <a:t>值，</a:t>
            </a:r>
            <a:r>
              <a:rPr lang="en-US" altLang="zh-CN" sz="1600" dirty="0"/>
              <a:t>M2</a:t>
            </a:r>
            <a:r>
              <a:rPr lang="zh-CN" altLang="en-US" sz="1600" dirty="0"/>
              <a:t>优于</a:t>
            </a:r>
            <a:r>
              <a:rPr lang="en-US" altLang="zh-CN" sz="1600" dirty="0"/>
              <a:t>M1</a:t>
            </a:r>
          </a:p>
          <a:p>
            <a:pPr marL="914400" lvl="2" indent="0">
              <a:buClr>
                <a:schemeClr val="tx1"/>
              </a:buClr>
              <a:buNone/>
            </a:pPr>
            <a:endParaRPr lang="en-US" altLang="zh-CN" sz="1600" dirty="0"/>
          </a:p>
          <a:p>
            <a:pPr lvl="2">
              <a:buClr>
                <a:schemeClr val="tx1"/>
              </a:buClr>
            </a:pPr>
            <a:r>
              <a:rPr lang="en-US" altLang="zh-CN" sz="1600" dirty="0"/>
              <a:t>ROC</a:t>
            </a:r>
            <a:r>
              <a:rPr lang="zh-CN" altLang="en-US" sz="1600" dirty="0"/>
              <a:t>曲线下面积（</a:t>
            </a:r>
            <a:r>
              <a:rPr lang="en-US" altLang="zh-CN" sz="1600" dirty="0"/>
              <a:t>Area Under Curve</a:t>
            </a:r>
            <a:r>
              <a:rPr lang="zh-CN" altLang="en-US" sz="1600" dirty="0"/>
              <a:t>，</a:t>
            </a:r>
            <a:r>
              <a:rPr lang="en-US" altLang="zh-CN" sz="1600" dirty="0"/>
              <a:t>AUC</a:t>
            </a:r>
            <a:r>
              <a:rPr lang="zh-CN" altLang="en-US" sz="1600" dirty="0"/>
              <a:t>）</a:t>
            </a:r>
            <a:endParaRPr lang="en-US" altLang="zh-CN" sz="1600" dirty="0"/>
          </a:p>
          <a:p>
            <a:pPr marL="914400" lvl="2" indent="0">
              <a:buClr>
                <a:schemeClr val="tx1"/>
              </a:buClr>
              <a:buNone/>
            </a:pPr>
            <a:r>
              <a:rPr lang="en-US" altLang="zh-CN" sz="1600" dirty="0"/>
              <a:t>	</a:t>
            </a:r>
            <a:r>
              <a:rPr lang="zh-CN" altLang="en-US" sz="1600" dirty="0"/>
              <a:t>完美分类器：</a:t>
            </a:r>
            <a:r>
              <a:rPr lang="en-US" altLang="zh-CN" sz="1600" dirty="0"/>
              <a:t>AUC=1</a:t>
            </a:r>
          </a:p>
          <a:p>
            <a:pPr marL="914400" lvl="2" indent="0">
              <a:buClr>
                <a:schemeClr val="tx1"/>
              </a:buClr>
              <a:buNone/>
            </a:pPr>
            <a:r>
              <a:rPr lang="en-US" altLang="zh-CN" sz="1600" dirty="0"/>
              <a:t>	</a:t>
            </a:r>
            <a:r>
              <a:rPr lang="zh-CN" altLang="en-US" sz="1600" dirty="0"/>
              <a:t>随机猜测：</a:t>
            </a:r>
            <a:r>
              <a:rPr lang="en-US" altLang="zh-CN" sz="1600" dirty="0"/>
              <a:t>AUC=0.5</a:t>
            </a:r>
          </a:p>
          <a:p>
            <a:pPr marL="914400" lvl="2" indent="0">
              <a:buClr>
                <a:schemeClr val="tx1"/>
              </a:buClr>
              <a:buNone/>
            </a:pPr>
            <a:r>
              <a:rPr lang="en-US" altLang="zh-CN" sz="1600" dirty="0"/>
              <a:t>	</a:t>
            </a:r>
            <a:r>
              <a:rPr lang="zh-CN" altLang="en-US" sz="1600" dirty="0"/>
              <a:t>图中</a:t>
            </a:r>
            <a:r>
              <a:rPr lang="en-US" altLang="zh-CN" sz="1600" dirty="0"/>
              <a:t>AUC</a:t>
            </a:r>
            <a:r>
              <a:rPr lang="zh-CN" altLang="en-US" sz="1600" dirty="0"/>
              <a:t>（</a:t>
            </a:r>
            <a:r>
              <a:rPr lang="en-US" altLang="zh-CN" sz="1600" dirty="0"/>
              <a:t>M2</a:t>
            </a:r>
            <a:r>
              <a:rPr lang="zh-CN" altLang="en-US" sz="1600" dirty="0"/>
              <a:t>）</a:t>
            </a:r>
            <a:r>
              <a:rPr lang="en-US" altLang="zh-CN" sz="1600" dirty="0"/>
              <a:t>&gt;AUC</a:t>
            </a:r>
            <a:r>
              <a:rPr lang="zh-CN" altLang="en-US" sz="1600" dirty="0"/>
              <a:t>（</a:t>
            </a:r>
            <a:r>
              <a:rPr lang="en-US" altLang="zh-CN" sz="1600" dirty="0"/>
              <a:t>M1</a:t>
            </a:r>
            <a:r>
              <a:rPr lang="zh-CN" altLang="en-US" sz="1600" dirty="0"/>
              <a:t>）</a:t>
            </a:r>
            <a:endParaRPr lang="en-US" altLang="zh-CN" sz="1600" dirty="0"/>
          </a:p>
          <a:p>
            <a:pPr marL="914400" lvl="2" indent="0">
              <a:buClr>
                <a:schemeClr val="tx1"/>
              </a:buClr>
              <a:buNone/>
            </a:pPr>
            <a:r>
              <a:rPr lang="en-US" altLang="zh-CN" sz="1600" dirty="0"/>
              <a:t>	</a:t>
            </a:r>
            <a:r>
              <a:rPr lang="zh-CN" altLang="en-US" sz="1600" dirty="0"/>
              <a:t>这是否意味着模型</a:t>
            </a:r>
            <a:r>
              <a:rPr lang="en-US" altLang="zh-CN" sz="1600" dirty="0"/>
              <a:t>M2</a:t>
            </a:r>
            <a:r>
              <a:rPr lang="zh-CN" altLang="en-US" sz="1600" dirty="0"/>
              <a:t>优于模型</a:t>
            </a:r>
            <a:r>
              <a:rPr lang="en-US" altLang="zh-CN" sz="1600" dirty="0"/>
              <a:t>M1</a:t>
            </a:r>
            <a:r>
              <a:rPr lang="zh-CN" altLang="en-US" sz="1600" dirty="0"/>
              <a:t>？</a:t>
            </a:r>
            <a:endParaRPr lang="en-US" altLang="zh-CN" sz="16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0" name="Picture 3">
            <a:extLst>
              <a:ext uri="{FF2B5EF4-FFF2-40B4-BE49-F238E27FC236}">
                <a16:creationId xmlns:a16="http://schemas.microsoft.com/office/drawing/2014/main" id="{4BD6BB20-60B3-4D55-A653-9D90AEBF1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62" r="8220"/>
          <a:stretch>
            <a:fillRect/>
          </a:stretch>
        </p:blipFill>
        <p:spPr bwMode="auto">
          <a:xfrm>
            <a:off x="6273800" y="1779183"/>
            <a:ext cx="52578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788208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构建</a:t>
            </a:r>
            <a:r>
              <a:rPr lang="en-US" altLang="zh-CN" sz="2000" dirty="0"/>
              <a:t>ROC</a:t>
            </a:r>
            <a:r>
              <a:rPr lang="zh-CN" altLang="en-US" sz="2000" dirty="0"/>
              <a:t>曲线：</a:t>
            </a:r>
            <a:endParaRPr lang="en-US" altLang="zh-CN" sz="2000" dirty="0"/>
          </a:p>
          <a:p>
            <a:pPr marL="914400" lvl="1" indent="-457200">
              <a:buClr>
                <a:schemeClr val="tx1"/>
              </a:buClr>
              <a:buFont typeface="+mj-lt"/>
              <a:buAutoNum type="arabicPeriod"/>
            </a:pPr>
            <a:r>
              <a:rPr lang="zh-CN" altLang="en-US" sz="2000" dirty="0"/>
              <a:t>对一个分类器，根据评分值大小进行升序排序（评分越大，则对象为正类的概率越高）</a:t>
            </a:r>
            <a:endParaRPr lang="en-US" altLang="zh-CN" sz="2000" dirty="0"/>
          </a:p>
          <a:p>
            <a:pPr marL="914400" lvl="1" indent="-457200">
              <a:buClr>
                <a:schemeClr val="tx1"/>
              </a:buClr>
              <a:buFont typeface="+mj-lt"/>
              <a:buAutoNum type="arabicPeriod"/>
            </a:pPr>
            <a:r>
              <a:rPr lang="zh-CN" altLang="en-US" sz="2000" dirty="0"/>
              <a:t>以每个可能的评分（从小到大）作为分类阈值，评分超过阈值的划分为正类（第一轮以最小分值作为阈值，因此所有实例均会被正类，</a:t>
            </a:r>
            <a:r>
              <a:rPr lang="en-US" altLang="zh-CN" sz="2000" dirty="0"/>
              <a:t>TPR=FPR=1</a:t>
            </a:r>
            <a:r>
              <a:rPr lang="zh-CN" altLang="en-US" sz="2000" dirty="0"/>
              <a:t>）</a:t>
            </a:r>
            <a:endParaRPr lang="en-US" altLang="zh-CN" sz="2000" dirty="0"/>
          </a:p>
          <a:p>
            <a:pPr marL="914400" lvl="1" indent="-457200">
              <a:buClr>
                <a:schemeClr val="tx1"/>
              </a:buClr>
              <a:buFont typeface="+mj-lt"/>
              <a:buAutoNum type="arabicPeriod"/>
            </a:pPr>
            <a:r>
              <a:rPr lang="zh-CN" altLang="en-US" sz="2000" dirty="0"/>
              <a:t>对每个阈值，生成混淆矩阵，计算</a:t>
            </a:r>
            <a:r>
              <a:rPr lang="en-US" altLang="zh-CN" sz="2000" dirty="0"/>
              <a:t>TPR</a:t>
            </a:r>
            <a:r>
              <a:rPr lang="zh-CN" altLang="en-US" sz="2000" dirty="0"/>
              <a:t>、</a:t>
            </a:r>
            <a:r>
              <a:rPr lang="en-US" altLang="zh-CN" sz="2000" dirty="0"/>
              <a:t>FPR</a:t>
            </a:r>
          </a:p>
          <a:p>
            <a:pPr marL="914400" lvl="1" indent="-457200">
              <a:buClr>
                <a:schemeClr val="tx1"/>
              </a:buClr>
              <a:buFont typeface="+mj-lt"/>
              <a:buAutoNum type="arabicPeriod"/>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82114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构建</a:t>
            </a:r>
            <a:r>
              <a:rPr lang="en-US" altLang="zh-CN" sz="2000" dirty="0"/>
              <a:t>ROC</a:t>
            </a:r>
            <a:r>
              <a:rPr lang="zh-CN" altLang="en-US" sz="2000" dirty="0"/>
              <a:t>曲线：</a:t>
            </a:r>
            <a:endParaRPr lang="en-US" altLang="zh-CN" sz="2000" dirty="0"/>
          </a:p>
          <a:p>
            <a:pPr marL="914400" lvl="1" indent="-457200">
              <a:buClr>
                <a:schemeClr val="tx1"/>
              </a:buClr>
              <a:buFont typeface="+mj-lt"/>
              <a:buAutoNum type="arabicPeriod"/>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3">
            <a:extLst>
              <a:ext uri="{FF2B5EF4-FFF2-40B4-BE49-F238E27FC236}">
                <a16:creationId xmlns:a16="http://schemas.microsoft.com/office/drawing/2014/main" id="{3AF34D03-10D4-4FB4-9761-CD1D6E9120A3}"/>
              </a:ext>
            </a:extLst>
          </p:cNvPr>
          <p:cNvGraphicFramePr>
            <a:graphicFrameLocks noChangeAspect="1"/>
          </p:cNvGraphicFramePr>
          <p:nvPr>
            <p:extLst>
              <p:ext uri="{D42A27DB-BD31-4B8C-83A1-F6EECF244321}">
                <p14:modId xmlns:p14="http://schemas.microsoft.com/office/powerpoint/2010/main" val="2831770215"/>
              </p:ext>
            </p:extLst>
          </p:nvPr>
        </p:nvGraphicFramePr>
        <p:xfrm>
          <a:off x="3676650" y="1475098"/>
          <a:ext cx="6457950" cy="2381250"/>
        </p:xfrm>
        <a:graphic>
          <a:graphicData uri="http://schemas.openxmlformats.org/presentationml/2006/ole">
            <mc:AlternateContent xmlns:mc="http://schemas.openxmlformats.org/markup-compatibility/2006">
              <mc:Choice xmlns:v="urn:schemas-microsoft-com:vml" Requires="v">
                <p:oleObj name="Document" r:id="rId3" imgW="10594848" imgH="3913632" progId="Word.Document.8">
                  <p:embed/>
                </p:oleObj>
              </mc:Choice>
              <mc:Fallback>
                <p:oleObj name="Document" r:id="rId3" imgW="10594848" imgH="3913632" progId="Word.Document.8">
                  <p:embed/>
                  <p:pic>
                    <p:nvPicPr>
                      <p:cNvPr id="25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475098"/>
                        <a:ext cx="6457950" cy="238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4">
            <a:extLst>
              <a:ext uri="{FF2B5EF4-FFF2-40B4-BE49-F238E27FC236}">
                <a16:creationId xmlns:a16="http://schemas.microsoft.com/office/drawing/2014/main" id="{4DD2AD2A-B12E-4975-984F-9F8E29A0F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769" t="5128" r="3847" b="5128"/>
          <a:stretch>
            <a:fillRect/>
          </a:stretch>
        </p:blipFill>
        <p:spPr bwMode="auto">
          <a:xfrm>
            <a:off x="5777593" y="3876985"/>
            <a:ext cx="39624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Text Box 5">
            <a:extLst>
              <a:ext uri="{FF2B5EF4-FFF2-40B4-BE49-F238E27FC236}">
                <a16:creationId xmlns:a16="http://schemas.microsoft.com/office/drawing/2014/main" id="{30FD3A79-3531-4859-AAD0-8831EB03FF3F}"/>
              </a:ext>
            </a:extLst>
          </p:cNvPr>
          <p:cNvSpPr txBox="1">
            <a:spLocks noChangeArrowheads="1"/>
          </p:cNvSpPr>
          <p:nvPr/>
        </p:nvSpPr>
        <p:spPr bwMode="auto">
          <a:xfrm>
            <a:off x="2895600" y="1807700"/>
            <a:ext cx="1295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200" dirty="0"/>
              <a:t>Threshold &gt;= </a:t>
            </a:r>
          </a:p>
        </p:txBody>
      </p:sp>
      <p:sp>
        <p:nvSpPr>
          <p:cNvPr id="11" name="Text Box 6">
            <a:extLst>
              <a:ext uri="{FF2B5EF4-FFF2-40B4-BE49-F238E27FC236}">
                <a16:creationId xmlns:a16="http://schemas.microsoft.com/office/drawing/2014/main" id="{6B910024-6AE8-4D36-98FF-BF64B2944273}"/>
              </a:ext>
            </a:extLst>
          </p:cNvPr>
          <p:cNvSpPr txBox="1">
            <a:spLocks noChangeArrowheads="1"/>
          </p:cNvSpPr>
          <p:nvPr/>
        </p:nvSpPr>
        <p:spPr bwMode="auto">
          <a:xfrm>
            <a:off x="4172905" y="437354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ROC</a:t>
            </a:r>
            <a:r>
              <a:rPr lang="zh-CN" altLang="en-US" sz="2000" dirty="0"/>
              <a:t>曲线</a:t>
            </a:r>
            <a:r>
              <a:rPr lang="en-US" altLang="en-US" sz="2000" dirty="0"/>
              <a:t>:</a:t>
            </a:r>
          </a:p>
        </p:txBody>
      </p:sp>
      <p:sp>
        <p:nvSpPr>
          <p:cNvPr id="12" name="Line 7">
            <a:extLst>
              <a:ext uri="{FF2B5EF4-FFF2-40B4-BE49-F238E27FC236}">
                <a16:creationId xmlns:a16="http://schemas.microsoft.com/office/drawing/2014/main" id="{AAD4A2B3-5789-4A2B-B963-066FF4DAE0B9}"/>
              </a:ext>
            </a:extLst>
          </p:cNvPr>
          <p:cNvSpPr>
            <a:spLocks noChangeShapeType="1"/>
          </p:cNvSpPr>
          <p:nvPr/>
        </p:nvSpPr>
        <p:spPr bwMode="auto">
          <a:xfrm>
            <a:off x="3371850" y="2865747"/>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8">
            <a:extLst>
              <a:ext uri="{FF2B5EF4-FFF2-40B4-BE49-F238E27FC236}">
                <a16:creationId xmlns:a16="http://schemas.microsoft.com/office/drawing/2014/main" id="{171221AC-B0E0-46AB-915D-C4AD42BF9A72}"/>
              </a:ext>
            </a:extLst>
          </p:cNvPr>
          <p:cNvSpPr>
            <a:spLocks noChangeShapeType="1"/>
          </p:cNvSpPr>
          <p:nvPr/>
        </p:nvSpPr>
        <p:spPr bwMode="auto">
          <a:xfrm>
            <a:off x="3371850" y="3170547"/>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02551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对类不平衡数据进行分类的方法</a:t>
            </a:r>
            <a:endParaRPr lang="en-US" altLang="zh-CN" sz="2400" dirty="0"/>
          </a:p>
          <a:p>
            <a:pPr marL="914400" lvl="1" indent="-457200">
              <a:buClr>
                <a:schemeClr val="tx1"/>
              </a:buClr>
              <a:buFont typeface="+mj-lt"/>
              <a:buAutoNum type="arabicPeriod"/>
            </a:pPr>
            <a:r>
              <a:rPr lang="zh-CN" altLang="en-US" sz="2000" dirty="0"/>
              <a:t>基于类确定分类算法执行顺序（例如</a:t>
            </a:r>
            <a:r>
              <a:rPr lang="en-US" altLang="zh-CN" sz="2000" dirty="0"/>
              <a:t>RIPPER</a:t>
            </a:r>
            <a:r>
              <a:rPr lang="zh-CN" altLang="en-US" sz="2000" dirty="0"/>
              <a:t>）</a:t>
            </a:r>
            <a:endParaRPr lang="en-US" altLang="zh-CN" sz="2000" dirty="0"/>
          </a:p>
          <a:p>
            <a:pPr lvl="2">
              <a:buClr>
                <a:schemeClr val="tx1"/>
              </a:buClr>
            </a:pPr>
            <a:r>
              <a:rPr lang="zh-CN" altLang="en-US" sz="1600" dirty="0"/>
              <a:t>对少数类给予更高的优先级，从而能优先生成分类模型</a:t>
            </a:r>
            <a:endParaRPr lang="en-US" altLang="zh-CN" sz="1600" dirty="0"/>
          </a:p>
          <a:p>
            <a:pPr lvl="1">
              <a:buClr>
                <a:schemeClr val="tx1"/>
              </a:buClr>
            </a:pPr>
            <a:endParaRPr lang="en-US" altLang="zh-CN" sz="2000" dirty="0"/>
          </a:p>
          <a:p>
            <a:pPr marL="914400" lvl="1" indent="-457200">
              <a:buClr>
                <a:schemeClr val="tx1"/>
              </a:buClr>
              <a:buAutoNum type="arabicPeriod" startAt="2"/>
            </a:pPr>
            <a:r>
              <a:rPr lang="zh-CN" altLang="en-US" sz="2000" dirty="0"/>
              <a:t>代价敏感分类（</a:t>
            </a:r>
            <a:r>
              <a:rPr lang="en-US" altLang="zh-CN" sz="2000" dirty="0"/>
              <a:t>Cost-sensitive classification</a:t>
            </a:r>
            <a:r>
              <a:rPr lang="zh-CN" altLang="en-US" sz="2000" dirty="0"/>
              <a:t>）</a:t>
            </a:r>
            <a:endParaRPr lang="en-US" altLang="zh-CN" sz="2000" dirty="0"/>
          </a:p>
          <a:p>
            <a:pPr lvl="2">
              <a:buClr>
                <a:schemeClr val="tx1"/>
              </a:buClr>
            </a:pPr>
            <a:r>
              <a:rPr lang="zh-CN" altLang="en-US" sz="1600" dirty="0"/>
              <a:t>认为将属于少数类的对象预测为多数类，比将属于多数类的对象预测为少数类所给予的代价更高</a:t>
            </a:r>
            <a:endParaRPr lang="en-US" altLang="zh-CN" sz="1600" dirty="0"/>
          </a:p>
          <a:p>
            <a:pPr lvl="2">
              <a:buClr>
                <a:schemeClr val="tx1"/>
              </a:buClr>
            </a:pPr>
            <a:r>
              <a:rPr lang="zh-CN" altLang="en-US" sz="1600" dirty="0"/>
              <a:t>一定程度上容忍第二类错误，绝不姑息第一类错误！</a:t>
            </a:r>
            <a:endParaRPr lang="en-US" altLang="zh-CN" sz="1600" dirty="0"/>
          </a:p>
          <a:p>
            <a:pPr lvl="2">
              <a:buClr>
                <a:schemeClr val="tx1"/>
              </a:buClr>
            </a:pPr>
            <a:endParaRPr lang="en-US" altLang="zh-CN" sz="1600" dirty="0"/>
          </a:p>
          <a:p>
            <a:pPr marL="457200" lvl="1" indent="0">
              <a:buClr>
                <a:schemeClr val="tx1"/>
              </a:buClr>
              <a:buNone/>
            </a:pPr>
            <a:r>
              <a:rPr lang="en-US" altLang="zh-CN" sz="2000" dirty="0"/>
              <a:t>3.  </a:t>
            </a:r>
            <a:r>
              <a:rPr lang="zh-CN" altLang="en-US" sz="2000" dirty="0"/>
              <a:t>基于采样的分类方法</a:t>
            </a: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1127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对类不平衡数据进行分类的方法</a:t>
            </a:r>
            <a:endParaRPr lang="en-US" altLang="zh-CN" sz="2000" dirty="0"/>
          </a:p>
          <a:p>
            <a:pPr lvl="1">
              <a:buClr>
                <a:schemeClr val="tx1"/>
              </a:buClr>
            </a:pPr>
            <a:r>
              <a:rPr lang="zh-CN" altLang="en-US" sz="2000" dirty="0"/>
              <a:t>代价敏感分类（</a:t>
            </a:r>
            <a:r>
              <a:rPr lang="en-US" altLang="zh-CN" sz="2000" dirty="0"/>
              <a:t>Cost-sensitive classification</a:t>
            </a:r>
            <a:r>
              <a:rPr lang="zh-CN" altLang="en-US" sz="2000" dirty="0"/>
              <a:t>）</a:t>
            </a:r>
            <a:endParaRPr lang="en-US" altLang="zh-CN" sz="2000" dirty="0"/>
          </a:p>
          <a:p>
            <a:pPr marL="457200" lvl="1" indent="0">
              <a:buClr>
                <a:schemeClr val="tx1"/>
              </a:buClr>
              <a:buNone/>
            </a:pPr>
            <a:r>
              <a:rPr lang="en-US" altLang="zh-CN" sz="2000" dirty="0"/>
              <a:t>  </a:t>
            </a:r>
            <a:r>
              <a:rPr lang="zh-CN" altLang="en-US" sz="2000" dirty="0"/>
              <a:t>代价矩阵（</a:t>
            </a:r>
            <a:r>
              <a:rPr lang="en-US" altLang="zh-CN" sz="2000" dirty="0"/>
              <a:t>cost matrix</a:t>
            </a:r>
            <a:r>
              <a:rPr lang="zh-CN" altLang="en-US" sz="2000" dirty="0"/>
              <a:t>）</a:t>
            </a: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r>
              <a:rPr lang="en-US" altLang="zh-CN" sz="1600" dirty="0">
                <a:latin typeface="微软雅黑" panose="020B0503020204020204" pitchFamily="34" charset="-122"/>
                <a:ea typeface="微软雅黑" panose="020B0503020204020204" pitchFamily="34" charset="-122"/>
              </a:rPr>
              <a:t>Cost = f(TP)*C(TP)+f(FP)*C(FP)+f(FN)*C(FN)+f(TN)*C(TN)</a:t>
            </a: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Group 3">
            <a:extLst>
              <a:ext uri="{FF2B5EF4-FFF2-40B4-BE49-F238E27FC236}">
                <a16:creationId xmlns:a16="http://schemas.microsoft.com/office/drawing/2014/main" id="{25EC8343-8002-4015-8576-CA67D6E21B95}"/>
              </a:ext>
            </a:extLst>
          </p:cNvPr>
          <p:cNvGraphicFramePr>
            <a:graphicFrameLocks/>
          </p:cNvGraphicFramePr>
          <p:nvPr>
            <p:extLst>
              <p:ext uri="{D42A27DB-BD31-4B8C-83A1-F6EECF244321}">
                <p14:modId xmlns:p14="http://schemas.microsoft.com/office/powerpoint/2010/main" val="77717803"/>
              </p:ext>
            </p:extLst>
          </p:nvPr>
        </p:nvGraphicFramePr>
        <p:xfrm>
          <a:off x="660400" y="2977743"/>
          <a:ext cx="5151438" cy="2362201"/>
        </p:xfrm>
        <a:graphic>
          <a:graphicData uri="http://schemas.openxmlformats.org/drawingml/2006/table">
            <a:tbl>
              <a:tblPr/>
              <a:tblGrid>
                <a:gridCol w="1139825">
                  <a:extLst>
                    <a:ext uri="{9D8B030D-6E8A-4147-A177-3AD203B41FA5}">
                      <a16:colId xmlns:a16="http://schemas.microsoft.com/office/drawing/2014/main" val="20000"/>
                    </a:ext>
                  </a:extLst>
                </a:gridCol>
                <a:gridCol w="1338263">
                  <a:extLst>
                    <a:ext uri="{9D8B030D-6E8A-4147-A177-3AD203B41FA5}">
                      <a16:colId xmlns:a16="http://schemas.microsoft.com/office/drawing/2014/main" val="20001"/>
                    </a:ext>
                  </a:extLst>
                </a:gridCol>
                <a:gridCol w="1336675">
                  <a:extLst>
                    <a:ext uri="{9D8B030D-6E8A-4147-A177-3AD203B41FA5}">
                      <a16:colId xmlns:a16="http://schemas.microsoft.com/office/drawing/2014/main" val="20002"/>
                    </a:ext>
                  </a:extLst>
                </a:gridCol>
                <a:gridCol w="1336675">
                  <a:extLst>
                    <a:ext uri="{9D8B030D-6E8A-4147-A177-3AD203B41FA5}">
                      <a16:colId xmlns:a16="http://schemas.microsoft.com/office/drawing/2014/main" val="20003"/>
                    </a:ext>
                  </a:extLst>
                </a:gridCol>
              </a:tblGrid>
              <a:tr h="5588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4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r>
                        <a:rPr kumimoji="0" lang="zh-CN" altLang="en-US" sz="1800" b="0" i="0" u="none" strike="noStrike" cap="none" normalizeH="0" baseline="0" dirty="0">
                          <a:ln>
                            <a:noFill/>
                          </a:ln>
                          <a:solidFill>
                            <a:schemeClr val="tx1"/>
                          </a:solidFill>
                          <a:effectLst/>
                          <a:latin typeface="Arial" charset="0"/>
                        </a:rPr>
                        <a:t>实际的类</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832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26">
            <a:extLst>
              <a:ext uri="{FF2B5EF4-FFF2-40B4-BE49-F238E27FC236}">
                <a16:creationId xmlns:a16="http://schemas.microsoft.com/office/drawing/2014/main" id="{F427B1DE-8452-40A3-B97D-8F093B901A57}"/>
              </a:ext>
            </a:extLst>
          </p:cNvPr>
          <p:cNvGraphicFramePr>
            <a:graphicFrameLocks noGrp="1"/>
          </p:cNvGraphicFramePr>
          <p:nvPr>
            <p:extLst>
              <p:ext uri="{D42A27DB-BD31-4B8C-83A1-F6EECF244321}">
                <p14:modId xmlns:p14="http://schemas.microsoft.com/office/powerpoint/2010/main" val="2455081215"/>
              </p:ext>
            </p:extLst>
          </p:nvPr>
        </p:nvGraphicFramePr>
        <p:xfrm>
          <a:off x="6366933" y="3004730"/>
          <a:ext cx="5181600" cy="2308226"/>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64006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rgbClr val="FF0000"/>
                          </a:solidFill>
                          <a:effectLst/>
                          <a:latin typeface="Arial" charset="0"/>
                        </a:rPr>
                        <a:t>Cost Matrix</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zh-CN" altLang="en-US" sz="1800" b="0" i="0" u="none" strike="noStrike" cap="none" normalizeH="0" baseline="0" dirty="0">
                          <a:ln>
                            <a:noFill/>
                          </a:ln>
                          <a:solidFill>
                            <a:schemeClr val="tx1"/>
                          </a:solidFill>
                          <a:effectLst/>
                          <a:latin typeface="Arial" charset="0"/>
                        </a:rPr>
                        <a:t>预测的类</a:t>
                      </a:r>
                      <a:endParaRPr kumimoji="0" lang="en-US" altLang="zh-CN" sz="1800" b="0" i="0" u="none" strike="noStrike" cap="none" normalizeH="0" baseline="0" dirty="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47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sz="1800" b="0" i="0" u="none" strike="noStrike" cap="none" normalizeH="0" baseline="0" dirty="0">
                        <a:ln>
                          <a:noFill/>
                        </a:ln>
                        <a:solidFill>
                          <a:schemeClr val="tx1"/>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2536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631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637157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对类不平衡数据进行分类的方法</a:t>
            </a:r>
            <a:endParaRPr lang="en-US" altLang="zh-CN" sz="2000" dirty="0"/>
          </a:p>
          <a:p>
            <a:pPr lvl="1">
              <a:buClr>
                <a:schemeClr val="tx1"/>
              </a:buClr>
            </a:pPr>
            <a:r>
              <a:rPr lang="zh-CN" altLang="en-US" sz="2000" dirty="0"/>
              <a:t>代价敏感分类（</a:t>
            </a:r>
            <a:r>
              <a:rPr lang="en-US" altLang="zh-CN" sz="2000" dirty="0"/>
              <a:t>Cost-sensitive classification</a:t>
            </a:r>
            <a:r>
              <a:rPr lang="zh-CN" altLang="en-US" sz="2000" dirty="0"/>
              <a:t>）</a:t>
            </a: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Group 3">
            <a:extLst>
              <a:ext uri="{FF2B5EF4-FFF2-40B4-BE49-F238E27FC236}">
                <a16:creationId xmlns:a16="http://schemas.microsoft.com/office/drawing/2014/main" id="{A4CE6E07-A599-4B25-99FE-F747F75E8A97}"/>
              </a:ext>
            </a:extLst>
          </p:cNvPr>
          <p:cNvGraphicFramePr>
            <a:graphicFrameLocks noGrp="1"/>
          </p:cNvGraphicFramePr>
          <p:nvPr>
            <p:extLst>
              <p:ext uri="{D42A27DB-BD31-4B8C-83A1-F6EECF244321}">
                <p14:modId xmlns:p14="http://schemas.microsoft.com/office/powerpoint/2010/main" val="2639484188"/>
              </p:ext>
            </p:extLst>
          </p:nvPr>
        </p:nvGraphicFramePr>
        <p:xfrm>
          <a:off x="3839633" y="2029638"/>
          <a:ext cx="4401691" cy="1712744"/>
        </p:xfrm>
        <a:graphic>
          <a:graphicData uri="http://schemas.openxmlformats.org/drawingml/2006/table">
            <a:tbl>
              <a:tblPr/>
              <a:tblGrid>
                <a:gridCol w="1404795">
                  <a:extLst>
                    <a:ext uri="{9D8B030D-6E8A-4147-A177-3AD203B41FA5}">
                      <a16:colId xmlns:a16="http://schemas.microsoft.com/office/drawing/2014/main" val="20000"/>
                    </a:ext>
                  </a:extLst>
                </a:gridCol>
                <a:gridCol w="1030183">
                  <a:extLst>
                    <a:ext uri="{9D8B030D-6E8A-4147-A177-3AD203B41FA5}">
                      <a16:colId xmlns:a16="http://schemas.microsoft.com/office/drawing/2014/main" val="20001"/>
                    </a:ext>
                  </a:extLst>
                </a:gridCol>
                <a:gridCol w="936530">
                  <a:extLst>
                    <a:ext uri="{9D8B030D-6E8A-4147-A177-3AD203B41FA5}">
                      <a16:colId xmlns:a16="http://schemas.microsoft.com/office/drawing/2014/main" val="20002"/>
                    </a:ext>
                  </a:extLst>
                </a:gridCol>
                <a:gridCol w="1030183">
                  <a:extLst>
                    <a:ext uri="{9D8B030D-6E8A-4147-A177-3AD203B41FA5}">
                      <a16:colId xmlns:a16="http://schemas.microsoft.com/office/drawing/2014/main" val="20003"/>
                    </a:ext>
                  </a:extLst>
                </a:gridCol>
              </a:tblGrid>
              <a:tr h="56851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rgbClr val="FF0000"/>
                          </a:solidFill>
                          <a:effectLst/>
                          <a:latin typeface="Arial" charset="0"/>
                        </a:rPr>
                        <a:t>Cost Matrix</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zh-CN" altLang="en-US" sz="1800" b="0" i="0" u="none" strike="noStrike" cap="none" normalizeH="0" baseline="0" dirty="0">
                          <a:ln>
                            <a:noFill/>
                          </a:ln>
                          <a:solidFill>
                            <a:schemeClr val="tx1"/>
                          </a:solidFill>
                          <a:effectLst/>
                          <a:latin typeface="Arial" charset="0"/>
                        </a:rPr>
                        <a:t>预测的类</a:t>
                      </a:r>
                      <a:endParaRPr kumimoji="0" lang="en-US" altLang="zh-CN" sz="1800" b="0" i="0" u="none" strike="noStrike" cap="none" normalizeH="0" baseline="0" dirty="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191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sz="1800" b="0" i="0" u="none" strike="noStrike" cap="none" normalizeH="0" baseline="0" dirty="0">
                        <a:ln>
                          <a:noFill/>
                        </a:ln>
                        <a:solidFill>
                          <a:schemeClr val="tx1"/>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5192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-1</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66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Rectangle 72">
            <a:extLst>
              <a:ext uri="{FF2B5EF4-FFF2-40B4-BE49-F238E27FC236}">
                <a16:creationId xmlns:a16="http://schemas.microsoft.com/office/drawing/2014/main" id="{5209A602-99B8-4E64-82F0-169EA3B6B82D}"/>
              </a:ext>
            </a:extLst>
          </p:cNvPr>
          <p:cNvSpPr>
            <a:spLocks noChangeArrowheads="1"/>
          </p:cNvSpPr>
          <p:nvPr/>
        </p:nvSpPr>
        <p:spPr bwMode="auto">
          <a:xfrm>
            <a:off x="2315633" y="5889801"/>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buFont typeface="Monotype Sorts" pitchFamily="2" charset="2"/>
              <a:buNone/>
            </a:pPr>
            <a:r>
              <a:rPr lang="zh-CN" altLang="en-US" sz="2400" dirty="0"/>
              <a:t>准确度</a:t>
            </a:r>
            <a:r>
              <a:rPr lang="en-US" altLang="en-US" sz="2400" dirty="0"/>
              <a:t> = 80%</a:t>
            </a:r>
          </a:p>
          <a:p>
            <a:pPr>
              <a:buFont typeface="Monotype Sorts" pitchFamily="2" charset="2"/>
              <a:buNone/>
            </a:pPr>
            <a:r>
              <a:rPr lang="zh-CN" altLang="en-US" sz="2400" dirty="0"/>
              <a:t>代价</a:t>
            </a:r>
            <a:r>
              <a:rPr lang="en-US" altLang="en-US" sz="2400" dirty="0"/>
              <a:t> = 940</a:t>
            </a:r>
          </a:p>
        </p:txBody>
      </p:sp>
      <p:sp>
        <p:nvSpPr>
          <p:cNvPr id="14" name="Rectangle 73">
            <a:extLst>
              <a:ext uri="{FF2B5EF4-FFF2-40B4-BE49-F238E27FC236}">
                <a16:creationId xmlns:a16="http://schemas.microsoft.com/office/drawing/2014/main" id="{F0851A33-84AA-418E-8C40-BD6D41541C0D}"/>
              </a:ext>
            </a:extLst>
          </p:cNvPr>
          <p:cNvSpPr>
            <a:spLocks noChangeArrowheads="1"/>
          </p:cNvSpPr>
          <p:nvPr/>
        </p:nvSpPr>
        <p:spPr bwMode="auto">
          <a:xfrm>
            <a:off x="7485186" y="5976295"/>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buFont typeface="Monotype Sorts" pitchFamily="2" charset="2"/>
              <a:buNone/>
            </a:pPr>
            <a:r>
              <a:rPr lang="zh-CN" altLang="en-US" sz="2400" dirty="0"/>
              <a:t>准确度</a:t>
            </a:r>
            <a:r>
              <a:rPr lang="en-US" altLang="en-US" sz="2400" dirty="0"/>
              <a:t> = 84%</a:t>
            </a:r>
          </a:p>
          <a:p>
            <a:pPr>
              <a:buFont typeface="Monotype Sorts" pitchFamily="2" charset="2"/>
              <a:buNone/>
            </a:pPr>
            <a:r>
              <a:rPr lang="zh-CN" altLang="en-US" sz="2400" dirty="0"/>
              <a:t>代价</a:t>
            </a:r>
            <a:r>
              <a:rPr lang="en-US" altLang="en-US" sz="2400" dirty="0"/>
              <a:t> = 6850</a:t>
            </a:r>
          </a:p>
        </p:txBody>
      </p:sp>
      <p:graphicFrame>
        <p:nvGraphicFramePr>
          <p:cNvPr id="15" name="Group 3">
            <a:extLst>
              <a:ext uri="{FF2B5EF4-FFF2-40B4-BE49-F238E27FC236}">
                <a16:creationId xmlns:a16="http://schemas.microsoft.com/office/drawing/2014/main" id="{4E2B165D-B0E0-42EB-A9CA-CFDEA20913AA}"/>
              </a:ext>
            </a:extLst>
          </p:cNvPr>
          <p:cNvGraphicFramePr>
            <a:graphicFrameLocks/>
          </p:cNvGraphicFramePr>
          <p:nvPr>
            <p:extLst>
              <p:ext uri="{D42A27DB-BD31-4B8C-83A1-F6EECF244321}">
                <p14:modId xmlns:p14="http://schemas.microsoft.com/office/powerpoint/2010/main" val="3581244801"/>
              </p:ext>
            </p:extLst>
          </p:nvPr>
        </p:nvGraphicFramePr>
        <p:xfrm>
          <a:off x="660400" y="4081579"/>
          <a:ext cx="4720492" cy="1712744"/>
        </p:xfrm>
        <a:graphic>
          <a:graphicData uri="http://schemas.openxmlformats.org/drawingml/2006/table">
            <a:tbl>
              <a:tblPr/>
              <a:tblGrid>
                <a:gridCol w="1044472">
                  <a:extLst>
                    <a:ext uri="{9D8B030D-6E8A-4147-A177-3AD203B41FA5}">
                      <a16:colId xmlns:a16="http://schemas.microsoft.com/office/drawing/2014/main" val="20000"/>
                    </a:ext>
                  </a:extLst>
                </a:gridCol>
                <a:gridCol w="1226310">
                  <a:extLst>
                    <a:ext uri="{9D8B030D-6E8A-4147-A177-3AD203B41FA5}">
                      <a16:colId xmlns:a16="http://schemas.microsoft.com/office/drawing/2014/main" val="20001"/>
                    </a:ext>
                  </a:extLst>
                </a:gridCol>
                <a:gridCol w="1224855">
                  <a:extLst>
                    <a:ext uri="{9D8B030D-6E8A-4147-A177-3AD203B41FA5}">
                      <a16:colId xmlns:a16="http://schemas.microsoft.com/office/drawing/2014/main" val="20002"/>
                    </a:ext>
                  </a:extLst>
                </a:gridCol>
                <a:gridCol w="1224855">
                  <a:extLst>
                    <a:ext uri="{9D8B030D-6E8A-4147-A177-3AD203B41FA5}">
                      <a16:colId xmlns:a16="http://schemas.microsoft.com/office/drawing/2014/main" val="20003"/>
                    </a:ext>
                  </a:extLst>
                </a:gridCol>
              </a:tblGrid>
              <a:tr h="40516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M1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129">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r>
                        <a:rPr kumimoji="0" lang="zh-CN" altLang="en-US" sz="1800" b="0" i="0" u="none" strike="noStrike" cap="none" normalizeH="0" baseline="0" dirty="0">
                          <a:ln>
                            <a:noFill/>
                          </a:ln>
                          <a:solidFill>
                            <a:schemeClr val="tx1"/>
                          </a:solidFill>
                          <a:effectLst/>
                          <a:latin typeface="Arial" charset="0"/>
                        </a:rPr>
                        <a:t>实际的类</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07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37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90</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250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 name="Group 3">
            <a:extLst>
              <a:ext uri="{FF2B5EF4-FFF2-40B4-BE49-F238E27FC236}">
                <a16:creationId xmlns:a16="http://schemas.microsoft.com/office/drawing/2014/main" id="{0FEBFF44-B384-4198-82D0-21A69E6B440B}"/>
              </a:ext>
            </a:extLst>
          </p:cNvPr>
          <p:cNvGraphicFramePr>
            <a:graphicFrameLocks/>
          </p:cNvGraphicFramePr>
          <p:nvPr>
            <p:extLst>
              <p:ext uri="{D42A27DB-BD31-4B8C-83A1-F6EECF244321}">
                <p14:modId xmlns:p14="http://schemas.microsoft.com/office/powerpoint/2010/main" val="3840904534"/>
              </p:ext>
            </p:extLst>
          </p:nvPr>
        </p:nvGraphicFramePr>
        <p:xfrm>
          <a:off x="6028266" y="4113642"/>
          <a:ext cx="4720492" cy="1712745"/>
        </p:xfrm>
        <a:graphic>
          <a:graphicData uri="http://schemas.openxmlformats.org/drawingml/2006/table">
            <a:tbl>
              <a:tblPr/>
              <a:tblGrid>
                <a:gridCol w="1044472">
                  <a:extLst>
                    <a:ext uri="{9D8B030D-6E8A-4147-A177-3AD203B41FA5}">
                      <a16:colId xmlns:a16="http://schemas.microsoft.com/office/drawing/2014/main" val="20000"/>
                    </a:ext>
                  </a:extLst>
                </a:gridCol>
                <a:gridCol w="1226310">
                  <a:extLst>
                    <a:ext uri="{9D8B030D-6E8A-4147-A177-3AD203B41FA5}">
                      <a16:colId xmlns:a16="http://schemas.microsoft.com/office/drawing/2014/main" val="20001"/>
                    </a:ext>
                  </a:extLst>
                </a:gridCol>
                <a:gridCol w="1224855">
                  <a:extLst>
                    <a:ext uri="{9D8B030D-6E8A-4147-A177-3AD203B41FA5}">
                      <a16:colId xmlns:a16="http://schemas.microsoft.com/office/drawing/2014/main" val="20002"/>
                    </a:ext>
                  </a:extLst>
                </a:gridCol>
                <a:gridCol w="1224855">
                  <a:extLst>
                    <a:ext uri="{9D8B030D-6E8A-4147-A177-3AD203B41FA5}">
                      <a16:colId xmlns:a16="http://schemas.microsoft.com/office/drawing/2014/main" val="20003"/>
                    </a:ext>
                  </a:extLst>
                </a:gridCol>
              </a:tblGrid>
              <a:tr h="405166">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M2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129">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r>
                        <a:rPr kumimoji="0" lang="zh-CN" altLang="en-US" sz="1800" b="0" i="0" u="none" strike="noStrike" cap="none" normalizeH="0" baseline="0" dirty="0">
                          <a:ln>
                            <a:noFill/>
                          </a:ln>
                          <a:solidFill>
                            <a:schemeClr val="tx1"/>
                          </a:solidFill>
                          <a:effectLst/>
                          <a:latin typeface="Arial" charset="0"/>
                        </a:rPr>
                        <a:t>实际的类</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07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160</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70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37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260</a:t>
                      </a: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67177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对类不平衡数据进行分类的方法</a:t>
            </a:r>
            <a:endParaRPr lang="en-US" altLang="zh-CN" sz="2000" dirty="0"/>
          </a:p>
          <a:p>
            <a:pPr lvl="1">
              <a:buClr>
                <a:schemeClr val="tx1"/>
              </a:buClr>
            </a:pPr>
            <a:r>
              <a:rPr lang="zh-CN" altLang="en-US" sz="2000" dirty="0"/>
              <a:t>基于采样的分类方法：平衡训练集，使多数类与少数类数量均衡，从而能被模型同等地去对待。包括欠采样与过采样。</a:t>
            </a:r>
            <a:endParaRPr lang="en-US" altLang="zh-CN" sz="2000" dirty="0"/>
          </a:p>
          <a:p>
            <a:pPr lvl="1">
              <a:buClr>
                <a:schemeClr val="tx1"/>
              </a:buClr>
            </a:pPr>
            <a:endParaRPr lang="en-US" altLang="zh-CN" sz="2000" dirty="0"/>
          </a:p>
          <a:p>
            <a:pPr lvl="1">
              <a:buClr>
                <a:schemeClr val="tx1"/>
              </a:buClr>
            </a:pPr>
            <a:r>
              <a:rPr lang="zh-CN" altLang="en-US" sz="2000" dirty="0"/>
              <a:t>欠采样：降低多数类的频率来匹配少数类的频率</a:t>
            </a:r>
            <a:endParaRPr lang="en-US" altLang="zh-CN" sz="2000" dirty="0"/>
          </a:p>
          <a:p>
            <a:pPr lvl="2">
              <a:buClr>
                <a:schemeClr val="tx1"/>
              </a:buClr>
            </a:pPr>
            <a:r>
              <a:rPr lang="zh-CN" altLang="en-US" sz="1600" dirty="0"/>
              <a:t>多数类中一些有意义的数据未被选来训练（例如</a:t>
            </a:r>
            <a:r>
              <a:rPr lang="en-US" altLang="zh-CN" sz="1600" dirty="0"/>
              <a:t>SVM</a:t>
            </a:r>
            <a:r>
              <a:rPr lang="zh-CN" altLang="en-US" sz="1600" dirty="0"/>
              <a:t>中的支持向量）</a:t>
            </a:r>
            <a:endParaRPr lang="en-US" altLang="zh-CN" sz="1600" dirty="0"/>
          </a:p>
          <a:p>
            <a:pPr lvl="2">
              <a:buClr>
                <a:schemeClr val="tx1"/>
              </a:buClr>
            </a:pPr>
            <a:r>
              <a:rPr lang="zh-CN" altLang="en-US" sz="1600" dirty="0"/>
              <a:t>负类实例样本的方差增大</a:t>
            </a:r>
            <a:endParaRPr lang="en-US" altLang="zh-CN" dirty="0"/>
          </a:p>
          <a:p>
            <a:pPr lvl="2">
              <a:buClr>
                <a:schemeClr val="tx1"/>
              </a:buClr>
            </a:pPr>
            <a:endParaRPr lang="en-US" altLang="zh-CN" dirty="0"/>
          </a:p>
          <a:p>
            <a:pPr lvl="1">
              <a:buClr>
                <a:schemeClr val="tx1"/>
              </a:buClr>
            </a:pPr>
            <a:r>
              <a:rPr lang="zh-CN" altLang="en-US" sz="2000" dirty="0"/>
              <a:t>过采样：生成少数类的人造实例，使它们与负类实例的数量成比例。</a:t>
            </a:r>
            <a:endParaRPr lang="en-US" altLang="zh-CN" sz="2000" dirty="0"/>
          </a:p>
          <a:p>
            <a:pPr lvl="2">
              <a:buClr>
                <a:schemeClr val="tx1"/>
              </a:buClr>
            </a:pPr>
            <a:r>
              <a:rPr lang="zh-CN" altLang="en-US" sz="1600" dirty="0"/>
              <a:t>对正类实例进行重复采样，然而这可能对训练集人为引入较低的方差，影响泛化性能</a:t>
            </a:r>
            <a:endParaRPr lang="en-US" altLang="zh-CN" sz="1600" dirty="0"/>
          </a:p>
          <a:p>
            <a:pPr lvl="2">
              <a:buClr>
                <a:schemeClr val="tx1"/>
              </a:buClr>
            </a:pPr>
            <a:r>
              <a:rPr lang="zh-CN" altLang="en-US" sz="1600" dirty="0"/>
              <a:t>在现有正实例附近生成合成正实例</a:t>
            </a:r>
            <a:endParaRPr lang="en-US" altLang="zh-CN" sz="16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37854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A538-0BBB-1344-A4F4-F33DA4B8E102}"/>
              </a:ext>
            </a:extLst>
          </p:cNvPr>
          <p:cNvSpPr>
            <a:spLocks noGrp="1"/>
          </p:cNvSpPr>
          <p:nvPr>
            <p:ph type="title"/>
          </p:nvPr>
        </p:nvSpPr>
        <p:spPr>
          <a:xfrm>
            <a:off x="838200" y="817145"/>
            <a:ext cx="4535905" cy="2978150"/>
          </a:xfrm>
        </p:spPr>
        <p:txBody>
          <a:bodyPr anchor="b">
            <a:normAutofit/>
          </a:bodyPr>
          <a:lstStyle/>
          <a:p>
            <a:r>
              <a:rPr kumimoji="1" lang="zh-CN" altLang="en-US" sz="4800" dirty="0">
                <a:solidFill>
                  <a:schemeClr val="tx1"/>
                </a:solidFill>
                <a:latin typeface="Microsoft YaHei" panose="020B0503020204020204" pitchFamily="34" charset="-122"/>
                <a:ea typeface="Microsoft YaHei" panose="020B0503020204020204" pitchFamily="34" charset="-122"/>
              </a:rPr>
              <a:t>欢迎来到</a:t>
            </a:r>
            <a:br>
              <a:rPr kumimoji="1" lang="en-US" altLang="zh-CN" sz="4800" dirty="0">
                <a:solidFill>
                  <a:schemeClr val="tx1"/>
                </a:solidFill>
                <a:latin typeface="Microsoft YaHei" panose="020B0503020204020204" pitchFamily="34" charset="-122"/>
                <a:ea typeface="Microsoft YaHei" panose="020B0503020204020204" pitchFamily="34" charset="-122"/>
              </a:rPr>
            </a:br>
            <a:r>
              <a:rPr kumimoji="1" lang="zh-CN" altLang="en-US" sz="4800" dirty="0">
                <a:solidFill>
                  <a:schemeClr val="tx1"/>
                </a:solidFill>
                <a:latin typeface="Microsoft YaHei" panose="020B0503020204020204" pitchFamily="34" charset="-122"/>
                <a:ea typeface="Microsoft YaHei" panose="020B0503020204020204" pitchFamily="34" charset="-122"/>
              </a:rPr>
              <a:t>数据挖掘的世界！</a:t>
            </a:r>
          </a:p>
        </p:txBody>
      </p:sp>
      <p:sp>
        <p:nvSpPr>
          <p:cNvPr id="3" name="内容占位符 2">
            <a:extLst>
              <a:ext uri="{FF2B5EF4-FFF2-40B4-BE49-F238E27FC236}">
                <a16:creationId xmlns:a16="http://schemas.microsoft.com/office/drawing/2014/main" id="{BBD1A7A6-8D56-F04B-892F-1A4BB7753871}"/>
              </a:ext>
            </a:extLst>
          </p:cNvPr>
          <p:cNvSpPr>
            <a:spLocks noGrp="1"/>
          </p:cNvSpPr>
          <p:nvPr>
            <p:ph idx="1"/>
          </p:nvPr>
        </p:nvSpPr>
        <p:spPr>
          <a:xfrm>
            <a:off x="6121400" y="939800"/>
            <a:ext cx="5232400" cy="4845050"/>
          </a:xfrm>
        </p:spPr>
        <p:txBody>
          <a:bodyPr anchor="ctr">
            <a:normAutofit/>
          </a:bodyPr>
          <a:lstStyle/>
          <a:p>
            <a:pPr marL="0" indent="0">
              <a:lnSpc>
                <a:spcPct val="100000"/>
              </a:lnSpc>
              <a:buNone/>
            </a:pPr>
            <a:r>
              <a:rPr kumimoji="1" lang="en-US" altLang="zh-CN" sz="5400" dirty="0"/>
              <a:t>Welcome</a:t>
            </a:r>
            <a:r>
              <a:rPr kumimoji="1" lang="zh-CN" altLang="en-US" sz="5400" dirty="0"/>
              <a:t> </a:t>
            </a:r>
            <a:r>
              <a:rPr kumimoji="1" lang="en-US" altLang="zh-CN" sz="5400" dirty="0"/>
              <a:t>to</a:t>
            </a:r>
            <a:r>
              <a:rPr kumimoji="1" lang="zh-CN" altLang="en-US" sz="5400" dirty="0"/>
              <a:t> </a:t>
            </a:r>
            <a:r>
              <a:rPr kumimoji="1" lang="en-US" altLang="zh-CN" sz="5400" dirty="0"/>
              <a:t>Data</a:t>
            </a:r>
            <a:r>
              <a:rPr kumimoji="1" lang="zh-CN" altLang="en-US" sz="5400" dirty="0"/>
              <a:t> </a:t>
            </a:r>
            <a:r>
              <a:rPr kumimoji="1" lang="en-US" altLang="zh-CN" sz="5400" dirty="0"/>
              <a:t>Mining</a:t>
            </a:r>
            <a:r>
              <a:rPr kumimoji="1" lang="zh-CN" altLang="en-US" sz="5400" dirty="0"/>
              <a:t>！</a:t>
            </a:r>
          </a:p>
          <a:p>
            <a:endParaRPr kumimoji="1" lang="zh-CN" altLang="en-US" sz="2100" dirty="0"/>
          </a:p>
        </p:txBody>
      </p:sp>
    </p:spTree>
    <p:extLst>
      <p:ext uri="{BB962C8B-B14F-4D97-AF65-F5344CB8AC3E}">
        <p14:creationId xmlns:p14="http://schemas.microsoft.com/office/powerpoint/2010/main" val="25474348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对缺失值的处理</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邻近度的计算是基于所有属性的</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在属性存在缺失值时，可利用两个实例所存在的属性子集计算邻近度。</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然而，由于各实例缺失的属性可能不同，所以选择的属性子集也不同，从而使得邻近度的比较失去意义（不具有可比性），影响分类效果。</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a:buClr>
                <a:schemeClr val="tx1"/>
              </a:buClr>
            </a:pPr>
            <a:r>
              <a:rPr lang="zh-CN" altLang="en-US" sz="2400" dirty="0">
                <a:solidFill>
                  <a:srgbClr val="FF0000"/>
                </a:solidFill>
                <a:latin typeface="微软雅黑" panose="020B0503020204020204" pitchFamily="34" charset="-122"/>
                <a:ea typeface="微软雅黑" panose="020B0503020204020204" pitchFamily="34" charset="-122"/>
              </a:rPr>
              <a:t>最近邻分类器难以处理缺失值</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087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对不相关及冗余属性的处理</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不相关属性扭曲邻近度度量，影响分类效果；</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若存在冗余属性，邻近度度量结果将偏向于由这些冗余属性所决定，影响分类效果；</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处理不相关及冗余属性，需首先执行维归约或特征子集选择。</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085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提高最近邻分类器的分类效率</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避免对所有训练集实例计算邻近度，可以利用以下方法：</a:t>
            </a:r>
            <a:endParaRPr lang="en-US" altLang="zh-CN" sz="2000"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en-US" altLang="zh-CN" sz="1800" dirty="0">
                <a:latin typeface="微软雅黑" panose="020B0503020204020204" pitchFamily="34" charset="-122"/>
                <a:ea typeface="微软雅黑" panose="020B0503020204020204" pitchFamily="34" charset="-122"/>
              </a:rPr>
              <a:t>K-D</a:t>
            </a:r>
            <a:r>
              <a:rPr lang="zh-CN" altLang="en-US" sz="1800" dirty="0">
                <a:latin typeface="微软雅黑" panose="020B0503020204020204" pitchFamily="34" charset="-122"/>
                <a:ea typeface="微软雅黑" panose="020B0503020204020204" pitchFamily="34" charset="-122"/>
              </a:rPr>
              <a:t>树</a:t>
            </a:r>
            <a:endParaRPr lang="en-US" altLang="zh-CN" sz="1800"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zh-CN" altLang="en-US" sz="1800" dirty="0">
                <a:latin typeface="微软雅黑" panose="020B0503020204020204" pitchFamily="34" charset="-122"/>
                <a:ea typeface="微软雅黑" panose="020B0503020204020204" pitchFamily="34" charset="-122"/>
              </a:rPr>
              <a:t>快速近似相似度搜索（</a:t>
            </a:r>
            <a:r>
              <a:rPr lang="en-US" altLang="zh-CN" sz="1800" dirty="0">
                <a:latin typeface="微软雅黑" panose="020B0503020204020204" pitchFamily="34" charset="-122"/>
                <a:ea typeface="微软雅黑" panose="020B0503020204020204" pitchFamily="34" charset="-122"/>
              </a:rPr>
              <a:t>Fast approximate similarity search</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zh-CN" altLang="en-US" sz="1800" i="0" u="none" strike="noStrike" dirty="0">
                <a:effectLst/>
                <a:latin typeface="微软雅黑" panose="020B0503020204020204" pitchFamily="34" charset="-122"/>
                <a:ea typeface="微软雅黑" panose="020B0503020204020204" pitchFamily="34" charset="-122"/>
              </a:rPr>
              <a:t>局部敏感哈希</a:t>
            </a:r>
            <a:r>
              <a:rPr lang="en-US" altLang="zh-CN" sz="1800" i="0" u="none" strike="noStrike" dirty="0">
                <a:effectLst/>
                <a:latin typeface="微软雅黑" panose="020B0503020204020204" pitchFamily="34" charset="-122"/>
                <a:ea typeface="微软雅黑" panose="020B0503020204020204" pitchFamily="34" charset="-122"/>
              </a:rPr>
              <a:t>(Locality-Sensitive Hashing, LSH)</a:t>
            </a:r>
          </a:p>
          <a:p>
            <a:pPr marL="800100" lvl="1" indent="-342900">
              <a:buClr>
                <a:schemeClr val="tx1"/>
              </a:buClr>
              <a:buFont typeface="+mj-lt"/>
              <a:buAutoNum type="arabicPeriod"/>
            </a:pPr>
            <a:endParaRPr lang="en-US" altLang="zh-CN" sz="22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训练集压缩</a:t>
            </a:r>
            <a:endParaRPr lang="en-US" altLang="zh-CN" sz="2000" dirty="0">
              <a:latin typeface="微软雅黑" panose="020B0503020204020204" pitchFamily="34" charset="-122"/>
              <a:ea typeface="微软雅黑" panose="020B0503020204020204" pitchFamily="34" charset="-122"/>
            </a:endParaRPr>
          </a:p>
          <a:p>
            <a:pPr lvl="2">
              <a:buClr>
                <a:schemeClr val="tx1"/>
              </a:buClr>
            </a:pPr>
            <a:r>
              <a:rPr lang="zh-CN" altLang="en-US" sz="1800" dirty="0">
                <a:latin typeface="微软雅黑" panose="020B0503020204020204" pitchFamily="34" charset="-122"/>
                <a:ea typeface="微软雅黑" panose="020B0503020204020204" pitchFamily="34" charset="-122"/>
              </a:rPr>
              <a:t>生成一个实现相近分类效果的小训练集</a:t>
            </a:r>
            <a:endParaRPr lang="en-US" altLang="zh-CN" sz="2200" i="0" dirty="0">
              <a:effectLst/>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95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t>4.2</a:t>
            </a:r>
            <a:r>
              <a:rPr kumimoji="1" lang="zh-CN" altLang="en-US" sz="4000" dirty="0">
                <a:latin typeface="Microsoft YaHei" panose="020B0503020204020204" pitchFamily="34" charset="-122"/>
                <a:ea typeface="Microsoft YaHei" panose="020B0503020204020204" pitchFamily="34" charset="-122"/>
              </a:rPr>
              <a:t> </a:t>
            </a:r>
          </a:p>
          <a:p>
            <a:pPr marL="0" indent="0" algn="ctr">
              <a:buNone/>
            </a:pPr>
            <a:r>
              <a:rPr kumimoji="1" lang="zh-CN" altLang="en-US" sz="7100" dirty="0"/>
              <a:t>人工神经网络</a:t>
            </a:r>
            <a:endParaRPr kumimoji="1" lang="zh-CN" altLang="en-US" sz="71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3514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graphicFrame>
        <p:nvGraphicFramePr>
          <p:cNvPr id="4" name="Object 2">
            <a:extLst>
              <a:ext uri="{FF2B5EF4-FFF2-40B4-BE49-F238E27FC236}">
                <a16:creationId xmlns:a16="http://schemas.microsoft.com/office/drawing/2014/main" id="{BD0C330E-A562-4B16-9CEE-08221A13DE10}"/>
              </a:ext>
            </a:extLst>
          </p:cNvPr>
          <p:cNvGraphicFramePr>
            <a:graphicFrameLocks noChangeAspect="1"/>
          </p:cNvGraphicFramePr>
          <p:nvPr>
            <p:extLst>
              <p:ext uri="{D42A27DB-BD31-4B8C-83A1-F6EECF244321}">
                <p14:modId xmlns:p14="http://schemas.microsoft.com/office/powerpoint/2010/main" val="1038650547"/>
              </p:ext>
            </p:extLst>
          </p:nvPr>
        </p:nvGraphicFramePr>
        <p:xfrm>
          <a:off x="2153524" y="1541414"/>
          <a:ext cx="8078787" cy="3503612"/>
        </p:xfrm>
        <a:graphic>
          <a:graphicData uri="http://schemas.openxmlformats.org/presentationml/2006/ole">
            <mc:AlternateContent xmlns:mc="http://schemas.openxmlformats.org/markup-compatibility/2006">
              <mc:Choice xmlns:v="urn:schemas-microsoft-com:vml" Requires="v">
                <p:oleObj name="Visio" r:id="rId3" imgW="8939428" imgH="3877354" progId="Visio.Drawing.11">
                  <p:embed/>
                </p:oleObj>
              </mc:Choice>
              <mc:Fallback>
                <p:oleObj name="Visio" r:id="rId3" imgW="8939428" imgH="3877354" progId="Visio.Drawing.11">
                  <p:embed/>
                  <p:pic>
                    <p:nvPicPr>
                      <p:cNvPr id="307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524" y="1541414"/>
                        <a:ext cx="8078787"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000" dirty="0">
                <a:latin typeface="微软雅黑" panose="020B0503020204020204" pitchFamily="34" charset="-122"/>
                <a:ea typeface="微软雅黑" panose="020B0503020204020204" pitchFamily="34" charset="-122"/>
              </a:rPr>
              <a:t>人工神经网络（</a:t>
            </a:r>
            <a:r>
              <a:rPr lang="en-US" altLang="zh-CN" sz="2000" dirty="0">
                <a:latin typeface="微软雅黑" panose="020B0503020204020204" pitchFamily="34" charset="-122"/>
                <a:ea typeface="微软雅黑" panose="020B0503020204020204" pitchFamily="34" charset="-122"/>
              </a:rPr>
              <a:t>Artificial neural network, ANN</a:t>
            </a:r>
            <a:r>
              <a:rPr lang="zh-CN" altLang="en-US" sz="2000" dirty="0">
                <a:latin typeface="微软雅黑" panose="020B0503020204020204" pitchFamily="34" charset="-122"/>
                <a:ea typeface="微软雅黑" panose="020B0503020204020204" pitchFamily="34" charset="-122"/>
              </a:rPr>
              <a:t>），能够从数据中学习高度复杂的非线性的决策边界。</a:t>
            </a:r>
            <a:endParaRPr lang="en-US" altLang="zh-CN" sz="2000" dirty="0">
              <a:latin typeface="微软雅黑" panose="020B0503020204020204" pitchFamily="34" charset="-122"/>
              <a:ea typeface="微软雅黑" panose="020B0503020204020204" pitchFamily="34" charset="-122"/>
            </a:endParaRPr>
          </a:p>
        </p:txBody>
      </p:sp>
      <p:sp>
        <p:nvSpPr>
          <p:cNvPr id="7" name="Text Box 4">
            <a:extLst>
              <a:ext uri="{FF2B5EF4-FFF2-40B4-BE49-F238E27FC236}">
                <a16:creationId xmlns:a16="http://schemas.microsoft.com/office/drawing/2014/main" id="{1CF188B0-7ED5-4BCE-8499-CE591FB787DC}"/>
              </a:ext>
            </a:extLst>
          </p:cNvPr>
          <p:cNvSpPr txBox="1">
            <a:spLocks noChangeArrowheads="1"/>
          </p:cNvSpPr>
          <p:nvPr/>
        </p:nvSpPr>
        <p:spPr bwMode="auto">
          <a:xfrm>
            <a:off x="3057417" y="5242352"/>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zh-CN" altLang="en-US" sz="2000" dirty="0">
                <a:latin typeface="微软雅黑" panose="020B0503020204020204" pitchFamily="34" charset="-122"/>
                <a:ea typeface="微软雅黑" panose="020B0503020204020204" pitchFamily="34" charset="-122"/>
              </a:rPr>
              <a:t>仅当有两个以上的输入为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时，输出为</a:t>
            </a:r>
            <a:r>
              <a:rPr lang="en-US" altLang="zh-CN" sz="1800" dirty="0"/>
              <a:t>1</a:t>
            </a:r>
            <a:endParaRPr lang="en-US" altLang="en-US" sz="1800" dirty="0"/>
          </a:p>
        </p:txBody>
      </p:sp>
    </p:spTree>
    <p:extLst>
      <p:ext uri="{BB962C8B-B14F-4D97-AF65-F5344CB8AC3E}">
        <p14:creationId xmlns:p14="http://schemas.microsoft.com/office/powerpoint/2010/main" val="404839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8049FFB8-EF9B-4F01-8F73-39ACEE00B468}"/>
              </a:ext>
            </a:extLst>
          </p:cNvPr>
          <p:cNvGraphicFramePr>
            <a:graphicFrameLocks noChangeAspect="1"/>
          </p:cNvGraphicFramePr>
          <p:nvPr>
            <p:extLst>
              <p:ext uri="{D42A27DB-BD31-4B8C-83A1-F6EECF244321}">
                <p14:modId xmlns:p14="http://schemas.microsoft.com/office/powerpoint/2010/main" val="2080181984"/>
              </p:ext>
            </p:extLst>
          </p:nvPr>
        </p:nvGraphicFramePr>
        <p:xfrm>
          <a:off x="2136419" y="957905"/>
          <a:ext cx="8078788" cy="3503612"/>
        </p:xfrm>
        <a:graphic>
          <a:graphicData uri="http://schemas.openxmlformats.org/presentationml/2006/ole">
            <mc:AlternateContent xmlns:mc="http://schemas.openxmlformats.org/markup-compatibility/2006">
              <mc:Choice xmlns:v="urn:schemas-microsoft-com:vml" Requires="v">
                <p:oleObj name="Visio" r:id="rId3" imgW="8939428" imgH="3877354" progId="Visio.Drawing.6">
                  <p:embed/>
                </p:oleObj>
              </mc:Choice>
              <mc:Fallback>
                <p:oleObj name="Visio" r:id="rId3" imgW="8939428" imgH="3877354" progId="Visio.Drawing.6">
                  <p:embed/>
                  <p:pic>
                    <p:nvPicPr>
                      <p:cNvPr id="40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419" y="957905"/>
                        <a:ext cx="807878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DCC66BA6-A72E-4B15-BF31-95D0BF6255BC}"/>
              </a:ext>
            </a:extLst>
          </p:cNvPr>
          <p:cNvGraphicFramePr>
            <a:graphicFrameLocks noChangeAspect="1"/>
          </p:cNvGraphicFramePr>
          <p:nvPr>
            <p:extLst>
              <p:ext uri="{D42A27DB-BD31-4B8C-83A1-F6EECF244321}">
                <p14:modId xmlns:p14="http://schemas.microsoft.com/office/powerpoint/2010/main" val="2779289215"/>
              </p:ext>
            </p:extLst>
          </p:nvPr>
        </p:nvGraphicFramePr>
        <p:xfrm>
          <a:off x="3109383" y="4665021"/>
          <a:ext cx="5346700" cy="1539874"/>
        </p:xfrm>
        <a:graphic>
          <a:graphicData uri="http://schemas.openxmlformats.org/presentationml/2006/ole">
            <mc:AlternateContent xmlns:mc="http://schemas.openxmlformats.org/markup-compatibility/2006">
              <mc:Choice xmlns:v="urn:schemas-microsoft-com:vml" Requires="v">
                <p:oleObj name="Equation" r:id="rId5" imgW="2362200" imgH="711200" progId="Equation.3">
                  <p:embed/>
                </p:oleObj>
              </mc:Choice>
              <mc:Fallback>
                <p:oleObj name="Equation" r:id="rId5" imgW="2362200" imgH="711200" progId="Equation.3">
                  <p:embed/>
                  <p:pic>
                    <p:nvPicPr>
                      <p:cNvPr id="41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9383" y="4665021"/>
                        <a:ext cx="5346700" cy="15398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0544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感知机模型仅包含一层神经网络，由输入、输出结点以及加权链接构成；</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与每个属性对应的输入结点通过加权链接连接到输出结点；</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通过比较输出结点与偏置因子</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的大小，决定对象的类别。</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Object 2">
            <a:extLst>
              <a:ext uri="{FF2B5EF4-FFF2-40B4-BE49-F238E27FC236}">
                <a16:creationId xmlns:a16="http://schemas.microsoft.com/office/drawing/2014/main" id="{48710352-63A9-465F-A4F8-A8A57DDFBD38}"/>
              </a:ext>
            </a:extLst>
          </p:cNvPr>
          <p:cNvGraphicFramePr>
            <a:graphicFrameLocks noGrp="1" noChangeAspect="1"/>
          </p:cNvGraphicFramePr>
          <p:nvPr>
            <p:ph sz="quarter" idx="2"/>
            <p:extLst>
              <p:ext uri="{D42A27DB-BD31-4B8C-83A1-F6EECF244321}">
                <p14:modId xmlns:p14="http://schemas.microsoft.com/office/powerpoint/2010/main" val="3455707120"/>
              </p:ext>
            </p:extLst>
          </p:nvPr>
        </p:nvGraphicFramePr>
        <p:xfrm>
          <a:off x="1116458" y="3314057"/>
          <a:ext cx="4800600" cy="3043238"/>
        </p:xfrm>
        <a:graphic>
          <a:graphicData uri="http://schemas.openxmlformats.org/presentationml/2006/ole">
            <mc:AlternateContent xmlns:mc="http://schemas.openxmlformats.org/markup-compatibility/2006">
              <mc:Choice xmlns:v="urn:schemas-microsoft-com:vml" Requires="v">
                <p:oleObj name="Visio" r:id="rId3" imgW="6766001" imgH="4291319" progId="Visio.Drawing.6">
                  <p:embed/>
                </p:oleObj>
              </mc:Choice>
              <mc:Fallback>
                <p:oleObj name="Visio" r:id="rId3" imgW="6766001" imgH="4291319" progId="Visio.Drawing.6">
                  <p:embed/>
                  <p:pic>
                    <p:nvPicPr>
                      <p:cNvPr id="51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458" y="3314057"/>
                        <a:ext cx="4800600" cy="304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
            <a:extLst>
              <a:ext uri="{FF2B5EF4-FFF2-40B4-BE49-F238E27FC236}">
                <a16:creationId xmlns:a16="http://schemas.microsoft.com/office/drawing/2014/main" id="{37C639CF-3CE3-4461-9354-B658570F39BF}"/>
              </a:ext>
            </a:extLst>
          </p:cNvPr>
          <p:cNvGraphicFramePr>
            <a:graphicFrameLocks noChangeAspect="1"/>
          </p:cNvGraphicFramePr>
          <p:nvPr>
            <p:extLst>
              <p:ext uri="{D42A27DB-BD31-4B8C-83A1-F6EECF244321}">
                <p14:modId xmlns:p14="http://schemas.microsoft.com/office/powerpoint/2010/main" val="1307890186"/>
              </p:ext>
            </p:extLst>
          </p:nvPr>
        </p:nvGraphicFramePr>
        <p:xfrm>
          <a:off x="6934200" y="3890321"/>
          <a:ext cx="2901950" cy="2009774"/>
        </p:xfrm>
        <a:graphic>
          <a:graphicData uri="http://schemas.openxmlformats.org/presentationml/2006/ole">
            <mc:AlternateContent xmlns:mc="http://schemas.openxmlformats.org/markup-compatibility/2006">
              <mc:Choice xmlns:v="urn:schemas-microsoft-com:vml" Requires="v">
                <p:oleObj name="Equation" r:id="rId5" imgW="1333500" imgH="889000" progId="Equation.3">
                  <p:embed/>
                </p:oleObj>
              </mc:Choice>
              <mc:Fallback>
                <p:oleObj name="Equation" r:id="rId5" imgW="1333500" imgH="889000" progId="Equation.3">
                  <p:embed/>
                  <p:pic>
                    <p:nvPicPr>
                      <p:cNvPr id="512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890321"/>
                        <a:ext cx="2901950" cy="2009774"/>
                      </a:xfrm>
                      <a:prstGeom prst="rect">
                        <a:avLst/>
                      </a:prstGeom>
                      <a:noFill/>
                      <a:ln>
                        <a:noFill/>
                      </a:ln>
                      <a:effectLst/>
                    </p:spPr>
                  </p:pic>
                </p:oleObj>
              </mc:Fallback>
            </mc:AlternateContent>
          </a:graphicData>
        </a:graphic>
      </p:graphicFrame>
      <p:sp>
        <p:nvSpPr>
          <p:cNvPr id="3" name="矩形 2">
            <a:extLst>
              <a:ext uri="{FF2B5EF4-FFF2-40B4-BE49-F238E27FC236}">
                <a16:creationId xmlns:a16="http://schemas.microsoft.com/office/drawing/2014/main" id="{02A6D7BF-4D36-49F5-AD62-AB201C7A57B6}"/>
              </a:ext>
            </a:extLst>
          </p:cNvPr>
          <p:cNvSpPr/>
          <p:nvPr/>
        </p:nvSpPr>
        <p:spPr>
          <a:xfrm>
            <a:off x="7006975" y="4941870"/>
            <a:ext cx="2630185" cy="958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53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2A6D7BF-4D36-49F5-AD62-AB201C7A57B6}"/>
              </a:ext>
            </a:extLst>
          </p:cNvPr>
          <p:cNvSpPr/>
          <p:nvPr/>
        </p:nvSpPr>
        <p:spPr>
          <a:xfrm>
            <a:off x="7006975" y="4941870"/>
            <a:ext cx="2630185" cy="958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Object 2">
            <a:extLst>
              <a:ext uri="{FF2B5EF4-FFF2-40B4-BE49-F238E27FC236}">
                <a16:creationId xmlns:a16="http://schemas.microsoft.com/office/drawing/2014/main" id="{EDE6CCEE-8DAB-4B52-B40B-76BCBD6CAE7B}"/>
              </a:ext>
            </a:extLst>
          </p:cNvPr>
          <p:cNvGraphicFramePr>
            <a:graphicFrameLocks noChangeAspect="1"/>
          </p:cNvGraphicFramePr>
          <p:nvPr>
            <p:extLst>
              <p:ext uri="{D42A27DB-BD31-4B8C-83A1-F6EECF244321}">
                <p14:modId xmlns:p14="http://schemas.microsoft.com/office/powerpoint/2010/main" val="1944018885"/>
              </p:ext>
            </p:extLst>
          </p:nvPr>
        </p:nvGraphicFramePr>
        <p:xfrm>
          <a:off x="2056606" y="760579"/>
          <a:ext cx="8078788" cy="3503612"/>
        </p:xfrm>
        <a:graphic>
          <a:graphicData uri="http://schemas.openxmlformats.org/presentationml/2006/ole">
            <mc:AlternateContent xmlns:mc="http://schemas.openxmlformats.org/markup-compatibility/2006">
              <mc:Choice xmlns:v="urn:schemas-microsoft-com:vml" Requires="v">
                <p:oleObj name="Visio" r:id="rId3" imgW="8939428" imgH="3877354" progId="Visio.Drawing.6">
                  <p:embed/>
                </p:oleObj>
              </mc:Choice>
              <mc:Fallback>
                <p:oleObj name="Visio" r:id="rId3" imgW="8939428" imgH="3877354" progId="Visio.Drawing.6">
                  <p:embed/>
                  <p:pic>
                    <p:nvPicPr>
                      <p:cNvPr id="8" name="Object 2">
                        <a:extLst>
                          <a:ext uri="{FF2B5EF4-FFF2-40B4-BE49-F238E27FC236}">
                            <a16:creationId xmlns:a16="http://schemas.microsoft.com/office/drawing/2014/main" id="{8049FFB8-EF9B-4F01-8F73-39ACEE00B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606" y="760579"/>
                        <a:ext cx="807878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
            <a:extLst>
              <a:ext uri="{FF2B5EF4-FFF2-40B4-BE49-F238E27FC236}">
                <a16:creationId xmlns:a16="http://schemas.microsoft.com/office/drawing/2014/main" id="{CE9457D4-19C3-4038-B203-E85AF2BCA6C4}"/>
              </a:ext>
            </a:extLst>
          </p:cNvPr>
          <p:cNvGraphicFramePr>
            <a:graphicFrameLocks noChangeAspect="1"/>
          </p:cNvGraphicFramePr>
          <p:nvPr>
            <p:extLst>
              <p:ext uri="{D42A27DB-BD31-4B8C-83A1-F6EECF244321}">
                <p14:modId xmlns:p14="http://schemas.microsoft.com/office/powerpoint/2010/main" val="3945189541"/>
              </p:ext>
            </p:extLst>
          </p:nvPr>
        </p:nvGraphicFramePr>
        <p:xfrm>
          <a:off x="3153833" y="4431512"/>
          <a:ext cx="5257800" cy="1582738"/>
        </p:xfrm>
        <a:graphic>
          <a:graphicData uri="http://schemas.openxmlformats.org/presentationml/2006/ole">
            <mc:AlternateContent xmlns:mc="http://schemas.openxmlformats.org/markup-compatibility/2006">
              <mc:Choice xmlns:v="urn:schemas-microsoft-com:vml" Requires="v">
                <p:oleObj name="Equation" r:id="rId5" imgW="2362200" imgH="711200" progId="Equation.3">
                  <p:embed/>
                </p:oleObj>
              </mc:Choice>
              <mc:Fallback>
                <p:oleObj name="Equation" r:id="rId5" imgW="2362200" imgH="711200" progId="Equation.3">
                  <p:embed/>
                  <p:pic>
                    <p:nvPicPr>
                      <p:cNvPr id="819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3833" y="4431512"/>
                        <a:ext cx="525780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文本框 13">
            <a:extLst>
              <a:ext uri="{FF2B5EF4-FFF2-40B4-BE49-F238E27FC236}">
                <a16:creationId xmlns:a16="http://schemas.microsoft.com/office/drawing/2014/main" id="{A17E1BFC-C543-4207-8077-A61F403DFF14}"/>
              </a:ext>
            </a:extLst>
          </p:cNvPr>
          <p:cNvSpPr txBox="1"/>
          <p:nvPr/>
        </p:nvSpPr>
        <p:spPr>
          <a:xfrm>
            <a:off x="1926404" y="6159850"/>
            <a:ext cx="6919645" cy="424732"/>
          </a:xfrm>
          <a:prstGeom prst="rect">
            <a:avLst/>
          </a:prstGeom>
          <a:noFill/>
        </p:spPr>
        <p:txBody>
          <a:bodyPr wrap="square">
            <a:spAutoFit/>
          </a:bodyPr>
          <a:lstStyle/>
          <a:p>
            <a:pPr marL="800100" lvl="1" indent="-342900">
              <a:lnSpc>
                <a:spcPct val="90000"/>
              </a:lnSpc>
              <a:buFont typeface="Arial" panose="020B0604020202020204" pitchFamily="34" charset="0"/>
              <a:buChar char="•"/>
            </a:pP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en-US"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t> = 1, X</a:t>
            </a:r>
            <a:r>
              <a:rPr lang="en-US" altLang="en-US"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t> = 0, X</a:t>
            </a:r>
            <a:r>
              <a:rPr lang="en-US" altLang="en-US"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rPr>
              <a:t> =1 =&gt; y = sign(0.2) = 1</a:t>
            </a:r>
          </a:p>
        </p:txBody>
      </p:sp>
    </p:spTree>
    <p:extLst>
      <p:ext uri="{BB962C8B-B14F-4D97-AF65-F5344CB8AC3E}">
        <p14:creationId xmlns:p14="http://schemas.microsoft.com/office/powerpoint/2010/main" val="281139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感知机学习算法</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初始化所有权重</a:t>
                </a:r>
                <a:r>
                  <a:rPr lang="en-US" altLang="en-US" sz="2000" dirty="0">
                    <a:latin typeface="微软雅黑" panose="020B0503020204020204" pitchFamily="34" charset="-122"/>
                    <a:ea typeface="微软雅黑" panose="020B0503020204020204" pitchFamily="34" charset="-122"/>
                  </a:rPr>
                  <a:t>(w</a:t>
                </a:r>
                <a:r>
                  <a:rPr lang="en-US" altLang="en-US" sz="2000" baseline="-25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 w</a:t>
                </a:r>
                <a:r>
                  <a:rPr lang="en-US" altLang="en-US" sz="2000" baseline="-25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 …, w</a:t>
                </a:r>
                <a:r>
                  <a:rPr lang="en-US" altLang="en-US" sz="2000" baseline="-25000" dirty="0">
                    <a:latin typeface="微软雅黑" panose="020B0503020204020204" pitchFamily="34" charset="-122"/>
                    <a:ea typeface="微软雅黑" panose="020B0503020204020204" pitchFamily="34" charset="-122"/>
                  </a:rPr>
                  <a:t>d</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，随机赋值</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en-US" altLang="zh-CN" sz="2000" dirty="0">
                    <a:latin typeface="微软雅黑" panose="020B0503020204020204" pitchFamily="34" charset="-122"/>
                    <a:ea typeface="微软雅黑" panose="020B0503020204020204" pitchFamily="34" charset="-122"/>
                  </a:rPr>
                  <a:t>Repeat</a:t>
                </a:r>
              </a:p>
              <a:p>
                <a:pPr marL="1257300" lvl="2" indent="-342900">
                  <a:buClr>
                    <a:schemeClr val="tx1"/>
                  </a:buClr>
                  <a:buFont typeface="+mj-lt"/>
                  <a:buAutoNum type="arabicPeriod"/>
                </a:pPr>
                <a:r>
                  <a:rPr lang="zh-CN" altLang="en-US" sz="1600" dirty="0">
                    <a:latin typeface="微软雅黑" panose="020B0503020204020204" pitchFamily="34" charset="-122"/>
                    <a:ea typeface="微软雅黑" panose="020B0503020204020204" pitchFamily="34" charset="-122"/>
                  </a:rPr>
                  <a:t>对每个训练实例，计算预测输出</a:t>
                </a:r>
                <a:endParaRPr lang="en-US" altLang="zh-CN" sz="1600"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zh-CN" altLang="en-US" sz="1600" dirty="0">
                    <a:latin typeface="微软雅黑" panose="020B0503020204020204" pitchFamily="34" charset="-122"/>
                    <a:ea typeface="微软雅黑" panose="020B0503020204020204" pitchFamily="34" charset="-122"/>
                  </a:rPr>
                  <a:t>根据真实标签</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oMath>
                </a14:m>
                <a:r>
                  <a:rPr lang="zh-CN" altLang="en-US" sz="1600" dirty="0">
                    <a:latin typeface="微软雅黑" panose="020B0503020204020204" pitchFamily="34" charset="-122"/>
                    <a:ea typeface="微软雅黑" panose="020B0503020204020204" pitchFamily="34" charset="-122"/>
                  </a:rPr>
                  <a:t>与预测输出</a:t>
                </a:r>
                <a14:m>
                  <m:oMath xmlns:m="http://schemas.openxmlformats.org/officeDocument/2006/math">
                    <m:sSup>
                      <m:sSupPr>
                        <m:ctrlPr>
                          <a:rPr lang="en-US" altLang="zh-CN" sz="1600" i="1">
                            <a:latin typeface="Cambria Math" panose="02040503050406030204" pitchFamily="18" charset="0"/>
                            <a:ea typeface="微软雅黑" panose="020B0503020204020204" pitchFamily="34" charset="-122"/>
                          </a:rPr>
                        </m:ctrlPr>
                      </m:sSupPr>
                      <m:e>
                        <m:acc>
                          <m:accPr>
                            <m:chr m:val="̂"/>
                            <m:ctrlPr>
                              <a:rPr lang="en-US" altLang="zh-CN" sz="1600" i="1">
                                <a:latin typeface="Cambria Math" panose="02040503050406030204" pitchFamily="18" charset="0"/>
                                <a:ea typeface="微软雅黑" panose="020B0503020204020204" pitchFamily="34" charset="-122"/>
                              </a:rPr>
                            </m:ctrlPr>
                          </m:accPr>
                          <m:e>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𝑦</m:t>
                                </m:r>
                              </m:e>
                              <m:sub>
                                <m:r>
                                  <a:rPr lang="en-US" altLang="zh-CN" sz="1600" i="1">
                                    <a:latin typeface="Cambria Math" panose="02040503050406030204" pitchFamily="18" charset="0"/>
                                    <a:ea typeface="微软雅黑" panose="020B0503020204020204" pitchFamily="34" charset="-122"/>
                                  </a:rPr>
                                  <m:t>𝑖</m:t>
                                </m:r>
                              </m:sub>
                            </m:sSub>
                          </m:e>
                        </m:acc>
                      </m:e>
                      <m:sup>
                        <m:d>
                          <m:dPr>
                            <m:ctrlPr>
                              <a:rPr lang="en-US" altLang="zh-CN" sz="1600" i="1">
                                <a:latin typeface="Cambria Math" panose="02040503050406030204" pitchFamily="18" charset="0"/>
                                <a:ea typeface="微软雅黑" panose="020B0503020204020204" pitchFamily="34" charset="-122"/>
                              </a:rPr>
                            </m:ctrlPr>
                          </m:dPr>
                          <m:e>
                            <m:r>
                              <a:rPr lang="en-US" altLang="zh-CN" sz="1600" i="1">
                                <a:latin typeface="Cambria Math" panose="02040503050406030204" pitchFamily="18" charset="0"/>
                                <a:ea typeface="微软雅黑" panose="020B0503020204020204" pitchFamily="34" charset="-122"/>
                              </a:rPr>
                              <m:t>𝑘</m:t>
                            </m:r>
                          </m:e>
                        </m:d>
                      </m:sup>
                    </m:sSup>
                  </m:oMath>
                </a14:m>
                <a:r>
                  <a:rPr lang="zh-CN" altLang="en-US" sz="1600" dirty="0">
                    <a:latin typeface="微软雅黑" panose="020B0503020204020204" pitchFamily="34" charset="-122"/>
                    <a:ea typeface="微软雅黑" panose="020B0503020204020204" pitchFamily="34" charset="-122"/>
                  </a:rPr>
                  <a:t>更新权重：</a:t>
                </a:r>
                <a:endParaRPr lang="en-US" altLang="zh-CN" sz="1600" dirty="0">
                  <a:latin typeface="微软雅黑" panose="020B0503020204020204" pitchFamily="34" charset="-122"/>
                  <a:ea typeface="微软雅黑" panose="020B0503020204020204" pitchFamily="34" charset="-122"/>
                </a:endParaRPr>
              </a:p>
              <a:p>
                <a:pPr marL="914400" lvl="2" indent="0">
                  <a:buClr>
                    <a:schemeClr val="tx1"/>
                  </a:buClr>
                  <a:buNone/>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ea typeface="微软雅黑" panose="020B0503020204020204" pitchFamily="34" charset="-122"/>
                            </a:rPr>
                          </m:ctrlPr>
                        </m:sSupPr>
                        <m:e>
                          <m:r>
                            <a:rPr lang="en-US" altLang="zh-CN" sz="1600" b="0" i="1" smtClean="0">
                              <a:latin typeface="Cambria Math" panose="02040503050406030204" pitchFamily="18" charset="0"/>
                              <a:ea typeface="微软雅黑" panose="020B0503020204020204" pitchFamily="34" charset="-122"/>
                            </a:rPr>
                            <m:t>𝑤</m:t>
                          </m:r>
                        </m:e>
                        <m:sup>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𝑘</m:t>
                          </m:r>
                          <m:r>
                            <a:rPr lang="en-US" altLang="zh-CN" sz="1600" b="0" i="1" smtClean="0">
                              <a:latin typeface="Cambria Math" panose="02040503050406030204" pitchFamily="18" charset="0"/>
                              <a:ea typeface="微软雅黑" panose="020B0503020204020204" pitchFamily="34" charset="-122"/>
                            </a:rPr>
                            <m:t>+1)</m:t>
                          </m:r>
                        </m:sup>
                      </m:sSup>
                      <m:r>
                        <a:rPr lang="en-US" altLang="zh-CN" sz="1600" b="0" i="1" smtClean="0">
                          <a:latin typeface="Cambria Math" panose="02040503050406030204" pitchFamily="18" charset="0"/>
                          <a:ea typeface="微软雅黑" panose="020B0503020204020204" pitchFamily="34" charset="-122"/>
                        </a:rPr>
                        <m:t>=</m:t>
                      </m:r>
                      <m:sSup>
                        <m:sSupPr>
                          <m:ctrlPr>
                            <a:rPr lang="en-US" altLang="zh-CN" sz="1600" b="0" i="1" smtClean="0">
                              <a:latin typeface="Cambria Math" panose="02040503050406030204" pitchFamily="18" charset="0"/>
                              <a:ea typeface="微软雅黑" panose="020B0503020204020204" pitchFamily="34" charset="-122"/>
                            </a:rPr>
                          </m:ctrlPr>
                        </m:sSupPr>
                        <m:e>
                          <m:r>
                            <a:rPr lang="en-US" altLang="zh-CN" sz="1600" b="0" i="1" smtClean="0">
                              <a:latin typeface="Cambria Math" panose="02040503050406030204" pitchFamily="18" charset="0"/>
                              <a:ea typeface="微软雅黑" panose="020B0503020204020204" pitchFamily="34" charset="-122"/>
                            </a:rPr>
                            <m:t>𝑤</m:t>
                          </m:r>
                        </m:e>
                        <m:sup>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𝑘</m:t>
                          </m:r>
                          <m:r>
                            <a:rPr lang="en-US" altLang="zh-CN" sz="1600" b="0" i="1" smtClean="0">
                              <a:latin typeface="Cambria Math" panose="02040503050406030204" pitchFamily="18" charset="0"/>
                              <a:ea typeface="微软雅黑" panose="020B0503020204020204" pitchFamily="34" charset="-122"/>
                            </a:rPr>
                            <m:t>)</m:t>
                          </m:r>
                        </m:sup>
                      </m:sSup>
                      <m:r>
                        <a:rPr lang="en-US" altLang="zh-CN" sz="1600" b="0" i="1" smtClean="0">
                          <a:latin typeface="Cambria Math" panose="02040503050406030204" pitchFamily="18" charset="0"/>
                          <a:ea typeface="微软雅黑" panose="020B0503020204020204" pitchFamily="34" charset="-122"/>
                        </a:rPr>
                        <m:t>+</m:t>
                      </m:r>
                      <m:r>
                        <m:rPr>
                          <m:sty m:val="p"/>
                        </m:rPr>
                        <a:rPr lang="el-GR" altLang="zh-CN" sz="1600" b="0" i="1" smtClean="0">
                          <a:latin typeface="Cambria Math" panose="02040503050406030204" pitchFamily="18" charset="0"/>
                          <a:ea typeface="微软雅黑" panose="020B0503020204020204" pitchFamily="34" charset="-122"/>
                        </a:rPr>
                        <m:t>λ</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m:t>
                          </m:r>
                          <m:sSup>
                            <m:sSupPr>
                              <m:ctrlPr>
                                <a:rPr lang="en-US" altLang="zh-CN" sz="1600" b="0" i="1" smtClean="0">
                                  <a:latin typeface="Cambria Math" panose="02040503050406030204" pitchFamily="18" charset="0"/>
                                  <a:ea typeface="微软雅黑" panose="020B0503020204020204" pitchFamily="34" charset="-122"/>
                                </a:rPr>
                              </m:ctrlPr>
                            </m:sSupPr>
                            <m:e>
                              <m:acc>
                                <m:accPr>
                                  <m:chr m:val="̂"/>
                                  <m:ctrlPr>
                                    <a:rPr lang="en-US" altLang="zh-CN" sz="1600" b="0" i="1" smtClean="0">
                                      <a:latin typeface="Cambria Math" panose="02040503050406030204" pitchFamily="18" charset="0"/>
                                      <a:ea typeface="微软雅黑" panose="020B0503020204020204" pitchFamily="34" charset="-122"/>
                                    </a:rPr>
                                  </m:ctrlPr>
                                </m:acc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e>
                              </m:acc>
                            </m:e>
                            <m:sup>
                              <m:d>
                                <m:dPr>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𝑘</m:t>
                                  </m:r>
                                </m:e>
                              </m:d>
                            </m:sup>
                          </m:sSup>
                        </m:e>
                      </m:d>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m:oMathPara>
                </a14:m>
                <a:endParaRPr lang="en-US" altLang="zh-CN" sz="16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直到平均误差小于某个阈值，算法停止</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905933" y="938053"/>
                <a:ext cx="10244666" cy="5246990"/>
              </a:xfrm>
              <a:prstGeom prst="rect">
                <a:avLst/>
              </a:prstGeom>
              <a:blipFill>
                <a:blip r:embed="rId3"/>
                <a:stretch>
                  <a:fillRect l="-83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2A6D7BF-4D36-49F5-AD62-AB201C7A57B6}"/>
              </a:ext>
            </a:extLst>
          </p:cNvPr>
          <p:cNvSpPr/>
          <p:nvPr/>
        </p:nvSpPr>
        <p:spPr>
          <a:xfrm>
            <a:off x="7006975" y="4941870"/>
            <a:ext cx="2630185" cy="958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190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947686" y="2459894"/>
            <a:ext cx="10727479" cy="1015663"/>
          </a:xfrm>
          <a:prstGeom prst="rect">
            <a:avLst/>
          </a:prstGeom>
        </p:spPr>
        <p:txBody>
          <a:bodyPr wrap="square">
            <a:spAutoFit/>
          </a:bodyPr>
          <a:lstStyle/>
          <a:p>
            <a:pPr algn="ctr"/>
            <a:r>
              <a:rPr lang="zh-CN" altLang="en-US" sz="6000" dirty="0"/>
              <a:t>第四讲 分类：其他技术</a:t>
            </a:r>
          </a:p>
        </p:txBody>
      </p:sp>
    </p:spTree>
    <p:custDataLst>
      <p:tags r:id="rId1"/>
    </p:custDataLst>
    <p:extLst>
      <p:ext uri="{BB962C8B-B14F-4D97-AF65-F5344CB8AC3E}">
        <p14:creationId xmlns:p14="http://schemas.microsoft.com/office/powerpoint/2010/main" val="193484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迭代加权更新：</a:t>
                </a: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ea typeface="微软雅黑" panose="020B0503020204020204" pitchFamily="34" charset="-122"/>
                            </a:rPr>
                          </m:ctrlPr>
                        </m:sSupPr>
                        <m:e>
                          <m:r>
                            <a:rPr lang="en-US" altLang="zh-CN" sz="1600" b="0" i="1" smtClean="0">
                              <a:latin typeface="Cambria Math" panose="02040503050406030204" pitchFamily="18" charset="0"/>
                              <a:ea typeface="微软雅黑" panose="020B0503020204020204" pitchFamily="34" charset="-122"/>
                            </a:rPr>
                            <m:t>𝑤</m:t>
                          </m:r>
                        </m:e>
                        <m:sup>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𝑘</m:t>
                          </m:r>
                          <m:r>
                            <a:rPr lang="en-US" altLang="zh-CN" sz="1600" b="0" i="1" smtClean="0">
                              <a:latin typeface="Cambria Math" panose="02040503050406030204" pitchFamily="18" charset="0"/>
                              <a:ea typeface="微软雅黑" panose="020B0503020204020204" pitchFamily="34" charset="-122"/>
                            </a:rPr>
                            <m:t>+1)</m:t>
                          </m:r>
                        </m:sup>
                      </m:sSup>
                      <m:r>
                        <a:rPr lang="en-US" altLang="zh-CN" sz="1600" b="0" i="1" smtClean="0">
                          <a:latin typeface="Cambria Math" panose="02040503050406030204" pitchFamily="18" charset="0"/>
                          <a:ea typeface="微软雅黑" panose="020B0503020204020204" pitchFamily="34" charset="-122"/>
                        </a:rPr>
                        <m:t>=</m:t>
                      </m:r>
                      <m:sSup>
                        <m:sSupPr>
                          <m:ctrlPr>
                            <a:rPr lang="en-US" altLang="zh-CN" sz="1600" b="0" i="1" smtClean="0">
                              <a:latin typeface="Cambria Math" panose="02040503050406030204" pitchFamily="18" charset="0"/>
                              <a:ea typeface="微软雅黑" panose="020B0503020204020204" pitchFamily="34" charset="-122"/>
                            </a:rPr>
                          </m:ctrlPr>
                        </m:sSupPr>
                        <m:e>
                          <m:r>
                            <a:rPr lang="en-US" altLang="zh-CN" sz="1600" b="0" i="1" smtClean="0">
                              <a:latin typeface="Cambria Math" panose="02040503050406030204" pitchFamily="18" charset="0"/>
                              <a:ea typeface="微软雅黑" panose="020B0503020204020204" pitchFamily="34" charset="-122"/>
                            </a:rPr>
                            <m:t>𝑤</m:t>
                          </m:r>
                        </m:e>
                        <m:sup>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𝑘</m:t>
                          </m:r>
                          <m:r>
                            <a:rPr lang="en-US" altLang="zh-CN" sz="1600" b="0" i="1" smtClean="0">
                              <a:latin typeface="Cambria Math" panose="02040503050406030204" pitchFamily="18" charset="0"/>
                              <a:ea typeface="微软雅黑" panose="020B0503020204020204" pitchFamily="34" charset="-122"/>
                            </a:rPr>
                            <m:t>)</m:t>
                          </m:r>
                        </m:sup>
                      </m:sSup>
                      <m:r>
                        <a:rPr lang="en-US" altLang="zh-CN" sz="1600" b="0" i="1" smtClean="0">
                          <a:latin typeface="Cambria Math" panose="02040503050406030204" pitchFamily="18" charset="0"/>
                          <a:ea typeface="微软雅黑" panose="020B0503020204020204" pitchFamily="34" charset="-122"/>
                        </a:rPr>
                        <m:t>+</m:t>
                      </m:r>
                      <m:r>
                        <m:rPr>
                          <m:sty m:val="p"/>
                        </m:rPr>
                        <a:rPr lang="el-GR" altLang="zh-CN" sz="1600" b="0" i="1" smtClean="0">
                          <a:latin typeface="Cambria Math" panose="02040503050406030204" pitchFamily="18" charset="0"/>
                          <a:ea typeface="微软雅黑" panose="020B0503020204020204" pitchFamily="34" charset="-122"/>
                        </a:rPr>
                        <m:t>λ</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m:t>
                          </m:r>
                          <m:sSup>
                            <m:sSupPr>
                              <m:ctrlPr>
                                <a:rPr lang="en-US" altLang="zh-CN" sz="1600" b="0" i="1" smtClean="0">
                                  <a:latin typeface="Cambria Math" panose="02040503050406030204" pitchFamily="18" charset="0"/>
                                  <a:ea typeface="微软雅黑" panose="020B0503020204020204" pitchFamily="34" charset="-122"/>
                                </a:rPr>
                              </m:ctrlPr>
                            </m:sSupPr>
                            <m:e>
                              <m:acc>
                                <m:accPr>
                                  <m:chr m:val="̂"/>
                                  <m:ctrlPr>
                                    <a:rPr lang="en-US" altLang="zh-CN" sz="1600" b="0" i="1" smtClean="0">
                                      <a:latin typeface="Cambria Math" panose="02040503050406030204" pitchFamily="18" charset="0"/>
                                      <a:ea typeface="微软雅黑" panose="020B0503020204020204" pitchFamily="34" charset="-122"/>
                                    </a:rPr>
                                  </m:ctrlPr>
                                </m:acc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e>
                              </m:acc>
                            </m:e>
                            <m:sup>
                              <m:d>
                                <m:dPr>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𝑘</m:t>
                                  </m:r>
                                </m:e>
                              </m:d>
                            </m:sup>
                          </m:sSup>
                        </m:e>
                      </m:d>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m:oMathPara>
                </a14:m>
                <a:endParaRPr lang="en-US" altLang="zh-CN" sz="1600" dirty="0">
                  <a:latin typeface="微软雅黑" panose="020B0503020204020204" pitchFamily="34" charset="-122"/>
                  <a:ea typeface="微软雅黑" panose="020B0503020204020204" pitchFamily="34" charset="-122"/>
                </a:endParaRPr>
              </a:p>
              <a:p>
                <a:pPr lvl="1">
                  <a:buClr>
                    <a:schemeClr val="tx1"/>
                  </a:buClr>
                </a:pPr>
                <a14:m>
                  <m:oMath xmlns:m="http://schemas.openxmlformats.org/officeDocument/2006/math">
                    <m:r>
                      <m:rPr>
                        <m:sty m:val="p"/>
                      </m:rPr>
                      <a:rPr lang="el-GR" altLang="zh-CN" sz="2000" i="1" smtClean="0">
                        <a:latin typeface="Cambria Math" panose="02040503050406030204" pitchFamily="18" charset="0"/>
                        <a:ea typeface="微软雅黑" panose="020B0503020204020204" pitchFamily="34" charset="-122"/>
                      </a:rPr>
                      <m:t>λ</m:t>
                    </m:r>
                  </m:oMath>
                </a14:m>
                <a:r>
                  <a:rPr lang="zh-CN" altLang="en-US" sz="2000" dirty="0">
                    <a:latin typeface="微软雅黑" panose="020B0503020204020204" pitchFamily="34" charset="-122"/>
                    <a:ea typeface="微软雅黑" panose="020B0503020204020204" pitchFamily="34" charset="-122"/>
                  </a:rPr>
                  <a:t>为学习率</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误差</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𝑒</m:t>
                    </m:r>
                    <m:r>
                      <a:rPr lang="en-US" altLang="zh-CN" sz="2000" b="0" i="1" smtClean="0">
                        <a:latin typeface="Cambria Math" panose="02040503050406030204" pitchFamily="18" charset="0"/>
                        <a:ea typeface="微软雅黑" panose="020B0503020204020204" pitchFamily="34" charset="-122"/>
                      </a:rPr>
                      <m:t>=</m:t>
                    </m:r>
                  </m:oMath>
                </a14:m>
                <a:r>
                  <a:rPr lang="en-US" altLang="zh-CN" sz="2000" dirty="0">
                    <a:ea typeface="微软雅黑" panose="020B0503020204020204" pitchFamily="34" charset="-122"/>
                  </a:rPr>
                  <a:t> </a:t>
                </a:r>
                <a14:m>
                  <m:oMath xmlns:m="http://schemas.openxmlformats.org/officeDocument/2006/math">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𝑦</m:t>
                            </m:r>
                          </m:e>
                          <m:sub>
                            <m:r>
                              <a:rPr lang="en-US" altLang="zh-CN" sz="2000" i="1">
                                <a:latin typeface="Cambria Math" panose="02040503050406030204" pitchFamily="18" charset="0"/>
                                <a:ea typeface="微软雅黑" panose="020B0503020204020204" pitchFamily="34" charset="-122"/>
                              </a:rPr>
                              <m:t>𝑖</m:t>
                            </m:r>
                          </m:sub>
                        </m:sSub>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acc>
                              <m:accPr>
                                <m:chr m:val="̂"/>
                                <m:ctrlPr>
                                  <a:rPr lang="en-US" altLang="zh-CN" sz="2000" i="1">
                                    <a:latin typeface="Cambria Math" panose="02040503050406030204" pitchFamily="18" charset="0"/>
                                    <a:ea typeface="微软雅黑" panose="020B0503020204020204" pitchFamily="34" charset="-122"/>
                                  </a:rPr>
                                </m:ctrlPr>
                              </m:acc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𝑦</m:t>
                                    </m:r>
                                  </m:e>
                                  <m:sub>
                                    <m:r>
                                      <a:rPr lang="en-US" altLang="zh-CN" sz="2000" i="1">
                                        <a:latin typeface="Cambria Math" panose="02040503050406030204" pitchFamily="18" charset="0"/>
                                        <a:ea typeface="微软雅黑" panose="020B0503020204020204" pitchFamily="34" charset="-122"/>
                                      </a:rPr>
                                      <m:t>𝑖</m:t>
                                    </m:r>
                                  </m:sub>
                                </m:sSub>
                              </m:e>
                            </m:acc>
                          </m:e>
                          <m:sup>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𝑘</m:t>
                                </m:r>
                              </m:e>
                            </m:d>
                          </m:sup>
                        </m:sSup>
                      </m:e>
                    </m:d>
                  </m:oMath>
                </a14:m>
                <a:r>
                  <a:rPr lang="en-US" altLang="zh-CN" sz="2000" dirty="0">
                    <a:latin typeface="微软雅黑" panose="020B0503020204020204" pitchFamily="34" charset="-122"/>
                    <a:ea typeface="微软雅黑" panose="020B0503020204020204" pitchFamily="34" charset="-122"/>
                  </a:rPr>
                  <a:t>:</a:t>
                </a:r>
              </a:p>
              <a:p>
                <a:pPr lvl="2">
                  <a:buClr>
                    <a:schemeClr val="tx1"/>
                  </a:buClr>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𝑒</m:t>
                    </m:r>
                  </m:oMath>
                </a14:m>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，则停止权重更新</a:t>
                </a:r>
                <a:endParaRPr lang="en-US" altLang="zh-CN" sz="2000" dirty="0">
                  <a:latin typeface="微软雅黑" panose="020B0503020204020204" pitchFamily="34" charset="-122"/>
                  <a:ea typeface="微软雅黑" panose="020B0503020204020204" pitchFamily="34" charset="-122"/>
                </a:endParaRPr>
              </a:p>
              <a:p>
                <a:pPr lvl="2">
                  <a:buClr>
                    <a:schemeClr val="tx1"/>
                  </a:buClr>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𝑒</m:t>
                    </m:r>
                    <m:r>
                      <a:rPr lang="en-US" altLang="zh-CN" sz="2000" b="0" i="1" smtClean="0">
                        <a:latin typeface="Cambria Math" panose="02040503050406030204" pitchFamily="18" charset="0"/>
                        <a:ea typeface="微软雅黑" panose="020B0503020204020204" pitchFamily="34" charset="-122"/>
                      </a:rPr>
                      <m:t>&gt;</m:t>
                    </m:r>
                  </m:oMath>
                </a14:m>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，权重需变大，使</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acc>
                          <m:accPr>
                            <m:chr m:val="̂"/>
                            <m:ctrlPr>
                              <a:rPr lang="en-US" altLang="zh-CN" i="1">
                                <a:latin typeface="Cambria Math" panose="02040503050406030204" pitchFamily="18" charset="0"/>
                                <a:ea typeface="微软雅黑" panose="020B0503020204020204" pitchFamily="34" charset="-122"/>
                              </a:rPr>
                            </m:ctrlPr>
                          </m:acc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acc>
                      </m:e>
                      <m: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𝑘</m:t>
                            </m:r>
                            <m:r>
                              <a:rPr lang="en-US" altLang="zh-CN" i="1">
                                <a:latin typeface="Cambria Math" panose="02040503050406030204" pitchFamily="18" charset="0"/>
                                <a:ea typeface="微软雅黑" panose="020B0503020204020204" pitchFamily="34" charset="-122"/>
                              </a:rPr>
                              <m:t>+1</m:t>
                            </m:r>
                          </m:e>
                        </m:d>
                      </m:sup>
                    </m:sSup>
                  </m:oMath>
                </a14:m>
                <a:r>
                  <a:rPr lang="zh-CN" altLang="en-US" sz="2000" dirty="0">
                    <a:latin typeface="微软雅黑" panose="020B0503020204020204" pitchFamily="34" charset="-122"/>
                    <a:ea typeface="微软雅黑" panose="020B0503020204020204" pitchFamily="34" charset="-122"/>
                  </a:rPr>
                  <a:t>变大，从而减小</a:t>
                </a:r>
                <a:r>
                  <a:rPr lang="en-US" altLang="zh-CN" sz="2000" dirty="0">
                    <a:latin typeface="微软雅黑" panose="020B0503020204020204" pitchFamily="34" charset="-122"/>
                    <a:ea typeface="微软雅黑" panose="020B0503020204020204" pitchFamily="34" charset="-122"/>
                  </a:rPr>
                  <a:t>e</a:t>
                </a:r>
              </a:p>
              <a:p>
                <a:pPr lvl="2">
                  <a:buClr>
                    <a:schemeClr val="tx1"/>
                  </a:buClr>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𝑒</m:t>
                    </m:r>
                    <m:r>
                      <a:rPr lang="en-US" altLang="zh-CN" sz="2000" b="0" i="1" smtClean="0">
                        <a:latin typeface="Cambria Math" panose="02040503050406030204" pitchFamily="18" charset="0"/>
                        <a:ea typeface="微软雅黑" panose="020B0503020204020204" pitchFamily="34" charset="-122"/>
                      </a:rPr>
                      <m:t>&lt;</m:t>
                    </m:r>
                  </m:oMath>
                </a14:m>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，权重需变</a:t>
                </a:r>
                <a:r>
                  <a:rPr lang="zh-CN" altLang="en-US" dirty="0">
                    <a:latin typeface="微软雅黑" panose="020B0503020204020204" pitchFamily="34" charset="-122"/>
                    <a:ea typeface="微软雅黑" panose="020B0503020204020204" pitchFamily="34" charset="-122"/>
                  </a:rPr>
                  <a:t>小</a:t>
                </a:r>
                <a:r>
                  <a:rPr lang="zh-CN" altLang="en-US" sz="2000" dirty="0">
                    <a:latin typeface="微软雅黑" panose="020B0503020204020204" pitchFamily="34" charset="-122"/>
                    <a:ea typeface="微软雅黑" panose="020B0503020204020204" pitchFamily="34" charset="-122"/>
                  </a:rPr>
                  <a:t>，使</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acc>
                          <m:accPr>
                            <m:chr m:val="̂"/>
                            <m:ctrlPr>
                              <a:rPr lang="en-US" altLang="zh-CN" i="1">
                                <a:latin typeface="Cambria Math" panose="02040503050406030204" pitchFamily="18" charset="0"/>
                                <a:ea typeface="微软雅黑" panose="020B0503020204020204" pitchFamily="34" charset="-122"/>
                              </a:rPr>
                            </m:ctrlPr>
                          </m:acc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acc>
                      </m:e>
                      <m: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𝑘</m:t>
                            </m:r>
                            <m:r>
                              <a:rPr lang="en-US" altLang="zh-CN" i="1">
                                <a:latin typeface="Cambria Math" panose="02040503050406030204" pitchFamily="18" charset="0"/>
                                <a:ea typeface="微软雅黑" panose="020B0503020204020204" pitchFamily="34" charset="-122"/>
                              </a:rPr>
                              <m:t>+1</m:t>
                            </m:r>
                          </m:e>
                        </m:d>
                      </m:sup>
                    </m:sSup>
                  </m:oMath>
                </a14:m>
                <a:r>
                  <a:rPr lang="zh-CN" altLang="en-US" sz="2000" dirty="0">
                    <a:latin typeface="微软雅黑" panose="020B0503020204020204" pitchFamily="34" charset="-122"/>
                    <a:ea typeface="微软雅黑" panose="020B0503020204020204" pitchFamily="34" charset="-122"/>
                  </a:rPr>
                  <a:t>变小，从而增大</a:t>
                </a:r>
                <a:r>
                  <a:rPr lang="en-US" altLang="zh-CN" sz="2000" dirty="0">
                    <a:latin typeface="微软雅黑" panose="020B0503020204020204" pitchFamily="34" charset="-122"/>
                    <a:ea typeface="微软雅黑" panose="020B0503020204020204" pitchFamily="34" charset="-122"/>
                  </a:rPr>
                  <a:t>e</a:t>
                </a: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905933" y="938053"/>
                <a:ext cx="10244666" cy="5246990"/>
              </a:xfrm>
              <a:prstGeom prst="rect">
                <a:avLst/>
              </a:prstGeom>
              <a:blipFill>
                <a:blip r:embed="rId3"/>
                <a:stretch>
                  <a:fillRect l="-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647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6647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感知机示例</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BDF35111-E02B-4A7B-9BA2-955CAC69F1FB}"/>
              </a:ext>
            </a:extLst>
          </p:cNvPr>
          <p:cNvGraphicFramePr>
            <a:graphicFrameLocks noChangeAspect="1"/>
          </p:cNvGraphicFramePr>
          <p:nvPr>
            <p:extLst>
              <p:ext uri="{D42A27DB-BD31-4B8C-83A1-F6EECF244321}">
                <p14:modId xmlns:p14="http://schemas.microsoft.com/office/powerpoint/2010/main" val="424522876"/>
              </p:ext>
            </p:extLst>
          </p:nvPr>
        </p:nvGraphicFramePr>
        <p:xfrm>
          <a:off x="1809965" y="1880542"/>
          <a:ext cx="1819275" cy="2667000"/>
        </p:xfrm>
        <a:graphic>
          <a:graphicData uri="http://schemas.openxmlformats.org/presentationml/2006/ole">
            <mc:AlternateContent xmlns:mc="http://schemas.openxmlformats.org/markup-compatibility/2006">
              <mc:Choice xmlns:v="urn:schemas-microsoft-com:vml" Requires="v">
                <p:oleObj name="Worksheet" r:id="rId3" imgW="2445859" imgH="2979548" progId="Excel.Sheet.8">
                  <p:embed/>
                </p:oleObj>
              </mc:Choice>
              <mc:Fallback>
                <p:oleObj name="Worksheet" r:id="rId3" imgW="2445859" imgH="2979548" progId="Excel.Sheet.8">
                  <p:embed/>
                  <p:pic>
                    <p:nvPicPr>
                      <p:cNvPr id="112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965" y="1880542"/>
                        <a:ext cx="18192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9" name="Object 5">
            <a:extLst>
              <a:ext uri="{FF2B5EF4-FFF2-40B4-BE49-F238E27FC236}">
                <a16:creationId xmlns:a16="http://schemas.microsoft.com/office/drawing/2014/main" id="{1BFDF34C-7FFD-4823-91A3-FEFC259F1013}"/>
              </a:ext>
            </a:extLst>
          </p:cNvPr>
          <p:cNvGraphicFramePr>
            <a:graphicFrameLocks noChangeAspect="1"/>
          </p:cNvGraphicFramePr>
          <p:nvPr>
            <p:extLst>
              <p:ext uri="{D42A27DB-BD31-4B8C-83A1-F6EECF244321}">
                <p14:modId xmlns:p14="http://schemas.microsoft.com/office/powerpoint/2010/main" val="1089653240"/>
              </p:ext>
            </p:extLst>
          </p:nvPr>
        </p:nvGraphicFramePr>
        <p:xfrm>
          <a:off x="8339426" y="2027386"/>
          <a:ext cx="2760902" cy="2362200"/>
        </p:xfrm>
        <a:graphic>
          <a:graphicData uri="http://schemas.openxmlformats.org/presentationml/2006/ole">
            <mc:AlternateContent xmlns:mc="http://schemas.openxmlformats.org/markup-compatibility/2006">
              <mc:Choice xmlns:v="urn:schemas-microsoft-com:vml" Requires="v">
                <p:oleObj name="Worksheet" r:id="rId5" imgW="3169848" imgH="2712744" progId="Excel.Sheet.8">
                  <p:embed/>
                </p:oleObj>
              </mc:Choice>
              <mc:Fallback>
                <p:oleObj name="Worksheet" r:id="rId5" imgW="3169848" imgH="2712744" progId="Excel.Sheet.8">
                  <p:embed/>
                  <p:pic>
                    <p:nvPicPr>
                      <p:cNvPr id="11270" name="Object 5"/>
                      <p:cNvPicPr>
                        <a:picLocks noChangeAspect="1" noChangeArrowheads="1"/>
                      </p:cNvPicPr>
                      <p:nvPr/>
                    </p:nvPicPr>
                    <p:blipFill>
                      <a:blip r:embed="rId6"/>
                      <a:srcRect/>
                      <a:stretch>
                        <a:fillRect/>
                      </a:stretch>
                    </p:blipFill>
                    <p:spPr bwMode="auto">
                      <a:xfrm>
                        <a:off x="8339426" y="2027386"/>
                        <a:ext cx="2760902" cy="2362200"/>
                      </a:xfrm>
                      <a:prstGeom prst="rect">
                        <a:avLst/>
                      </a:prstGeom>
                      <a:noFill/>
                      <a:ln>
                        <a:noFill/>
                      </a:ln>
                    </p:spPr>
                  </p:pic>
                </p:oleObj>
              </mc:Fallback>
            </mc:AlternateContent>
          </a:graphicData>
        </a:graphic>
      </p:graphicFrame>
      <p:graphicFrame>
        <p:nvGraphicFramePr>
          <p:cNvPr id="10" name="Object 6">
            <a:extLst>
              <a:ext uri="{FF2B5EF4-FFF2-40B4-BE49-F238E27FC236}">
                <a16:creationId xmlns:a16="http://schemas.microsoft.com/office/drawing/2014/main" id="{4A29A744-E3B8-4E53-9F03-68269098479C}"/>
              </a:ext>
            </a:extLst>
          </p:cNvPr>
          <p:cNvGraphicFramePr>
            <a:graphicFrameLocks noChangeAspect="1"/>
          </p:cNvGraphicFramePr>
          <p:nvPr>
            <p:extLst>
              <p:ext uri="{D42A27DB-BD31-4B8C-83A1-F6EECF244321}">
                <p14:modId xmlns:p14="http://schemas.microsoft.com/office/powerpoint/2010/main" val="265818995"/>
              </p:ext>
            </p:extLst>
          </p:nvPr>
        </p:nvGraphicFramePr>
        <p:xfrm>
          <a:off x="5238964" y="1423342"/>
          <a:ext cx="908050" cy="342900"/>
        </p:xfrm>
        <a:graphic>
          <a:graphicData uri="http://schemas.openxmlformats.org/presentationml/2006/ole">
            <mc:AlternateContent xmlns:mc="http://schemas.openxmlformats.org/markup-compatibility/2006">
              <mc:Choice xmlns:v="urn:schemas-microsoft-com:vml" Requires="v">
                <p:oleObj name="Equation" r:id="rId7" imgW="469800" imgH="177480" progId="Equation.3">
                  <p:embed/>
                </p:oleObj>
              </mc:Choice>
              <mc:Fallback>
                <p:oleObj name="Equation" r:id="rId7" imgW="469800" imgH="177480" progId="Equation.3">
                  <p:embed/>
                  <p:pic>
                    <p:nvPicPr>
                      <p:cNvPr id="1127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8964" y="1423342"/>
                        <a:ext cx="908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45ADA03D-D4EF-4870-8F6E-80BD523939FE}"/>
              </a:ext>
            </a:extLst>
          </p:cNvPr>
          <p:cNvGraphicFramePr>
            <a:graphicFrameLocks noChangeAspect="1"/>
          </p:cNvGraphicFramePr>
          <p:nvPr>
            <p:extLst>
              <p:ext uri="{D42A27DB-BD31-4B8C-83A1-F6EECF244321}">
                <p14:modId xmlns:p14="http://schemas.microsoft.com/office/powerpoint/2010/main" val="3980636536"/>
              </p:ext>
            </p:extLst>
          </p:nvPr>
        </p:nvGraphicFramePr>
        <p:xfrm>
          <a:off x="4324564" y="1880542"/>
          <a:ext cx="3144838" cy="2655888"/>
        </p:xfrm>
        <a:graphic>
          <a:graphicData uri="http://schemas.openxmlformats.org/presentationml/2006/ole">
            <mc:AlternateContent xmlns:mc="http://schemas.openxmlformats.org/markup-compatibility/2006">
              <mc:Choice xmlns:v="urn:schemas-microsoft-com:vml" Requires="v">
                <p:oleObj name="Worksheet" r:id="rId9" imgW="3916712" imgH="3291840" progId="Excel.Sheet.8">
                  <p:embed/>
                </p:oleObj>
              </mc:Choice>
              <mc:Fallback>
                <p:oleObj name="Worksheet" r:id="rId9" imgW="3916712" imgH="3291840" progId="Excel.Sheet.8">
                  <p:embed/>
                  <p:pic>
                    <p:nvPicPr>
                      <p:cNvPr id="11272" name="Object 7"/>
                      <p:cNvPicPr>
                        <a:picLocks noChangeAspect="1" noChangeArrowheads="1"/>
                      </p:cNvPicPr>
                      <p:nvPr/>
                    </p:nvPicPr>
                    <p:blipFill>
                      <a:blip r:embed="rId10"/>
                      <a:srcRect/>
                      <a:stretch>
                        <a:fillRect/>
                      </a:stretch>
                    </p:blipFill>
                    <p:spPr bwMode="auto">
                      <a:xfrm>
                        <a:off x="4324564" y="1880542"/>
                        <a:ext cx="31448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BC8C5074-9F16-4AB8-898C-E5838B943614}"/>
              </a:ext>
            </a:extLst>
          </p:cNvPr>
          <p:cNvSpPr txBox="1"/>
          <p:nvPr/>
        </p:nvSpPr>
        <p:spPr>
          <a:xfrm>
            <a:off x="4453036" y="4629537"/>
            <a:ext cx="2887894" cy="369332"/>
          </a:xfrm>
          <a:prstGeom prst="rect">
            <a:avLst/>
          </a:prstGeom>
          <a:noFill/>
        </p:spPr>
        <p:txBody>
          <a:bodyPr wrap="square">
            <a:spAutoFit/>
          </a:bodyPr>
          <a:lstStyle/>
          <a:p>
            <a:pPr algn="ctr">
              <a:lnSpc>
                <a:spcPct val="9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epoch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中权重变化</a:t>
            </a:r>
            <a:endParaRPr lang="en-US"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C9F7B44C-E7BC-4639-A125-B9E472607869}"/>
              </a:ext>
            </a:extLst>
          </p:cNvPr>
          <p:cNvSpPr txBox="1"/>
          <p:nvPr/>
        </p:nvSpPr>
        <p:spPr>
          <a:xfrm>
            <a:off x="8338945" y="4444871"/>
            <a:ext cx="2887894" cy="369332"/>
          </a:xfrm>
          <a:prstGeom prst="rect">
            <a:avLst/>
          </a:prstGeom>
          <a:noFill/>
        </p:spPr>
        <p:txBody>
          <a:bodyPr wrap="square">
            <a:spAutoFit/>
          </a:bodyPr>
          <a:lstStyle/>
          <a:p>
            <a:pPr algn="ctr">
              <a:lnSpc>
                <a:spcPct val="9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epoch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后权重变化</a:t>
            </a:r>
            <a:endParaRPr lang="en-US"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0648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ea typeface="微软雅黑" panose="020B0503020204020204" pitchFamily="34" charset="-122"/>
                  </a:rPr>
                  <a:t>预测</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rPr>
                      <m:t>输出</m:t>
                    </m:r>
                    <m:acc>
                      <m:accPr>
                        <m:chr m:val="̂"/>
                        <m:ctrlPr>
                          <a:rPr lang="en-US" altLang="zh-CN" sz="2000" i="1" smtClean="0">
                            <a:latin typeface="Cambria Math" panose="02040503050406030204" pitchFamily="18" charset="0"/>
                            <a:ea typeface="微软雅黑" panose="020B0503020204020204" pitchFamily="34" charset="-122"/>
                          </a:rPr>
                        </m:ctrlPr>
                      </m:acc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𝑦</m:t>
                            </m:r>
                          </m:e>
                          <m:sub>
                            <m:r>
                              <a:rPr lang="en-US" altLang="zh-CN" sz="2000" i="1">
                                <a:latin typeface="Cambria Math" panose="02040503050406030204" pitchFamily="18" charset="0"/>
                                <a:ea typeface="微软雅黑" panose="020B0503020204020204" pitchFamily="34" charset="-122"/>
                              </a:rPr>
                              <m:t>𝑖</m:t>
                            </m:r>
                          </m:sub>
                        </m:sSub>
                      </m:e>
                    </m:acc>
                  </m:oMath>
                </a14:m>
                <a:r>
                  <a:rPr lang="zh-CN" altLang="en-US" sz="2000" dirty="0">
                    <a:latin typeface="微软雅黑" panose="020B0503020204020204" pitchFamily="34" charset="-122"/>
                    <a:ea typeface="微软雅黑" panose="020B0503020204020204" pitchFamily="34" charset="-122"/>
                  </a:rPr>
                  <a:t>是所有属性输入的线性组合，所以决策边界是线性的</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如果类不是线性可分的，则算法不收敛</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905933" y="938053"/>
                <a:ext cx="10244666" cy="5246990"/>
              </a:xfrm>
              <a:prstGeom prst="rect">
                <a:avLst/>
              </a:prstGeom>
              <a:blipFill>
                <a:blip r:embed="rId3"/>
                <a:stretch>
                  <a:fillRect l="-833"/>
                </a:stretch>
              </a:blipFill>
            </p:spPr>
            <p:txBody>
              <a:bodyPr/>
              <a:lstStyle/>
              <a:p>
                <a:r>
                  <a:rPr lang="zh-CN" altLang="en-US">
                    <a:noFill/>
                  </a:rPr>
                  <a:t> </a:t>
                </a:r>
              </a:p>
            </p:txBody>
          </p:sp>
        </mc:Fallback>
      </mc:AlternateContent>
      <p:pic>
        <p:nvPicPr>
          <p:cNvPr id="8" name="Picture 4">
            <a:extLst>
              <a:ext uri="{FF2B5EF4-FFF2-40B4-BE49-F238E27FC236}">
                <a16:creationId xmlns:a16="http://schemas.microsoft.com/office/drawing/2014/main" id="{6E85E8F3-7EF0-4EBD-8730-DED04C6FD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986741" y="2202997"/>
            <a:ext cx="4083050" cy="3062288"/>
          </a:xfrm>
          <a:prstGeom prst="rect">
            <a:avLst/>
          </a:prstGeom>
          <a:noFill/>
        </p:spPr>
      </p:pic>
    </p:spTree>
    <p:extLst>
      <p:ext uri="{BB962C8B-B14F-4D97-AF65-F5344CB8AC3E}">
        <p14:creationId xmlns:p14="http://schemas.microsoft.com/office/powerpoint/2010/main" val="414357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感知机</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对以下情况，算法停止条件将无法满足，感知机算法不收敛：</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9" name="Object 2">
            <a:extLst>
              <a:ext uri="{FF2B5EF4-FFF2-40B4-BE49-F238E27FC236}">
                <a16:creationId xmlns:a16="http://schemas.microsoft.com/office/drawing/2014/main" id="{67A54F19-BF2B-4E9F-ABD1-4BDAB2F44717}"/>
              </a:ext>
            </a:extLst>
          </p:cNvPr>
          <p:cNvGraphicFramePr>
            <a:graphicFrameLocks noChangeAspect="1"/>
          </p:cNvGraphicFramePr>
          <p:nvPr>
            <p:extLst>
              <p:ext uri="{D42A27DB-BD31-4B8C-83A1-F6EECF244321}">
                <p14:modId xmlns:p14="http://schemas.microsoft.com/office/powerpoint/2010/main" val="3368708274"/>
              </p:ext>
            </p:extLst>
          </p:nvPr>
        </p:nvGraphicFramePr>
        <p:xfrm>
          <a:off x="2180771" y="2549772"/>
          <a:ext cx="7924800" cy="4029075"/>
        </p:xfrm>
        <a:graphic>
          <a:graphicData uri="http://schemas.openxmlformats.org/presentationml/2006/ole">
            <mc:AlternateContent xmlns:mc="http://schemas.openxmlformats.org/markup-compatibility/2006">
              <mc:Choice xmlns:v="urn:schemas-microsoft-com:vml" Requires="v">
                <p:oleObj name="VISIO" r:id="rId3" imgW="9586620" imgH="4684064" progId="Visio.Drawing.6">
                  <p:embed/>
                </p:oleObj>
              </mc:Choice>
              <mc:Fallback>
                <p:oleObj name="VISIO" r:id="rId3" imgW="9586620" imgH="4684064" progId="Visio.Drawing.6">
                  <p:embed/>
                  <p:pic>
                    <p:nvPicPr>
                      <p:cNvPr id="13315" name="Object 2"/>
                      <p:cNvPicPr>
                        <a:picLocks noChangeAspect="1" noChangeArrowheads="1"/>
                      </p:cNvPicPr>
                      <p:nvPr/>
                    </p:nvPicPr>
                    <p:blipFill>
                      <a:blip r:embed="rId4">
                        <a:extLst>
                          <a:ext uri="{28A0092B-C50C-407E-A947-70E740481C1C}">
                            <a14:useLocalDpi xmlns:a14="http://schemas.microsoft.com/office/drawing/2010/main" val="0"/>
                          </a:ext>
                        </a:extLst>
                      </a:blip>
                      <a:srcRect r="3922"/>
                      <a:stretch>
                        <a:fillRect/>
                      </a:stretch>
                    </p:blipFill>
                    <p:spPr bwMode="auto">
                      <a:xfrm>
                        <a:off x="2180771" y="2549772"/>
                        <a:ext cx="7924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0" name="Object 3">
            <a:extLst>
              <a:ext uri="{FF2B5EF4-FFF2-40B4-BE49-F238E27FC236}">
                <a16:creationId xmlns:a16="http://schemas.microsoft.com/office/drawing/2014/main" id="{440F9EBC-6710-4C83-B23F-3C5189640B63}"/>
              </a:ext>
            </a:extLst>
          </p:cNvPr>
          <p:cNvGraphicFramePr>
            <a:graphicFrameLocks noGrp="1" noChangeAspect="1"/>
          </p:cNvGraphicFramePr>
          <p:nvPr>
            <p:ph sz="half" idx="2"/>
            <p:extLst>
              <p:ext uri="{D42A27DB-BD31-4B8C-83A1-F6EECF244321}">
                <p14:modId xmlns:p14="http://schemas.microsoft.com/office/powerpoint/2010/main" val="1474614580"/>
              </p:ext>
            </p:extLst>
          </p:nvPr>
        </p:nvGraphicFramePr>
        <p:xfrm>
          <a:off x="2180772" y="2616446"/>
          <a:ext cx="2092325" cy="635000"/>
        </p:xfrm>
        <a:graphic>
          <a:graphicData uri="http://schemas.openxmlformats.org/presentationml/2006/ole">
            <mc:AlternateContent xmlns:mc="http://schemas.openxmlformats.org/markup-compatibility/2006">
              <mc:Choice xmlns:v="urn:schemas-microsoft-com:vml" Requires="v">
                <p:oleObj name="Equation" r:id="rId5" imgW="710891" imgH="215806" progId="Equation.3">
                  <p:embed/>
                </p:oleObj>
              </mc:Choice>
              <mc:Fallback>
                <p:oleObj name="Equation" r:id="rId5" imgW="710891" imgH="215806" progId="Equation.3">
                  <p:embed/>
                  <p:pic>
                    <p:nvPicPr>
                      <p:cNvPr id="1331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0772" y="2616446"/>
                        <a:ext cx="20923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5">
            <a:extLst>
              <a:ext uri="{FF2B5EF4-FFF2-40B4-BE49-F238E27FC236}">
                <a16:creationId xmlns:a16="http://schemas.microsoft.com/office/drawing/2014/main" id="{34AFB1CE-AF3C-4575-BEE5-DF061D8CEBB4}"/>
              </a:ext>
            </a:extLst>
          </p:cNvPr>
          <p:cNvSpPr txBox="1">
            <a:spLocks noChangeArrowheads="1"/>
          </p:cNvSpPr>
          <p:nvPr/>
        </p:nvSpPr>
        <p:spPr bwMode="auto">
          <a:xfrm>
            <a:off x="6981371" y="2159247"/>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XOR Data</a:t>
            </a:r>
          </a:p>
        </p:txBody>
      </p:sp>
    </p:spTree>
    <p:extLst>
      <p:ext uri="{BB962C8B-B14F-4D97-AF65-F5344CB8AC3E}">
        <p14:creationId xmlns:p14="http://schemas.microsoft.com/office/powerpoint/2010/main" val="88237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a:t>
            </a:r>
            <a:endParaRPr lang="en-US" altLang="zh-CN" sz="24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8AB886D9-549A-4282-8A30-132BAE077644}"/>
              </a:ext>
            </a:extLst>
          </p:cNvPr>
          <p:cNvGraphicFramePr>
            <a:graphicFrameLocks noChangeAspect="1"/>
          </p:cNvGraphicFramePr>
          <p:nvPr>
            <p:extLst>
              <p:ext uri="{D42A27DB-BD31-4B8C-83A1-F6EECF244321}">
                <p14:modId xmlns:p14="http://schemas.microsoft.com/office/powerpoint/2010/main" val="931175333"/>
              </p:ext>
            </p:extLst>
          </p:nvPr>
        </p:nvGraphicFramePr>
        <p:xfrm>
          <a:off x="6096000" y="2481026"/>
          <a:ext cx="4419600" cy="2460625"/>
        </p:xfrm>
        <a:graphic>
          <a:graphicData uri="http://schemas.openxmlformats.org/presentationml/2006/ole">
            <mc:AlternateContent xmlns:mc="http://schemas.openxmlformats.org/markup-compatibility/2006">
              <mc:Choice xmlns:v="urn:schemas-microsoft-com:vml" Requires="v">
                <p:oleObj name="Visio" r:id="rId3" imgW="7962595" imgH="4433250" progId="Visio.Drawing.11">
                  <p:embed/>
                </p:oleObj>
              </mc:Choice>
              <mc:Fallback>
                <p:oleObj name="Visio" r:id="rId3" imgW="7962595" imgH="4433250" progId="Visio.Drawing.11">
                  <p:embed/>
                  <p:pic>
                    <p:nvPicPr>
                      <p:cNvPr id="61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81026"/>
                        <a:ext cx="4419600"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90A6D460-EB31-4E62-A61D-7CCA3098AE32}"/>
              </a:ext>
            </a:extLst>
          </p:cNvPr>
          <p:cNvGraphicFramePr>
            <a:graphicFrameLocks noGrp="1" noChangeAspect="1"/>
          </p:cNvGraphicFramePr>
          <p:nvPr>
            <p:ph sz="half" idx="2"/>
            <p:extLst>
              <p:ext uri="{D42A27DB-BD31-4B8C-83A1-F6EECF244321}">
                <p14:modId xmlns:p14="http://schemas.microsoft.com/office/powerpoint/2010/main" val="3940441843"/>
              </p:ext>
            </p:extLst>
          </p:nvPr>
        </p:nvGraphicFramePr>
        <p:xfrm>
          <a:off x="1905000" y="1643063"/>
          <a:ext cx="3905250" cy="4724400"/>
        </p:xfrm>
        <a:graphic>
          <a:graphicData uri="http://schemas.openxmlformats.org/presentationml/2006/ole">
            <mc:AlternateContent xmlns:mc="http://schemas.openxmlformats.org/markup-compatibility/2006">
              <mc:Choice xmlns:v="urn:schemas-microsoft-com:vml" Requires="v">
                <p:oleObj name="Visio" r:id="rId5" imgW="5417922" imgH="6555254" progId="Visio.Drawing.11">
                  <p:embed/>
                </p:oleObj>
              </mc:Choice>
              <mc:Fallback>
                <p:oleObj name="Visio" r:id="rId5" imgW="5417922" imgH="6555254" progId="Visio.Drawing.11">
                  <p:embed/>
                  <p:pic>
                    <p:nvPicPr>
                      <p:cNvPr id="61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643063"/>
                        <a:ext cx="39052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6">
            <a:extLst>
              <a:ext uri="{FF2B5EF4-FFF2-40B4-BE49-F238E27FC236}">
                <a16:creationId xmlns:a16="http://schemas.microsoft.com/office/drawing/2014/main" id="{E49F8583-8FBB-4755-861A-3B98BD59AFCF}"/>
              </a:ext>
            </a:extLst>
          </p:cNvPr>
          <p:cNvSpPr>
            <a:spLocks noChangeArrowheads="1"/>
          </p:cNvSpPr>
          <p:nvPr/>
        </p:nvSpPr>
        <p:spPr bwMode="auto">
          <a:xfrm>
            <a:off x="4953000" y="4386025"/>
            <a:ext cx="2743200" cy="685800"/>
          </a:xfrm>
          <a:prstGeom prst="curvedUpArrow">
            <a:avLst>
              <a:gd name="adj1" fmla="val 44296"/>
              <a:gd name="adj2" fmla="val 124296"/>
              <a:gd name="adj3" fmla="val 37292"/>
            </a:avLst>
          </a:prstGeom>
          <a:solidFill>
            <a:schemeClr val="accent1"/>
          </a:solidFill>
          <a:ln w="12700">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336392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多层神经网络包含至少一层的隐藏层，并能解决所有的分类问题，包括学习非线性决策边界</a:t>
            </a: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2" name="Object 2">
            <a:extLst>
              <a:ext uri="{FF2B5EF4-FFF2-40B4-BE49-F238E27FC236}">
                <a16:creationId xmlns:a16="http://schemas.microsoft.com/office/drawing/2014/main" id="{DEEAA5E7-F828-4FE0-B51E-F5EEDEF3BFB0}"/>
              </a:ext>
            </a:extLst>
          </p:cNvPr>
          <p:cNvGraphicFramePr>
            <a:graphicFrameLocks noChangeAspect="1"/>
          </p:cNvGraphicFramePr>
          <p:nvPr>
            <p:extLst>
              <p:ext uri="{D42A27DB-BD31-4B8C-83A1-F6EECF244321}">
                <p14:modId xmlns:p14="http://schemas.microsoft.com/office/powerpoint/2010/main" val="3515517578"/>
              </p:ext>
            </p:extLst>
          </p:nvPr>
        </p:nvGraphicFramePr>
        <p:xfrm>
          <a:off x="1981200" y="3233095"/>
          <a:ext cx="3981450" cy="2514600"/>
        </p:xfrm>
        <a:graphic>
          <a:graphicData uri="http://schemas.openxmlformats.org/presentationml/2006/ole">
            <mc:AlternateContent xmlns:mc="http://schemas.openxmlformats.org/markup-compatibility/2006">
              <mc:Choice xmlns:v="urn:schemas-microsoft-com:vml" Requires="v">
                <p:oleObj name="Visio" r:id="rId3" imgW="6980428" imgH="4408899" progId="Visio.Drawing.6">
                  <p:embed/>
                </p:oleObj>
              </mc:Choice>
              <mc:Fallback>
                <p:oleObj name="Visio" r:id="rId3" imgW="6980428" imgH="4408899" progId="Visio.Drawing.6">
                  <p:embed/>
                  <p:pic>
                    <p:nvPicPr>
                      <p:cNvPr id="153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33095"/>
                        <a:ext cx="39814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5">
            <a:extLst>
              <a:ext uri="{FF2B5EF4-FFF2-40B4-BE49-F238E27FC236}">
                <a16:creationId xmlns:a16="http://schemas.microsoft.com/office/drawing/2014/main" id="{48FB6D68-2D80-4F12-BA66-92661D44D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172200" y="2794945"/>
            <a:ext cx="4343400" cy="3257550"/>
          </a:xfrm>
          <a:prstGeom prst="rect">
            <a:avLst/>
          </a:prstGeom>
          <a:noFill/>
        </p:spPr>
      </p:pic>
      <p:sp>
        <p:nvSpPr>
          <p:cNvPr id="14" name="Text Box 6">
            <a:extLst>
              <a:ext uri="{FF2B5EF4-FFF2-40B4-BE49-F238E27FC236}">
                <a16:creationId xmlns:a16="http://schemas.microsoft.com/office/drawing/2014/main" id="{F5DA854B-F1A0-4603-8B19-B9148A45E16F}"/>
              </a:ext>
            </a:extLst>
          </p:cNvPr>
          <p:cNvSpPr txBox="1">
            <a:spLocks noChangeArrowheads="1"/>
          </p:cNvSpPr>
          <p:nvPr/>
        </p:nvSpPr>
        <p:spPr bwMode="auto">
          <a:xfrm>
            <a:off x="7239000" y="2471096"/>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XOR Data</a:t>
            </a:r>
          </a:p>
        </p:txBody>
      </p:sp>
    </p:spTree>
    <p:extLst>
      <p:ext uri="{BB962C8B-B14F-4D97-AF65-F5344CB8AC3E}">
        <p14:creationId xmlns:p14="http://schemas.microsoft.com/office/powerpoint/2010/main" val="394481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多隐藏层的意义：</a:t>
            </a:r>
            <a:endParaRPr lang="en-US" altLang="zh-CN" sz="20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隐藏层的激活可以理解为对输入属性进行特征提取</a:t>
            </a:r>
            <a:endParaRPr lang="en-US" altLang="zh-CN" sz="16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多个隐藏层学习不同抽象层次的特征，并通过不断提取简单特征，最终实现复杂的特征提取</a:t>
            </a: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神经网络的层数也被称为深度</a:t>
            </a: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44858F9-82D7-4803-8799-DAD61DD78972}"/>
              </a:ext>
            </a:extLst>
          </p:cNvPr>
          <p:cNvPicPr>
            <a:picLocks noChangeAspect="1"/>
          </p:cNvPicPr>
          <p:nvPr/>
        </p:nvPicPr>
        <p:blipFill>
          <a:blip r:embed="rId3"/>
          <a:stretch>
            <a:fillRect/>
          </a:stretch>
        </p:blipFill>
        <p:spPr>
          <a:xfrm>
            <a:off x="2263899" y="3004094"/>
            <a:ext cx="7972425" cy="2076450"/>
          </a:xfrm>
          <a:prstGeom prst="rect">
            <a:avLst/>
          </a:prstGeom>
        </p:spPr>
      </p:pic>
    </p:spTree>
    <p:extLst>
      <p:ext uri="{BB962C8B-B14F-4D97-AF65-F5344CB8AC3E}">
        <p14:creationId xmlns:p14="http://schemas.microsoft.com/office/powerpoint/2010/main" val="411529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激活函数的类型：</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目前最常用的激活函数是线性整流函数（</a:t>
            </a:r>
            <a:r>
              <a:rPr lang="en-US" altLang="zh-CN" sz="2000" dirty="0">
                <a:latin typeface="微软雅黑" panose="020B0503020204020204" pitchFamily="34" charset="-122"/>
                <a:ea typeface="微软雅黑" panose="020B0503020204020204" pitchFamily="34" charset="-122"/>
              </a:rPr>
              <a:t>Rectified Linear Unit, </a:t>
            </a:r>
            <a:r>
              <a:rPr lang="en-US" altLang="zh-CN" sz="2000" dirty="0" err="1">
                <a:latin typeface="微软雅黑" panose="020B0503020204020204" pitchFamily="34" charset="-122"/>
                <a:ea typeface="微软雅黑" panose="020B0503020204020204" pitchFamily="34" charset="-122"/>
              </a:rPr>
              <a:t>ReLU</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5">
            <a:extLst>
              <a:ext uri="{FF2B5EF4-FFF2-40B4-BE49-F238E27FC236}">
                <a16:creationId xmlns:a16="http://schemas.microsoft.com/office/drawing/2014/main" id="{905FCD25-789D-4D5A-AF1D-F1FDDD40F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54199" y="2225792"/>
            <a:ext cx="4083050" cy="3062287"/>
          </a:xfrm>
          <a:prstGeom prst="rect">
            <a:avLst/>
          </a:prstGeom>
          <a:noFill/>
        </p:spPr>
      </p:pic>
      <p:pic>
        <p:nvPicPr>
          <p:cNvPr id="1026" name="Picture 2">
            <a:extLst>
              <a:ext uri="{FF2B5EF4-FFF2-40B4-BE49-F238E27FC236}">
                <a16:creationId xmlns:a16="http://schemas.microsoft.com/office/drawing/2014/main" id="{9536FF48-E6E2-4964-8C8C-D2AA3504F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5515" y="2575114"/>
            <a:ext cx="3838400" cy="217349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C7069AF-A0FC-45DA-BAA0-E66583E8176E}"/>
              </a:ext>
            </a:extLst>
          </p:cNvPr>
          <p:cNvSpPr txBox="1"/>
          <p:nvPr/>
        </p:nvSpPr>
        <p:spPr>
          <a:xfrm>
            <a:off x="8455901" y="2093782"/>
            <a:ext cx="697627" cy="369332"/>
          </a:xfrm>
          <a:prstGeom prst="rect">
            <a:avLst/>
          </a:prstGeom>
          <a:noFill/>
        </p:spPr>
        <p:txBody>
          <a:bodyPr wrap="none" rtlCol="0">
            <a:spAutoFit/>
          </a:bodyPr>
          <a:lstStyle/>
          <a:p>
            <a:r>
              <a:rPr lang="en-US" altLang="zh-CN" dirty="0" err="1"/>
              <a:t>ReLU</a:t>
            </a:r>
            <a:endParaRPr lang="zh-CN" altLang="en-US" dirty="0"/>
          </a:p>
        </p:txBody>
      </p:sp>
    </p:spTree>
    <p:extLst>
      <p:ext uri="{BB962C8B-B14F-4D97-AF65-F5344CB8AC3E}">
        <p14:creationId xmlns:p14="http://schemas.microsoft.com/office/powerpoint/2010/main" val="103208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多层神经网络学习算法</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感知机学习算法通过计算误差</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𝑒</m:t>
                    </m:r>
                    <m:r>
                      <a:rPr lang="en-US" altLang="zh-CN" sz="2000" b="0" i="1" smtClean="0">
                        <a:latin typeface="Cambria Math" panose="02040503050406030204" pitchFamily="18" charset="0"/>
                        <a:ea typeface="微软雅黑" panose="020B0503020204020204" pitchFamily="34" charset="-122"/>
                      </a:rPr>
                      <m:t>=</m:t>
                    </m:r>
                  </m:oMath>
                </a14:m>
                <a:r>
                  <a:rPr lang="en-US" altLang="zh-CN" sz="2000" dirty="0">
                    <a:ea typeface="微软雅黑" panose="020B0503020204020204" pitchFamily="34" charset="-122"/>
                  </a:rPr>
                  <a:t> </a:t>
                </a:r>
                <a14:m>
                  <m:oMath xmlns:m="http://schemas.openxmlformats.org/officeDocument/2006/math">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𝑦</m:t>
                            </m:r>
                          </m:e>
                          <m:sub>
                            <m:r>
                              <a:rPr lang="en-US" altLang="zh-CN" sz="2000" i="1">
                                <a:latin typeface="Cambria Math" panose="02040503050406030204" pitchFamily="18" charset="0"/>
                                <a:ea typeface="微软雅黑" panose="020B0503020204020204" pitchFamily="34" charset="-122"/>
                              </a:rPr>
                              <m:t>𝑖</m:t>
                            </m:r>
                          </m:sub>
                        </m:sSub>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acc>
                              <m:accPr>
                                <m:chr m:val="̂"/>
                                <m:ctrlPr>
                                  <a:rPr lang="en-US" altLang="zh-CN" sz="2000" i="1">
                                    <a:latin typeface="Cambria Math" panose="02040503050406030204" pitchFamily="18" charset="0"/>
                                    <a:ea typeface="微软雅黑" panose="020B0503020204020204" pitchFamily="34" charset="-122"/>
                                  </a:rPr>
                                </m:ctrlPr>
                              </m:acc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𝑦</m:t>
                                    </m:r>
                                  </m:e>
                                  <m:sub>
                                    <m:r>
                                      <a:rPr lang="en-US" altLang="zh-CN" sz="2000" i="1">
                                        <a:latin typeface="Cambria Math" panose="02040503050406030204" pitchFamily="18" charset="0"/>
                                        <a:ea typeface="微软雅黑" panose="020B0503020204020204" pitchFamily="34" charset="-122"/>
                                      </a:rPr>
                                      <m:t>𝑖</m:t>
                                    </m:r>
                                  </m:sub>
                                </m:sSub>
                              </m:e>
                            </m:acc>
                          </m:e>
                          <m:sup>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𝑘</m:t>
                                </m:r>
                              </m:e>
                            </m:d>
                          </m:sup>
                        </m:sSup>
                      </m:e>
                    </m:d>
                  </m:oMath>
                </a14:m>
                <a:r>
                  <a:rPr lang="zh-CN" altLang="en-US" sz="2000" dirty="0">
                    <a:latin typeface="微软雅黑" panose="020B0503020204020204" pitchFamily="34" charset="-122"/>
                    <a:ea typeface="微软雅黑" panose="020B0503020204020204" pitchFamily="34" charset="-122"/>
                  </a:rPr>
                  <a:t>来更新权重，然而对于多层神经网络，隐藏层的真实数据要如何确定？</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隐藏层的误差或许可根据输出层的误差进行估计，然而调整隐藏层的权重对总体输出误差的影响很难估计，所以很难使模型收敛于最优。</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905933" y="938053"/>
                <a:ext cx="10244666" cy="5246990"/>
              </a:xfrm>
              <a:prstGeom prst="rect">
                <a:avLst/>
              </a:prstGeom>
              <a:blipFill>
                <a:blip r:embed="rId3"/>
                <a:stretch>
                  <a:fillRect l="-833" r="-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1472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多层神经网络权重更新方法：梯度下降法</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损失函数：</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梯度下降：朝着损失值减小最快的方向改变权重与偏置</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3">
            <a:extLst>
              <a:ext uri="{FF2B5EF4-FFF2-40B4-BE49-F238E27FC236}">
                <a16:creationId xmlns:a16="http://schemas.microsoft.com/office/drawing/2014/main" id="{2DEAEE6D-0B72-4725-8795-33376A89DBAC}"/>
              </a:ext>
            </a:extLst>
          </p:cNvPr>
          <p:cNvPicPr>
            <a:picLocks noChangeAspect="1"/>
          </p:cNvPicPr>
          <p:nvPr/>
        </p:nvPicPr>
        <p:blipFill>
          <a:blip r:embed="rId3"/>
          <a:stretch>
            <a:fillRect/>
          </a:stretch>
        </p:blipFill>
        <p:spPr>
          <a:xfrm>
            <a:off x="2122068" y="2149101"/>
            <a:ext cx="3386137" cy="1039224"/>
          </a:xfrm>
          <a:prstGeom prst="rect">
            <a:avLst/>
          </a:prstGeom>
        </p:spPr>
      </p:pic>
      <p:pic>
        <p:nvPicPr>
          <p:cNvPr id="9" name="Picture 4">
            <a:extLst>
              <a:ext uri="{FF2B5EF4-FFF2-40B4-BE49-F238E27FC236}">
                <a16:creationId xmlns:a16="http://schemas.microsoft.com/office/drawing/2014/main" id="{2885310B-D34C-4E33-86FB-D625A87F8851}"/>
              </a:ext>
            </a:extLst>
          </p:cNvPr>
          <p:cNvPicPr>
            <a:picLocks noChangeAspect="1"/>
          </p:cNvPicPr>
          <p:nvPr/>
        </p:nvPicPr>
        <p:blipFill>
          <a:blip r:embed="rId4"/>
          <a:stretch>
            <a:fillRect/>
          </a:stretch>
        </p:blipFill>
        <p:spPr>
          <a:xfrm>
            <a:off x="6513014" y="2411538"/>
            <a:ext cx="3419475" cy="514350"/>
          </a:xfrm>
          <a:prstGeom prst="rect">
            <a:avLst/>
          </a:prstGeom>
        </p:spPr>
      </p:pic>
      <p:pic>
        <p:nvPicPr>
          <p:cNvPr id="10" name="Picture 5">
            <a:extLst>
              <a:ext uri="{FF2B5EF4-FFF2-40B4-BE49-F238E27FC236}">
                <a16:creationId xmlns:a16="http://schemas.microsoft.com/office/drawing/2014/main" id="{ECD0E421-BDAE-4AD0-AA5C-13CDB255566E}"/>
              </a:ext>
            </a:extLst>
          </p:cNvPr>
          <p:cNvPicPr>
            <a:picLocks noChangeAspect="1"/>
          </p:cNvPicPr>
          <p:nvPr/>
        </p:nvPicPr>
        <p:blipFill>
          <a:blip r:embed="rId5"/>
          <a:stretch>
            <a:fillRect/>
          </a:stretch>
        </p:blipFill>
        <p:spPr>
          <a:xfrm>
            <a:off x="4356243" y="3932113"/>
            <a:ext cx="3048000" cy="1651760"/>
          </a:xfrm>
          <a:prstGeom prst="rect">
            <a:avLst/>
          </a:prstGeom>
        </p:spPr>
      </p:pic>
    </p:spTree>
    <p:extLst>
      <p:ext uri="{BB962C8B-B14F-4D97-AF65-F5344CB8AC3E}">
        <p14:creationId xmlns:p14="http://schemas.microsoft.com/office/powerpoint/2010/main" val="29857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t>4.1</a:t>
            </a:r>
            <a:r>
              <a:rPr kumimoji="1" lang="zh-CN" altLang="en-US" sz="4000" dirty="0">
                <a:latin typeface="Microsoft YaHei" panose="020B0503020204020204" pitchFamily="34" charset="-122"/>
                <a:ea typeface="Microsoft YaHei" panose="020B0503020204020204" pitchFamily="34" charset="-122"/>
              </a:rPr>
              <a:t> </a:t>
            </a:r>
            <a:endParaRPr kumimoji="1" lang="en-US" altLang="zh-CN" sz="7100" dirty="0">
              <a:latin typeface="Microsoft YaHei" panose="020B0503020204020204" pitchFamily="34" charset="-122"/>
              <a:ea typeface="Microsoft YaHei" panose="020B0503020204020204" pitchFamily="34" charset="-122"/>
            </a:endParaRPr>
          </a:p>
          <a:p>
            <a:pPr marL="0" indent="0" algn="ctr">
              <a:buNone/>
            </a:pPr>
            <a:r>
              <a:rPr kumimoji="1" lang="zh-CN" altLang="en-US" sz="7100" dirty="0"/>
              <a:t>最近邻分类器</a:t>
            </a:r>
            <a:endParaRPr kumimoji="1" lang="zh-CN" altLang="en-US" sz="71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407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多层神经网络权重更新方法：梯度下降法</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使用微分的链式规则：</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sigmoid</a:t>
            </a:r>
            <a:r>
              <a:rPr lang="zh-CN" altLang="en-US" sz="2000" dirty="0">
                <a:latin typeface="微软雅黑" panose="020B0503020204020204" pitchFamily="34" charset="-122"/>
                <a:ea typeface="微软雅黑" panose="020B0503020204020204" pitchFamily="34" charset="-122"/>
              </a:rPr>
              <a:t>激活函数：</a:t>
            </a: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1" name="Picture 3">
            <a:extLst>
              <a:ext uri="{FF2B5EF4-FFF2-40B4-BE49-F238E27FC236}">
                <a16:creationId xmlns:a16="http://schemas.microsoft.com/office/drawing/2014/main" id="{927455A7-E9AB-4A11-B017-D088F80F5656}"/>
              </a:ext>
            </a:extLst>
          </p:cNvPr>
          <p:cNvPicPr>
            <a:picLocks noChangeAspect="1"/>
          </p:cNvPicPr>
          <p:nvPr/>
        </p:nvPicPr>
        <p:blipFill>
          <a:blip r:embed="rId3"/>
          <a:stretch>
            <a:fillRect/>
          </a:stretch>
        </p:blipFill>
        <p:spPr>
          <a:xfrm>
            <a:off x="1660988" y="1548953"/>
            <a:ext cx="3116494" cy="1006620"/>
          </a:xfrm>
          <a:prstGeom prst="rect">
            <a:avLst/>
          </a:prstGeom>
        </p:spPr>
      </p:pic>
      <p:pic>
        <p:nvPicPr>
          <p:cNvPr id="12" name="Picture 5">
            <a:extLst>
              <a:ext uri="{FF2B5EF4-FFF2-40B4-BE49-F238E27FC236}">
                <a16:creationId xmlns:a16="http://schemas.microsoft.com/office/drawing/2014/main" id="{711E6844-0913-974D-B1F6-7F6DEB7497B4}"/>
              </a:ext>
            </a:extLst>
          </p:cNvPr>
          <p:cNvPicPr>
            <a:picLocks noChangeAspect="1"/>
          </p:cNvPicPr>
          <p:nvPr/>
        </p:nvPicPr>
        <p:blipFill>
          <a:blip r:embed="rId4"/>
          <a:stretch>
            <a:fillRect/>
          </a:stretch>
        </p:blipFill>
        <p:spPr>
          <a:xfrm>
            <a:off x="5532537" y="1995501"/>
            <a:ext cx="3506130" cy="719206"/>
          </a:xfrm>
          <a:prstGeom prst="rect">
            <a:avLst/>
          </a:prstGeom>
        </p:spPr>
      </p:pic>
      <mc:AlternateContent xmlns:mc="http://schemas.openxmlformats.org/markup-compatibility/2006" xmlns:a14="http://schemas.microsoft.com/office/drawing/2010/main">
        <mc:Choice Requires="a14">
          <p:sp>
            <p:nvSpPr>
              <p:cNvPr id="13" name="TextBox 7">
                <a:extLst>
                  <a:ext uri="{FF2B5EF4-FFF2-40B4-BE49-F238E27FC236}">
                    <a16:creationId xmlns:a16="http://schemas.microsoft.com/office/drawing/2014/main" id="{9726FA43-98DA-461C-91AE-573709111846}"/>
                  </a:ext>
                </a:extLst>
              </p:cNvPr>
              <p:cNvSpPr txBox="1"/>
              <p:nvPr/>
            </p:nvSpPr>
            <p:spPr>
              <a:xfrm>
                <a:off x="6616362" y="1656947"/>
                <a:ext cx="900568" cy="338554"/>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𝑎</m:t>
                          </m:r>
                        </m:e>
                        <m:sup>
                          <m:r>
                            <a:rPr lang="en-US" sz="2200" b="0" i="1" smtClean="0">
                              <a:latin typeface="Cambria Math" panose="02040503050406030204" pitchFamily="18" charset="0"/>
                            </a:rPr>
                            <m:t>𝐿</m:t>
                          </m:r>
                        </m:sup>
                      </m:sSup>
                    </m:oMath>
                  </m:oMathPara>
                </a14:m>
                <a:endParaRPr lang="en-US" sz="2200" b="0" dirty="0"/>
              </a:p>
            </p:txBody>
          </p:sp>
        </mc:Choice>
        <mc:Fallback xmlns="">
          <p:sp>
            <p:nvSpPr>
              <p:cNvPr id="13" name="TextBox 7">
                <a:extLst>
                  <a:ext uri="{FF2B5EF4-FFF2-40B4-BE49-F238E27FC236}">
                    <a16:creationId xmlns:a16="http://schemas.microsoft.com/office/drawing/2014/main" id="{9726FA43-98DA-461C-91AE-573709111846}"/>
                  </a:ext>
                </a:extLst>
              </p:cNvPr>
              <p:cNvSpPr txBox="1">
                <a:spLocks noRot="1" noChangeAspect="1" noMove="1" noResize="1" noEditPoints="1" noAdjustHandles="1" noChangeArrowheads="1" noChangeShapeType="1" noTextEdit="1"/>
              </p:cNvSpPr>
              <p:nvPr/>
            </p:nvSpPr>
            <p:spPr>
              <a:xfrm>
                <a:off x="6616362" y="1656947"/>
                <a:ext cx="900568" cy="338554"/>
              </a:xfrm>
              <a:prstGeom prst="rect">
                <a:avLst/>
              </a:prstGeom>
              <a:blipFill>
                <a:blip r:embed="rId5"/>
                <a:stretch>
                  <a:fillRect l="-6081" t="-14545" r="-2027" b="-29091"/>
                </a:stretch>
              </a:blipFill>
            </p:spPr>
            <p:txBody>
              <a:bodyPr/>
              <a:lstStyle/>
              <a:p>
                <a:r>
                  <a:rPr lang="zh-CN" altLang="en-US">
                    <a:noFill/>
                  </a:rPr>
                  <a:t> </a:t>
                </a:r>
              </a:p>
            </p:txBody>
          </p:sp>
        </mc:Fallback>
      </mc:AlternateContent>
      <p:pic>
        <p:nvPicPr>
          <p:cNvPr id="14" name="Picture 4">
            <a:extLst>
              <a:ext uri="{FF2B5EF4-FFF2-40B4-BE49-F238E27FC236}">
                <a16:creationId xmlns:a16="http://schemas.microsoft.com/office/drawing/2014/main" id="{A3512792-7BDA-4F12-9F9E-9C645F70DE18}"/>
              </a:ext>
            </a:extLst>
          </p:cNvPr>
          <p:cNvPicPr>
            <a:picLocks noChangeAspect="1"/>
          </p:cNvPicPr>
          <p:nvPr/>
        </p:nvPicPr>
        <p:blipFill>
          <a:blip r:embed="rId6"/>
          <a:stretch>
            <a:fillRect/>
          </a:stretch>
        </p:blipFill>
        <p:spPr>
          <a:xfrm>
            <a:off x="3615434" y="3254615"/>
            <a:ext cx="3543300" cy="789190"/>
          </a:xfrm>
          <a:prstGeom prst="rect">
            <a:avLst/>
          </a:prstGeom>
        </p:spPr>
      </p:pic>
      <p:pic>
        <p:nvPicPr>
          <p:cNvPr id="15" name="Picture 6">
            <a:extLst>
              <a:ext uri="{FF2B5EF4-FFF2-40B4-BE49-F238E27FC236}">
                <a16:creationId xmlns:a16="http://schemas.microsoft.com/office/drawing/2014/main" id="{E00300DA-257D-429D-949F-BB7E99181B34}"/>
              </a:ext>
            </a:extLst>
          </p:cNvPr>
          <p:cNvPicPr>
            <a:picLocks noChangeAspect="1"/>
          </p:cNvPicPr>
          <p:nvPr/>
        </p:nvPicPr>
        <p:blipFill>
          <a:blip r:embed="rId7"/>
          <a:stretch>
            <a:fillRect/>
          </a:stretch>
        </p:blipFill>
        <p:spPr>
          <a:xfrm>
            <a:off x="3263370" y="4909993"/>
            <a:ext cx="4733925" cy="1733550"/>
          </a:xfrm>
          <a:prstGeom prst="rect">
            <a:avLst/>
          </a:prstGeom>
        </p:spPr>
      </p:pic>
    </p:spTree>
    <p:extLst>
      <p:ext uri="{BB962C8B-B14F-4D97-AF65-F5344CB8AC3E}">
        <p14:creationId xmlns:p14="http://schemas.microsoft.com/office/powerpoint/2010/main" val="2826062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多层神经网络权重更新方法：梯度下降法</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输出结点：</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隐藏层结点：</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深度为</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rPr>
              <a:t>的隐藏层梯度根据深度为</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的隐藏层梯度进行计算</a:t>
            </a: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r>
              <a:rPr lang="en-US" altLang="zh-CN" sz="2000" dirty="0">
                <a:latin typeface="微软雅黑" panose="020B0503020204020204" pitchFamily="34" charset="-122"/>
                <a:ea typeface="微软雅黑" panose="020B0503020204020204" pitchFamily="34" charset="-122"/>
              </a:rPr>
              <a:t>=&gt; </a:t>
            </a:r>
            <a:r>
              <a:rPr lang="zh-CN" altLang="en-US" sz="2000" dirty="0">
                <a:latin typeface="微软雅黑" panose="020B0503020204020204" pitchFamily="34" charset="-122"/>
                <a:ea typeface="微软雅黑" panose="020B0503020204020204" pitchFamily="34" charset="-122"/>
              </a:rPr>
              <a:t>各层梯度从输出层进行</a:t>
            </a:r>
            <a:r>
              <a:rPr lang="zh-CN" altLang="en-US" sz="2000" b="1" dirty="0">
                <a:solidFill>
                  <a:srgbClr val="FF0000"/>
                </a:solidFill>
                <a:latin typeface="微软雅黑" panose="020B0503020204020204" pitchFamily="34" charset="-122"/>
                <a:ea typeface="微软雅黑" panose="020B0503020204020204" pitchFamily="34" charset="-122"/>
              </a:rPr>
              <a:t>反向传播</a:t>
            </a:r>
            <a:r>
              <a:rPr lang="zh-CN" altLang="en-US" sz="2000" dirty="0">
                <a:latin typeface="微软雅黑" panose="020B0503020204020204" pitchFamily="34" charset="-122"/>
                <a:ea typeface="微软雅黑" panose="020B0503020204020204" pitchFamily="34" charset="-122"/>
              </a:rPr>
              <a:t>来计算</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6" name="Picture 3">
            <a:extLst>
              <a:ext uri="{FF2B5EF4-FFF2-40B4-BE49-F238E27FC236}">
                <a16:creationId xmlns:a16="http://schemas.microsoft.com/office/drawing/2014/main" id="{06F0A01B-DEBE-475C-B3E0-A1BE48B31946}"/>
              </a:ext>
            </a:extLst>
          </p:cNvPr>
          <p:cNvPicPr>
            <a:picLocks noChangeAspect="1"/>
          </p:cNvPicPr>
          <p:nvPr/>
        </p:nvPicPr>
        <p:blipFill>
          <a:blip r:embed="rId3"/>
          <a:stretch>
            <a:fillRect/>
          </a:stretch>
        </p:blipFill>
        <p:spPr>
          <a:xfrm>
            <a:off x="3239486" y="2009246"/>
            <a:ext cx="5090631" cy="1010708"/>
          </a:xfrm>
          <a:prstGeom prst="rect">
            <a:avLst/>
          </a:prstGeom>
        </p:spPr>
      </p:pic>
      <p:pic>
        <p:nvPicPr>
          <p:cNvPr id="18" name="Picture 5">
            <a:extLst>
              <a:ext uri="{FF2B5EF4-FFF2-40B4-BE49-F238E27FC236}">
                <a16:creationId xmlns:a16="http://schemas.microsoft.com/office/drawing/2014/main" id="{976ECD9A-BFCB-4034-9DEA-7AA0C13F2D99}"/>
              </a:ext>
            </a:extLst>
          </p:cNvPr>
          <p:cNvPicPr>
            <a:picLocks noChangeAspect="1"/>
          </p:cNvPicPr>
          <p:nvPr/>
        </p:nvPicPr>
        <p:blipFill rotWithShape="1">
          <a:blip r:embed="rId4"/>
          <a:srcRect t="69314"/>
          <a:stretch/>
        </p:blipFill>
        <p:spPr>
          <a:xfrm>
            <a:off x="3123503" y="3568718"/>
            <a:ext cx="5534025" cy="809625"/>
          </a:xfrm>
          <a:prstGeom prst="rect">
            <a:avLst/>
          </a:prstGeom>
        </p:spPr>
      </p:pic>
      <p:pic>
        <p:nvPicPr>
          <p:cNvPr id="19" name="Picture 4">
            <a:extLst>
              <a:ext uri="{FF2B5EF4-FFF2-40B4-BE49-F238E27FC236}">
                <a16:creationId xmlns:a16="http://schemas.microsoft.com/office/drawing/2014/main" id="{71606768-283F-4FE9-97AA-08F1FF97CB20}"/>
              </a:ext>
            </a:extLst>
          </p:cNvPr>
          <p:cNvPicPr>
            <a:picLocks noChangeAspect="1"/>
          </p:cNvPicPr>
          <p:nvPr/>
        </p:nvPicPr>
        <p:blipFill rotWithShape="1">
          <a:blip r:embed="rId4"/>
          <a:srcRect t="2887" r="91738" b="74008"/>
          <a:stretch/>
        </p:blipFill>
        <p:spPr>
          <a:xfrm>
            <a:off x="3230772" y="3583006"/>
            <a:ext cx="457201" cy="609600"/>
          </a:xfrm>
          <a:prstGeom prst="rect">
            <a:avLst/>
          </a:prstGeom>
        </p:spPr>
      </p:pic>
    </p:spTree>
    <p:extLst>
      <p:ext uri="{BB962C8B-B14F-4D97-AF65-F5344CB8AC3E}">
        <p14:creationId xmlns:p14="http://schemas.microsoft.com/office/powerpoint/2010/main" val="4257651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梯度消失问题</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隐藏层结点的梯度：</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sigmoid</a:t>
                </a:r>
                <a:r>
                  <a:rPr lang="zh-CN" altLang="en-US" sz="2000" dirty="0">
                    <a:latin typeface="微软雅黑" panose="020B0503020204020204" pitchFamily="34" charset="-122"/>
                    <a:ea typeface="微软雅黑" panose="020B0503020204020204" pitchFamily="34" charset="-122"/>
                  </a:rPr>
                  <a:t>激活函数，如果某一层的激活值饱和</a:t>
                </a:r>
                <a14:m>
                  <m:oMath xmlns:m="http://schemas.openxmlformats.org/officeDocument/2006/math">
                    <m:sSubSup>
                      <m:sSubSupPr>
                        <m:ctrlPr>
                          <a:rPr lang="en-US" altLang="zh-CN" sz="200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𝑎</m:t>
                        </m:r>
                      </m:e>
                      <m:sub>
                        <m:r>
                          <a:rPr lang="en-US" altLang="zh-CN" sz="2000" b="0" i="1" smtClean="0">
                            <a:latin typeface="Cambria Math" panose="02040503050406030204" pitchFamily="18" charset="0"/>
                            <a:ea typeface="微软雅黑" panose="020B0503020204020204" pitchFamily="34" charset="-122"/>
                          </a:rPr>
                          <m:t>𝑖</m:t>
                        </m:r>
                      </m:sub>
                      <m:sup>
                        <m:r>
                          <a:rPr lang="en-US" altLang="zh-CN" sz="2000" b="0" i="1" smtClean="0">
                            <a:latin typeface="Cambria Math" panose="02040503050406030204" pitchFamily="18" charset="0"/>
                            <a:ea typeface="微软雅黑" panose="020B0503020204020204" pitchFamily="34" charset="-122"/>
                          </a:rPr>
                          <m:t>𝑙</m:t>
                        </m:r>
                      </m:sup>
                    </m:sSub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a14:m>
                <a:r>
                  <a:rPr lang="zh-CN" altLang="en-US" sz="2000" dirty="0">
                    <a:latin typeface="微软雅黑" panose="020B0503020204020204" pitchFamily="34" charset="-122"/>
                    <a:ea typeface="微软雅黑" panose="020B0503020204020204" pitchFamily="34" charset="-122"/>
                  </a:rPr>
                  <a:t>，则</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1−</m:t>
                        </m:r>
                        <m:r>
                          <a:rPr lang="en-US" altLang="zh-CN" sz="2000" i="1">
                            <a:latin typeface="Cambria Math" panose="02040503050406030204" pitchFamily="18" charset="0"/>
                            <a:ea typeface="微软雅黑" panose="020B0503020204020204" pitchFamily="34" charset="-122"/>
                          </a:rPr>
                          <m:t>𝑎</m:t>
                        </m:r>
                      </m:e>
                      <m:sub>
                        <m:r>
                          <a:rPr lang="en-US" altLang="zh-CN" sz="2000" i="1">
                            <a:latin typeface="Cambria Math" panose="02040503050406030204" pitchFamily="18" charset="0"/>
                            <a:ea typeface="微软雅黑" panose="020B0503020204020204" pitchFamily="34" charset="-122"/>
                          </a:rPr>
                          <m:t>𝑖</m:t>
                        </m:r>
                      </m:sub>
                      <m:sup>
                        <m:r>
                          <a:rPr lang="en-US" altLang="zh-CN" sz="2000" i="1">
                            <a:latin typeface="Cambria Math" panose="02040503050406030204" pitchFamily="18" charset="0"/>
                            <a:ea typeface="微软雅黑" panose="020B0503020204020204" pitchFamily="34" charset="-122"/>
                          </a:rPr>
                          <m:t>𝑙</m:t>
                        </m:r>
                      </m:sup>
                    </m:sSubSup>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zh-CN" altLang="en-US" sz="2000" i="1">
                        <a:latin typeface="Cambria Math" panose="02040503050406030204" pitchFamily="18" charset="0"/>
                        <a:ea typeface="Cambria Math" panose="02040503050406030204" pitchFamily="18" charset="0"/>
                      </a:rPr>
                      <m:t>，</m:t>
                    </m:r>
                  </m:oMath>
                </a14:m>
                <a:r>
                  <a:rPr lang="zh-CN" altLang="en-US" sz="2000" dirty="0">
                    <a:latin typeface="微软雅黑" panose="020B0503020204020204" pitchFamily="34" charset="-122"/>
                    <a:ea typeface="微软雅黑" panose="020B0503020204020204" pitchFamily="34" charset="-122"/>
                  </a:rPr>
                  <a:t>从而使梯度为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（消失）；</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即使激活值不饱和，重复执行的乘法也使得梯度在反向传播的过程中不断下降，直至消失。</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905933" y="938053"/>
                <a:ext cx="10244666" cy="5246990"/>
              </a:xfrm>
              <a:prstGeom prst="rect">
                <a:avLst/>
              </a:prstGeom>
              <a:blipFill>
                <a:blip r:embed="rId3"/>
                <a:stretch>
                  <a:fillRect l="-833" r="-179"/>
                </a:stretch>
              </a:blipFill>
            </p:spPr>
            <p:txBody>
              <a:bodyPr/>
              <a:lstStyle/>
              <a:p>
                <a:r>
                  <a:rPr lang="zh-CN" altLang="en-US">
                    <a:noFill/>
                  </a:rPr>
                  <a:t> </a:t>
                </a:r>
              </a:p>
            </p:txBody>
          </p:sp>
        </mc:Fallback>
      </mc:AlternateContent>
      <p:pic>
        <p:nvPicPr>
          <p:cNvPr id="9" name="Picture 6">
            <a:extLst>
              <a:ext uri="{FF2B5EF4-FFF2-40B4-BE49-F238E27FC236}">
                <a16:creationId xmlns:a16="http://schemas.microsoft.com/office/drawing/2014/main" id="{09AD4BC9-D21D-4AF7-A816-AF0AB1FCCCDC}"/>
              </a:ext>
            </a:extLst>
          </p:cNvPr>
          <p:cNvPicPr>
            <a:picLocks noChangeAspect="1"/>
          </p:cNvPicPr>
          <p:nvPr/>
        </p:nvPicPr>
        <p:blipFill rotWithShape="1">
          <a:blip r:embed="rId4"/>
          <a:srcRect b="50075"/>
          <a:stretch/>
        </p:blipFill>
        <p:spPr>
          <a:xfrm>
            <a:off x="3850745" y="1553261"/>
            <a:ext cx="4733925" cy="865474"/>
          </a:xfrm>
          <a:prstGeom prst="rect">
            <a:avLst/>
          </a:prstGeom>
        </p:spPr>
      </p:pic>
      <p:pic>
        <p:nvPicPr>
          <p:cNvPr id="10" name="Picture 5">
            <a:extLst>
              <a:ext uri="{FF2B5EF4-FFF2-40B4-BE49-F238E27FC236}">
                <a16:creationId xmlns:a16="http://schemas.microsoft.com/office/drawing/2014/main" id="{F33E9E3B-CBEE-47C4-A18B-D8E7B19505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728" b="53332"/>
          <a:stretch/>
        </p:blipFill>
        <p:spPr>
          <a:xfrm>
            <a:off x="8739502" y="304402"/>
            <a:ext cx="3304562" cy="2255918"/>
          </a:xfrm>
          <a:prstGeom prst="rect">
            <a:avLst/>
          </a:prstGeom>
          <a:noFill/>
        </p:spPr>
      </p:pic>
    </p:spTree>
    <p:extLst>
      <p:ext uri="{BB962C8B-B14F-4D97-AF65-F5344CB8AC3E}">
        <p14:creationId xmlns:p14="http://schemas.microsoft.com/office/powerpoint/2010/main" val="3187433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梯度消失问题</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隐藏层结点的梯度：</a:t>
            </a: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ReLU</a:t>
            </a:r>
            <a:r>
              <a:rPr lang="zh-CN" altLang="en-US" sz="2000" dirty="0">
                <a:latin typeface="微软雅黑" panose="020B0503020204020204" pitchFamily="34" charset="-122"/>
                <a:ea typeface="微软雅黑" panose="020B0503020204020204" pitchFamily="34" charset="-122"/>
              </a:rPr>
              <a:t>函数作为激活函数在一定程度上避免梯度消失问题</a:t>
            </a:r>
            <a:endParaRPr lang="en-US" altLang="zh-CN" sz="2000" dirty="0">
              <a:latin typeface="微软雅黑" panose="020B0503020204020204" pitchFamily="34" charset="-122"/>
              <a:ea typeface="微软雅黑" panose="020B0503020204020204" pitchFamily="34" charset="-122"/>
            </a:endParaRPr>
          </a:p>
        </p:txBody>
      </p:sp>
      <p:pic>
        <p:nvPicPr>
          <p:cNvPr id="9" name="Picture 6">
            <a:extLst>
              <a:ext uri="{FF2B5EF4-FFF2-40B4-BE49-F238E27FC236}">
                <a16:creationId xmlns:a16="http://schemas.microsoft.com/office/drawing/2014/main" id="{09AD4BC9-D21D-4AF7-A816-AF0AB1FCCCDC}"/>
              </a:ext>
            </a:extLst>
          </p:cNvPr>
          <p:cNvPicPr>
            <a:picLocks noChangeAspect="1"/>
          </p:cNvPicPr>
          <p:nvPr/>
        </p:nvPicPr>
        <p:blipFill rotWithShape="1">
          <a:blip r:embed="rId3"/>
          <a:srcRect b="50075"/>
          <a:stretch/>
        </p:blipFill>
        <p:spPr>
          <a:xfrm>
            <a:off x="3850745" y="1553261"/>
            <a:ext cx="4733925" cy="865474"/>
          </a:xfrm>
          <a:prstGeom prst="rect">
            <a:avLst/>
          </a:prstGeom>
        </p:spPr>
      </p:pic>
      <p:pic>
        <p:nvPicPr>
          <p:cNvPr id="8" name="Picture 2">
            <a:extLst>
              <a:ext uri="{FF2B5EF4-FFF2-40B4-BE49-F238E27FC236}">
                <a16:creationId xmlns:a16="http://schemas.microsoft.com/office/drawing/2014/main" id="{FB611B4F-5630-4AB7-BC95-CD36781FD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900" y="3834499"/>
            <a:ext cx="4677221" cy="264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618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神经网络设计问题</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输入结点数量：</a:t>
            </a:r>
            <a:endParaRPr lang="en-US" altLang="zh-CN" sz="20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对二元或连续属性，每个属性对应一个输入结点</a:t>
            </a:r>
            <a:endParaRPr lang="en-US" altLang="zh-CN" sz="16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对具有</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类的类别属性，需要</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log</a:t>
            </a:r>
            <a:r>
              <a:rPr lang="en-US" altLang="zh-CN" sz="1600" baseline="-25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个输入结点</a:t>
            </a: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输出结点数量：</a:t>
            </a:r>
            <a:endParaRPr lang="en-US" altLang="zh-CN" sz="2000" dirty="0">
              <a:latin typeface="微软雅黑" panose="020B0503020204020204" pitchFamily="34" charset="-122"/>
              <a:ea typeface="微软雅黑" panose="020B0503020204020204" pitchFamily="34" charset="-122"/>
            </a:endParaRPr>
          </a:p>
          <a:p>
            <a:pPr lvl="2">
              <a:buClr>
                <a:schemeClr val="tx1"/>
              </a:buClr>
            </a:pPr>
            <a:r>
              <a:rPr lang="zh-CN" altLang="en-US" sz="1600" dirty="0">
                <a:latin typeface="微软雅黑" panose="020B0503020204020204" pitchFamily="34" charset="-122"/>
                <a:ea typeface="微软雅黑" panose="020B0503020204020204" pitchFamily="34" charset="-122"/>
              </a:rPr>
              <a:t>对二分类问题，输出结点数量为</a:t>
            </a:r>
            <a:r>
              <a:rPr lang="en-US" altLang="zh-CN" sz="1600" dirty="0">
                <a:latin typeface="微软雅黑" panose="020B0503020204020204" pitchFamily="34" charset="-122"/>
                <a:ea typeface="微软雅黑" panose="020B0503020204020204" pitchFamily="34" charset="-122"/>
              </a:rPr>
              <a:t>1</a:t>
            </a:r>
          </a:p>
          <a:p>
            <a:pPr lvl="2">
              <a:buClr>
                <a:schemeClr val="tx1"/>
              </a:buClr>
            </a:pPr>
            <a:r>
              <a:rPr lang="zh-CN" altLang="en-US" sz="1600" dirty="0">
                <a:latin typeface="微软雅黑" panose="020B0503020204020204" pitchFamily="34" charset="-122"/>
                <a:ea typeface="微软雅黑" panose="020B0503020204020204" pitchFamily="34" charset="-122"/>
              </a:rPr>
              <a:t>对多分类问题（</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类），需要</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log</a:t>
            </a:r>
            <a:r>
              <a:rPr lang="en-US" altLang="zh-CN" sz="1600" baseline="-25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个输出结点</a:t>
            </a: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其他问题：确定隐藏层层数、结点数、权重与偏置的初始化、确定学习率、最大</a:t>
            </a:r>
            <a:r>
              <a:rPr lang="en-US" altLang="zh-CN" sz="2000" dirty="0">
                <a:latin typeface="微软雅黑" panose="020B0503020204020204" pitchFamily="34" charset="-122"/>
                <a:ea typeface="微软雅黑" panose="020B0503020204020204" pitchFamily="34" charset="-122"/>
              </a:rPr>
              <a:t>epoch</a:t>
            </a:r>
            <a:r>
              <a:rPr lang="zh-CN" altLang="en-US" sz="2000" dirty="0">
                <a:latin typeface="微软雅黑" panose="020B0503020204020204" pitchFamily="34" charset="-122"/>
                <a:ea typeface="微软雅黑" panose="020B0503020204020204" pitchFamily="34" charset="-122"/>
              </a:rPr>
              <a:t>数等</a:t>
            </a: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255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人工神经网络的特点</a:t>
            </a:r>
            <a:endParaRPr lang="en-US" altLang="zh-CN" sz="24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多层神经网络是一种通用逼近器，但如果模型复杂度很高，则易出现过拟合现象</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通过梯度下降法获得的解不能保证是全局最优，可能陷入局部最小值</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en-US" altLang="zh-CN" sz="2000" dirty="0">
                <a:latin typeface="微软雅黑" panose="020B0503020204020204" pitchFamily="34" charset="-122"/>
                <a:ea typeface="微软雅黑" panose="020B0503020204020204" pitchFamily="34" charset="-122"/>
              </a:rPr>
              <a:t>ANN</a:t>
            </a:r>
            <a:r>
              <a:rPr lang="zh-CN" altLang="en-US" sz="2000" dirty="0">
                <a:latin typeface="微软雅黑" panose="020B0503020204020204" pitchFamily="34" charset="-122"/>
                <a:ea typeface="微软雅黑" panose="020B0503020204020204" pitchFamily="34" charset="-122"/>
              </a:rPr>
              <a:t>模型的训练很耗时，但测试样例可快速分类</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通过权重的学习，</a:t>
            </a:r>
            <a:r>
              <a:rPr lang="en-US" altLang="zh-CN" sz="2000" dirty="0">
                <a:latin typeface="微软雅黑" panose="020B0503020204020204" pitchFamily="34" charset="-122"/>
                <a:ea typeface="微软雅黑" panose="020B0503020204020204" pitchFamily="34" charset="-122"/>
              </a:rPr>
              <a:t>ANN</a:t>
            </a:r>
            <a:r>
              <a:rPr lang="zh-CN" altLang="en-US" sz="2000" dirty="0">
                <a:latin typeface="微软雅黑" panose="020B0503020204020204" pitchFamily="34" charset="-122"/>
                <a:ea typeface="微软雅黑" panose="020B0503020204020204" pitchFamily="34" charset="-122"/>
              </a:rPr>
              <a:t>可以很好地处理不相关及冗余属性</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无法处理存在缺失值的实例</a:t>
            </a:r>
            <a:endParaRPr lang="en-US" altLang="zh-CN" sz="20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3189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深度学习</a:t>
            </a: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9" name="Content Placeholder 2">
            <a:extLst>
              <a:ext uri="{FF2B5EF4-FFF2-40B4-BE49-F238E27FC236}">
                <a16:creationId xmlns:a16="http://schemas.microsoft.com/office/drawing/2014/main" id="{E7CCF3BB-6FA8-4683-809E-996AD1A285F2}"/>
              </a:ext>
            </a:extLst>
          </p:cNvPr>
          <p:cNvGraphicFramePr>
            <a:graphicFrameLocks/>
          </p:cNvGraphicFramePr>
          <p:nvPr>
            <p:extLst>
              <p:ext uri="{D42A27DB-BD31-4B8C-83A1-F6EECF244321}">
                <p14:modId xmlns:p14="http://schemas.microsoft.com/office/powerpoint/2010/main" val="427399598"/>
              </p:ext>
            </p:extLst>
          </p:nvPr>
        </p:nvGraphicFramePr>
        <p:xfrm>
          <a:off x="2904066" y="95790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4502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深度学习的挑战和进展</a:t>
            </a: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Content Placeholder 2">
            <a:extLst>
              <a:ext uri="{FF2B5EF4-FFF2-40B4-BE49-F238E27FC236}">
                <a16:creationId xmlns:a16="http://schemas.microsoft.com/office/drawing/2014/main" id="{48A990FD-848A-40C1-AC41-91602115DD9A}"/>
              </a:ext>
            </a:extLst>
          </p:cNvPr>
          <p:cNvSpPr txBox="1">
            <a:spLocks/>
          </p:cNvSpPr>
          <p:nvPr/>
        </p:nvSpPr>
        <p:spPr>
          <a:xfrm>
            <a:off x="1041401" y="2081659"/>
            <a:ext cx="4297351" cy="2959777"/>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t>挑战</a:t>
            </a:r>
            <a:endParaRPr lang="en-US" altLang="zh-CN" sz="2000" b="1" dirty="0"/>
          </a:p>
          <a:p>
            <a:pPr lvl="1"/>
            <a:r>
              <a:rPr lang="zh-CN" altLang="en-US" sz="2000" dirty="0"/>
              <a:t>收敛速度慢</a:t>
            </a:r>
            <a:endParaRPr lang="en-US" altLang="zh-CN" sz="2000" dirty="0"/>
          </a:p>
          <a:p>
            <a:pPr lvl="1"/>
            <a:r>
              <a:rPr lang="zh-CN" altLang="en-US" sz="2000" dirty="0"/>
              <a:t>对初始值非常敏感</a:t>
            </a:r>
            <a:endParaRPr lang="en-US" altLang="zh-CN" sz="2000" dirty="0"/>
          </a:p>
          <a:p>
            <a:pPr lvl="1"/>
            <a:r>
              <a:rPr lang="zh-CN" altLang="en-US" sz="2000" dirty="0"/>
              <a:t>含有大量隐藏层，从而具有很高的模型复杂度，容易过拟合</a:t>
            </a:r>
            <a:endParaRPr lang="en-US" sz="2000" dirty="0"/>
          </a:p>
          <a:p>
            <a:pPr lvl="1"/>
            <a:endParaRPr lang="en-US" sz="2000" dirty="0"/>
          </a:p>
        </p:txBody>
      </p:sp>
      <p:cxnSp>
        <p:nvCxnSpPr>
          <p:cNvPr id="4" name="直接连接符 3">
            <a:extLst>
              <a:ext uri="{FF2B5EF4-FFF2-40B4-BE49-F238E27FC236}">
                <a16:creationId xmlns:a16="http://schemas.microsoft.com/office/drawing/2014/main" id="{06A5B084-74AD-4C95-969F-4D2409ECCA4D}"/>
              </a:ext>
            </a:extLst>
          </p:cNvPr>
          <p:cNvCxnSpPr>
            <a:cxnSpLocks/>
          </p:cNvCxnSpPr>
          <p:nvPr/>
        </p:nvCxnSpPr>
        <p:spPr>
          <a:xfrm>
            <a:off x="5904976" y="1949111"/>
            <a:ext cx="0" cy="388661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10" name="Content Placeholder 2">
            <a:extLst>
              <a:ext uri="{FF2B5EF4-FFF2-40B4-BE49-F238E27FC236}">
                <a16:creationId xmlns:a16="http://schemas.microsoft.com/office/drawing/2014/main" id="{EBDF4F76-AA65-4DE0-8701-951671D551C3}"/>
              </a:ext>
            </a:extLst>
          </p:cNvPr>
          <p:cNvSpPr txBox="1">
            <a:spLocks/>
          </p:cNvSpPr>
          <p:nvPr/>
        </p:nvSpPr>
        <p:spPr>
          <a:xfrm>
            <a:off x="6471201" y="2081658"/>
            <a:ext cx="4297351" cy="4143089"/>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t>进展</a:t>
            </a:r>
            <a:endParaRPr lang="en-US" altLang="zh-CN" sz="2000" b="1" dirty="0"/>
          </a:p>
          <a:p>
            <a:pPr lvl="1"/>
            <a:r>
              <a:rPr lang="zh-CN" altLang="en-US" sz="2000" dirty="0"/>
              <a:t>使用较大的标注数据集，避免过拟合</a:t>
            </a:r>
            <a:endParaRPr lang="en-US" altLang="zh-CN" sz="2000" dirty="0"/>
          </a:p>
          <a:p>
            <a:pPr lvl="1"/>
            <a:r>
              <a:rPr lang="zh-CN" altLang="en-US" sz="2000" dirty="0"/>
              <a:t>利用</a:t>
            </a:r>
            <a:r>
              <a:rPr lang="en-US" altLang="zh-CN" sz="2000" dirty="0"/>
              <a:t>GPU</a:t>
            </a:r>
            <a:r>
              <a:rPr lang="zh-CN" altLang="en-US" sz="2000" dirty="0"/>
              <a:t>等高性能计算硬件</a:t>
            </a:r>
            <a:endParaRPr lang="en-US" altLang="zh-CN" sz="2000" dirty="0"/>
          </a:p>
          <a:p>
            <a:pPr lvl="1"/>
            <a:r>
              <a:rPr lang="zh-CN" altLang="en-US" sz="2000" dirty="0"/>
              <a:t>架构算法的革新：</a:t>
            </a:r>
            <a:endParaRPr lang="en-US" altLang="zh-CN" sz="2000" dirty="0"/>
          </a:p>
          <a:p>
            <a:pPr lvl="2"/>
            <a:r>
              <a:rPr lang="zh-CN" altLang="en-US" sz="1600" dirty="0"/>
              <a:t>新架构及激活函数</a:t>
            </a:r>
            <a:endParaRPr lang="en-US" altLang="zh-CN" sz="1600" dirty="0"/>
          </a:p>
          <a:p>
            <a:pPr lvl="2"/>
            <a:r>
              <a:rPr lang="zh-CN" altLang="en-US" sz="1600" dirty="0"/>
              <a:t>对参数及超参数进行更优的选择</a:t>
            </a:r>
            <a:endParaRPr lang="en-US" altLang="zh-CN" sz="1600" dirty="0"/>
          </a:p>
          <a:p>
            <a:pPr lvl="2"/>
            <a:r>
              <a:rPr lang="zh-CN" altLang="en-US" sz="1600" dirty="0"/>
              <a:t>正则化</a:t>
            </a:r>
            <a:endParaRPr lang="en-US" sz="1600" dirty="0"/>
          </a:p>
          <a:p>
            <a:pPr lvl="1"/>
            <a:endParaRPr lang="en-US" sz="2000" dirty="0"/>
          </a:p>
        </p:txBody>
      </p:sp>
    </p:spTree>
    <p:extLst>
      <p:ext uri="{BB962C8B-B14F-4D97-AF65-F5344CB8AC3E}">
        <p14:creationId xmlns:p14="http://schemas.microsoft.com/office/powerpoint/2010/main" val="317054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人工神经网络</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深度学习的特点</a:t>
            </a: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9" name="Content Placeholder 2">
            <a:extLst>
              <a:ext uri="{FF2B5EF4-FFF2-40B4-BE49-F238E27FC236}">
                <a16:creationId xmlns:a16="http://schemas.microsoft.com/office/drawing/2014/main" id="{3908F448-EDAE-4D3B-ADAD-90EA24435D55}"/>
              </a:ext>
            </a:extLst>
          </p:cNvPr>
          <p:cNvGraphicFramePr>
            <a:graphicFrameLocks/>
          </p:cNvGraphicFramePr>
          <p:nvPr>
            <p:extLst>
              <p:ext uri="{D42A27DB-BD31-4B8C-83A1-F6EECF244321}">
                <p14:modId xmlns:p14="http://schemas.microsoft.com/office/powerpoint/2010/main" val="38943596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027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t>4.3</a:t>
            </a:r>
            <a:r>
              <a:rPr kumimoji="1" lang="zh-CN" altLang="en-US" sz="4000" dirty="0">
                <a:latin typeface="Microsoft YaHei" panose="020B0503020204020204" pitchFamily="34" charset="-122"/>
                <a:ea typeface="Microsoft YaHei" panose="020B0503020204020204" pitchFamily="34" charset="-122"/>
              </a:rPr>
              <a:t> </a:t>
            </a:r>
          </a:p>
          <a:p>
            <a:pPr marL="0" indent="0" algn="ctr">
              <a:buNone/>
            </a:pPr>
            <a:r>
              <a:rPr kumimoji="1" lang="zh-CN" altLang="en-US" sz="7100" dirty="0">
                <a:latin typeface="Microsoft YaHei" panose="020B0503020204020204" pitchFamily="34" charset="-122"/>
                <a:ea typeface="Microsoft YaHei" panose="020B0503020204020204" pitchFamily="34" charset="-122"/>
              </a:rPr>
              <a:t>支持向量机</a:t>
            </a:r>
          </a:p>
        </p:txBody>
      </p:sp>
    </p:spTree>
    <p:extLst>
      <p:ext uri="{BB962C8B-B14F-4D97-AF65-F5344CB8AC3E}">
        <p14:creationId xmlns:p14="http://schemas.microsoft.com/office/powerpoint/2010/main" val="301466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基本原理</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“如果它像鸭子一样走路，像鸭子一样呱呱叫，看起来像只鸭子，那么它很可能是一只鸭子。”</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t>基于实例的学习。</a:t>
            </a:r>
            <a:endParaRPr lang="en-US" altLang="en-US"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p:txBody>
      </p:sp>
      <p:grpSp>
        <p:nvGrpSpPr>
          <p:cNvPr id="16" name="Group 4">
            <a:extLst>
              <a:ext uri="{FF2B5EF4-FFF2-40B4-BE49-F238E27FC236}">
                <a16:creationId xmlns:a16="http://schemas.microsoft.com/office/drawing/2014/main" id="{C56931CD-F63A-4680-8C7A-31F351BF62DF}"/>
              </a:ext>
            </a:extLst>
          </p:cNvPr>
          <p:cNvGrpSpPr>
            <a:grpSpLocks/>
          </p:cNvGrpSpPr>
          <p:nvPr/>
        </p:nvGrpSpPr>
        <p:grpSpPr bwMode="auto">
          <a:xfrm>
            <a:off x="2026475" y="2858392"/>
            <a:ext cx="7886700" cy="3429000"/>
            <a:chOff x="408" y="1776"/>
            <a:chExt cx="4968" cy="2160"/>
          </a:xfrm>
        </p:grpSpPr>
        <p:pic>
          <p:nvPicPr>
            <p:cNvPr id="17" name="Picture 5" descr="j0345807">
              <a:extLst>
                <a:ext uri="{FF2B5EF4-FFF2-40B4-BE49-F238E27FC236}">
                  <a16:creationId xmlns:a16="http://schemas.microsoft.com/office/drawing/2014/main" id="{F3B87901-1B1A-42AC-B72A-CA2B727503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j0239589">
              <a:extLst>
                <a:ext uri="{FF2B5EF4-FFF2-40B4-BE49-F238E27FC236}">
                  <a16:creationId xmlns:a16="http://schemas.microsoft.com/office/drawing/2014/main" id="{74AAA01E-016B-4305-BD3E-9AB6F48108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j0350383">
              <a:extLst>
                <a:ext uri="{FF2B5EF4-FFF2-40B4-BE49-F238E27FC236}">
                  <a16:creationId xmlns:a16="http://schemas.microsoft.com/office/drawing/2014/main" id="{A8536B0C-09F9-4A2A-9C7C-11B20C986C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j0330631">
              <a:extLst>
                <a:ext uri="{FF2B5EF4-FFF2-40B4-BE49-F238E27FC236}">
                  <a16:creationId xmlns:a16="http://schemas.microsoft.com/office/drawing/2014/main" id="{CBBF9DEC-0C3E-47F8-910E-AA5B1FFB34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9" descr="j0350389">
              <a:extLst>
                <a:ext uri="{FF2B5EF4-FFF2-40B4-BE49-F238E27FC236}">
                  <a16:creationId xmlns:a16="http://schemas.microsoft.com/office/drawing/2014/main" id="{48E4AFBC-4D3C-4E16-90DE-0C3D9E272E2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descr="j0350356">
              <a:extLst>
                <a:ext uri="{FF2B5EF4-FFF2-40B4-BE49-F238E27FC236}">
                  <a16:creationId xmlns:a16="http://schemas.microsoft.com/office/drawing/2014/main" id="{8E188105-A231-4B1E-B887-2B1B353BD8A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11">
              <a:extLst>
                <a:ext uri="{FF2B5EF4-FFF2-40B4-BE49-F238E27FC236}">
                  <a16:creationId xmlns:a16="http://schemas.microsoft.com/office/drawing/2014/main" id="{9CB37163-20A5-40A0-8ED2-FD4B1BD4A398}"/>
                </a:ext>
              </a:extLst>
            </p:cNvPr>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26" name="Text Box 12">
              <a:extLst>
                <a:ext uri="{FF2B5EF4-FFF2-40B4-BE49-F238E27FC236}">
                  <a16:creationId xmlns:a16="http://schemas.microsoft.com/office/drawing/2014/main" id="{BB24447A-3E60-48BD-B97E-7233E2445105}"/>
                </a:ext>
              </a:extLst>
            </p:cNvPr>
            <p:cNvSpPr txBox="1">
              <a:spLocks noChangeArrowheads="1"/>
            </p:cNvSpPr>
            <p:nvPr/>
          </p:nvSpPr>
          <p:spPr bwMode="auto">
            <a:xfrm>
              <a:off x="408" y="3283"/>
              <a:ext cx="8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zh-CN" altLang="en-US" sz="1800" dirty="0"/>
                <a:t>训练集</a:t>
              </a:r>
              <a:endParaRPr lang="en-US" altLang="en-US" sz="1800" dirty="0"/>
            </a:p>
          </p:txBody>
        </p:sp>
        <p:sp>
          <p:nvSpPr>
            <p:cNvPr id="27" name="Text Box 13">
              <a:extLst>
                <a:ext uri="{FF2B5EF4-FFF2-40B4-BE49-F238E27FC236}">
                  <a16:creationId xmlns:a16="http://schemas.microsoft.com/office/drawing/2014/main" id="{3E670554-E2CF-4FDB-AB36-AEA7918E1789}"/>
                </a:ext>
              </a:extLst>
            </p:cNvPr>
            <p:cNvSpPr txBox="1">
              <a:spLocks noChangeArrowheads="1"/>
            </p:cNvSpPr>
            <p:nvPr/>
          </p:nvSpPr>
          <p:spPr bwMode="auto">
            <a:xfrm>
              <a:off x="4512" y="2336"/>
              <a:ext cx="8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zh-CN" altLang="en-US" sz="1800" dirty="0"/>
                <a:t>测试集</a:t>
              </a:r>
              <a:endParaRPr lang="en-US" altLang="en-US" sz="1800" dirty="0"/>
            </a:p>
          </p:txBody>
        </p:sp>
      </p:grpSp>
      <p:grpSp>
        <p:nvGrpSpPr>
          <p:cNvPr id="28" name="Group 14">
            <a:extLst>
              <a:ext uri="{FF2B5EF4-FFF2-40B4-BE49-F238E27FC236}">
                <a16:creationId xmlns:a16="http://schemas.microsoft.com/office/drawing/2014/main" id="{0089D4E7-581E-45D9-947C-8E3227CBB4D8}"/>
              </a:ext>
            </a:extLst>
          </p:cNvPr>
          <p:cNvGrpSpPr>
            <a:grpSpLocks/>
          </p:cNvGrpSpPr>
          <p:nvPr/>
        </p:nvGrpSpPr>
        <p:grpSpPr bwMode="auto">
          <a:xfrm>
            <a:off x="4045775" y="3125092"/>
            <a:ext cx="4572000" cy="2247900"/>
            <a:chOff x="1680" y="1944"/>
            <a:chExt cx="2880" cy="1416"/>
          </a:xfrm>
        </p:grpSpPr>
        <p:sp>
          <p:nvSpPr>
            <p:cNvPr id="29" name="Text Box 15">
              <a:extLst>
                <a:ext uri="{FF2B5EF4-FFF2-40B4-BE49-F238E27FC236}">
                  <a16:creationId xmlns:a16="http://schemas.microsoft.com/office/drawing/2014/main" id="{CA4888DA-4AF7-44D5-9BB6-BDAAE8BF9F2C}"/>
                </a:ext>
              </a:extLst>
            </p:cNvPr>
            <p:cNvSpPr txBox="1">
              <a:spLocks noChangeArrowheads="1"/>
            </p:cNvSpPr>
            <p:nvPr/>
          </p:nvSpPr>
          <p:spPr bwMode="auto">
            <a:xfrm>
              <a:off x="3177" y="1944"/>
              <a:ext cx="8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zh-CN" altLang="en-US" sz="1800" dirty="0"/>
                <a:t>计算邻近度</a:t>
              </a:r>
              <a:endParaRPr lang="en-US" altLang="en-US" sz="1800" dirty="0"/>
            </a:p>
          </p:txBody>
        </p:sp>
        <p:grpSp>
          <p:nvGrpSpPr>
            <p:cNvPr id="30" name="Group 16">
              <a:extLst>
                <a:ext uri="{FF2B5EF4-FFF2-40B4-BE49-F238E27FC236}">
                  <a16:creationId xmlns:a16="http://schemas.microsoft.com/office/drawing/2014/main" id="{30989B12-55E5-44F4-B518-A3199F52DC0C}"/>
                </a:ext>
              </a:extLst>
            </p:cNvPr>
            <p:cNvGrpSpPr>
              <a:grpSpLocks/>
            </p:cNvGrpSpPr>
            <p:nvPr/>
          </p:nvGrpSpPr>
          <p:grpSpPr bwMode="auto">
            <a:xfrm>
              <a:off x="1680" y="2256"/>
              <a:ext cx="2880" cy="1104"/>
              <a:chOff x="1680" y="2256"/>
              <a:chExt cx="2880" cy="1104"/>
            </a:xfrm>
          </p:grpSpPr>
          <p:sp>
            <p:nvSpPr>
              <p:cNvPr id="31" name="Line 17">
                <a:extLst>
                  <a:ext uri="{FF2B5EF4-FFF2-40B4-BE49-F238E27FC236}">
                    <a16:creationId xmlns:a16="http://schemas.microsoft.com/office/drawing/2014/main" id="{0C7D8C51-37FC-477D-83F3-FFD91A208610}"/>
                  </a:ext>
                </a:extLst>
              </p:cNvPr>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18">
                <a:extLst>
                  <a:ext uri="{FF2B5EF4-FFF2-40B4-BE49-F238E27FC236}">
                    <a16:creationId xmlns:a16="http://schemas.microsoft.com/office/drawing/2014/main" id="{CDB8B38F-B926-4B61-83D1-BC9E856F67AA}"/>
                  </a:ext>
                </a:extLst>
              </p:cNvPr>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19">
                <a:extLst>
                  <a:ext uri="{FF2B5EF4-FFF2-40B4-BE49-F238E27FC236}">
                    <a16:creationId xmlns:a16="http://schemas.microsoft.com/office/drawing/2014/main" id="{05736263-9B70-4E89-865A-040FE2A43FC5}"/>
                  </a:ext>
                </a:extLst>
              </p:cNvPr>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20">
                <a:extLst>
                  <a:ext uri="{FF2B5EF4-FFF2-40B4-BE49-F238E27FC236}">
                    <a16:creationId xmlns:a16="http://schemas.microsoft.com/office/drawing/2014/main" id="{33223E3F-751C-4627-B4AB-43A0941A38B4}"/>
                  </a:ext>
                </a:extLst>
              </p:cNvPr>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21">
                <a:extLst>
                  <a:ext uri="{FF2B5EF4-FFF2-40B4-BE49-F238E27FC236}">
                    <a16:creationId xmlns:a16="http://schemas.microsoft.com/office/drawing/2014/main" id="{FB6B28D1-6472-489A-B25A-1FD9580A7F41}"/>
                  </a:ext>
                </a:extLst>
              </p:cNvPr>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36" name="Group 22">
            <a:extLst>
              <a:ext uri="{FF2B5EF4-FFF2-40B4-BE49-F238E27FC236}">
                <a16:creationId xmlns:a16="http://schemas.microsoft.com/office/drawing/2014/main" id="{56646427-4989-4BA9-930A-6BC31CE4F89A}"/>
              </a:ext>
            </a:extLst>
          </p:cNvPr>
          <p:cNvGrpSpPr>
            <a:grpSpLocks/>
          </p:cNvGrpSpPr>
          <p:nvPr/>
        </p:nvGrpSpPr>
        <p:grpSpPr bwMode="auto">
          <a:xfrm>
            <a:off x="5417375" y="4650931"/>
            <a:ext cx="3352800" cy="1055688"/>
            <a:chOff x="2544" y="2880"/>
            <a:chExt cx="2112" cy="665"/>
          </a:xfrm>
        </p:grpSpPr>
        <p:sp>
          <p:nvSpPr>
            <p:cNvPr id="37" name="Text Box 23">
              <a:extLst>
                <a:ext uri="{FF2B5EF4-FFF2-40B4-BE49-F238E27FC236}">
                  <a16:creationId xmlns:a16="http://schemas.microsoft.com/office/drawing/2014/main" id="{9C93EC5A-3C48-424C-BD03-28157E089D2C}"/>
                </a:ext>
              </a:extLst>
            </p:cNvPr>
            <p:cNvSpPr txBox="1">
              <a:spLocks noChangeArrowheads="1"/>
            </p:cNvSpPr>
            <p:nvPr/>
          </p:nvSpPr>
          <p:spPr bwMode="auto">
            <a:xfrm>
              <a:off x="3264" y="3312"/>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zh-CN" altLang="en-US" sz="1800" dirty="0"/>
                <a:t>选择</a:t>
              </a:r>
              <a:r>
                <a:rPr lang="en-US" altLang="en-US" sz="1800" dirty="0"/>
                <a:t>k</a:t>
              </a:r>
              <a:r>
                <a:rPr lang="zh-CN" altLang="en-US" sz="1800" dirty="0"/>
                <a:t>个最邻近对象</a:t>
              </a:r>
              <a:endParaRPr lang="en-US" altLang="en-US" sz="1800" dirty="0"/>
            </a:p>
          </p:txBody>
        </p:sp>
        <p:grpSp>
          <p:nvGrpSpPr>
            <p:cNvPr id="38" name="Group 24">
              <a:extLst>
                <a:ext uri="{FF2B5EF4-FFF2-40B4-BE49-F238E27FC236}">
                  <a16:creationId xmlns:a16="http://schemas.microsoft.com/office/drawing/2014/main" id="{4DB5996D-42CF-4AFF-8F09-DCA5634E1D53}"/>
                </a:ext>
              </a:extLst>
            </p:cNvPr>
            <p:cNvGrpSpPr>
              <a:grpSpLocks/>
            </p:cNvGrpSpPr>
            <p:nvPr/>
          </p:nvGrpSpPr>
          <p:grpSpPr bwMode="auto">
            <a:xfrm>
              <a:off x="2544" y="2880"/>
              <a:ext cx="2016" cy="480"/>
              <a:chOff x="2544" y="2880"/>
              <a:chExt cx="2016" cy="480"/>
            </a:xfrm>
          </p:grpSpPr>
          <p:sp>
            <p:nvSpPr>
              <p:cNvPr id="39" name="Line 25">
                <a:extLst>
                  <a:ext uri="{FF2B5EF4-FFF2-40B4-BE49-F238E27FC236}">
                    <a16:creationId xmlns:a16="http://schemas.microsoft.com/office/drawing/2014/main" id="{C35FE293-D6C6-4FD4-89E0-7485BC7D8249}"/>
                  </a:ext>
                </a:extLst>
              </p:cNvPr>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26">
                <a:extLst>
                  <a:ext uri="{FF2B5EF4-FFF2-40B4-BE49-F238E27FC236}">
                    <a16:creationId xmlns:a16="http://schemas.microsoft.com/office/drawing/2014/main" id="{86C0F3FF-F118-4410-A629-6D10FEC710A8}"/>
                  </a:ext>
                </a:extLst>
              </p:cNvPr>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664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4" y="5508791"/>
            <a:ext cx="8534400" cy="8001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寻找线性的超平面来区分数据</a:t>
            </a:r>
            <a:endParaRPr lang="en-US" altLang="en-US" sz="2000" dirty="0"/>
          </a:p>
        </p:txBody>
      </p:sp>
      <p:graphicFrame>
        <p:nvGraphicFramePr>
          <p:cNvPr id="10" name="Object 2">
            <a:extLst>
              <a:ext uri="{FF2B5EF4-FFF2-40B4-BE49-F238E27FC236}">
                <a16:creationId xmlns:a16="http://schemas.microsoft.com/office/drawing/2014/main" id="{A96E70AA-7E91-42AC-89A4-7877AABA9414}"/>
              </a:ext>
            </a:extLst>
          </p:cNvPr>
          <p:cNvGraphicFramePr>
            <a:graphicFrameLocks noChangeAspect="1"/>
          </p:cNvGraphicFramePr>
          <p:nvPr>
            <p:extLst>
              <p:ext uri="{D42A27DB-BD31-4B8C-83A1-F6EECF244321}">
                <p14:modId xmlns:p14="http://schemas.microsoft.com/office/powerpoint/2010/main" val="3559940914"/>
              </p:ext>
            </p:extLst>
          </p:nvPr>
        </p:nvGraphicFramePr>
        <p:xfrm>
          <a:off x="3526604" y="760579"/>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61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604" y="760579"/>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9710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4" y="5508791"/>
            <a:ext cx="8534400" cy="8001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上图是一种可能的决策边界</a:t>
            </a:r>
            <a:endParaRPr lang="en-US" altLang="en-US" sz="2000" dirty="0"/>
          </a:p>
        </p:txBody>
      </p:sp>
      <p:graphicFrame>
        <p:nvGraphicFramePr>
          <p:cNvPr id="9" name="Object 2">
            <a:extLst>
              <a:ext uri="{FF2B5EF4-FFF2-40B4-BE49-F238E27FC236}">
                <a16:creationId xmlns:a16="http://schemas.microsoft.com/office/drawing/2014/main" id="{3B3F4B31-2126-4D35-88AC-3547DBD29F31}"/>
              </a:ext>
            </a:extLst>
          </p:cNvPr>
          <p:cNvGraphicFramePr>
            <a:graphicFrameLocks noChangeAspect="1"/>
          </p:cNvGraphicFramePr>
          <p:nvPr>
            <p:extLst>
              <p:ext uri="{D42A27DB-BD31-4B8C-83A1-F6EECF244321}">
                <p14:modId xmlns:p14="http://schemas.microsoft.com/office/powerpoint/2010/main" val="420527519"/>
              </p:ext>
            </p:extLst>
          </p:nvPr>
        </p:nvGraphicFramePr>
        <p:xfrm>
          <a:off x="3589866" y="834057"/>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717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866" y="834057"/>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8450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4" y="5508791"/>
            <a:ext cx="8534400" cy="8001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另一种可能的决策边界</a:t>
            </a:r>
            <a:endParaRPr lang="en-US" altLang="en-US" sz="2000" dirty="0"/>
          </a:p>
        </p:txBody>
      </p:sp>
      <p:graphicFrame>
        <p:nvGraphicFramePr>
          <p:cNvPr id="10" name="Object 2">
            <a:extLst>
              <a:ext uri="{FF2B5EF4-FFF2-40B4-BE49-F238E27FC236}">
                <a16:creationId xmlns:a16="http://schemas.microsoft.com/office/drawing/2014/main" id="{CF992F6F-87D5-4CAB-8D91-6B719C9C172A}"/>
              </a:ext>
            </a:extLst>
          </p:cNvPr>
          <p:cNvGraphicFramePr>
            <a:graphicFrameLocks noChangeAspect="1"/>
          </p:cNvGraphicFramePr>
          <p:nvPr>
            <p:extLst>
              <p:ext uri="{D42A27DB-BD31-4B8C-83A1-F6EECF244321}">
                <p14:modId xmlns:p14="http://schemas.microsoft.com/office/powerpoint/2010/main" val="1182811698"/>
              </p:ext>
            </p:extLst>
          </p:nvPr>
        </p:nvGraphicFramePr>
        <p:xfrm>
          <a:off x="3886200" y="701509"/>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819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701509"/>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0740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4" y="5508791"/>
            <a:ext cx="8534400" cy="8001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还可以有更多可能的决策边界</a:t>
            </a:r>
            <a:endParaRPr lang="en-US" altLang="en-US" sz="2000" dirty="0"/>
          </a:p>
        </p:txBody>
      </p:sp>
      <p:graphicFrame>
        <p:nvGraphicFramePr>
          <p:cNvPr id="11" name="Object 2">
            <a:extLst>
              <a:ext uri="{FF2B5EF4-FFF2-40B4-BE49-F238E27FC236}">
                <a16:creationId xmlns:a16="http://schemas.microsoft.com/office/drawing/2014/main" id="{76694375-A9F9-48C7-B92C-375EDCEE2E4B}"/>
              </a:ext>
            </a:extLst>
          </p:cNvPr>
          <p:cNvGraphicFramePr>
            <a:graphicFrameLocks noChangeAspect="1"/>
          </p:cNvGraphicFramePr>
          <p:nvPr>
            <p:extLst>
              <p:ext uri="{D42A27DB-BD31-4B8C-83A1-F6EECF244321}">
                <p14:modId xmlns:p14="http://schemas.microsoft.com/office/powerpoint/2010/main" val="1909786317"/>
              </p:ext>
            </p:extLst>
          </p:nvPr>
        </p:nvGraphicFramePr>
        <p:xfrm>
          <a:off x="3712633" y="840355"/>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92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633" y="840355"/>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5">
            <a:extLst>
              <a:ext uri="{FF2B5EF4-FFF2-40B4-BE49-F238E27FC236}">
                <a16:creationId xmlns:a16="http://schemas.microsoft.com/office/drawing/2014/main" id="{2F33B558-EBF6-4034-A425-35735DABC389}"/>
              </a:ext>
            </a:extLst>
          </p:cNvPr>
          <p:cNvSpPr>
            <a:spLocks noChangeShapeType="1"/>
          </p:cNvSpPr>
          <p:nvPr/>
        </p:nvSpPr>
        <p:spPr bwMode="auto">
          <a:xfrm>
            <a:off x="4017433" y="2470717"/>
            <a:ext cx="4191000" cy="13716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62DFD971-41FF-47B9-A6BE-2B56D3594D5D}"/>
              </a:ext>
            </a:extLst>
          </p:cNvPr>
          <p:cNvSpPr>
            <a:spLocks noChangeShapeType="1"/>
          </p:cNvSpPr>
          <p:nvPr/>
        </p:nvSpPr>
        <p:spPr bwMode="auto">
          <a:xfrm>
            <a:off x="4017433" y="2242117"/>
            <a:ext cx="4191000" cy="13716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7">
            <a:extLst>
              <a:ext uri="{FF2B5EF4-FFF2-40B4-BE49-F238E27FC236}">
                <a16:creationId xmlns:a16="http://schemas.microsoft.com/office/drawing/2014/main" id="{B22A27A0-28CD-410B-873B-01E371956A19}"/>
              </a:ext>
            </a:extLst>
          </p:cNvPr>
          <p:cNvSpPr>
            <a:spLocks noChangeShapeType="1"/>
          </p:cNvSpPr>
          <p:nvPr/>
        </p:nvSpPr>
        <p:spPr bwMode="auto">
          <a:xfrm>
            <a:off x="4017433" y="1861117"/>
            <a:ext cx="4191000" cy="22098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8">
            <a:extLst>
              <a:ext uri="{FF2B5EF4-FFF2-40B4-BE49-F238E27FC236}">
                <a16:creationId xmlns:a16="http://schemas.microsoft.com/office/drawing/2014/main" id="{CFA34EE4-4C57-4DBF-81CF-2FFD39483775}"/>
              </a:ext>
            </a:extLst>
          </p:cNvPr>
          <p:cNvSpPr>
            <a:spLocks noChangeShapeType="1"/>
          </p:cNvSpPr>
          <p:nvPr/>
        </p:nvSpPr>
        <p:spPr bwMode="auto">
          <a:xfrm>
            <a:off x="4017433" y="2318317"/>
            <a:ext cx="4191000" cy="19050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9">
            <a:extLst>
              <a:ext uri="{FF2B5EF4-FFF2-40B4-BE49-F238E27FC236}">
                <a16:creationId xmlns:a16="http://schemas.microsoft.com/office/drawing/2014/main" id="{5E7CE4D9-3CC8-455D-9927-6B51DAD67AF6}"/>
              </a:ext>
            </a:extLst>
          </p:cNvPr>
          <p:cNvSpPr>
            <a:spLocks noChangeShapeType="1"/>
          </p:cNvSpPr>
          <p:nvPr/>
        </p:nvSpPr>
        <p:spPr bwMode="auto">
          <a:xfrm>
            <a:off x="4017433" y="2089717"/>
            <a:ext cx="4191000" cy="16002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197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4" y="5508791"/>
            <a:ext cx="8534400" cy="8001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如何确定最优的边界？</a:t>
            </a:r>
            <a:r>
              <a:rPr lang="en-US" altLang="zh-CN" sz="2000" dirty="0"/>
              <a:t>B1</a:t>
            </a:r>
            <a:r>
              <a:rPr lang="zh-CN" altLang="en-US" sz="2000" dirty="0"/>
              <a:t>还是</a:t>
            </a:r>
            <a:r>
              <a:rPr lang="en-US" altLang="zh-CN" sz="2000" dirty="0"/>
              <a:t>B2</a:t>
            </a:r>
            <a:r>
              <a:rPr lang="zh-CN" altLang="en-US" sz="2000" dirty="0"/>
              <a:t>？</a:t>
            </a:r>
            <a:endParaRPr lang="en-US" altLang="en-US" sz="2000" dirty="0"/>
          </a:p>
        </p:txBody>
      </p:sp>
      <p:graphicFrame>
        <p:nvGraphicFramePr>
          <p:cNvPr id="17" name="Object 2">
            <a:extLst>
              <a:ext uri="{FF2B5EF4-FFF2-40B4-BE49-F238E27FC236}">
                <a16:creationId xmlns:a16="http://schemas.microsoft.com/office/drawing/2014/main" id="{E507D0B9-989D-45BB-9AD4-A75B0B339F30}"/>
              </a:ext>
            </a:extLst>
          </p:cNvPr>
          <p:cNvGraphicFramePr>
            <a:graphicFrameLocks noChangeAspect="1"/>
          </p:cNvGraphicFramePr>
          <p:nvPr>
            <p:extLst>
              <p:ext uri="{D42A27DB-BD31-4B8C-83A1-F6EECF244321}">
                <p14:modId xmlns:p14="http://schemas.microsoft.com/office/powerpoint/2010/main" val="424910011"/>
              </p:ext>
            </p:extLst>
          </p:nvPr>
        </p:nvGraphicFramePr>
        <p:xfrm>
          <a:off x="3788833" y="817892"/>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102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833" y="817892"/>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087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8" name="Rectangle 4">
            <a:extLst>
              <a:ext uri="{FF2B5EF4-FFF2-40B4-BE49-F238E27FC236}">
                <a16:creationId xmlns:a16="http://schemas.microsoft.com/office/drawing/2014/main" id="{1C78E043-D20D-499B-86C9-936BFDF58A32}"/>
              </a:ext>
            </a:extLst>
          </p:cNvPr>
          <p:cNvSpPr txBox="1">
            <a:spLocks noChangeArrowheads="1"/>
          </p:cNvSpPr>
          <p:nvPr/>
        </p:nvSpPr>
        <p:spPr>
          <a:xfrm>
            <a:off x="1545403" y="5508790"/>
            <a:ext cx="9757595" cy="125160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支持向量机（</a:t>
            </a:r>
            <a:r>
              <a:rPr lang="en-US" altLang="zh-CN" sz="2000" dirty="0"/>
              <a:t>Support Vector Machine, SVM</a:t>
            </a:r>
            <a:r>
              <a:rPr lang="zh-CN" altLang="en-US" sz="2000" dirty="0"/>
              <a:t>）实际是一个边缘最大化问题，其最优的分类超平面只能有一个</a:t>
            </a:r>
            <a:endParaRPr lang="en-US" altLang="zh-CN" sz="2000" dirty="0"/>
          </a:p>
          <a:p>
            <a:pPr>
              <a:lnSpc>
                <a:spcPct val="90000"/>
              </a:lnSpc>
            </a:pPr>
            <a:r>
              <a:rPr lang="zh-CN" altLang="en-US" sz="2000" dirty="0"/>
              <a:t>但感知机可能有很多个决策边界</a:t>
            </a:r>
            <a:endParaRPr lang="en-US" altLang="en-US" sz="2000" dirty="0"/>
          </a:p>
        </p:txBody>
      </p:sp>
      <p:graphicFrame>
        <p:nvGraphicFramePr>
          <p:cNvPr id="9" name="Object 2">
            <a:extLst>
              <a:ext uri="{FF2B5EF4-FFF2-40B4-BE49-F238E27FC236}">
                <a16:creationId xmlns:a16="http://schemas.microsoft.com/office/drawing/2014/main" id="{BF9BB361-F0FF-4274-B0D2-047EB4289E45}"/>
              </a:ext>
            </a:extLst>
          </p:cNvPr>
          <p:cNvGraphicFramePr>
            <a:graphicFrameLocks noChangeAspect="1"/>
          </p:cNvGraphicFramePr>
          <p:nvPr>
            <p:extLst>
              <p:ext uri="{D42A27DB-BD31-4B8C-83A1-F6EECF244321}">
                <p14:modId xmlns:p14="http://schemas.microsoft.com/office/powerpoint/2010/main" val="3957917039"/>
              </p:ext>
            </p:extLst>
          </p:nvPr>
        </p:nvGraphicFramePr>
        <p:xfrm>
          <a:off x="3788833" y="709303"/>
          <a:ext cx="4876800" cy="4602162"/>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112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833" y="709303"/>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0508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905933" y="938053"/>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Object 6">
                <a:extLst>
                  <a:ext uri="{FF2B5EF4-FFF2-40B4-BE49-F238E27FC236}">
                    <a16:creationId xmlns:a16="http://schemas.microsoft.com/office/drawing/2014/main" id="{8701E4D3-59BF-4EC3-BFC7-148DA30590E6}"/>
                  </a:ext>
                </a:extLst>
              </p:cNvPr>
              <p:cNvSpPr txBox="1"/>
              <p:nvPr/>
            </p:nvSpPr>
            <p:spPr bwMode="auto">
              <a:xfrm>
                <a:off x="6354411" y="1084585"/>
                <a:ext cx="3937000" cy="8397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1400" i="1" smtClean="0">
                          <a:solidFill>
                            <a:srgbClr val="000000"/>
                          </a:solidFill>
                          <a:latin typeface="Cambria Math" panose="02040503050406030204" pitchFamily="18" charset="0"/>
                        </a:rPr>
                        <m:t>𝑓</m:t>
                      </m:r>
                      <m:r>
                        <a:rPr lang="zh-CN" altLang="en-US" sz="1400" i="1" smtClean="0">
                          <a:solidFill>
                            <a:srgbClr val="000000"/>
                          </a:solidFill>
                          <a:latin typeface="Cambria Math" panose="02040503050406030204" pitchFamily="18" charset="0"/>
                        </a:rPr>
                        <m:t>(</m:t>
                      </m:r>
                      <m:acc>
                        <m:accPr>
                          <m:chr m:val="⃗"/>
                          <m:ctrlPr>
                            <a:rPr lang="zh-CN" altLang="en-US" sz="1400" i="1">
                              <a:solidFill>
                                <a:srgbClr val="000000"/>
                              </a:solidFill>
                              <a:latin typeface="Cambria Math" panose="02040503050406030204" pitchFamily="18" charset="0"/>
                            </a:rPr>
                          </m:ctrlPr>
                        </m:accPr>
                        <m:e>
                          <m:r>
                            <a:rPr lang="zh-CN" altLang="en-US" sz="1400" i="1">
                              <a:solidFill>
                                <a:srgbClr val="000000"/>
                              </a:solidFill>
                              <a:latin typeface="Cambria Math" panose="02040503050406030204" pitchFamily="18" charset="0"/>
                            </a:rPr>
                            <m:t>𝑥</m:t>
                          </m:r>
                        </m:e>
                      </m:acc>
                      <m:r>
                        <a:rPr lang="zh-CN" altLang="en-US" sz="1400" i="1">
                          <a:solidFill>
                            <a:srgbClr val="000000"/>
                          </a:solidFill>
                          <a:latin typeface="Cambria Math" panose="02040503050406030204" pitchFamily="18" charset="0"/>
                        </a:rPr>
                        <m:t>)=</m:t>
                      </m:r>
                      <m:d>
                        <m:dPr>
                          <m:begChr m:val="{"/>
                          <m:endChr m:val=""/>
                          <m:ctrlPr>
                            <a:rPr lang="zh-CN" altLang="en-US" sz="1400" i="1">
                              <a:solidFill>
                                <a:srgbClr val="000000"/>
                              </a:solidFill>
                              <a:latin typeface="Cambria Math" panose="02040503050406030204" pitchFamily="18" charset="0"/>
                            </a:rPr>
                          </m:ctrlPr>
                        </m:dPr>
                        <m:e>
                          <m:m>
                            <m:mPr>
                              <m:plcHide m:val="on"/>
                              <m:mcs>
                                <m:mc>
                                  <m:mcPr>
                                    <m:count m:val="2"/>
                                    <m:mcJc m:val="center"/>
                                  </m:mcPr>
                                </m:mc>
                              </m:mcs>
                              <m:ctrlPr>
                                <a:rPr lang="zh-CN" altLang="en-US" sz="1400" i="1">
                                  <a:solidFill>
                                    <a:srgbClr val="000000"/>
                                  </a:solidFill>
                                  <a:latin typeface="Cambria Math" panose="02040503050406030204" pitchFamily="18" charset="0"/>
                                </a:rPr>
                              </m:ctrlPr>
                            </m:mPr>
                            <m:mr>
                              <m:e>
                                <m:r>
                                  <a:rPr lang="zh-CN" altLang="en-US" sz="1400" i="1">
                                    <a:solidFill>
                                      <a:srgbClr val="000000"/>
                                    </a:solidFill>
                                    <a:latin typeface="Cambria Math" panose="02040503050406030204" pitchFamily="18" charset="0"/>
                                  </a:rPr>
                                  <m:t>1</m:t>
                                </m:r>
                              </m:e>
                              <m:e>
                                <m:r>
                                  <m:rPr>
                                    <m:nor/>
                                  </m:rPr>
                                  <a:rPr lang="zh-CN" altLang="en-US" sz="1400" i="0">
                                    <a:solidFill>
                                      <a:srgbClr val="000000"/>
                                    </a:solidFill>
                                    <a:latin typeface="Cambria Math" panose="02040503050406030204" pitchFamily="18" charset="0"/>
                                  </a:rPr>
                                  <m:t>if</m:t>
                                </m:r>
                                <m:r>
                                  <m:rPr>
                                    <m:nor/>
                                  </m:rPr>
                                  <a:rPr lang="zh-CN" altLang="en-US" sz="1400" i="0">
                                    <a:solidFill>
                                      <a:srgbClr val="000000"/>
                                    </a:solidFill>
                                    <a:latin typeface="Cambria Math" panose="02040503050406030204" pitchFamily="18" charset="0"/>
                                  </a:rPr>
                                  <m:t> </m:t>
                                </m:r>
                                <m:f>
                                  <m:fPr>
                                    <m:ctrlPr>
                                      <a:rPr lang="en-US" altLang="zh-CN" sz="1400" i="1" smtClean="0">
                                        <a:solidFill>
                                          <a:srgbClr val="000000"/>
                                        </a:solidFill>
                                        <a:latin typeface="Cambria Math" panose="02040503050406030204" pitchFamily="18" charset="0"/>
                                      </a:rPr>
                                    </m:ctrlPr>
                                  </m:fPr>
                                  <m:num>
                                    <m:acc>
                                      <m:accPr>
                                        <m:chr m:val="⃗"/>
                                        <m:ctrlPr>
                                          <a:rPr lang="zh-CN" altLang="en-US" sz="1400" i="1">
                                            <a:solidFill>
                                              <a:srgbClr val="000000"/>
                                            </a:solidFill>
                                            <a:latin typeface="Cambria Math" panose="02040503050406030204" pitchFamily="18" charset="0"/>
                                          </a:rPr>
                                        </m:ctrlPr>
                                      </m:accPr>
                                      <m:e>
                                        <m:r>
                                          <m:rPr>
                                            <m:nor/>
                                          </m:rPr>
                                          <a:rPr lang="zh-CN" altLang="en-US" sz="1400">
                                            <a:solidFill>
                                              <a:srgbClr val="000000"/>
                                            </a:solidFill>
                                            <a:latin typeface="Cambria Math" panose="02040503050406030204" pitchFamily="18" charset="0"/>
                                          </a:rPr>
                                          <m:t>w</m:t>
                                        </m:r>
                                      </m:e>
                                    </m:acc>
                                    <m:r>
                                      <a:rPr lang="zh-CN" altLang="en-US" sz="1400" i="1">
                                        <a:solidFill>
                                          <a:srgbClr val="000000"/>
                                        </a:solidFill>
                                        <a:latin typeface="Cambria Math" panose="02040503050406030204" pitchFamily="18" charset="0"/>
                                      </a:rPr>
                                      <m:t>•</m:t>
                                    </m:r>
                                    <m:acc>
                                      <m:accPr>
                                        <m:chr m:val="⃗"/>
                                        <m:ctrlPr>
                                          <a:rPr lang="zh-CN" altLang="en-US" sz="1400" i="1">
                                            <a:solidFill>
                                              <a:srgbClr val="000000"/>
                                            </a:solidFill>
                                            <a:latin typeface="Cambria Math" panose="02040503050406030204" pitchFamily="18" charset="0"/>
                                          </a:rPr>
                                        </m:ctrlPr>
                                      </m:accPr>
                                      <m:e>
                                        <m:r>
                                          <m:rPr>
                                            <m:sty m:val="p"/>
                                          </m:rPr>
                                          <a:rPr lang="zh-CN" altLang="en-US" sz="1400">
                                            <a:solidFill>
                                              <a:srgbClr val="000000"/>
                                            </a:solidFill>
                                            <a:latin typeface="Cambria Math" panose="02040503050406030204" pitchFamily="18" charset="0"/>
                                          </a:rPr>
                                          <m:t>x</m:t>
                                        </m:r>
                                      </m:e>
                                    </m:acc>
                                    <m:r>
                                      <a:rPr lang="zh-CN" altLang="en-US" sz="1400" i="1">
                                        <a:solidFill>
                                          <a:srgbClr val="000000"/>
                                        </a:solidFill>
                                        <a:latin typeface="Cambria Math" panose="02040503050406030204" pitchFamily="18" charset="0"/>
                                      </a:rPr>
                                      <m:t>+</m:t>
                                    </m:r>
                                    <m:r>
                                      <m:rPr>
                                        <m:sty m:val="p"/>
                                      </m:rPr>
                                      <a:rPr lang="zh-CN" altLang="en-US" sz="1400">
                                        <a:solidFill>
                                          <a:srgbClr val="000000"/>
                                        </a:solidFill>
                                        <a:latin typeface="Cambria Math" panose="02040503050406030204" pitchFamily="18" charset="0"/>
                                      </a:rPr>
                                      <m:t>b</m:t>
                                    </m:r>
                                  </m:num>
                                  <m:den>
                                    <m:d>
                                      <m:dPr>
                                        <m:begChr m:val="‖"/>
                                        <m:endChr m:val="‖"/>
                                        <m:ctrlPr>
                                          <a:rPr lang="en-US" altLang="zh-CN" sz="1400" i="1" smtClean="0">
                                            <a:solidFill>
                                              <a:srgbClr val="000000"/>
                                            </a:solidFill>
                                            <a:latin typeface="Cambria Math" panose="02040503050406030204" pitchFamily="18" charset="0"/>
                                          </a:rPr>
                                        </m:ctrlPr>
                                      </m:dPr>
                                      <m:e>
                                        <m:acc>
                                          <m:accPr>
                                            <m:chr m:val="⃗"/>
                                            <m:ctrlPr>
                                              <a:rPr lang="zh-CN" altLang="en-US" sz="1400" i="1">
                                                <a:solidFill>
                                                  <a:srgbClr val="000000"/>
                                                </a:solidFill>
                                                <a:latin typeface="Cambria Math" panose="02040503050406030204" pitchFamily="18" charset="0"/>
                                              </a:rPr>
                                            </m:ctrlPr>
                                          </m:accPr>
                                          <m:e>
                                            <m:r>
                                              <m:rPr>
                                                <m:nor/>
                                              </m:rPr>
                                              <a:rPr lang="zh-CN" altLang="en-US" sz="1400">
                                                <a:solidFill>
                                                  <a:srgbClr val="000000"/>
                                                </a:solidFill>
                                                <a:latin typeface="Cambria Math" panose="02040503050406030204" pitchFamily="18" charset="0"/>
                                              </a:rPr>
                                              <m:t>w</m:t>
                                            </m:r>
                                          </m:e>
                                        </m:acc>
                                      </m:e>
                                    </m:d>
                                  </m:den>
                                </m:f>
                                <m:r>
                                  <a:rPr lang="zh-CN" altLang="en-US" sz="1400" i="1">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𝑑</m:t>
                                </m:r>
                              </m:e>
                            </m:mr>
                            <m:mr>
                              <m:e>
                                <m:r>
                                  <a:rPr lang="zh-CN" altLang="en-US" sz="1400" i="1">
                                    <a:solidFill>
                                      <a:srgbClr val="000000"/>
                                    </a:solidFill>
                                    <a:latin typeface="Cambria Math" panose="02040503050406030204" pitchFamily="18" charset="0"/>
                                  </a:rPr>
                                  <m:t>−1</m:t>
                                </m:r>
                              </m:e>
                              <m:e>
                                <m:r>
                                  <m:rPr>
                                    <m:nor/>
                                  </m:rPr>
                                  <a:rPr lang="zh-CN" altLang="en-US" sz="1400" i="0">
                                    <a:solidFill>
                                      <a:srgbClr val="000000"/>
                                    </a:solidFill>
                                    <a:latin typeface="Cambria Math" panose="02040503050406030204" pitchFamily="18" charset="0"/>
                                  </a:rPr>
                                  <m:t>if</m:t>
                                </m:r>
                                <m:r>
                                  <m:rPr>
                                    <m:nor/>
                                  </m:rPr>
                                  <a:rPr lang="en-US" altLang="zh-CN" sz="1400" b="0" i="0" smtClean="0">
                                    <a:solidFill>
                                      <a:srgbClr val="000000"/>
                                    </a:solidFill>
                                    <a:latin typeface="Cambria Math" panose="02040503050406030204" pitchFamily="18" charset="0"/>
                                  </a:rPr>
                                  <m:t> </m:t>
                                </m:r>
                                <m:f>
                                  <m:fPr>
                                    <m:ctrlPr>
                                      <a:rPr lang="en-US" altLang="zh-CN" sz="1400" i="1">
                                        <a:solidFill>
                                          <a:srgbClr val="000000"/>
                                        </a:solidFill>
                                        <a:latin typeface="Cambria Math" panose="02040503050406030204" pitchFamily="18" charset="0"/>
                                      </a:rPr>
                                    </m:ctrlPr>
                                  </m:fPr>
                                  <m:num>
                                    <m:acc>
                                      <m:accPr>
                                        <m:chr m:val="⃗"/>
                                        <m:ctrlPr>
                                          <a:rPr lang="zh-CN" altLang="en-US" sz="1400" i="1">
                                            <a:solidFill>
                                              <a:srgbClr val="000000"/>
                                            </a:solidFill>
                                            <a:latin typeface="Cambria Math" panose="02040503050406030204" pitchFamily="18" charset="0"/>
                                          </a:rPr>
                                        </m:ctrlPr>
                                      </m:accPr>
                                      <m:e>
                                        <m:r>
                                          <m:rPr>
                                            <m:nor/>
                                          </m:rPr>
                                          <a:rPr lang="zh-CN" altLang="en-US" sz="1400">
                                            <a:solidFill>
                                              <a:srgbClr val="000000"/>
                                            </a:solidFill>
                                            <a:latin typeface="Cambria Math" panose="02040503050406030204" pitchFamily="18" charset="0"/>
                                          </a:rPr>
                                          <m:t>w</m:t>
                                        </m:r>
                                      </m:e>
                                    </m:acc>
                                    <m:r>
                                      <a:rPr lang="zh-CN" altLang="en-US" sz="1400" i="1">
                                        <a:solidFill>
                                          <a:srgbClr val="000000"/>
                                        </a:solidFill>
                                        <a:latin typeface="Cambria Math" panose="02040503050406030204" pitchFamily="18" charset="0"/>
                                      </a:rPr>
                                      <m:t>•</m:t>
                                    </m:r>
                                    <m:acc>
                                      <m:accPr>
                                        <m:chr m:val="⃗"/>
                                        <m:ctrlPr>
                                          <a:rPr lang="zh-CN" altLang="en-US" sz="1400" i="1">
                                            <a:solidFill>
                                              <a:srgbClr val="000000"/>
                                            </a:solidFill>
                                            <a:latin typeface="Cambria Math" panose="02040503050406030204" pitchFamily="18" charset="0"/>
                                          </a:rPr>
                                        </m:ctrlPr>
                                      </m:accPr>
                                      <m:e>
                                        <m:r>
                                          <m:rPr>
                                            <m:sty m:val="p"/>
                                          </m:rPr>
                                          <a:rPr lang="zh-CN" altLang="en-US" sz="1400">
                                            <a:solidFill>
                                              <a:srgbClr val="000000"/>
                                            </a:solidFill>
                                            <a:latin typeface="Cambria Math" panose="02040503050406030204" pitchFamily="18" charset="0"/>
                                          </a:rPr>
                                          <m:t>x</m:t>
                                        </m:r>
                                      </m:e>
                                    </m:acc>
                                    <m:r>
                                      <a:rPr lang="zh-CN" altLang="en-US" sz="1400" i="1">
                                        <a:solidFill>
                                          <a:srgbClr val="000000"/>
                                        </a:solidFill>
                                        <a:latin typeface="Cambria Math" panose="02040503050406030204" pitchFamily="18" charset="0"/>
                                      </a:rPr>
                                      <m:t>+</m:t>
                                    </m:r>
                                    <m:r>
                                      <m:rPr>
                                        <m:sty m:val="p"/>
                                      </m:rPr>
                                      <a:rPr lang="zh-CN" altLang="en-US" sz="1400">
                                        <a:solidFill>
                                          <a:srgbClr val="000000"/>
                                        </a:solidFill>
                                        <a:latin typeface="Cambria Math" panose="02040503050406030204" pitchFamily="18" charset="0"/>
                                      </a:rPr>
                                      <m:t>b</m:t>
                                    </m:r>
                                  </m:num>
                                  <m:den>
                                    <m:d>
                                      <m:dPr>
                                        <m:begChr m:val="‖"/>
                                        <m:endChr m:val="‖"/>
                                        <m:ctrlPr>
                                          <a:rPr lang="en-US" altLang="zh-CN" sz="1400" i="1">
                                            <a:solidFill>
                                              <a:srgbClr val="000000"/>
                                            </a:solidFill>
                                            <a:latin typeface="Cambria Math" panose="02040503050406030204" pitchFamily="18" charset="0"/>
                                          </a:rPr>
                                        </m:ctrlPr>
                                      </m:dPr>
                                      <m:e>
                                        <m:acc>
                                          <m:accPr>
                                            <m:chr m:val="⃗"/>
                                            <m:ctrlPr>
                                              <a:rPr lang="zh-CN" altLang="en-US" sz="1400" i="1">
                                                <a:solidFill>
                                                  <a:srgbClr val="000000"/>
                                                </a:solidFill>
                                                <a:latin typeface="Cambria Math" panose="02040503050406030204" pitchFamily="18" charset="0"/>
                                              </a:rPr>
                                            </m:ctrlPr>
                                          </m:accPr>
                                          <m:e>
                                            <m:r>
                                              <m:rPr>
                                                <m:nor/>
                                              </m:rPr>
                                              <a:rPr lang="zh-CN" altLang="en-US" sz="1400">
                                                <a:solidFill>
                                                  <a:srgbClr val="000000"/>
                                                </a:solidFill>
                                                <a:latin typeface="Cambria Math" panose="02040503050406030204" pitchFamily="18" charset="0"/>
                                              </a:rPr>
                                              <m:t>w</m:t>
                                            </m:r>
                                          </m:e>
                                        </m:acc>
                                      </m:e>
                                    </m:d>
                                  </m:den>
                                </m:f>
                                <m:r>
                                  <a:rPr lang="zh-CN" altLang="en-US" sz="1400" i="1">
                                    <a:solidFill>
                                      <a:srgbClr val="000000"/>
                                    </a:solidFill>
                                    <a:latin typeface="Cambria Math" panose="02040503050406030204" pitchFamily="18" charset="0"/>
                                  </a:rPr>
                                  <m:t>≤−</m:t>
                                </m:r>
                                <m:r>
                                  <m:rPr>
                                    <m:sty m:val="p"/>
                                  </m:rPr>
                                  <a:rPr lang="en-US" altLang="zh-CN" sz="1400" b="0" i="0" smtClean="0">
                                    <a:solidFill>
                                      <a:srgbClr val="000000"/>
                                    </a:solidFill>
                                    <a:latin typeface="Cambria Math" panose="02040503050406030204" pitchFamily="18" charset="0"/>
                                  </a:rPr>
                                  <m:t>d</m:t>
                                </m:r>
                              </m:e>
                            </m:mr>
                          </m:m>
                        </m:e>
                      </m:d>
                    </m:oMath>
                  </m:oMathPara>
                </a14:m>
                <a:endParaRPr lang="zh-CN" altLang="en-US" sz="1400" dirty="0"/>
              </a:p>
            </p:txBody>
          </p:sp>
        </mc:Choice>
        <mc:Fallback xmlns="">
          <p:sp>
            <p:nvSpPr>
              <p:cNvPr id="10" name="Object 6">
                <a:extLst>
                  <a:ext uri="{FF2B5EF4-FFF2-40B4-BE49-F238E27FC236}">
                    <a16:creationId xmlns:a16="http://schemas.microsoft.com/office/drawing/2014/main" id="{8701E4D3-59BF-4EC3-BFC7-148DA30590E6}"/>
                  </a:ext>
                </a:extLst>
              </p:cNvPr>
              <p:cNvSpPr txBox="1">
                <a:spLocks noRot="1" noChangeAspect="1" noMove="1" noResize="1" noEditPoints="1" noAdjustHandles="1" noChangeArrowheads="1" noChangeShapeType="1" noTextEdit="1"/>
              </p:cNvSpPr>
              <p:nvPr/>
            </p:nvSpPr>
            <p:spPr bwMode="auto">
              <a:xfrm>
                <a:off x="6354411" y="1084585"/>
                <a:ext cx="3937000" cy="839788"/>
              </a:xfrm>
              <a:prstGeom prst="rect">
                <a:avLst/>
              </a:prstGeom>
              <a:blipFill>
                <a:blip r:embed="rId3"/>
                <a:stretch>
                  <a:fillRect b="-2318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6">
                <a:extLst>
                  <a:ext uri="{FF2B5EF4-FFF2-40B4-BE49-F238E27FC236}">
                    <a16:creationId xmlns:a16="http://schemas.microsoft.com/office/drawing/2014/main" id="{712A5371-5DE2-4B99-9148-49687E0FEB1D}"/>
                  </a:ext>
                </a:extLst>
              </p:cNvPr>
              <p:cNvSpPr txBox="1"/>
              <p:nvPr/>
            </p:nvSpPr>
            <p:spPr bwMode="auto">
              <a:xfrm>
                <a:off x="6138690" y="2348973"/>
                <a:ext cx="3937000" cy="3748447"/>
              </a:xfrm>
              <a:prstGeom prst="rect">
                <a:avLst/>
              </a:prstGeom>
              <a:noFill/>
              <a:ln>
                <a:noFill/>
              </a:ln>
              <a:effectLst/>
            </p:spPr>
            <p:txBody>
              <a:bodyPr>
                <a:noAutofit/>
              </a:bodyPr>
              <a:lstStyle/>
              <a:p>
                <a14:m>
                  <m:oMath xmlns:m="http://schemas.openxmlformats.org/officeDocument/2006/math">
                    <m:r>
                      <a:rPr lang="en-US" altLang="zh-CN" b="0" i="1" smtClean="0">
                        <a:latin typeface="Cambria Math" panose="02040503050406030204" pitchFamily="18" charset="0"/>
                      </a:rPr>
                      <m:t>𝑑</m:t>
                    </m:r>
                  </m:oMath>
                </a14:m>
                <a:r>
                  <a:rPr lang="zh-CN" altLang="en-US" dirty="0">
                    <a:latin typeface="Times New Roman" panose="02020603050405020304" pitchFamily="18" charset="0"/>
                    <a:cs typeface="Times New Roman" panose="02020603050405020304" pitchFamily="18" charset="0"/>
                  </a:rPr>
                  <a:t>为超平面到</a:t>
                </a:r>
                <a14:m>
                  <m:oMath xmlns:m="http://schemas.openxmlformats.org/officeDocument/2006/math">
                    <m:r>
                      <a:rPr lang="zh-CN" altLang="en-US" i="1">
                        <a:solidFill>
                          <a:srgbClr val="000000"/>
                        </a:solidFill>
                        <a:latin typeface="Cambria Math" panose="02040503050406030204" pitchFamily="18" charset="0"/>
                      </a:rPr>
                      <m:t>𝑓</m:t>
                    </m:r>
                    <m:d>
                      <m:dPr>
                        <m:ctrlPr>
                          <a:rPr lang="zh-CN" altLang="en-US" i="1">
                            <a:solidFill>
                              <a:srgbClr val="000000"/>
                            </a:solidFill>
                            <a:latin typeface="Cambria Math" panose="02040503050406030204" pitchFamily="18" charset="0"/>
                          </a:rPr>
                        </m:ctrlPr>
                      </m:d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r>
                      <a:rPr lang="en-US" altLang="zh-CN" b="0" i="1" smtClean="0">
                        <a:solidFill>
                          <a:srgbClr val="000000"/>
                        </a:solidFill>
                        <a:latin typeface="Cambria Math" panose="02040503050406030204" pitchFamily="18" charset="0"/>
                      </a:rPr>
                      <m:t>=1</m:t>
                    </m:r>
                  </m:oMath>
                </a14:m>
                <a:r>
                  <a:rPr lang="zh-CN" altLang="en-US" dirty="0">
                    <a:latin typeface="Times New Roman" panose="02020603050405020304" pitchFamily="18" charset="0"/>
                    <a:cs typeface="Times New Roman" panose="02020603050405020304" pitchFamily="18" charset="0"/>
                  </a:rPr>
                  <a:t>或</a:t>
                </a:r>
                <a14:m>
                  <m:oMath xmlns:m="http://schemas.openxmlformats.org/officeDocument/2006/math">
                    <m:r>
                      <a:rPr lang="zh-CN" altLang="en-US" i="1">
                        <a:solidFill>
                          <a:srgbClr val="000000"/>
                        </a:solidFill>
                        <a:latin typeface="Cambria Math" panose="02040503050406030204" pitchFamily="18" charset="0"/>
                      </a:rPr>
                      <m:t>𝑓</m:t>
                    </m:r>
                    <m:d>
                      <m:dPr>
                        <m:ctrlPr>
                          <a:rPr lang="zh-CN" altLang="en-US" i="1">
                            <a:solidFill>
                              <a:srgbClr val="000000"/>
                            </a:solidFill>
                            <a:latin typeface="Cambria Math" panose="02040503050406030204" pitchFamily="18" charset="0"/>
                          </a:rPr>
                        </m:ctrlPr>
                      </m:d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d>
                    <m:r>
                      <a:rPr lang="en-US" altLang="zh-CN" i="1">
                        <a:solidFill>
                          <a:srgbClr val="000000"/>
                        </a:solidFill>
                        <a:latin typeface="Cambria Math" panose="02040503050406030204" pitchFamily="18" charset="0"/>
                      </a:rPr>
                      <m:t>=</m:t>
                    </m:r>
                    <m:r>
                      <a:rPr lang="en-US" altLang="zh-CN"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1</m:t>
                    </m:r>
                  </m:oMath>
                </a14:m>
                <a:r>
                  <a:rPr lang="zh-CN" altLang="en-US" dirty="0">
                    <a:latin typeface="Times New Roman" panose="02020603050405020304" pitchFamily="18" charset="0"/>
                    <a:cs typeface="Times New Roman" panose="02020603050405020304" pitchFamily="18" charset="0"/>
                  </a:rPr>
                  <a:t>这类对象的最近点的距离</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令</a:t>
                </a:r>
                <a14:m>
                  <m:oMath xmlns:m="http://schemas.openxmlformats.org/officeDocument/2006/math">
                    <m:r>
                      <a:rPr lang="en-US" altLang="zh-CN" sz="1800" b="0" i="1" smtClean="0">
                        <a:solidFill>
                          <a:srgbClr val="000000"/>
                        </a:solidFill>
                        <a:latin typeface="Cambria Math" panose="02040503050406030204" pitchFamily="18" charset="0"/>
                      </a:rPr>
                      <m:t>𝑑</m:t>
                    </m:r>
                    <m:r>
                      <a:rPr lang="en-US" altLang="zh-CN" sz="1800" b="0" i="1" smtClean="0">
                        <a:solidFill>
                          <a:srgbClr val="000000"/>
                        </a:solidFill>
                        <a:latin typeface="Cambria Math" panose="02040503050406030204" pitchFamily="18" charset="0"/>
                      </a:rPr>
                      <m:t>=</m:t>
                    </m:r>
                    <m:f>
                      <m:fPr>
                        <m:ctrlPr>
                          <a:rPr lang="en-US" altLang="zh-CN"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d>
                          <m:dPr>
                            <m:begChr m:val="‖"/>
                            <m:endChr m:val="‖"/>
                            <m:ctrlPr>
                              <a:rPr lang="en-US" altLang="zh-CN" i="1">
                                <a:solidFill>
                                  <a:srgbClr val="000000"/>
                                </a:solidFill>
                                <a:latin typeface="Cambria Math" panose="02040503050406030204" pitchFamily="18" charset="0"/>
                              </a:rPr>
                            </m:ctrlPr>
                          </m:dPr>
                          <m:e>
                            <m:acc>
                              <m:accPr>
                                <m:chr m:val="⃗"/>
                                <m:ctrlPr>
                                  <a:rPr lang="zh-CN" altLang="en-US" i="1">
                                    <a:solidFill>
                                      <a:srgbClr val="000000"/>
                                    </a:solidFill>
                                    <a:latin typeface="Cambria Math" panose="02040503050406030204" pitchFamily="18" charset="0"/>
                                  </a:rPr>
                                </m:ctrlPr>
                              </m:accPr>
                              <m:e>
                                <m:r>
                                  <m:rPr>
                                    <m:nor/>
                                  </m:rPr>
                                  <a:rPr lang="zh-CN" altLang="en-US">
                                    <a:solidFill>
                                      <a:srgbClr val="000000"/>
                                    </a:solidFill>
                                    <a:latin typeface="Cambria Math" panose="02040503050406030204" pitchFamily="18" charset="0"/>
                                  </a:rPr>
                                  <m:t>w</m:t>
                                </m:r>
                              </m:e>
                            </m:acc>
                          </m:e>
                        </m:d>
                      </m:den>
                    </m:f>
                  </m:oMath>
                </a14:m>
                <a:r>
                  <a:rPr lang="en-US" altLang="zh-C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Object 6">
                <a:extLst>
                  <a:ext uri="{FF2B5EF4-FFF2-40B4-BE49-F238E27FC236}">
                    <a16:creationId xmlns:a16="http://schemas.microsoft.com/office/drawing/2014/main" id="{712A5371-5DE2-4B99-9148-49687E0FEB1D}"/>
                  </a:ext>
                </a:extLst>
              </p:cNvPr>
              <p:cNvSpPr txBox="1">
                <a:spLocks noRot="1" noChangeAspect="1" noMove="1" noResize="1" noEditPoints="1" noAdjustHandles="1" noChangeArrowheads="1" noChangeShapeType="1" noTextEdit="1"/>
              </p:cNvSpPr>
              <p:nvPr/>
            </p:nvSpPr>
            <p:spPr bwMode="auto">
              <a:xfrm>
                <a:off x="6138690" y="2348973"/>
                <a:ext cx="3937000" cy="3748447"/>
              </a:xfrm>
              <a:prstGeom prst="rect">
                <a:avLst/>
              </a:prstGeom>
              <a:blipFill>
                <a:blip r:embed="rId4"/>
                <a:stretch>
                  <a:fillRect l="-1238" t="-2276"/>
                </a:stretch>
              </a:blipFill>
              <a:ln>
                <a:noFill/>
              </a:ln>
              <a:effectLst/>
            </p:spPr>
            <p:txBody>
              <a:bodyPr/>
              <a:lstStyle/>
              <a:p>
                <a:r>
                  <a:rPr lang="zh-CN" altLang="en-US">
                    <a:noFill/>
                  </a:rPr>
                  <a:t> </a:t>
                </a:r>
              </a:p>
            </p:txBody>
          </p:sp>
        </mc:Fallback>
      </mc:AlternateContent>
      <p:graphicFrame>
        <p:nvGraphicFramePr>
          <p:cNvPr id="12" name="Object 2">
            <a:extLst>
              <a:ext uri="{FF2B5EF4-FFF2-40B4-BE49-F238E27FC236}">
                <a16:creationId xmlns:a16="http://schemas.microsoft.com/office/drawing/2014/main" id="{514A434C-41ED-4ACD-B18D-F23CBD53082E}"/>
              </a:ext>
            </a:extLst>
          </p:cNvPr>
          <p:cNvGraphicFramePr>
            <a:graphicFrameLocks noChangeAspect="1"/>
          </p:cNvGraphicFramePr>
          <p:nvPr>
            <p:extLst>
              <p:ext uri="{D42A27DB-BD31-4B8C-83A1-F6EECF244321}">
                <p14:modId xmlns:p14="http://schemas.microsoft.com/office/powerpoint/2010/main" val="3173098465"/>
              </p:ext>
            </p:extLst>
          </p:nvPr>
        </p:nvGraphicFramePr>
        <p:xfrm>
          <a:off x="1016357" y="893127"/>
          <a:ext cx="4876800" cy="4602162"/>
        </p:xfrm>
        <a:graphic>
          <a:graphicData uri="http://schemas.openxmlformats.org/presentationml/2006/ole">
            <mc:AlternateContent xmlns:mc="http://schemas.openxmlformats.org/markup-compatibility/2006">
              <mc:Choice xmlns:v="urn:schemas-microsoft-com:vml" Requires="v">
                <p:oleObj name="Visio" r:id="rId5" imgW="7442200" imgH="7023100" progId="Visio.Drawing.6">
                  <p:embed/>
                </p:oleObj>
              </mc:Choice>
              <mc:Fallback>
                <p:oleObj name="Visio" r:id="rId5" imgW="7442200" imgH="7023100" progId="Visio.Drawing.6">
                  <p:embed/>
                  <p:pic>
                    <p:nvPicPr>
                      <p:cNvPr id="1229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357" y="893127"/>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直接连接符 13">
            <a:extLst>
              <a:ext uri="{FF2B5EF4-FFF2-40B4-BE49-F238E27FC236}">
                <a16:creationId xmlns:a16="http://schemas.microsoft.com/office/drawing/2014/main" id="{F2CF394B-7BB8-403E-89FA-668534673854}"/>
              </a:ext>
            </a:extLst>
          </p:cNvPr>
          <p:cNvCxnSpPr>
            <a:cxnSpLocks/>
          </p:cNvCxnSpPr>
          <p:nvPr/>
        </p:nvCxnSpPr>
        <p:spPr>
          <a:xfrm flipV="1">
            <a:off x="3426619" y="2889250"/>
            <a:ext cx="297656" cy="26114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B618044B-5494-4B91-9979-E5EA2A8B4346}"/>
              </a:ext>
            </a:extLst>
          </p:cNvPr>
          <p:cNvCxnSpPr>
            <a:cxnSpLocks/>
          </p:cNvCxnSpPr>
          <p:nvPr/>
        </p:nvCxnSpPr>
        <p:spPr>
          <a:xfrm flipV="1">
            <a:off x="3100388" y="3112294"/>
            <a:ext cx="269081" cy="242888"/>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D21AFCF-BAFE-445F-9DAE-EDFA62629150}"/>
              </a:ext>
            </a:extLst>
          </p:cNvPr>
          <p:cNvSpPr txBox="1"/>
          <p:nvPr/>
        </p:nvSpPr>
        <p:spPr>
          <a:xfrm>
            <a:off x="3304716" y="2654225"/>
            <a:ext cx="300082"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d</a:t>
            </a:r>
            <a:endParaRPr lang="zh-CN" altLang="en-US" i="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6B9FF5BA-4373-4A76-8C73-1FDBC6386991}"/>
              </a:ext>
            </a:extLst>
          </p:cNvPr>
          <p:cNvSpPr txBox="1"/>
          <p:nvPr/>
        </p:nvSpPr>
        <p:spPr>
          <a:xfrm>
            <a:off x="3192154" y="3163324"/>
            <a:ext cx="300082"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d</a:t>
            </a:r>
            <a:endParaRPr lang="zh-CN" altLang="en-US" i="1" dirty="0">
              <a:latin typeface="Times New Roman" panose="02020603050405020304" pitchFamily="18" charset="0"/>
              <a:cs typeface="Times New Roman" panose="02020603050405020304" pitchFamily="18" charset="0"/>
            </a:endParaRPr>
          </a:p>
        </p:txBody>
      </p:sp>
      <p:graphicFrame>
        <p:nvGraphicFramePr>
          <p:cNvPr id="21" name="Object 6">
            <a:extLst>
              <a:ext uri="{FF2B5EF4-FFF2-40B4-BE49-F238E27FC236}">
                <a16:creationId xmlns:a16="http://schemas.microsoft.com/office/drawing/2014/main" id="{6A620939-414E-4BA9-B511-7B07DB82E516}"/>
              </a:ext>
            </a:extLst>
          </p:cNvPr>
          <p:cNvGraphicFramePr>
            <a:graphicFrameLocks noChangeAspect="1"/>
          </p:cNvGraphicFramePr>
          <p:nvPr>
            <p:extLst>
              <p:ext uri="{D42A27DB-BD31-4B8C-83A1-F6EECF244321}">
                <p14:modId xmlns:p14="http://schemas.microsoft.com/office/powerpoint/2010/main" val="2503064600"/>
              </p:ext>
            </p:extLst>
          </p:nvPr>
        </p:nvGraphicFramePr>
        <p:xfrm>
          <a:off x="6682341" y="3785171"/>
          <a:ext cx="2965093" cy="632474"/>
        </p:xfrm>
        <a:graphic>
          <a:graphicData uri="http://schemas.openxmlformats.org/presentationml/2006/ole">
            <mc:AlternateContent xmlns:mc="http://schemas.openxmlformats.org/markup-compatibility/2006">
              <mc:Choice xmlns:v="urn:schemas-microsoft-com:vml" Requires="v">
                <p:oleObj name="Microsoft Equation 3.0" r:id="rId7" imgW="1879600" imgH="457200" progId="Equation.3">
                  <p:embed/>
                </p:oleObj>
              </mc:Choice>
              <mc:Fallback>
                <p:oleObj name="Microsoft Equation 3.0" r:id="rId7" imgW="1879600" imgH="457200" progId="Equation.3">
                  <p:embed/>
                  <p:pic>
                    <p:nvPicPr>
                      <p:cNvPr id="1229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2341" y="3785171"/>
                        <a:ext cx="2965093" cy="632474"/>
                      </a:xfrm>
                      <a:prstGeom prst="rect">
                        <a:avLst/>
                      </a:prstGeom>
                      <a:noFill/>
                      <a:ln>
                        <a:noFill/>
                      </a:ln>
                      <a:effectLst/>
                    </p:spPr>
                  </p:pic>
                </p:oleObj>
              </mc:Fallback>
            </mc:AlternateContent>
          </a:graphicData>
        </a:graphic>
      </p:graphicFrame>
      <p:graphicFrame>
        <p:nvGraphicFramePr>
          <p:cNvPr id="15" name="Object 7">
            <a:extLst>
              <a:ext uri="{FF2B5EF4-FFF2-40B4-BE49-F238E27FC236}">
                <a16:creationId xmlns:a16="http://schemas.microsoft.com/office/drawing/2014/main" id="{6FA78424-2BCF-4EAE-8A77-529BABBB6BDE}"/>
              </a:ext>
            </a:extLst>
          </p:cNvPr>
          <p:cNvGraphicFramePr>
            <a:graphicFrameLocks noChangeAspect="1"/>
          </p:cNvGraphicFramePr>
          <p:nvPr>
            <p:extLst>
              <p:ext uri="{D42A27DB-BD31-4B8C-83A1-F6EECF244321}">
                <p14:modId xmlns:p14="http://schemas.microsoft.com/office/powerpoint/2010/main" val="3362916075"/>
              </p:ext>
            </p:extLst>
          </p:nvPr>
        </p:nvGraphicFramePr>
        <p:xfrm>
          <a:off x="6638574" y="4713727"/>
          <a:ext cx="1684337" cy="752475"/>
        </p:xfrm>
        <a:graphic>
          <a:graphicData uri="http://schemas.openxmlformats.org/presentationml/2006/ole">
            <mc:AlternateContent xmlns:mc="http://schemas.openxmlformats.org/markup-compatibility/2006">
              <mc:Choice xmlns:v="urn:schemas-microsoft-com:vml" Requires="v">
                <p:oleObj name="Microsoft Equation 3.0" r:id="rId9" imgW="939800" imgH="419100" progId="Equation.3">
                  <p:embed/>
                </p:oleObj>
              </mc:Choice>
              <mc:Fallback>
                <p:oleObj name="Microsoft Equation 3.0" r:id="rId9" imgW="939800" imgH="419100" progId="Equation.3">
                  <p:embed/>
                  <p:pic>
                    <p:nvPicPr>
                      <p:cNvPr id="1229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8574" y="4713727"/>
                        <a:ext cx="1684337"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30259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学习</a:t>
            </a:r>
            <a:r>
              <a:rPr lang="en-US" altLang="zh-CN" sz="2400" dirty="0"/>
              <a:t>SVM</a:t>
            </a:r>
            <a:r>
              <a:rPr lang="zh-CN" altLang="en-US" sz="2400" dirty="0"/>
              <a:t>模型参数</a:t>
            </a:r>
            <a:endParaRPr lang="en-US" altLang="zh-CN" sz="2400" dirty="0"/>
          </a:p>
          <a:p>
            <a:pPr lvl="1">
              <a:buClr>
                <a:schemeClr val="tx1"/>
              </a:buClr>
            </a:pPr>
            <a:r>
              <a:rPr lang="zh-CN" altLang="en-US" sz="2000" dirty="0"/>
              <a:t>目标是最大化</a:t>
            </a:r>
            <a:r>
              <a:rPr lang="en-US" altLang="zh-CN" sz="2000" dirty="0"/>
              <a:t>b11</a:t>
            </a:r>
            <a:r>
              <a:rPr lang="zh-CN" altLang="en-US" sz="2000" dirty="0"/>
              <a:t>、</a:t>
            </a:r>
            <a:r>
              <a:rPr lang="en-US" altLang="zh-CN" sz="2000" dirty="0"/>
              <a:t>b12</a:t>
            </a:r>
            <a:r>
              <a:rPr lang="zh-CN" altLang="en-US" sz="2000" dirty="0"/>
              <a:t>两个超平面的距离，即</a:t>
            </a:r>
            <a:endParaRPr lang="en-US" altLang="zh-CN" sz="2000" dirty="0"/>
          </a:p>
          <a:p>
            <a:pPr lvl="1">
              <a:buClr>
                <a:schemeClr val="tx1"/>
              </a:buClr>
            </a:pPr>
            <a:endParaRPr lang="en-US" altLang="zh-CN" sz="2000" dirty="0"/>
          </a:p>
          <a:p>
            <a:pPr lvl="1">
              <a:buClr>
                <a:schemeClr val="tx1"/>
              </a:buClr>
            </a:pPr>
            <a:r>
              <a:rPr lang="zh-CN" altLang="en-US" sz="2000" dirty="0"/>
              <a:t>上述目标等价于：最小化</a:t>
            </a:r>
            <a:endParaRPr lang="en-US" altLang="zh-CN" sz="2000" dirty="0"/>
          </a:p>
          <a:p>
            <a:pPr lvl="1">
              <a:buClr>
                <a:schemeClr val="tx1"/>
              </a:buClr>
            </a:pPr>
            <a:r>
              <a:rPr lang="zh-CN" altLang="en-US" sz="2000" dirty="0"/>
              <a:t>受限于：</a:t>
            </a:r>
            <a:endParaRPr lang="en-US" altLang="zh-CN" sz="2000" dirty="0"/>
          </a:p>
          <a:p>
            <a:pPr lvl="1">
              <a:buClr>
                <a:schemeClr val="tx1"/>
              </a:buClr>
            </a:pPr>
            <a:endParaRPr lang="en-US" altLang="en-US" sz="2000" dirty="0"/>
          </a:p>
          <a:p>
            <a:pPr lvl="1">
              <a:buClr>
                <a:schemeClr val="tx1"/>
              </a:buClr>
            </a:pPr>
            <a:endParaRPr lang="en-US" altLang="en-US" sz="2000" dirty="0"/>
          </a:p>
          <a:p>
            <a:pPr lvl="1">
              <a:buClr>
                <a:schemeClr val="tx1"/>
              </a:buClr>
            </a:pPr>
            <a:r>
              <a:rPr lang="zh-CN" altLang="en-US" sz="2000" dirty="0"/>
              <a:t>上述约束条件也可表示为：</a:t>
            </a:r>
            <a:endParaRPr lang="en-US" altLang="en-US"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8" name="Object 2">
            <a:extLst>
              <a:ext uri="{FF2B5EF4-FFF2-40B4-BE49-F238E27FC236}">
                <a16:creationId xmlns:a16="http://schemas.microsoft.com/office/drawing/2014/main" id="{2C281A49-A42F-4D3C-B977-F734C7193BC9}"/>
              </a:ext>
            </a:extLst>
          </p:cNvPr>
          <p:cNvGraphicFramePr>
            <a:graphicFrameLocks noChangeAspect="1"/>
          </p:cNvGraphicFramePr>
          <p:nvPr>
            <p:extLst>
              <p:ext uri="{D42A27DB-BD31-4B8C-83A1-F6EECF244321}">
                <p14:modId xmlns:p14="http://schemas.microsoft.com/office/powerpoint/2010/main" val="9282813"/>
              </p:ext>
            </p:extLst>
          </p:nvPr>
        </p:nvGraphicFramePr>
        <p:xfrm>
          <a:off x="7566976" y="2656399"/>
          <a:ext cx="3760256" cy="3548496"/>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12" name="Object 2">
                        <a:extLst>
                          <a:ext uri="{FF2B5EF4-FFF2-40B4-BE49-F238E27FC236}">
                            <a16:creationId xmlns:a16="http://schemas.microsoft.com/office/drawing/2014/main" id="{514A434C-41ED-4ACD-B18D-F23CBD530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6976" y="2656399"/>
                        <a:ext cx="3760256" cy="3548496"/>
                      </a:xfrm>
                      <a:prstGeom prst="rect">
                        <a:avLst/>
                      </a:prstGeom>
                      <a:noFill/>
                      <a:ln>
                        <a:noFill/>
                      </a:ln>
                      <a:effectLst/>
                    </p:spPr>
                  </p:pic>
                </p:oleObj>
              </mc:Fallback>
            </mc:AlternateContent>
          </a:graphicData>
        </a:graphic>
      </p:graphicFrame>
      <p:graphicFrame>
        <p:nvGraphicFramePr>
          <p:cNvPr id="22" name="Object 2">
            <a:extLst>
              <a:ext uri="{FF2B5EF4-FFF2-40B4-BE49-F238E27FC236}">
                <a16:creationId xmlns:a16="http://schemas.microsoft.com/office/drawing/2014/main" id="{3158C24C-3446-4253-A390-CCC3B9C3FBE0}"/>
              </a:ext>
            </a:extLst>
          </p:cNvPr>
          <p:cNvGraphicFramePr>
            <a:graphicFrameLocks noChangeAspect="1"/>
          </p:cNvGraphicFramePr>
          <p:nvPr>
            <p:extLst>
              <p:ext uri="{D42A27DB-BD31-4B8C-83A1-F6EECF244321}">
                <p14:modId xmlns:p14="http://schemas.microsoft.com/office/powerpoint/2010/main" val="1949517033"/>
              </p:ext>
            </p:extLst>
          </p:nvPr>
        </p:nvGraphicFramePr>
        <p:xfrm>
          <a:off x="6594370" y="1394644"/>
          <a:ext cx="1899551" cy="847687"/>
        </p:xfrm>
        <a:graphic>
          <a:graphicData uri="http://schemas.openxmlformats.org/presentationml/2006/ole">
            <mc:AlternateContent xmlns:mc="http://schemas.openxmlformats.org/markup-compatibility/2006">
              <mc:Choice xmlns:v="urn:schemas-microsoft-com:vml" Requires="v">
                <p:oleObj name="Equation" r:id="rId5" imgW="939800" imgH="419100" progId="Equation.3">
                  <p:embed/>
                </p:oleObj>
              </mc:Choice>
              <mc:Fallback>
                <p:oleObj name="Equation" r:id="rId5" imgW="939800" imgH="419100" progId="Equation.3">
                  <p:embed/>
                  <p:pic>
                    <p:nvPicPr>
                      <p:cNvPr id="1433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370" y="1394644"/>
                        <a:ext cx="1899551" cy="847687"/>
                      </a:xfrm>
                      <a:prstGeom prst="rect">
                        <a:avLst/>
                      </a:prstGeom>
                      <a:noFill/>
                      <a:ln>
                        <a:noFill/>
                      </a:ln>
                      <a:effectLst/>
                    </p:spPr>
                  </p:pic>
                </p:oleObj>
              </mc:Fallback>
            </mc:AlternateContent>
          </a:graphicData>
        </a:graphic>
      </p:graphicFrame>
      <p:graphicFrame>
        <p:nvGraphicFramePr>
          <p:cNvPr id="23" name="Object 4">
            <a:extLst>
              <a:ext uri="{FF2B5EF4-FFF2-40B4-BE49-F238E27FC236}">
                <a16:creationId xmlns:a16="http://schemas.microsoft.com/office/drawing/2014/main" id="{DEE361A6-F740-48A2-841D-75A274A1C4C3}"/>
              </a:ext>
            </a:extLst>
          </p:cNvPr>
          <p:cNvGraphicFramePr>
            <a:graphicFrameLocks noChangeAspect="1"/>
          </p:cNvGraphicFramePr>
          <p:nvPr>
            <p:extLst>
              <p:ext uri="{D42A27DB-BD31-4B8C-83A1-F6EECF244321}">
                <p14:modId xmlns:p14="http://schemas.microsoft.com/office/powerpoint/2010/main" val="2908253843"/>
              </p:ext>
            </p:extLst>
          </p:nvPr>
        </p:nvGraphicFramePr>
        <p:xfrm>
          <a:off x="4276090" y="2319784"/>
          <a:ext cx="1938338" cy="955675"/>
        </p:xfrm>
        <a:graphic>
          <a:graphicData uri="http://schemas.openxmlformats.org/presentationml/2006/ole">
            <mc:AlternateContent xmlns:mc="http://schemas.openxmlformats.org/markup-compatibility/2006">
              <mc:Choice xmlns:v="urn:schemas-microsoft-com:vml" Requires="v">
                <p:oleObj name="Equation" r:id="rId7" imgW="850531" imgH="418918" progId="Equation.3">
                  <p:embed/>
                </p:oleObj>
              </mc:Choice>
              <mc:Fallback>
                <p:oleObj name="Equation" r:id="rId7" imgW="850531" imgH="418918" progId="Equation.3">
                  <p:embed/>
                  <p:pic>
                    <p:nvPicPr>
                      <p:cNvPr id="1434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6090" y="2319784"/>
                        <a:ext cx="19383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 name="Object 3">
            <a:extLst>
              <a:ext uri="{FF2B5EF4-FFF2-40B4-BE49-F238E27FC236}">
                <a16:creationId xmlns:a16="http://schemas.microsoft.com/office/drawing/2014/main" id="{E354AC86-A556-4D9E-97DE-95260A445813}"/>
              </a:ext>
            </a:extLst>
          </p:cNvPr>
          <p:cNvGraphicFramePr>
            <a:graphicFrameLocks noChangeAspect="1"/>
          </p:cNvGraphicFramePr>
          <p:nvPr>
            <p:extLst>
              <p:ext uri="{D42A27DB-BD31-4B8C-83A1-F6EECF244321}">
                <p14:modId xmlns:p14="http://schemas.microsoft.com/office/powerpoint/2010/main" val="2660907169"/>
              </p:ext>
            </p:extLst>
          </p:nvPr>
        </p:nvGraphicFramePr>
        <p:xfrm>
          <a:off x="2142490" y="3581400"/>
          <a:ext cx="4267200" cy="1008063"/>
        </p:xfrm>
        <a:graphic>
          <a:graphicData uri="http://schemas.openxmlformats.org/presentationml/2006/ole">
            <mc:AlternateContent xmlns:mc="http://schemas.openxmlformats.org/markup-compatibility/2006">
              <mc:Choice xmlns:v="urn:schemas-microsoft-com:vml" Requires="v">
                <p:oleObj name="Equation" r:id="rId9" imgW="1790700" imgH="482600" progId="Equation.3">
                  <p:embed/>
                </p:oleObj>
              </mc:Choice>
              <mc:Fallback>
                <p:oleObj name="Equation" r:id="rId9" imgW="1790700" imgH="482600" progId="Equation.3">
                  <p:embed/>
                  <p:pic>
                    <p:nvPicPr>
                      <p:cNvPr id="1434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2490" y="3581400"/>
                        <a:ext cx="42672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5" name="Object 5">
                <a:extLst>
                  <a:ext uri="{FF2B5EF4-FFF2-40B4-BE49-F238E27FC236}">
                    <a16:creationId xmlns:a16="http://schemas.microsoft.com/office/drawing/2014/main" id="{15300BD1-2811-4633-A968-E049A0261E62}"/>
                  </a:ext>
                </a:extLst>
              </p:cNvPr>
              <p:cNvSpPr txBox="1">
                <a:spLocks/>
              </p:cNvSpPr>
              <p:nvPr/>
            </p:nvSpPr>
            <p:spPr bwMode="auto">
              <a:xfrm>
                <a:off x="2142490" y="5151872"/>
                <a:ext cx="4724400" cy="577850"/>
              </a:xfrm>
              <a:prstGeom prst="rect">
                <a:avLst/>
              </a:prstGeom>
              <a:noFill/>
              <a:ln>
                <a:noFill/>
              </a:ln>
              <a:effectLst/>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r>
                        <m:rPr>
                          <m:sty m:val="p"/>
                        </m:rPr>
                        <a:rPr lang="en-US" sz="2400" i="1">
                          <a:solidFill>
                            <a:srgbClr val="000000"/>
                          </a:solidFill>
                          <a:latin typeface="Cambria Math" panose="02040503050406030204" pitchFamily="18" charset="0"/>
                        </a:rPr>
                        <m:t>w</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m:rPr>
                              <m:sty m:val="p"/>
                            </m:rPr>
                            <a:rPr lang="en-US" sz="2400" i="1">
                              <a:solidFill>
                                <a:srgbClr val="000000"/>
                              </a:solidFill>
                              <a:latin typeface="Cambria Math" panose="02040503050406030204" pitchFamily="18" charset="0"/>
                            </a:rPr>
                            <m:t>x</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𝑏</m:t>
                      </m:r>
                      <m:r>
                        <a:rPr lang="en-US" sz="2400" i="1">
                          <a:solidFill>
                            <a:srgbClr val="000000"/>
                          </a:solidFill>
                          <a:latin typeface="Cambria Math" panose="02040503050406030204" pitchFamily="18" charset="0"/>
                        </a:rPr>
                        <m:t>)≥1,</m:t>
                      </m:r>
                      <m:r>
                        <m:rPr>
                          <m:nor/>
                        </m:rPr>
                        <a:rPr lang="en-US" sz="240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=1,2,...,</m:t>
                      </m:r>
                      <m:r>
                        <a:rPr lang="en-US" sz="2400" i="1">
                          <a:solidFill>
                            <a:srgbClr val="000000"/>
                          </a:solidFill>
                          <a:latin typeface="Cambria Math" panose="02040503050406030204" pitchFamily="18" charset="0"/>
                        </a:rPr>
                        <m:t>𝑁</m:t>
                      </m:r>
                    </m:oMath>
                  </m:oMathPara>
                </a14:m>
                <a:endParaRPr lang="en-US" sz="2400" dirty="0"/>
              </a:p>
            </p:txBody>
          </p:sp>
        </mc:Choice>
        <mc:Fallback xmlns="">
          <p:sp>
            <p:nvSpPr>
              <p:cNvPr id="25" name="Object 5">
                <a:extLst>
                  <a:ext uri="{FF2B5EF4-FFF2-40B4-BE49-F238E27FC236}">
                    <a16:creationId xmlns:a16="http://schemas.microsoft.com/office/drawing/2014/main" id="{15300BD1-2811-4633-A968-E049A0261E62}"/>
                  </a:ext>
                </a:extLst>
              </p:cNvPr>
              <p:cNvSpPr txBox="1">
                <a:spLocks noRot="1" noChangeAspect="1" noMove="1" noResize="1" noEditPoints="1" noAdjustHandles="1" noChangeArrowheads="1" noChangeShapeType="1" noTextEdit="1"/>
              </p:cNvSpPr>
              <p:nvPr/>
            </p:nvSpPr>
            <p:spPr bwMode="auto">
              <a:xfrm>
                <a:off x="2142490" y="5151872"/>
                <a:ext cx="4724400" cy="577850"/>
              </a:xfrm>
              <a:prstGeom prst="rect">
                <a:avLst/>
              </a:prstGeom>
              <a:blipFill>
                <a:blip r:embed="rId11"/>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44086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学习</a:t>
                </a:r>
                <a:r>
                  <a:rPr lang="en-US" altLang="zh-CN" sz="2400" dirty="0"/>
                  <a:t>SVM</a:t>
                </a:r>
                <a:r>
                  <a:rPr lang="zh-CN" altLang="en-US" sz="2400" dirty="0"/>
                  <a:t>模型参数</a:t>
                </a:r>
                <a:endParaRPr lang="en-US" altLang="zh-CN" sz="2400" dirty="0"/>
              </a:p>
              <a:p>
                <a:pPr lvl="1">
                  <a:buClr>
                    <a:schemeClr val="tx1"/>
                  </a:buClr>
                </a:pPr>
                <a:r>
                  <a:rPr lang="zh-CN" altLang="en-US" sz="2000" dirty="0"/>
                  <a:t>上述问题可表示为一个拉格朗日原始问题，目标函数改写为：</a:t>
                </a:r>
                <a:endParaRPr lang="en-US" altLang="zh-CN" sz="2000" dirty="0"/>
              </a:p>
              <a:p>
                <a:pPr marL="457200" lvl="1" indent="0">
                  <a:lnSpc>
                    <a:spcPct val="100000"/>
                  </a:lnSpc>
                  <a:spcBef>
                    <a:spcPts val="0"/>
                  </a:spcBef>
                  <a:buClr>
                    <a:schemeClr val="tx1"/>
                  </a:buClr>
                  <a:buNone/>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𝐿</m:t>
                          </m:r>
                        </m:e>
                        <m:sub>
                          <m:r>
                            <m:rPr>
                              <m:sty m:val="p"/>
                            </m:rPr>
                            <a:rPr kumimoji="1" lang="en-US" altLang="zh-CN" sz="2400" i="1">
                              <a:latin typeface="Cambria Math" panose="02040503050406030204" pitchFamily="18" charset="0"/>
                            </a:rPr>
                            <m:t>p</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2</m:t>
                          </m:r>
                        </m:den>
                      </m:f>
                      <m:sSup>
                        <m:sSupPr>
                          <m:ctrlPr>
                            <a:rPr kumimoji="1" lang="en-US" altLang="zh-CN" sz="2400" b="0" i="1" smtClean="0">
                              <a:latin typeface="Cambria Math" panose="02040503050406030204" pitchFamily="18" charset="0"/>
                            </a:rPr>
                          </m:ctrlPr>
                        </m:sSup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ea typeface="Cambria Math" panose="02040503050406030204" pitchFamily="18" charset="0"/>
                                </a:rPr>
                                <m:t>𝓌</m:t>
                              </m:r>
                            </m:e>
                          </m:d>
                        </m:e>
                        <m:sup>
                          <m:r>
                            <a:rPr kumimoji="1" lang="en-US" altLang="zh-CN" sz="2400" b="0" i="1" smtClean="0">
                              <a:latin typeface="Cambria Math" panose="02040503050406030204" pitchFamily="18" charset="0"/>
                            </a:rPr>
                            <m:t>2</m:t>
                          </m:r>
                        </m:sup>
                      </m:sSup>
                      <m:r>
                        <a:rPr kumimoji="1" lang="en-US" altLang="zh-CN" sz="2400" b="0" i="1" smtClean="0">
                          <a:latin typeface="Cambria Math" panose="02040503050406030204" pitchFamily="18" charset="0"/>
                        </a:rPr>
                        <m:t>−</m:t>
                      </m:r>
                      <m:sSup>
                        <m:sSupPr>
                          <m:ctrlPr>
                            <a:rPr kumimoji="1" lang="en-US" altLang="zh-CN" sz="2400" i="1">
                              <a:latin typeface="Cambria Math" panose="02040503050406030204" pitchFamily="18" charset="0"/>
                              <a:ea typeface="Cambria Math" panose="02040503050406030204" pitchFamily="18" charset="0"/>
                            </a:rPr>
                          </m:ctrlPr>
                        </m:sSupPr>
                        <m:e>
                          <m:nary>
                            <m:naryPr>
                              <m:chr m:val="∑"/>
                              <m:ctrlPr>
                                <a:rPr kumimoji="1" lang="en-US" altLang="zh-CN" sz="240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𝑖</m:t>
                              </m:r>
                              <m:r>
                                <a:rPr kumimoji="1" lang="en-US" altLang="zh-CN" sz="2400" b="0" i="1" smtClean="0">
                                  <a:latin typeface="Cambria Math" panose="02040503050406030204" pitchFamily="18" charset="0"/>
                                  <a:ea typeface="Cambria Math" panose="02040503050406030204" pitchFamily="18" charset="0"/>
                                </a:rPr>
                                <m:t>=0</m:t>
                              </m:r>
                            </m:sub>
                            <m:sup>
                              <m:r>
                                <a:rPr kumimoji="1" lang="en-US" altLang="zh-CN" sz="2400" b="0" i="1" smtClean="0">
                                  <a:latin typeface="Cambria Math" panose="02040503050406030204" pitchFamily="18" charset="0"/>
                                  <a:ea typeface="Cambria Math" panose="02040503050406030204" pitchFamily="18" charset="0"/>
                                </a:rPr>
                                <m:t>𝑛</m:t>
                              </m:r>
                            </m:sup>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𝜆</m:t>
                                  </m:r>
                                </m:e>
                                <m:sub>
                                  <m:r>
                                    <a:rPr kumimoji="1" lang="en-US" altLang="zh-CN" sz="2400" i="1">
                                      <a:latin typeface="Cambria Math" panose="02040503050406030204" pitchFamily="18" charset="0"/>
                                      <a:ea typeface="Cambria Math" panose="02040503050406030204" pitchFamily="18" charset="0"/>
                                    </a:rPr>
                                    <m:t>𝑖</m:t>
                                  </m:r>
                                </m:sub>
                              </m:sSub>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Sub>
                              <m:d>
                                <m:dPr>
                                  <m:ctrlPr>
                                    <a:rPr kumimoji="1" lang="en-US" altLang="zh-CN" sz="2400" b="0" i="1" smtClean="0">
                                      <a:latin typeface="Cambria Math" panose="02040503050406030204" pitchFamily="18" charset="0"/>
                                      <a:ea typeface="Cambria Math" panose="02040503050406030204" pitchFamily="18" charset="0"/>
                                    </a:rPr>
                                  </m:ctrlPr>
                                </m:dPr>
                                <m:e>
                                  <m:sSup>
                                    <m:sSupPr>
                                      <m:ctrlPr>
                                        <a:rPr kumimoji="1" lang="en-US" altLang="zh-CN" sz="2400" i="1">
                                          <a:latin typeface="Cambria Math" panose="02040503050406030204" pitchFamily="18" charset="0"/>
                                          <a:ea typeface="Cambria Math" panose="02040503050406030204" pitchFamily="18" charset="0"/>
                                        </a:rPr>
                                      </m:ctrlPr>
                                    </m:sSupPr>
                                    <m:e>
                                      <m:r>
                                        <a:rPr kumimoji="1" lang="en-US" altLang="zh-CN" sz="2400" i="1">
                                          <a:latin typeface="Cambria Math" panose="02040503050406030204" pitchFamily="18" charset="0"/>
                                          <a:ea typeface="Cambria Math" panose="02040503050406030204" pitchFamily="18" charset="0"/>
                                        </a:rPr>
                                        <m:t>𝓌</m:t>
                                      </m:r>
                                    </m:e>
                                    <m:sup>
                                      <m:r>
                                        <a:rPr kumimoji="1" lang="en-US" altLang="zh-CN" sz="2400" i="1">
                                          <a:latin typeface="Cambria Math" panose="02040503050406030204" pitchFamily="18" charset="0"/>
                                          <a:ea typeface="Cambria Math" panose="02040503050406030204" pitchFamily="18" charset="0"/>
                                        </a:rPr>
                                        <m:t>𝑇</m:t>
                                      </m:r>
                                    </m:sup>
                                  </m:sSup>
                                  <m:r>
                                    <a:rPr kumimoji="1" lang="en-US" altLang="zh-CN" sz="2400" b="0" i="1" smtClean="0">
                                      <a:latin typeface="Cambria Math" panose="02040503050406030204" pitchFamily="18" charset="0"/>
                                      <a:ea typeface="Cambria Math" panose="02040503050406030204" pitchFamily="18" charset="0"/>
                                    </a:rPr>
                                    <m:t>𝑥𝑖</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𝑏</m:t>
                                  </m:r>
                                </m:e>
                              </m:d>
                              <m:r>
                                <a:rPr kumimoji="1" lang="en-US" altLang="zh-CN" sz="2400" b="0" i="1" smtClean="0">
                                  <a:latin typeface="Cambria Math" panose="02040503050406030204" pitchFamily="18" charset="0"/>
                                  <a:ea typeface="Cambria Math" panose="02040503050406030204" pitchFamily="18" charset="0"/>
                                </a:rPr>
                                <m:t>−1)</m:t>
                              </m:r>
                            </m:e>
                          </m:nary>
                        </m:e>
                        <m:sup>
                          <m:r>
                            <a:rPr kumimoji="1" lang="en-US" altLang="zh-CN" sz="2400" b="0" i="1" smtClean="0">
                              <a:latin typeface="Cambria Math" panose="02040503050406030204" pitchFamily="18" charset="0"/>
                              <a:ea typeface="Cambria Math" panose="02040503050406030204" pitchFamily="18" charset="0"/>
                            </a:rPr>
                            <m:t> </m:t>
                          </m:r>
                        </m:sup>
                      </m:sSup>
                    </m:oMath>
                  </m:oMathPara>
                </a14:m>
                <a:endParaRPr lang="en-US" altLang="zh-CN" sz="2000" dirty="0"/>
              </a:p>
              <a:p>
                <a:pPr marL="457200" lvl="1" indent="0">
                  <a:lnSpc>
                    <a:spcPct val="100000"/>
                  </a:lnSpc>
                  <a:spcBef>
                    <a:spcPts val="0"/>
                  </a:spcBef>
                  <a:buClr>
                    <a:schemeClr val="tx1"/>
                  </a:buClr>
                  <a:buNone/>
                </a:pPr>
                <a:endParaRPr lang="en-US" altLang="zh-CN" sz="2000" dirty="0"/>
              </a:p>
              <a:p>
                <a:pPr lvl="1">
                  <a:lnSpc>
                    <a:spcPct val="100000"/>
                  </a:lnSpc>
                  <a:spcBef>
                    <a:spcPts val="600"/>
                  </a:spcBef>
                </a:pPr>
                <a:r>
                  <a:rPr kumimoji="1"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𝜆</m:t>
                        </m:r>
                      </m:e>
                      <m:sub>
                        <m:r>
                          <a:rPr kumimoji="1" lang="en-US" altLang="zh-CN" sz="2000" i="1">
                            <a:latin typeface="Cambria Math" panose="02040503050406030204" pitchFamily="18" charset="0"/>
                            <a:ea typeface="Cambria Math" panose="02040503050406030204" pitchFamily="18" charset="0"/>
                          </a:rPr>
                          <m:t>𝑖</m:t>
                        </m:r>
                      </m:sub>
                    </m:sSub>
                  </m:oMath>
                </a14:m>
                <a:r>
                  <a:rPr kumimoji="1" lang="zh-CN" altLang="en-US" sz="2000" dirty="0">
                    <a:latin typeface="微软雅黑" panose="020B0503020204020204" pitchFamily="34" charset="-122"/>
                    <a:ea typeface="微软雅黑" panose="020B0503020204020204" pitchFamily="34" charset="-122"/>
                  </a:rPr>
                  <a:t> </a:t>
                </a:r>
                <a14:m>
                  <m:oMath xmlns:m="http://schemas.openxmlformats.org/officeDocument/2006/math">
                    <m:r>
                      <a:rPr kumimoji="1" lang="zh-CN" altLang="en-US" sz="2000" i="1" dirty="0" smtClean="0">
                        <a:latin typeface="Cambria Math" panose="02040503050406030204" pitchFamily="18" charset="0"/>
                      </a:rPr>
                      <m:t>≥</m:t>
                    </m:r>
                    <m:r>
                      <a:rPr kumimoji="1" lang="en-US" altLang="zh-CN" sz="2000" b="0" i="1" dirty="0" smtClean="0">
                        <a:latin typeface="Cambria Math" panose="02040503050406030204" pitchFamily="18" charset="0"/>
                      </a:rPr>
                      <m:t>0</m:t>
                    </m:r>
                    <m:r>
                      <a:rPr kumimoji="1" lang="zh-CN" altLang="en-US" sz="2000" b="0" i="1" dirty="0" smtClean="0">
                        <a:latin typeface="Cambria Math" panose="02040503050406030204" pitchFamily="18" charset="0"/>
                      </a:rPr>
                      <m:t>，</m:t>
                    </m:r>
                    <m:r>
                      <a:rPr kumimoji="1" lang="zh-CN" altLang="en-US" sz="2000" i="1" dirty="0">
                        <a:latin typeface="Cambria Math" panose="02040503050406030204" pitchFamily="18" charset="0"/>
                      </a:rPr>
                      <m:t>拉格朗日</m:t>
                    </m:r>
                    <m:r>
                      <a:rPr kumimoji="1" lang="zh-CN" altLang="en-US" sz="2000" i="1" dirty="0" smtClean="0">
                        <a:latin typeface="Cambria Math" panose="02040503050406030204" pitchFamily="18" charset="0"/>
                      </a:rPr>
                      <m:t>乘子</m:t>
                    </m:r>
                  </m:oMath>
                </a14:m>
                <a:r>
                  <a:rPr kumimoji="1" lang="zh-CN" altLang="en-US" sz="2000" dirty="0">
                    <a:latin typeface="微软雅黑" panose="020B0503020204020204" pitchFamily="34" charset="-122"/>
                    <a:ea typeface="微软雅黑" panose="020B0503020204020204" pitchFamily="34" charset="-122"/>
                  </a:rPr>
                  <a:t>，</a:t>
                </a:r>
                <a14:m>
                  <m:oMath xmlns:m="http://schemas.openxmlformats.org/officeDocument/2006/math">
                    <m:d>
                      <m:dPr>
                        <m:begChr m:val="‖"/>
                        <m:endChr m:val="‖"/>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𝓌</m:t>
                        </m:r>
                      </m:e>
                    </m:d>
                  </m:oMath>
                </a14:m>
                <a:r>
                  <a:rPr kumimoji="1" lang="zh-CN" altLang="en-US" sz="2000" dirty="0">
                    <a:latin typeface="微软雅黑" panose="020B0503020204020204" pitchFamily="34" charset="-122"/>
                    <a:ea typeface="微软雅黑" panose="020B0503020204020204" pitchFamily="34" charset="-122"/>
                  </a:rPr>
                  <a:t>是向量的长度，也称为向量的模</a:t>
                </a:r>
              </a:p>
              <a:p>
                <a:pPr marL="0" indent="0">
                  <a:lnSpc>
                    <a:spcPct val="100000"/>
                  </a:lnSpc>
                  <a:spcBef>
                    <a:spcPts val="600"/>
                  </a:spcBef>
                  <a:buNone/>
                </a:pPr>
                <a:endParaRPr kumimoji="1" lang="en-US" altLang="zh-CN" sz="2000" dirty="0">
                  <a:latin typeface="微软雅黑" panose="020B0503020204020204" pitchFamily="34" charset="-122"/>
                  <a:ea typeface="微软雅黑" panose="020B0503020204020204" pitchFamily="34" charset="-122"/>
                </a:endParaRPr>
              </a:p>
              <a:p>
                <a:pPr lvl="1">
                  <a:lnSpc>
                    <a:spcPct val="100000"/>
                  </a:lnSpc>
                  <a:spcBef>
                    <a:spcPts val="600"/>
                  </a:spcBef>
                </a:pPr>
                <a:r>
                  <a:rPr kumimoji="1" lang="zh-CN" altLang="en-US" sz="2000" dirty="0">
                    <a:latin typeface="微软雅黑" panose="020B0503020204020204" pitchFamily="34" charset="-122"/>
                    <a:ea typeface="微软雅黑" panose="020B0503020204020204" pitchFamily="34" charset="-122"/>
                  </a:rPr>
                  <a:t>找到上述目标函数的最小值，即为对</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𝐿</m:t>
                        </m:r>
                      </m:e>
                      <m:sub>
                        <m:r>
                          <m:rPr>
                            <m:sty m:val="p"/>
                          </m:rPr>
                          <a:rPr kumimoji="1" lang="en-US" altLang="zh-CN" sz="2000" i="1">
                            <a:latin typeface="Cambria Math" panose="02040503050406030204" pitchFamily="18" charset="0"/>
                          </a:rPr>
                          <m:t>p</m:t>
                        </m:r>
                      </m:sub>
                    </m:sSub>
                  </m:oMath>
                </a14:m>
                <a:r>
                  <a:rPr kumimoji="1" lang="zh-CN" altLang="en-US" sz="2000" dirty="0">
                    <a:latin typeface="微软雅黑" panose="020B0503020204020204" pitchFamily="34" charset="-122"/>
                    <a:ea typeface="微软雅黑" panose="020B0503020204020204" pitchFamily="34" charset="-122"/>
                  </a:rPr>
                  <a:t>求</a:t>
                </a:r>
                <a14:m>
                  <m:oMath xmlns:m="http://schemas.openxmlformats.org/officeDocument/2006/math">
                    <m:r>
                      <a:rPr kumimoji="1" lang="en-US" altLang="zh-CN" sz="2000" i="1">
                        <a:latin typeface="Cambria Math" panose="02040503050406030204" pitchFamily="18" charset="0"/>
                        <a:ea typeface="Cambria Math" panose="02040503050406030204" pitchFamily="18" charset="0"/>
                      </a:rPr>
                      <m:t>𝓌</m:t>
                    </m:r>
                  </m:oMath>
                </a14:m>
                <a:r>
                  <a:rPr kumimoji="1" lang="zh-CN" altLang="en-US" sz="2000" dirty="0">
                    <a:latin typeface="微软雅黑" panose="020B0503020204020204" pitchFamily="34" charset="-122"/>
                    <a:ea typeface="微软雅黑" panose="020B0503020204020204" pitchFamily="34" charset="-122"/>
                  </a:rPr>
                  <a:t>和</a:t>
                </a:r>
                <a:r>
                  <a:rPr kumimoji="1" lang="en-US" altLang="zh-CN" sz="2000" dirty="0">
                    <a:latin typeface="微软雅黑" panose="020B0503020204020204" pitchFamily="34" charset="-122"/>
                    <a:ea typeface="微软雅黑" panose="020B0503020204020204" pitchFamily="34" charset="-122"/>
                  </a:rPr>
                  <a:t>b</a:t>
                </a:r>
                <a:r>
                  <a:rPr kumimoji="1" lang="zh-CN" altLang="en-US" sz="2000" dirty="0">
                    <a:latin typeface="微软雅黑" panose="020B0503020204020204" pitchFamily="34" charset="-122"/>
                    <a:ea typeface="微软雅黑" panose="020B0503020204020204" pitchFamily="34" charset="-122"/>
                  </a:rPr>
                  <a:t>的偏导，并令其等于</a:t>
                </a:r>
                <a:r>
                  <a:rPr kumimoji="1" lang="en-US" altLang="zh-CN" sz="2000" dirty="0">
                    <a:latin typeface="微软雅黑" panose="020B0503020204020204" pitchFamily="34" charset="-122"/>
                    <a:ea typeface="微软雅黑" panose="020B0503020204020204" pitchFamily="34" charset="-122"/>
                  </a:rPr>
                  <a:t>0.</a:t>
                </a:r>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584200" y="881705"/>
                <a:ext cx="10244666" cy="5246990"/>
              </a:xfrm>
              <a:prstGeom prst="rect">
                <a:avLst/>
              </a:prstGeom>
              <a:blipFill>
                <a:blip r:embed="rId3"/>
                <a:stretch>
                  <a:fillRect l="-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7504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ltLang="zh-CN" sz="2400" dirty="0"/>
              <a:t>SVM</a:t>
            </a:r>
            <a:r>
              <a:rPr lang="zh-CN" altLang="en-US" sz="2400" dirty="0"/>
              <a:t>示例</a:t>
            </a: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3">
            <a:extLst>
              <a:ext uri="{FF2B5EF4-FFF2-40B4-BE49-F238E27FC236}">
                <a16:creationId xmlns:a16="http://schemas.microsoft.com/office/drawing/2014/main" id="{CC2AE607-A151-4699-9624-6A3195FEA9FB}"/>
              </a:ext>
            </a:extLst>
          </p:cNvPr>
          <p:cNvGraphicFramePr>
            <a:graphicFrameLocks noGrp="1" noChangeAspect="1"/>
          </p:cNvGraphicFramePr>
          <p:nvPr>
            <p:ph sz="half" idx="2"/>
            <p:extLst>
              <p:ext uri="{D42A27DB-BD31-4B8C-83A1-F6EECF244321}">
                <p14:modId xmlns:p14="http://schemas.microsoft.com/office/powerpoint/2010/main" val="1147580362"/>
              </p:ext>
            </p:extLst>
          </p:nvPr>
        </p:nvGraphicFramePr>
        <p:xfrm>
          <a:off x="1066800" y="1781968"/>
          <a:ext cx="4648200" cy="3598863"/>
        </p:xfrm>
        <a:graphic>
          <a:graphicData uri="http://schemas.openxmlformats.org/presentationml/2006/ole">
            <mc:AlternateContent xmlns:mc="http://schemas.openxmlformats.org/markup-compatibility/2006">
              <mc:Choice xmlns:v="urn:schemas-microsoft-com:vml" Requires="v">
                <p:oleObj name="Visio" r:id="rId3" imgW="6350000" imgH="4673600" progId="Visio.Drawing.6">
                  <p:embed/>
                </p:oleObj>
              </mc:Choice>
              <mc:Fallback>
                <p:oleObj name="Visio" r:id="rId3" imgW="6350000" imgH="4673600" progId="Visio.Drawing.6">
                  <p:embed/>
                  <p:pic>
                    <p:nvPicPr>
                      <p:cNvPr id="15363" name="Object 3"/>
                      <p:cNvPicPr>
                        <a:picLocks noChangeAspect="1" noChangeArrowheads="1"/>
                      </p:cNvPicPr>
                      <p:nvPr/>
                    </p:nvPicPr>
                    <p:blipFill>
                      <a:blip r:embed="rId4">
                        <a:extLst>
                          <a:ext uri="{28A0092B-C50C-407E-A947-70E740481C1C}">
                            <a14:useLocalDpi xmlns:a14="http://schemas.microsoft.com/office/drawing/2010/main" val="0"/>
                          </a:ext>
                        </a:extLst>
                      </a:blip>
                      <a:srcRect l="2985" t="4062" r="5971"/>
                      <a:stretch>
                        <a:fillRect/>
                      </a:stretch>
                    </p:blipFill>
                    <p:spPr bwMode="auto">
                      <a:xfrm>
                        <a:off x="1066800" y="1781968"/>
                        <a:ext cx="4648200" cy="359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a:extLst>
              <a:ext uri="{FF2B5EF4-FFF2-40B4-BE49-F238E27FC236}">
                <a16:creationId xmlns:a16="http://schemas.microsoft.com/office/drawing/2014/main" id="{58A7CCC7-B62F-4738-9CC8-38A81CCDC7E8}"/>
              </a:ext>
            </a:extLst>
          </p:cNvPr>
          <p:cNvGraphicFramePr>
            <a:graphicFrameLocks noChangeAspect="1"/>
          </p:cNvGraphicFramePr>
          <p:nvPr>
            <p:extLst>
              <p:ext uri="{D42A27DB-BD31-4B8C-83A1-F6EECF244321}">
                <p14:modId xmlns:p14="http://schemas.microsoft.com/office/powerpoint/2010/main" val="4179545745"/>
              </p:ext>
            </p:extLst>
          </p:nvPr>
        </p:nvGraphicFramePr>
        <p:xfrm>
          <a:off x="6601383" y="2411413"/>
          <a:ext cx="4038600" cy="2339975"/>
        </p:xfrm>
        <a:graphic>
          <a:graphicData uri="http://schemas.openxmlformats.org/presentationml/2006/ole">
            <mc:AlternateContent xmlns:mc="http://schemas.openxmlformats.org/markup-compatibility/2006">
              <mc:Choice xmlns:v="urn:schemas-microsoft-com:vml" Requires="v">
                <p:oleObj name="Visio" r:id="rId5" imgW="4051300" imgH="2349500" progId="Visio.Drawing.6">
                  <p:embed/>
                </p:oleObj>
              </mc:Choice>
              <mc:Fallback>
                <p:oleObj name="Visio" r:id="rId5" imgW="4051300" imgH="2349500" progId="Visio.Drawing.6">
                  <p:embed/>
                  <p:pic>
                    <p:nvPicPr>
                      <p:cNvPr id="153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1383" y="2411413"/>
                        <a:ext cx="4038600"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11">
            <a:extLst>
              <a:ext uri="{FF2B5EF4-FFF2-40B4-BE49-F238E27FC236}">
                <a16:creationId xmlns:a16="http://schemas.microsoft.com/office/drawing/2014/main" id="{1C6D2F29-3FF0-490A-9A39-F1E0A0FB7489}"/>
              </a:ext>
            </a:extLst>
          </p:cNvPr>
          <p:cNvSpPr>
            <a:spLocks noChangeArrowheads="1"/>
          </p:cNvSpPr>
          <p:nvPr/>
        </p:nvSpPr>
        <p:spPr bwMode="auto">
          <a:xfrm>
            <a:off x="9649383" y="2716212"/>
            <a:ext cx="1066800" cy="6096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1" name="Line 12">
            <a:extLst>
              <a:ext uri="{FF2B5EF4-FFF2-40B4-BE49-F238E27FC236}">
                <a16:creationId xmlns:a16="http://schemas.microsoft.com/office/drawing/2014/main" id="{FBC5605C-D846-4D43-9146-D7C0FA994C80}"/>
              </a:ext>
            </a:extLst>
          </p:cNvPr>
          <p:cNvSpPr>
            <a:spLocks noChangeShapeType="1"/>
          </p:cNvSpPr>
          <p:nvPr/>
        </p:nvSpPr>
        <p:spPr bwMode="auto">
          <a:xfrm flipH="1" flipV="1">
            <a:off x="9649383" y="1497012"/>
            <a:ext cx="304800" cy="1219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3">
            <a:extLst>
              <a:ext uri="{FF2B5EF4-FFF2-40B4-BE49-F238E27FC236}">
                <a16:creationId xmlns:a16="http://schemas.microsoft.com/office/drawing/2014/main" id="{CF71E788-0770-49C5-9AD3-D5B2B8CECE2A}"/>
              </a:ext>
            </a:extLst>
          </p:cNvPr>
          <p:cNvSpPr txBox="1">
            <a:spLocks noChangeArrowheads="1"/>
          </p:cNvSpPr>
          <p:nvPr/>
        </p:nvSpPr>
        <p:spPr bwMode="auto">
          <a:xfrm>
            <a:off x="9093200" y="1101869"/>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dirty="0"/>
              <a:t>支持向量</a:t>
            </a:r>
            <a:endParaRPr lang="en-US" altLang="en-US" sz="2000" dirty="0"/>
          </a:p>
        </p:txBody>
      </p:sp>
      <p:sp>
        <p:nvSpPr>
          <p:cNvPr id="13" name="文本框 12">
            <a:extLst>
              <a:ext uri="{FF2B5EF4-FFF2-40B4-BE49-F238E27FC236}">
                <a16:creationId xmlns:a16="http://schemas.microsoft.com/office/drawing/2014/main" id="{946BC5FE-D271-438C-877B-5C9A1BB842D4}"/>
              </a:ext>
            </a:extLst>
          </p:cNvPr>
          <p:cNvSpPr txBox="1"/>
          <p:nvPr/>
        </p:nvSpPr>
        <p:spPr>
          <a:xfrm>
            <a:off x="1250855" y="5608955"/>
            <a:ext cx="8911356" cy="784830"/>
          </a:xfrm>
          <a:prstGeom prst="rect">
            <a:avLst/>
          </a:prstGeom>
          <a:noFill/>
        </p:spPr>
        <p:txBody>
          <a:bodyPr wrap="square">
            <a:spAutoFit/>
          </a:bodyPr>
          <a:lstStyle/>
          <a:p>
            <a:pPr marL="342900" indent="-342900">
              <a:spcBef>
                <a:spcPts val="600"/>
              </a:spcBef>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决策边界仅取决于支持向量，即最接近分离超平面的实例</a:t>
            </a:r>
            <a:endParaRPr lang="en-US" altLang="zh-CN" sz="2000" dirty="0">
              <a:latin typeface="微软雅黑" panose="020B0503020204020204" pitchFamily="34" charset="-122"/>
              <a:ea typeface="微软雅黑" panose="020B0503020204020204" pitchFamily="34" charset="-122"/>
            </a:endParaRPr>
          </a:p>
          <a:p>
            <a:pPr marL="742950" lvl="1" indent="-285750">
              <a:spcBef>
                <a:spcPts val="600"/>
              </a:spcBef>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如果不同数据集拥有相同的支持向量，则决策边界相同</a:t>
            </a:r>
            <a:endParaRPr lang="en-US" altLang="zh-CN" sz="2000" dirty="0">
              <a:latin typeface="微软雅黑" panose="020B0503020204020204" pitchFamily="34" charset="-122"/>
              <a:ea typeface="微软雅黑" panose="020B0503020204020204" pitchFamily="34" charset="-122"/>
            </a:endParaRPr>
          </a:p>
        </p:txBody>
      </p:sp>
      <p:sp>
        <p:nvSpPr>
          <p:cNvPr id="14" name="Oval 11">
            <a:extLst>
              <a:ext uri="{FF2B5EF4-FFF2-40B4-BE49-F238E27FC236}">
                <a16:creationId xmlns:a16="http://schemas.microsoft.com/office/drawing/2014/main" id="{62635F77-1CAF-4146-A983-26562B96AB6D}"/>
              </a:ext>
            </a:extLst>
          </p:cNvPr>
          <p:cNvSpPr>
            <a:spLocks noChangeArrowheads="1"/>
          </p:cNvSpPr>
          <p:nvPr/>
        </p:nvSpPr>
        <p:spPr bwMode="auto">
          <a:xfrm>
            <a:off x="6760632" y="2673830"/>
            <a:ext cx="2002368" cy="6096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 name="Line 12">
            <a:extLst>
              <a:ext uri="{FF2B5EF4-FFF2-40B4-BE49-F238E27FC236}">
                <a16:creationId xmlns:a16="http://schemas.microsoft.com/office/drawing/2014/main" id="{CA70B4C1-99BC-4650-916A-09D436EBEFC6}"/>
              </a:ext>
            </a:extLst>
          </p:cNvPr>
          <p:cNvSpPr>
            <a:spLocks noChangeShapeType="1"/>
          </p:cNvSpPr>
          <p:nvPr/>
        </p:nvSpPr>
        <p:spPr bwMode="auto">
          <a:xfrm flipV="1">
            <a:off x="8363165" y="1553846"/>
            <a:ext cx="1066800" cy="116236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1581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最近邻分类器基于以下三点进行分类：</a:t>
            </a:r>
            <a:endParaRPr lang="en-US" altLang="zh-CN" sz="24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已分类对象</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邻近度度量指标</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值，用来选择与测试实例最接近的</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个实例</a:t>
            </a:r>
            <a:endParaRPr lang="en-US" altLang="zh-CN" sz="2000" dirty="0">
              <a:latin typeface="微软雅黑" panose="020B0503020204020204" pitchFamily="34" charset="-122"/>
              <a:ea typeface="微软雅黑" panose="020B0503020204020204" pitchFamily="34" charset="-122"/>
            </a:endParaRPr>
          </a:p>
          <a:p>
            <a:pPr marL="457200" indent="-457200">
              <a:buClr>
                <a:schemeClr val="tx1"/>
              </a:buClr>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a:buClr>
                <a:schemeClr val="tx1"/>
              </a:buClr>
            </a:pPr>
            <a:r>
              <a:rPr lang="zh-CN" altLang="en-US" sz="2400" dirty="0">
                <a:latin typeface="微软雅黑" panose="020B0503020204020204" pitchFamily="34" charset="-122"/>
                <a:ea typeface="微软雅黑" panose="020B0503020204020204" pitchFamily="34" charset="-122"/>
              </a:rPr>
              <a:t>最近邻分类器的算法流程：</a:t>
            </a:r>
            <a:endParaRPr lang="en-US" altLang="zh-CN" sz="24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计算测试对象与每个已分类对象之间的邻近度</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找到与测试对象最接近的</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个已分类实例</a:t>
            </a:r>
            <a:endParaRPr lang="en-US" altLang="zh-CN" sz="2000" dirty="0">
              <a:latin typeface="微软雅黑" panose="020B0503020204020204" pitchFamily="34" charset="-122"/>
              <a:ea typeface="微软雅黑" panose="020B0503020204020204" pitchFamily="34" charset="-122"/>
            </a:endParaRPr>
          </a:p>
          <a:p>
            <a:pPr marL="914400" lvl="1" indent="-457200">
              <a:buClr>
                <a:schemeClr val="tx1"/>
              </a:buClr>
              <a:buFont typeface="+mj-lt"/>
              <a:buAutoNum type="arabicPeriod"/>
            </a:pPr>
            <a:r>
              <a:rPr lang="zh-CN" altLang="en-US" sz="2000" dirty="0">
                <a:latin typeface="微软雅黑" panose="020B0503020204020204" pitchFamily="34" charset="-122"/>
                <a:ea typeface="微软雅黑" panose="020B0503020204020204" pitchFamily="34" charset="-122"/>
              </a:rPr>
              <a:t>根据这</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个已分类实例确定测试对象的类型</a:t>
            </a:r>
            <a:endParaRPr lang="en-US" altLang="zh-CN" sz="2000" dirty="0">
              <a:latin typeface="微软雅黑" panose="020B0503020204020204" pitchFamily="34" charset="-122"/>
              <a:ea typeface="微软雅黑" panose="020B0503020204020204" pitchFamily="34" charset="-122"/>
            </a:endParaRPr>
          </a:p>
        </p:txBody>
      </p:sp>
      <p:graphicFrame>
        <p:nvGraphicFramePr>
          <p:cNvPr id="41" name="Object 4">
            <a:extLst>
              <a:ext uri="{FF2B5EF4-FFF2-40B4-BE49-F238E27FC236}">
                <a16:creationId xmlns:a16="http://schemas.microsoft.com/office/drawing/2014/main" id="{28341B08-046C-4B62-8623-BD90A05E9A08}"/>
              </a:ext>
            </a:extLst>
          </p:cNvPr>
          <p:cNvGraphicFramePr>
            <a:graphicFrameLocks noChangeAspect="1"/>
          </p:cNvGraphicFramePr>
          <p:nvPr>
            <p:extLst>
              <p:ext uri="{D42A27DB-BD31-4B8C-83A1-F6EECF244321}">
                <p14:modId xmlns:p14="http://schemas.microsoft.com/office/powerpoint/2010/main" val="2633513010"/>
              </p:ext>
            </p:extLst>
          </p:nvPr>
        </p:nvGraphicFramePr>
        <p:xfrm>
          <a:off x="6854165" y="1091496"/>
          <a:ext cx="4316413" cy="5105400"/>
        </p:xfrm>
        <a:graphic>
          <a:graphicData uri="http://schemas.openxmlformats.org/presentationml/2006/ole">
            <mc:AlternateContent xmlns:mc="http://schemas.openxmlformats.org/markup-compatibility/2006">
              <mc:Choice xmlns:v="urn:schemas-microsoft-com:vml" Requires="v">
                <p:oleObj name="Visio" r:id="rId3" imgW="7007454" imgH="8108144" progId="Visio.Drawing.6">
                  <p:embed/>
                </p:oleObj>
              </mc:Choice>
              <mc:Fallback>
                <p:oleObj name="Visio" r:id="rId3" imgW="7007454" imgH="8108144"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165" y="1091496"/>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6563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78727006-4C07-49FE-A1D9-1C7EB5732FAF}"/>
              </a:ext>
            </a:extLst>
          </p:cNvPr>
          <p:cNvGraphicFramePr>
            <a:graphicFrameLocks noChangeAspect="1"/>
          </p:cNvGraphicFramePr>
          <p:nvPr>
            <p:extLst>
              <p:ext uri="{D42A27DB-BD31-4B8C-83A1-F6EECF244321}">
                <p14:modId xmlns:p14="http://schemas.microsoft.com/office/powerpoint/2010/main" val="1469672879"/>
              </p:ext>
            </p:extLst>
          </p:nvPr>
        </p:nvGraphicFramePr>
        <p:xfrm>
          <a:off x="3344333" y="1518595"/>
          <a:ext cx="4724400" cy="4457700"/>
        </p:xfrm>
        <a:graphic>
          <a:graphicData uri="http://schemas.openxmlformats.org/presentationml/2006/ole">
            <mc:AlternateContent xmlns:mc="http://schemas.openxmlformats.org/markup-compatibility/2006">
              <mc:Choice xmlns:v="urn:schemas-microsoft-com:vml" Requires="v">
                <p:oleObj name="Visio" r:id="rId3" imgW="7442200" imgH="7023100" progId="Visio.Drawing.6">
                  <p:embed/>
                </p:oleObj>
              </mc:Choice>
              <mc:Fallback>
                <p:oleObj name="Visio" r:id="rId3" imgW="7442200" imgH="7023100" progId="Visio.Drawing.6">
                  <p:embed/>
                  <p:pic>
                    <p:nvPicPr>
                      <p:cNvPr id="174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333" y="1518595"/>
                        <a:ext cx="47244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1154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1">
              <a:buClr>
                <a:schemeClr val="tx1"/>
              </a:buClr>
            </a:pPr>
            <a:r>
              <a:rPr lang="zh-CN" altLang="en-US" sz="2000" dirty="0"/>
              <a:t>引入松弛变量</a:t>
            </a:r>
            <a:r>
              <a:rPr lang="el-GR" altLang="zh-CN" sz="2000" dirty="0"/>
              <a:t>ξ</a:t>
            </a:r>
            <a:endParaRPr lang="en-US" altLang="zh-CN" sz="2000" dirty="0"/>
          </a:p>
          <a:p>
            <a:pPr marL="457200" lvl="1" indent="0">
              <a:buClr>
                <a:schemeClr val="tx1"/>
              </a:buClr>
              <a:buNone/>
            </a:pPr>
            <a:r>
              <a:rPr lang="en-US" altLang="zh-CN" sz="2000" dirty="0"/>
              <a:t>				min</a:t>
            </a:r>
          </a:p>
          <a:p>
            <a:pPr marL="457200" lvl="1" indent="0">
              <a:buClr>
                <a:schemeClr val="tx1"/>
              </a:buClr>
              <a:buNone/>
            </a:pPr>
            <a:r>
              <a:rPr lang="en-US" altLang="zh-CN" sz="2000" dirty="0"/>
              <a:t>				</a:t>
            </a:r>
          </a:p>
          <a:p>
            <a:pPr marL="457200" lvl="1" indent="0">
              <a:buClr>
                <a:schemeClr val="tx1"/>
              </a:buClr>
              <a:buNone/>
            </a:pPr>
            <a:r>
              <a:rPr lang="en-US" altLang="zh-CN" sz="2000" dirty="0"/>
              <a:t>				</a:t>
            </a:r>
            <a:r>
              <a:rPr lang="en-US" altLang="zh-CN" sz="2000" dirty="0" err="1"/>
              <a:t>s.t.</a:t>
            </a:r>
            <a:r>
              <a:rPr lang="en-US" altLang="zh-CN" sz="2000" dirty="0"/>
              <a:t> </a:t>
            </a:r>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9" name="Object 3">
            <a:extLst>
              <a:ext uri="{FF2B5EF4-FFF2-40B4-BE49-F238E27FC236}">
                <a16:creationId xmlns:a16="http://schemas.microsoft.com/office/drawing/2014/main" id="{3213ACE6-6113-4910-8BC2-EAEFEEEA23F6}"/>
              </a:ext>
            </a:extLst>
          </p:cNvPr>
          <p:cNvGraphicFramePr>
            <a:graphicFrameLocks noChangeAspect="1"/>
          </p:cNvGraphicFramePr>
          <p:nvPr>
            <p:extLst>
              <p:ext uri="{D42A27DB-BD31-4B8C-83A1-F6EECF244321}">
                <p14:modId xmlns:p14="http://schemas.microsoft.com/office/powerpoint/2010/main" val="2890453742"/>
              </p:ext>
            </p:extLst>
          </p:nvPr>
        </p:nvGraphicFramePr>
        <p:xfrm>
          <a:off x="5011220" y="1815101"/>
          <a:ext cx="3587750" cy="1042988"/>
        </p:xfrm>
        <a:graphic>
          <a:graphicData uri="http://schemas.openxmlformats.org/presentationml/2006/ole">
            <mc:AlternateContent xmlns:mc="http://schemas.openxmlformats.org/markup-compatibility/2006">
              <mc:Choice xmlns:v="urn:schemas-microsoft-com:vml" Requires="v">
                <p:oleObj name="Equation" r:id="rId3" imgW="1574800" imgH="457200" progId="Equation.3">
                  <p:embed/>
                </p:oleObj>
              </mc:Choice>
              <mc:Fallback>
                <p:oleObj name="Equation" r:id="rId3" imgW="1574800" imgH="457200" progId="Equation.3">
                  <p:embed/>
                  <p:pic>
                    <p:nvPicPr>
                      <p:cNvPr id="1843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220" y="1815101"/>
                        <a:ext cx="3587750"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 name="Object 2">
            <a:extLst>
              <a:ext uri="{FF2B5EF4-FFF2-40B4-BE49-F238E27FC236}">
                <a16:creationId xmlns:a16="http://schemas.microsoft.com/office/drawing/2014/main" id="{5D99080A-47F8-41C2-A97A-25D5E4174720}"/>
              </a:ext>
            </a:extLst>
          </p:cNvPr>
          <p:cNvGraphicFramePr>
            <a:graphicFrameLocks noChangeAspect="1"/>
          </p:cNvGraphicFramePr>
          <p:nvPr>
            <p:extLst>
              <p:ext uri="{D42A27DB-BD31-4B8C-83A1-F6EECF244321}">
                <p14:modId xmlns:p14="http://schemas.microsoft.com/office/powerpoint/2010/main" val="4293404859"/>
              </p:ext>
            </p:extLst>
          </p:nvPr>
        </p:nvGraphicFramePr>
        <p:xfrm>
          <a:off x="5011220" y="2826517"/>
          <a:ext cx="5114925" cy="1085850"/>
        </p:xfrm>
        <a:graphic>
          <a:graphicData uri="http://schemas.openxmlformats.org/presentationml/2006/ole">
            <mc:AlternateContent xmlns:mc="http://schemas.openxmlformats.org/markup-compatibility/2006">
              <mc:Choice xmlns:v="urn:schemas-microsoft-com:vml" Requires="v">
                <p:oleObj name="Equation" r:id="rId5" imgW="1993900" imgH="482600" progId="Equation.3">
                  <p:embed/>
                </p:oleObj>
              </mc:Choice>
              <mc:Fallback>
                <p:oleObj name="Equation" r:id="rId5" imgW="1993900" imgH="482600" progId="Equation.3">
                  <p:embed/>
                  <p:pic>
                    <p:nvPicPr>
                      <p:cNvPr id="1843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1220" y="2826517"/>
                        <a:ext cx="5114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028" name="Picture 4">
            <a:extLst>
              <a:ext uri="{FF2B5EF4-FFF2-40B4-BE49-F238E27FC236}">
                <a16:creationId xmlns:a16="http://schemas.microsoft.com/office/drawing/2014/main" id="{F87AC6ED-9715-4693-89C6-5A9439B4D6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868" y="2420549"/>
            <a:ext cx="3700118" cy="315023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861073F0-329E-4913-B351-D5A0DE2CA21F}"/>
              </a:ext>
            </a:extLst>
          </p:cNvPr>
          <p:cNvSpPr/>
          <p:nvPr/>
        </p:nvSpPr>
        <p:spPr>
          <a:xfrm>
            <a:off x="2917825" y="5388768"/>
            <a:ext cx="822325" cy="84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6">
            <a:extLst>
              <a:ext uri="{FF2B5EF4-FFF2-40B4-BE49-F238E27FC236}">
                <a16:creationId xmlns:a16="http://schemas.microsoft.com/office/drawing/2014/main" id="{D75F0E94-1303-4E26-8B74-A8F2E87BA9B7}"/>
              </a:ext>
            </a:extLst>
          </p:cNvPr>
          <p:cNvSpPr>
            <a:spLocks noChangeArrowheads="1"/>
          </p:cNvSpPr>
          <p:nvPr/>
        </p:nvSpPr>
        <p:spPr bwMode="auto">
          <a:xfrm>
            <a:off x="8923866" y="2826517"/>
            <a:ext cx="1143000" cy="5334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3" name="Oval 7">
            <a:extLst>
              <a:ext uri="{FF2B5EF4-FFF2-40B4-BE49-F238E27FC236}">
                <a16:creationId xmlns:a16="http://schemas.microsoft.com/office/drawing/2014/main" id="{0782311E-564C-4724-AC1A-A73BAADFB2AA}"/>
              </a:ext>
            </a:extLst>
          </p:cNvPr>
          <p:cNvSpPr>
            <a:spLocks noChangeArrowheads="1"/>
          </p:cNvSpPr>
          <p:nvPr/>
        </p:nvSpPr>
        <p:spPr bwMode="auto">
          <a:xfrm>
            <a:off x="8847666" y="3359917"/>
            <a:ext cx="1295400" cy="5334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2953729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10">
            <a:extLst>
              <a:ext uri="{FF2B5EF4-FFF2-40B4-BE49-F238E27FC236}">
                <a16:creationId xmlns:a16="http://schemas.microsoft.com/office/drawing/2014/main" id="{ACEA8321-1EE5-4303-A652-D0F649796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103" r="6154"/>
          <a:stretch>
            <a:fillRect/>
          </a:stretch>
        </p:blipFill>
        <p:spPr>
          <a:xfrm>
            <a:off x="1000124" y="2160766"/>
            <a:ext cx="3971925" cy="3044057"/>
          </a:xfrm>
          <a:prstGeom prst="rect">
            <a:avLst/>
          </a:prstGeom>
          <a:noFill/>
        </p:spPr>
      </p:pic>
      <p:pic>
        <p:nvPicPr>
          <p:cNvPr id="10" name="Picture 13">
            <a:extLst>
              <a:ext uri="{FF2B5EF4-FFF2-40B4-BE49-F238E27FC236}">
                <a16:creationId xmlns:a16="http://schemas.microsoft.com/office/drawing/2014/main" id="{BEAF904A-EA2C-4EC2-8CB5-1C5F829DB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324474" y="2802526"/>
            <a:ext cx="5676900" cy="1003300"/>
          </a:xfrm>
          <a:prstGeom prst="rect">
            <a:avLst/>
          </a:prstGeom>
          <a:noFill/>
        </p:spPr>
      </p:pic>
    </p:spTree>
    <p:extLst>
      <p:ext uri="{BB962C8B-B14F-4D97-AF65-F5344CB8AC3E}">
        <p14:creationId xmlns:p14="http://schemas.microsoft.com/office/powerpoint/2010/main" val="386395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1">
              <a:buClr>
                <a:schemeClr val="tx1"/>
              </a:buClr>
            </a:pPr>
            <a:r>
              <a:rPr lang="zh-CN" altLang="en-US" sz="2000" dirty="0"/>
              <a:t>将数据映射到高维空间</a:t>
            </a:r>
            <a:endParaRPr lang="en-US" altLang="zh-CN" sz="20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6">
            <a:extLst>
              <a:ext uri="{FF2B5EF4-FFF2-40B4-BE49-F238E27FC236}">
                <a16:creationId xmlns:a16="http://schemas.microsoft.com/office/drawing/2014/main" id="{8CCFBB8F-0DD3-48D7-B3DA-1C160A52D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882"/>
          <a:stretch>
            <a:fillRect/>
          </a:stretch>
        </p:blipFill>
        <p:spPr>
          <a:xfrm>
            <a:off x="6481369" y="2287421"/>
            <a:ext cx="4876800" cy="3886200"/>
          </a:xfrm>
          <a:prstGeom prst="rect">
            <a:avLst/>
          </a:prstGeom>
          <a:noFill/>
        </p:spPr>
      </p:pic>
      <p:pic>
        <p:nvPicPr>
          <p:cNvPr id="11" name="Picture 10">
            <a:extLst>
              <a:ext uri="{FF2B5EF4-FFF2-40B4-BE49-F238E27FC236}">
                <a16:creationId xmlns:a16="http://schemas.microsoft.com/office/drawing/2014/main" id="{B537917C-0EEE-45A3-8209-8FC7DC308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03" r="6154"/>
          <a:stretch>
            <a:fillRect/>
          </a:stretch>
        </p:blipFill>
        <p:spPr>
          <a:xfrm>
            <a:off x="845335" y="2916203"/>
            <a:ext cx="3971925" cy="3044057"/>
          </a:xfrm>
          <a:prstGeom prst="rect">
            <a:avLst/>
          </a:prstGeom>
          <a:noFill/>
        </p:spPr>
      </p:pic>
      <p:pic>
        <p:nvPicPr>
          <p:cNvPr id="12" name="Picture 13">
            <a:extLst>
              <a:ext uri="{FF2B5EF4-FFF2-40B4-BE49-F238E27FC236}">
                <a16:creationId xmlns:a16="http://schemas.microsoft.com/office/drawing/2014/main" id="{80A7A899-3DF8-4B18-A1B9-476D3E78D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5833" y="1927368"/>
            <a:ext cx="5676900" cy="1003300"/>
          </a:xfrm>
          <a:prstGeom prst="rect">
            <a:avLst/>
          </a:prstGeom>
          <a:noFill/>
        </p:spPr>
      </p:pic>
      <p:pic>
        <p:nvPicPr>
          <p:cNvPr id="13" name="Picture 8">
            <a:extLst>
              <a:ext uri="{FF2B5EF4-FFF2-40B4-BE49-F238E27FC236}">
                <a16:creationId xmlns:a16="http://schemas.microsoft.com/office/drawing/2014/main" id="{B1DF2A70-9FB3-45B6-A7F3-2A2AE60C66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437966" y="1867486"/>
            <a:ext cx="3429000" cy="627063"/>
          </a:xfrm>
          <a:prstGeom prst="rect">
            <a:avLst/>
          </a:prstGeom>
          <a:noFill/>
        </p:spPr>
      </p:pic>
      <p:pic>
        <p:nvPicPr>
          <p:cNvPr id="14" name="Picture 10">
            <a:extLst>
              <a:ext uri="{FF2B5EF4-FFF2-40B4-BE49-F238E27FC236}">
                <a16:creationId xmlns:a16="http://schemas.microsoft.com/office/drawing/2014/main" id="{00EF3C1C-5D86-4DA2-95F2-833F569004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267200" y="6128695"/>
            <a:ext cx="4114800" cy="498475"/>
          </a:xfrm>
          <a:prstGeom prst="rect">
            <a:avLst/>
          </a:prstGeom>
          <a:noFill/>
        </p:spPr>
      </p:pic>
      <p:sp>
        <p:nvSpPr>
          <p:cNvPr id="3" name="箭头: 右 2">
            <a:extLst>
              <a:ext uri="{FF2B5EF4-FFF2-40B4-BE49-F238E27FC236}">
                <a16:creationId xmlns:a16="http://schemas.microsoft.com/office/drawing/2014/main" id="{B685F22E-EBF4-4F2C-BA44-65E56BB70DB5}"/>
              </a:ext>
            </a:extLst>
          </p:cNvPr>
          <p:cNvSpPr/>
          <p:nvPr/>
        </p:nvSpPr>
        <p:spPr>
          <a:xfrm>
            <a:off x="5195212" y="3922564"/>
            <a:ext cx="1030840" cy="56507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527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4"/>
            <a:ext cx="10244666" cy="597629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1">
              <a:buClr>
                <a:schemeClr val="tx1"/>
              </a:buClr>
            </a:pPr>
            <a:r>
              <a:rPr lang="zh-CN" altLang="en-US" sz="2000" dirty="0"/>
              <a:t>在高维空间中，目标函数</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对偶问题</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但是，映射函数</a:t>
            </a:r>
            <a:r>
              <a:rPr lang="en-US" altLang="en-US" sz="2000" dirty="0">
                <a:sym typeface="Symbol" panose="05050102010706020507" pitchFamily="18" charset="2"/>
              </a:rPr>
              <a:t></a:t>
            </a:r>
            <a:r>
              <a:rPr lang="zh-CN" altLang="en-US" sz="2000" dirty="0">
                <a:sym typeface="Symbol" panose="05050102010706020507" pitchFamily="18" charset="2"/>
              </a:rPr>
              <a:t>是未知的，即使知道</a:t>
            </a:r>
            <a:r>
              <a:rPr lang="en-US" altLang="en-US" sz="2000" dirty="0">
                <a:sym typeface="Symbol" panose="05050102010706020507" pitchFamily="18" charset="2"/>
              </a:rPr>
              <a:t></a:t>
            </a:r>
            <a:r>
              <a:rPr lang="zh-CN" altLang="en-US" sz="2000" dirty="0">
                <a:sym typeface="Symbol" panose="05050102010706020507" pitchFamily="18" charset="2"/>
              </a:rPr>
              <a:t>，在高维空间上解约束优化问题计算代价将很高。</a:t>
            </a:r>
            <a:endParaRPr lang="en-US" altLang="zh-CN" sz="20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5" name="Picture 4">
            <a:extLst>
              <a:ext uri="{FF2B5EF4-FFF2-40B4-BE49-F238E27FC236}">
                <a16:creationId xmlns:a16="http://schemas.microsoft.com/office/drawing/2014/main" id="{B26E04B6-9B36-4B5F-9C48-17D72A238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195"/>
          <a:stretch>
            <a:fillRect/>
          </a:stretch>
        </p:blipFill>
        <p:spPr>
          <a:xfrm>
            <a:off x="2831291" y="2096688"/>
            <a:ext cx="5773352" cy="1332312"/>
          </a:xfrm>
          <a:prstGeom prst="rect">
            <a:avLst/>
          </a:prstGeom>
          <a:noFill/>
        </p:spPr>
      </p:pic>
      <p:pic>
        <p:nvPicPr>
          <p:cNvPr id="16" name="Picture 6">
            <a:extLst>
              <a:ext uri="{FF2B5EF4-FFF2-40B4-BE49-F238E27FC236}">
                <a16:creationId xmlns:a16="http://schemas.microsoft.com/office/drawing/2014/main" id="{B10612CD-5611-4AC7-B890-8B8075F2A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448" r="6897"/>
          <a:stretch>
            <a:fillRect/>
          </a:stretch>
        </p:blipFill>
        <p:spPr>
          <a:xfrm>
            <a:off x="3236881" y="4117388"/>
            <a:ext cx="4789907" cy="1066843"/>
          </a:xfrm>
          <a:prstGeom prst="rect">
            <a:avLst/>
          </a:prstGeom>
          <a:noFill/>
        </p:spPr>
      </p:pic>
    </p:spTree>
    <p:extLst>
      <p:ext uri="{BB962C8B-B14F-4D97-AF65-F5344CB8AC3E}">
        <p14:creationId xmlns:p14="http://schemas.microsoft.com/office/powerpoint/2010/main" val="874608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lvl="1">
              <a:buClr>
                <a:schemeClr val="tx1"/>
              </a:buClr>
            </a:pPr>
            <a:r>
              <a:rPr lang="zh-CN" altLang="en-US" sz="2000" dirty="0"/>
              <a:t>利用核函数计算两个向量在高维空间的内积：</a:t>
            </a:r>
            <a:endParaRPr lang="en-US" altLang="zh-CN" sz="2000" dirty="0"/>
          </a:p>
          <a:p>
            <a:pPr marL="457200" lvl="1" indent="0">
              <a:buClr>
                <a:schemeClr val="tx1"/>
              </a:buClr>
              <a:buNone/>
            </a:pPr>
            <a:r>
              <a:rPr lang="en-US" altLang="zh-CN" sz="2000" dirty="0"/>
              <a:t>				</a:t>
            </a:r>
            <a:r>
              <a:rPr lang="en-US" altLang="en-US" sz="2000" dirty="0">
                <a:sym typeface="Symbol" panose="05050102010706020507" pitchFamily="18" charset="2"/>
              </a:rPr>
              <a:t>(x</a:t>
            </a:r>
            <a:r>
              <a:rPr lang="en-US" altLang="en-US" sz="2000" baseline="-25000" dirty="0">
                <a:sym typeface="Symbol" panose="05050102010706020507" pitchFamily="18" charset="2"/>
              </a:rPr>
              <a:t>i</a:t>
            </a:r>
            <a:r>
              <a:rPr lang="en-US" altLang="en-US" sz="2000" dirty="0">
                <a:sym typeface="Symbol" panose="05050102010706020507" pitchFamily="18" charset="2"/>
              </a:rPr>
              <a:t>) (</a:t>
            </a:r>
            <a:r>
              <a:rPr lang="en-US" altLang="en-US" sz="2000" dirty="0" err="1">
                <a:sym typeface="Symbol" panose="05050102010706020507" pitchFamily="18" charset="2"/>
              </a:rPr>
              <a:t>x</a:t>
            </a:r>
            <a:r>
              <a:rPr lang="en-US" altLang="en-US" sz="2000" baseline="-25000" dirty="0" err="1">
                <a:sym typeface="Symbol" panose="05050102010706020507" pitchFamily="18" charset="2"/>
              </a:rPr>
              <a:t>j</a:t>
            </a:r>
            <a:r>
              <a:rPr lang="en-US" altLang="en-US" sz="2000" dirty="0">
                <a:sym typeface="Symbol" panose="05050102010706020507" pitchFamily="18" charset="2"/>
              </a:rPr>
              <a:t>) = </a:t>
            </a:r>
            <a:r>
              <a:rPr lang="en-US" altLang="en-US" sz="2000" dirty="0"/>
              <a:t>K(</a:t>
            </a:r>
            <a:r>
              <a:rPr lang="en-US" altLang="en-US" sz="2000" dirty="0">
                <a:sym typeface="Symbol" panose="05050102010706020507" pitchFamily="18" charset="2"/>
              </a:rPr>
              <a:t>x</a:t>
            </a:r>
            <a:r>
              <a:rPr lang="en-US" altLang="en-US" sz="2000" baseline="-25000" dirty="0">
                <a:sym typeface="Symbol" panose="05050102010706020507" pitchFamily="18" charset="2"/>
              </a:rPr>
              <a:t>i</a:t>
            </a:r>
            <a:r>
              <a:rPr lang="en-US" altLang="en-US" sz="2000" dirty="0"/>
              <a:t>, </a:t>
            </a:r>
            <a:r>
              <a:rPr lang="en-US" altLang="en-US" sz="2000" dirty="0" err="1">
                <a:sym typeface="Symbol" panose="05050102010706020507" pitchFamily="18" charset="2"/>
              </a:rPr>
              <a:t>x</a:t>
            </a:r>
            <a:r>
              <a:rPr lang="en-US" altLang="en-US" sz="2000" baseline="-25000" dirty="0" err="1">
                <a:sym typeface="Symbol" panose="05050102010706020507" pitchFamily="18" charset="2"/>
              </a:rPr>
              <a:t>j</a:t>
            </a:r>
            <a:r>
              <a:rPr lang="en-US" altLang="en-US" sz="2000" dirty="0"/>
              <a:t>) </a:t>
            </a:r>
          </a:p>
          <a:p>
            <a:pPr marL="457200" lvl="1" indent="0">
              <a:buClr>
                <a:schemeClr val="tx1"/>
              </a:buClr>
              <a:buNone/>
            </a:pPr>
            <a:endParaRPr lang="en-US" altLang="en-US" sz="2000" dirty="0">
              <a:sym typeface="Symbol" panose="05050102010706020507" pitchFamily="18" charset="2"/>
            </a:endParaRPr>
          </a:p>
          <a:p>
            <a:pPr lvl="1">
              <a:buClr>
                <a:schemeClr val="tx1"/>
              </a:buClr>
            </a:pPr>
            <a:r>
              <a:rPr lang="zh-CN" altLang="en-US" sz="2000" dirty="0">
                <a:sym typeface="Symbol" panose="05050102010706020507" pitchFamily="18" charset="2"/>
              </a:rPr>
              <a:t>常用的核函数：</a:t>
            </a:r>
            <a:endParaRPr lang="en-US" altLang="zh-CN" sz="2000" dirty="0">
              <a:sym typeface="Symbol" panose="05050102010706020507" pitchFamily="18" charset="2"/>
            </a:endParaRPr>
          </a:p>
          <a:p>
            <a:pPr marL="457200" lvl="1" indent="0">
              <a:buClr>
                <a:schemeClr val="tx1"/>
              </a:buClr>
              <a:buNone/>
            </a:pPr>
            <a:r>
              <a:rPr lang="en-US" altLang="en-US" sz="2000" dirty="0">
                <a:sym typeface="Symbol" panose="05050102010706020507" pitchFamily="18" charset="2"/>
              </a:rPr>
              <a:t>	</a:t>
            </a:r>
            <a:r>
              <a:rPr lang="zh-CN" altLang="en-US" sz="2000" dirty="0">
                <a:sym typeface="Symbol" panose="05050102010706020507" pitchFamily="18" charset="2"/>
              </a:rPr>
              <a:t>多项式核</a:t>
            </a:r>
            <a:endParaRPr lang="en-US" altLang="zh-CN" sz="2000" dirty="0">
              <a:sym typeface="Symbol" panose="05050102010706020507" pitchFamily="18" charset="2"/>
            </a:endParaRPr>
          </a:p>
          <a:p>
            <a:pPr marL="457200" lvl="1" indent="0">
              <a:buClr>
                <a:schemeClr val="tx1"/>
              </a:buClr>
              <a:buNone/>
            </a:pPr>
            <a:r>
              <a:rPr lang="en-US" altLang="en-US" sz="2000" dirty="0">
                <a:sym typeface="Symbol" panose="05050102010706020507" pitchFamily="18" charset="2"/>
              </a:rPr>
              <a:t>	</a:t>
            </a:r>
            <a:r>
              <a:rPr lang="zh-CN" altLang="en-US" sz="2000" dirty="0">
                <a:sym typeface="Symbol" panose="05050102010706020507" pitchFamily="18" charset="2"/>
              </a:rPr>
              <a:t>径向基函数核</a:t>
            </a:r>
            <a:endParaRPr lang="en-US" altLang="zh-CN" sz="2000" dirty="0">
              <a:sym typeface="Symbol" panose="05050102010706020507" pitchFamily="18" charset="2"/>
            </a:endParaRPr>
          </a:p>
          <a:p>
            <a:pPr marL="457200" lvl="1" indent="0">
              <a:buClr>
                <a:schemeClr val="tx1"/>
              </a:buClr>
              <a:buNone/>
            </a:pPr>
            <a:r>
              <a:rPr lang="en-US" altLang="en-US" sz="2000" dirty="0">
                <a:sym typeface="Symbol" panose="05050102010706020507" pitchFamily="18" charset="2"/>
              </a:rPr>
              <a:t>	S</a:t>
            </a:r>
            <a:r>
              <a:rPr lang="zh-CN" altLang="en-US" sz="2000" dirty="0">
                <a:sym typeface="Symbol" panose="05050102010706020507" pitchFamily="18" charset="2"/>
              </a:rPr>
              <a:t>形核</a:t>
            </a:r>
            <a:endParaRPr lang="en-US" altLang="en-US" sz="2000" dirty="0">
              <a:sym typeface="Symbol" panose="05050102010706020507" pitchFamily="18" charset="2"/>
            </a:endParaRPr>
          </a:p>
          <a:p>
            <a:pPr marL="457200" lvl="1" indent="0">
              <a:buClr>
                <a:schemeClr val="tx1"/>
              </a:buClr>
              <a:buNone/>
            </a:pPr>
            <a:endParaRPr lang="en-US" altLang="zh-CN" sz="1600" dirty="0"/>
          </a:p>
          <a:p>
            <a:pPr marL="1257300" lvl="2" indent="-342900">
              <a:buClr>
                <a:schemeClr val="tx1"/>
              </a:buClr>
              <a:buFont typeface="+mj-lt"/>
              <a:buAutoNum type="arabicPeriod"/>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4">
            <a:extLst>
              <a:ext uri="{FF2B5EF4-FFF2-40B4-BE49-F238E27FC236}">
                <a16:creationId xmlns:a16="http://schemas.microsoft.com/office/drawing/2014/main" id="{CE7667C5-439F-4AAF-8EBA-E76DFAC3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487742" y="3567754"/>
            <a:ext cx="4249711" cy="1743985"/>
          </a:xfrm>
          <a:prstGeom prst="rect">
            <a:avLst/>
          </a:prstGeom>
          <a:noFill/>
        </p:spPr>
      </p:pic>
    </p:spTree>
    <p:extLst>
      <p:ext uri="{BB962C8B-B14F-4D97-AF65-F5344CB8AC3E}">
        <p14:creationId xmlns:p14="http://schemas.microsoft.com/office/powerpoint/2010/main" val="2221107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对非线性可分实例使用</a:t>
            </a:r>
            <a:r>
              <a:rPr lang="en-US" altLang="zh-CN" sz="2400" dirty="0"/>
              <a:t>SVM</a:t>
            </a:r>
          </a:p>
          <a:p>
            <a:pPr marL="457200" lvl="1" indent="0">
              <a:buClr>
                <a:schemeClr val="tx1"/>
              </a:buClr>
              <a:buNone/>
            </a:pPr>
            <a:endParaRPr lang="en-US" altLang="zh-CN" sz="1600" dirty="0"/>
          </a:p>
          <a:p>
            <a:pPr marL="1257300" lvl="2" indent="-342900">
              <a:buClr>
                <a:schemeClr val="tx1"/>
              </a:buClr>
              <a:buFont typeface="+mj-lt"/>
              <a:buAutoNum type="arabicPeriod"/>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10">
            <a:extLst>
              <a:ext uri="{FF2B5EF4-FFF2-40B4-BE49-F238E27FC236}">
                <a16:creationId xmlns:a16="http://schemas.microsoft.com/office/drawing/2014/main" id="{095D1421-4462-4A78-B893-C19BA1438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86934" y="1765049"/>
            <a:ext cx="4797079" cy="3596459"/>
          </a:xfrm>
          <a:prstGeom prst="rect">
            <a:avLst/>
          </a:prstGeom>
          <a:noFill/>
        </p:spPr>
      </p:pic>
      <p:sp>
        <p:nvSpPr>
          <p:cNvPr id="10" name="Text Box 12">
            <a:extLst>
              <a:ext uri="{FF2B5EF4-FFF2-40B4-BE49-F238E27FC236}">
                <a16:creationId xmlns:a16="http://schemas.microsoft.com/office/drawing/2014/main" id="{F335841D-8C2A-421A-AD41-61D677DFDE7E}"/>
              </a:ext>
            </a:extLst>
          </p:cNvPr>
          <p:cNvSpPr txBox="1">
            <a:spLocks noChangeArrowheads="1"/>
          </p:cNvSpPr>
          <p:nvPr/>
        </p:nvSpPr>
        <p:spPr bwMode="auto">
          <a:xfrm>
            <a:off x="6710547" y="2960291"/>
            <a:ext cx="28238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dirty="0">
                <a:latin typeface="微软雅黑" panose="020B0503020204020204" pitchFamily="34" charset="-122"/>
                <a:ea typeface="微软雅黑" panose="020B0503020204020204" pitchFamily="34" charset="-122"/>
              </a:rPr>
              <a:t>利用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阶多项式核的</a:t>
            </a:r>
            <a:r>
              <a:rPr lang="en-US" altLang="en-US" sz="2000" dirty="0">
                <a:latin typeface="微软雅黑" panose="020B0503020204020204" pitchFamily="34" charset="-122"/>
                <a:ea typeface="微软雅黑" panose="020B0503020204020204" pitchFamily="34" charset="-122"/>
              </a:rPr>
              <a:t>SVM</a:t>
            </a:r>
            <a:r>
              <a:rPr lang="zh-CN" altLang="en-US" sz="2000" dirty="0">
                <a:latin typeface="微软雅黑" panose="020B0503020204020204" pitchFamily="34" charset="-122"/>
                <a:ea typeface="微软雅黑" panose="020B0503020204020204" pitchFamily="34" charset="-122"/>
              </a:rPr>
              <a:t>获得的决策边界</a:t>
            </a:r>
            <a:endParaRPr lang="en-US"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6710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利用核函数</a:t>
            </a:r>
            <a:r>
              <a:rPr lang="en-US" altLang="zh-CN" sz="2400" dirty="0"/>
              <a:t>SVM</a:t>
            </a:r>
            <a:r>
              <a:rPr lang="zh-CN" altLang="en-US" sz="2400" dirty="0"/>
              <a:t>对非线性实例分类</a:t>
            </a:r>
            <a:endParaRPr lang="en-US" altLang="zh-CN" sz="2400" dirty="0"/>
          </a:p>
          <a:p>
            <a:pPr lvl="1">
              <a:buClr>
                <a:schemeClr val="tx1"/>
              </a:buClr>
            </a:pPr>
            <a:r>
              <a:rPr lang="zh-CN" altLang="en-US" sz="2000" dirty="0"/>
              <a:t>优点：</a:t>
            </a:r>
            <a:endParaRPr lang="en-US" altLang="zh-CN" sz="2000" dirty="0"/>
          </a:p>
          <a:p>
            <a:pPr marL="1371600" lvl="2" indent="-457200">
              <a:buClr>
                <a:schemeClr val="tx1"/>
              </a:buClr>
              <a:buFont typeface="+mj-lt"/>
              <a:buAutoNum type="arabicPeriod"/>
            </a:pPr>
            <a:r>
              <a:rPr lang="zh-CN" altLang="en-US" dirty="0"/>
              <a:t>不需要知道映射函数</a:t>
            </a:r>
            <a:r>
              <a:rPr lang="en-US" altLang="en-US" dirty="0">
                <a:sym typeface="Symbol" panose="05050102010706020507" pitchFamily="18" charset="2"/>
              </a:rPr>
              <a:t></a:t>
            </a:r>
          </a:p>
          <a:p>
            <a:pPr marL="1371600" lvl="2" indent="-457200">
              <a:buClr>
                <a:schemeClr val="tx1"/>
              </a:buClr>
              <a:buFont typeface="+mj-lt"/>
              <a:buAutoNum type="arabicPeriod"/>
            </a:pPr>
            <a:r>
              <a:rPr lang="zh-CN" altLang="en-US" dirty="0">
                <a:sym typeface="Symbol" panose="05050102010706020507" pitchFamily="18" charset="2"/>
              </a:rPr>
              <a:t>在原始低维空间中计算点积，避免维灾难的问题</a:t>
            </a:r>
            <a:endParaRPr lang="en-US" altLang="zh-CN" dirty="0">
              <a:sym typeface="Symbol" panose="05050102010706020507" pitchFamily="18" charset="2"/>
            </a:endParaRPr>
          </a:p>
          <a:p>
            <a:pPr marL="914400" lvl="2" indent="0">
              <a:buClr>
                <a:schemeClr val="tx1"/>
              </a:buClr>
              <a:buNone/>
            </a:pPr>
            <a:endParaRPr lang="en-US" altLang="zh-CN" dirty="0">
              <a:sym typeface="Symbol" panose="05050102010706020507" pitchFamily="18" charset="2"/>
            </a:endParaRPr>
          </a:p>
          <a:p>
            <a:pPr lvl="1">
              <a:buClr>
                <a:schemeClr val="tx1"/>
              </a:buClr>
            </a:pPr>
            <a:r>
              <a:rPr lang="zh-CN" altLang="en-US" sz="2000" dirty="0">
                <a:sym typeface="Symbol" panose="05050102010706020507" pitchFamily="18" charset="2"/>
              </a:rPr>
              <a:t>缺点：</a:t>
            </a:r>
            <a:endParaRPr lang="en-US" altLang="zh-CN" sz="2000" dirty="0">
              <a:sym typeface="Symbol" panose="05050102010706020507" pitchFamily="18" charset="2"/>
            </a:endParaRPr>
          </a:p>
          <a:p>
            <a:pPr lvl="2">
              <a:buClr>
                <a:schemeClr val="tx1"/>
              </a:buClr>
            </a:pPr>
            <a:r>
              <a:rPr lang="zh-CN" altLang="en-US" dirty="0"/>
              <a:t>不是所有的函数都可以做核函数（必须满足</a:t>
            </a:r>
            <a:r>
              <a:rPr lang="en-US" altLang="zh-CN" dirty="0"/>
              <a:t>Mercer</a:t>
            </a:r>
            <a:r>
              <a:rPr lang="zh-CN" altLang="en-US" dirty="0"/>
              <a:t>定理）</a:t>
            </a:r>
            <a:endParaRPr lang="en-US" altLang="zh-CN" dirty="0"/>
          </a:p>
          <a:p>
            <a:pPr marL="0" indent="0">
              <a:buClr>
                <a:schemeClr val="tx1"/>
              </a:buClr>
              <a:buNone/>
            </a:pPr>
            <a:endParaRPr lang="en-US" altLang="zh-CN" sz="2400" dirty="0"/>
          </a:p>
          <a:p>
            <a:pPr marL="457200" lvl="1" indent="0">
              <a:buClr>
                <a:schemeClr val="tx1"/>
              </a:buClr>
              <a:buNone/>
            </a:pPr>
            <a:endParaRPr lang="en-US" altLang="zh-CN" sz="1600" dirty="0"/>
          </a:p>
          <a:p>
            <a:pPr marL="1257300" lvl="2" indent="-342900">
              <a:buClr>
                <a:schemeClr val="tx1"/>
              </a:buClr>
              <a:buFont typeface="+mj-lt"/>
              <a:buAutoNum type="arabicPeriod"/>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935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支持向量机</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ltLang="zh-CN" sz="2400" dirty="0"/>
              <a:t>SVM</a:t>
            </a:r>
            <a:r>
              <a:rPr lang="zh-CN" altLang="en-US" sz="2400" dirty="0"/>
              <a:t>的特点</a:t>
            </a:r>
            <a:endParaRPr lang="en-US" altLang="zh-CN" sz="2400" dirty="0"/>
          </a:p>
          <a:p>
            <a:pPr marL="0" indent="0">
              <a:buClr>
                <a:schemeClr val="tx1"/>
              </a:buClr>
              <a:buNone/>
            </a:pPr>
            <a:endParaRPr lang="en-US" altLang="zh-CN" sz="2400" dirty="0"/>
          </a:p>
          <a:p>
            <a:pPr marL="457200" lvl="1" indent="0">
              <a:buClr>
                <a:schemeClr val="tx1"/>
              </a:buClr>
              <a:buNone/>
            </a:pPr>
            <a:endParaRPr lang="en-US" altLang="zh-CN" sz="1600" dirty="0"/>
          </a:p>
          <a:p>
            <a:pPr marL="1257300" lvl="2" indent="-342900">
              <a:buClr>
                <a:schemeClr val="tx1"/>
              </a:buClr>
              <a:buFont typeface="+mj-lt"/>
              <a:buAutoNum type="arabicPeriod"/>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Rectangle 3">
            <a:extLst>
              <a:ext uri="{FF2B5EF4-FFF2-40B4-BE49-F238E27FC236}">
                <a16:creationId xmlns:a16="http://schemas.microsoft.com/office/drawing/2014/main" id="{52ED0C21-FFE1-46D5-8137-46747BF533A3}"/>
              </a:ext>
            </a:extLst>
          </p:cNvPr>
          <p:cNvGraphicFramePr/>
          <p:nvPr>
            <p:extLst>
              <p:ext uri="{D42A27DB-BD31-4B8C-83A1-F6EECF244321}">
                <p14:modId xmlns:p14="http://schemas.microsoft.com/office/powerpoint/2010/main" val="3302401938"/>
              </p:ext>
            </p:extLst>
          </p:nvPr>
        </p:nvGraphicFramePr>
        <p:xfrm>
          <a:off x="3085672" y="884951"/>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2617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5359C-3A54-CE46-ABA7-7FE5CC4BB7E6}"/>
              </a:ext>
            </a:extLst>
          </p:cNvPr>
          <p:cNvSpPr>
            <a:spLocks noGrp="1"/>
          </p:cNvSpPr>
          <p:nvPr>
            <p:ph type="title"/>
          </p:nvPr>
        </p:nvSpPr>
        <p:spPr>
          <a:xfrm>
            <a:off x="646111" y="452718"/>
            <a:ext cx="5373689" cy="878777"/>
          </a:xfrm>
        </p:spPr>
        <p:txBody>
          <a:bodyPr/>
          <a:lstStyle/>
          <a:p>
            <a:r>
              <a:rPr kumimoji="1" lang="zh-CN" altLang="en-US" dirty="0"/>
              <a:t>小结</a:t>
            </a:r>
            <a:endParaRPr kumimoji="1" lang="zh-CN" altLang="en-US" dirty="0">
              <a:latin typeface="Microsoft YaHei" panose="020B0503020204020204" pitchFamily="34" charset="-122"/>
              <a:ea typeface="Microsoft YaHei" panose="020B0503020204020204" pitchFamily="34" charset="-122"/>
            </a:endParaRPr>
          </a:p>
        </p:txBody>
      </p:sp>
      <p:sp>
        <p:nvSpPr>
          <p:cNvPr id="5" name="文本占位符 2">
            <a:extLst>
              <a:ext uri="{FF2B5EF4-FFF2-40B4-BE49-F238E27FC236}">
                <a16:creationId xmlns:a16="http://schemas.microsoft.com/office/drawing/2014/main" id="{E2F8162D-8787-4373-8A28-B1D105FC8E9A}"/>
              </a:ext>
            </a:extLst>
          </p:cNvPr>
          <p:cNvSpPr txBox="1">
            <a:spLocks/>
          </p:cNvSpPr>
          <p:nvPr/>
        </p:nvSpPr>
        <p:spPr>
          <a:xfrm>
            <a:off x="897467" y="1242652"/>
            <a:ext cx="10244666" cy="296840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决策树 </a:t>
            </a:r>
            <a:r>
              <a:rPr lang="en-US" altLang="zh-CN" sz="2400" dirty="0"/>
              <a:t>vs. KNN vs. </a:t>
            </a:r>
            <a:r>
              <a:rPr lang="zh-CN" altLang="en-US" sz="2400" dirty="0"/>
              <a:t>神经网络 </a:t>
            </a:r>
            <a:r>
              <a:rPr lang="en-US" altLang="zh-CN" sz="2400" dirty="0"/>
              <a:t>vs. SVM</a:t>
            </a:r>
          </a:p>
          <a:p>
            <a:pPr marL="0" indent="0">
              <a:buClr>
                <a:schemeClr val="tx1"/>
              </a:buClr>
              <a:buNone/>
            </a:pPr>
            <a:r>
              <a:rPr lang="en-US" altLang="zh-CN" sz="2400" dirty="0"/>
              <a:t>  </a:t>
            </a:r>
            <a:r>
              <a:rPr lang="zh-CN" altLang="en-US" sz="2400" dirty="0"/>
              <a:t>决策树</a:t>
            </a:r>
            <a:r>
              <a:rPr lang="en-US" altLang="zh-CN" sz="2400" dirty="0"/>
              <a:t>		    KNN                     </a:t>
            </a:r>
            <a:r>
              <a:rPr lang="zh-CN" altLang="en-US" sz="2400" dirty="0"/>
              <a:t>神经网络                      </a:t>
            </a:r>
            <a:r>
              <a:rPr lang="en-US" altLang="zh-CN" sz="2400" dirty="0"/>
              <a:t>SVM</a:t>
            </a:r>
            <a:endParaRPr lang="en-US" altLang="zh-CN" sz="2000" dirty="0"/>
          </a:p>
          <a:p>
            <a:pPr lvl="1">
              <a:buClr>
                <a:schemeClr val="tx1"/>
              </a:buClr>
            </a:pPr>
            <a:endParaRPr lang="en-US" altLang="zh-CN" sz="2000" dirty="0"/>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D1914DEF-6677-4C2A-9AB4-C74CE6D261BE}"/>
              </a:ext>
            </a:extLst>
          </p:cNvPr>
          <p:cNvSpPr txBox="1">
            <a:spLocks/>
          </p:cNvSpPr>
          <p:nvPr/>
        </p:nvSpPr>
        <p:spPr>
          <a:xfrm>
            <a:off x="387432" y="2468260"/>
            <a:ext cx="2644530" cy="3691908"/>
          </a:xfrm>
          <a:prstGeom prst="rect">
            <a:avLst/>
          </a:prstGeom>
          <a:solidFill>
            <a:schemeClr val="bg1">
              <a:lumMod val="95000"/>
            </a:schemeClr>
          </a:solidFill>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：学习算法简单，推理效率高</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：处理无关属性能力强</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：决策边界由单个属性决定，不利于处理属性之间的相互关系</a:t>
            </a: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marL="457200" lvl="1" indent="0">
              <a:lnSpc>
                <a:spcPct val="120000"/>
              </a:lnSpc>
              <a:buNone/>
            </a:pPr>
            <a:endParaRPr lang="en-US" altLang="zh-CN" sz="2000" dirty="0">
              <a:latin typeface="Microsoft YaHei" panose="020B0503020204020204" pitchFamily="34" charset="-122"/>
              <a:ea typeface="Microsoft YaHei" panose="020B0503020204020204" pitchFamily="34" charset="-122"/>
            </a:endParaRPr>
          </a:p>
        </p:txBody>
      </p:sp>
      <p:sp>
        <p:nvSpPr>
          <p:cNvPr id="7" name="内容占位符 2">
            <a:extLst>
              <a:ext uri="{FF2B5EF4-FFF2-40B4-BE49-F238E27FC236}">
                <a16:creationId xmlns:a16="http://schemas.microsoft.com/office/drawing/2014/main" id="{573D2CE7-CBB8-4C49-835D-4602523F6194}"/>
              </a:ext>
            </a:extLst>
          </p:cNvPr>
          <p:cNvSpPr txBox="1">
            <a:spLocks/>
          </p:cNvSpPr>
          <p:nvPr/>
        </p:nvSpPr>
        <p:spPr>
          <a:xfrm>
            <a:off x="3316706" y="2468260"/>
            <a:ext cx="2644530" cy="3691908"/>
          </a:xfrm>
          <a:prstGeom prst="rect">
            <a:avLst/>
          </a:prstGeom>
          <a:solidFill>
            <a:schemeClr val="bg1">
              <a:lumMod val="95000"/>
            </a:schemeClr>
          </a:solidFill>
          <a:ln>
            <a:solidFill>
              <a:schemeClr val="tx1">
                <a:lumMod val="95000"/>
                <a:lumOff val="5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：算法简单，无模型预测</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：决策边界为任意形状</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：当样本数量很大时，测试效率很低</a:t>
            </a:r>
            <a:endParaRPr lang="en-US" altLang="zh-CN" sz="2000"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：对不相关及冗余属性及其敏感</a:t>
            </a: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marL="457200" lvl="1" indent="0">
              <a:lnSpc>
                <a:spcPct val="120000"/>
              </a:lnSpc>
              <a:buNone/>
            </a:pPr>
            <a:endParaRPr lang="en-US" altLang="zh-CN" sz="2000" dirty="0">
              <a:latin typeface="Microsoft YaHei" panose="020B0503020204020204" pitchFamily="34" charset="-122"/>
              <a:ea typeface="Microsoft YaHei" panose="020B0503020204020204" pitchFamily="34" charset="-122"/>
            </a:endParaRPr>
          </a:p>
        </p:txBody>
      </p:sp>
      <p:sp>
        <p:nvSpPr>
          <p:cNvPr id="8" name="内容占位符 2">
            <a:extLst>
              <a:ext uri="{FF2B5EF4-FFF2-40B4-BE49-F238E27FC236}">
                <a16:creationId xmlns:a16="http://schemas.microsoft.com/office/drawing/2014/main" id="{4FDA0C87-B351-4F45-A734-B8627FFB6986}"/>
              </a:ext>
            </a:extLst>
          </p:cNvPr>
          <p:cNvSpPr txBox="1">
            <a:spLocks/>
          </p:cNvSpPr>
          <p:nvPr/>
        </p:nvSpPr>
        <p:spPr>
          <a:xfrm>
            <a:off x="6125668" y="2466035"/>
            <a:ext cx="2644530" cy="3691908"/>
          </a:xfrm>
          <a:prstGeom prst="rect">
            <a:avLst/>
          </a:prstGeom>
          <a:solidFill>
            <a:schemeClr val="bg1">
              <a:lumMod val="95000"/>
            </a:schemeClr>
          </a:solidFill>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：通用性高</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：有利于在硬件上进行优化、加速</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：推理速度快</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：训练效率较低，收敛慢</a:t>
            </a: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marL="457200" lvl="1" indent="0">
              <a:lnSpc>
                <a:spcPct val="120000"/>
              </a:lnSpc>
              <a:buNone/>
            </a:pPr>
            <a:endParaRPr lang="en-US" altLang="zh-CN" sz="2000" dirty="0">
              <a:latin typeface="Microsoft YaHei" panose="020B0503020204020204" pitchFamily="34" charset="-122"/>
              <a:ea typeface="Microsoft YaHei" panose="020B0503020204020204" pitchFamily="34" charset="-122"/>
            </a:endParaRPr>
          </a:p>
        </p:txBody>
      </p:sp>
      <p:sp>
        <p:nvSpPr>
          <p:cNvPr id="9" name="内容占位符 2">
            <a:extLst>
              <a:ext uri="{FF2B5EF4-FFF2-40B4-BE49-F238E27FC236}">
                <a16:creationId xmlns:a16="http://schemas.microsoft.com/office/drawing/2014/main" id="{07599B90-B1A0-4476-B6A0-E89B23B9DF60}"/>
              </a:ext>
            </a:extLst>
          </p:cNvPr>
          <p:cNvSpPr txBox="1">
            <a:spLocks/>
          </p:cNvSpPr>
          <p:nvPr/>
        </p:nvSpPr>
        <p:spPr>
          <a:xfrm>
            <a:off x="8989946" y="2466035"/>
            <a:ext cx="2644530" cy="3691908"/>
          </a:xfrm>
          <a:prstGeom prst="rect">
            <a:avLst/>
          </a:prstGeom>
          <a:solidFill>
            <a:schemeClr val="bg1">
              <a:lumMod val="95000"/>
            </a:schemeClr>
          </a:solidFill>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：准确率最高，全局最优</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00B050"/>
                </a:solidFill>
                <a:latin typeface="Microsoft YaHei" panose="020B0503020204020204" pitchFamily="34" charset="-122"/>
                <a:ea typeface="Microsoft YaHei" panose="020B0503020204020204" pitchFamily="34" charset="-122"/>
              </a:rPr>
              <a:t>+</a:t>
            </a:r>
            <a:r>
              <a:rPr lang="zh-CN" altLang="en-US" sz="2000" dirty="0">
                <a:solidFill>
                  <a:srgbClr val="00B050"/>
                </a:solidFill>
                <a:latin typeface="Microsoft YaHei" panose="020B0503020204020204" pitchFamily="34" charset="-122"/>
                <a:ea typeface="Microsoft YaHei" panose="020B0503020204020204" pitchFamily="34" charset="-122"/>
              </a:rPr>
              <a:t>：泛化能力强</a:t>
            </a: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endParaRPr lang="en-US" altLang="zh-CN" sz="2000" dirty="0">
              <a:solidFill>
                <a:srgbClr val="00B05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：训练难度大，特别是对于非线性可分数据，还需利用核函数</a:t>
            </a: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lvl="1">
              <a:lnSpc>
                <a:spcPct val="120000"/>
              </a:lnSpc>
            </a:pPr>
            <a:endParaRPr lang="en-US" altLang="zh-CN" sz="2000" dirty="0">
              <a:latin typeface="Microsoft YaHei" panose="020B0503020204020204" pitchFamily="34" charset="-122"/>
              <a:ea typeface="Microsoft YaHei" panose="020B0503020204020204" pitchFamily="34" charset="-122"/>
            </a:endParaRPr>
          </a:p>
          <a:p>
            <a:pPr marL="457200" lvl="1" indent="0">
              <a:lnSpc>
                <a:spcPct val="120000"/>
              </a:lnSpc>
              <a:buNone/>
            </a:pP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6417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邻近度度量</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例：欧几里得距离：</a:t>
                </a:r>
                <a:endParaRPr lang="en-US" altLang="zh-CN" sz="2000" dirty="0">
                  <a:latin typeface="微软雅黑" panose="020B0503020204020204" pitchFamily="34" charset="-122"/>
                  <a:ea typeface="微软雅黑" panose="020B0503020204020204" pitchFamily="34" charset="-122"/>
                </a:endParaRPr>
              </a:p>
              <a:p>
                <a:pPr marL="457200" lvl="1" indent="0">
                  <a:lnSpc>
                    <a:spcPct val="100000"/>
                  </a:lnSpc>
                  <a:spcBef>
                    <a:spcPts val="0"/>
                  </a:spcBef>
                  <a:buClr>
                    <a:schemeClr val="tx1"/>
                  </a:buClr>
                  <a:buNone/>
                </a:pPr>
                <a14:m>
                  <m:oMathPara xmlns:m="http://schemas.openxmlformats.org/officeDocument/2006/math">
                    <m:oMathParaPr>
                      <m:jc m:val="center"/>
                    </m:oMathParaPr>
                    <m:oMath xmlns:m="http://schemas.openxmlformats.org/officeDocument/2006/math">
                      <m:r>
                        <a:rPr lang="en-US" altLang="zh-CN" sz="2000" i="1" smtClean="0">
                          <a:solidFill>
                            <a:srgbClr val="000000"/>
                          </a:solidFill>
                          <a:latin typeface="Cambria Math" panose="02040503050406030204" pitchFamily="18" charset="0"/>
                        </a:rPr>
                        <m:t>𝑑</m:t>
                      </m:r>
                      <m:r>
                        <a:rPr lang="en-US" altLang="zh-CN" sz="2000" i="1" smtClean="0">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𝒙</m:t>
                      </m:r>
                      <m:r>
                        <a:rPr lang="en-US" altLang="zh-CN" sz="2000"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𝒚</m:t>
                      </m:r>
                      <m:r>
                        <a:rPr lang="en-US" altLang="zh-CN" sz="2000" i="1">
                          <a:solidFill>
                            <a:srgbClr val="000000"/>
                          </a:solidFill>
                          <a:latin typeface="Cambria Math" panose="02040503050406030204" pitchFamily="18" charset="0"/>
                        </a:rPr>
                        <m:t>)=</m:t>
                      </m:r>
                      <m:rad>
                        <m:radPr>
                          <m:degHide m:val="on"/>
                          <m:ctrlPr>
                            <a:rPr lang="en-US" altLang="zh-CN" sz="2000" i="1">
                              <a:solidFill>
                                <a:srgbClr val="000000"/>
                              </a:solidFill>
                              <a:latin typeface="Cambria Math" panose="02040503050406030204" pitchFamily="18" charset="0"/>
                            </a:rPr>
                          </m:ctrlPr>
                        </m:radPr>
                        <m:deg/>
                        <m:e>
                          <m:nary>
                            <m:naryPr>
                              <m:chr m:val="∑"/>
                              <m:supHide m:val="on"/>
                              <m:ctrlPr>
                                <a:rPr lang="en-US" altLang="zh-CN" sz="2000" i="1">
                                  <a:solidFill>
                                    <a:srgbClr val="000000"/>
                                  </a:solidFill>
                                  <a:latin typeface="Cambria Math" panose="02040503050406030204" pitchFamily="18" charset="0"/>
                                </a:rPr>
                              </m:ctrlPr>
                            </m:naryPr>
                            <m:sub>
                              <m:r>
                                <a:rPr lang="en-US" altLang="zh-CN" sz="2000" i="1">
                                  <a:solidFill>
                                    <a:srgbClr val="000000"/>
                                  </a:solidFill>
                                  <a:latin typeface="Cambria Math" panose="02040503050406030204" pitchFamily="18" charset="0"/>
                                </a:rPr>
                                <m:t>𝑖</m:t>
                              </m:r>
                            </m:sub>
                            <m:sup/>
                            <m:e>
                              <m:r>
                                <a:rPr lang="en-US" altLang="zh-CN" sz="2000" i="1">
                                  <a:solidFill>
                                    <a:srgbClr val="000000"/>
                                  </a:solidFill>
                                  <a:latin typeface="Cambria Math" panose="02040503050406030204" pitchFamily="18" charset="0"/>
                                </a:rPr>
                                <m:t>(</m:t>
                              </m:r>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𝒙</m:t>
                                  </m:r>
                                </m:e>
                                <m:sub>
                                  <m:r>
                                    <a:rPr lang="en-US" altLang="zh-CN" sz="2000" b="1" i="1">
                                      <a:solidFill>
                                        <a:srgbClr val="000000"/>
                                      </a:solidFill>
                                      <a:latin typeface="Cambria Math" panose="02040503050406030204" pitchFamily="18" charset="0"/>
                                    </a:rPr>
                                    <m:t>𝒊</m:t>
                                  </m:r>
                                </m:sub>
                              </m:sSub>
                              <m:r>
                                <a:rPr lang="en-US" altLang="zh-CN" sz="2000" i="1">
                                  <a:solidFill>
                                    <a:srgbClr val="000000"/>
                                  </a:solidFill>
                                  <a:latin typeface="Cambria Math" panose="02040503050406030204" pitchFamily="18" charset="0"/>
                                </a:rPr>
                                <m:t>−</m:t>
                              </m:r>
                              <m:sSub>
                                <m:sSubPr>
                                  <m:ctrlPr>
                                    <a:rPr lang="en-US" altLang="zh-CN" sz="2000" b="1" i="1">
                                      <a:solidFill>
                                        <a:srgbClr val="000000"/>
                                      </a:solidFill>
                                      <a:latin typeface="Cambria Math" panose="02040503050406030204" pitchFamily="18" charset="0"/>
                                    </a:rPr>
                                  </m:ctrlPr>
                                </m:sSubPr>
                                <m:e>
                                  <m:r>
                                    <a:rPr lang="en-US" altLang="zh-CN" sz="2000" b="1" i="1">
                                      <a:solidFill>
                                        <a:srgbClr val="000000"/>
                                      </a:solidFill>
                                      <a:latin typeface="Cambria Math" panose="02040503050406030204" pitchFamily="18" charset="0"/>
                                    </a:rPr>
                                    <m:t>𝒚</m:t>
                                  </m:r>
                                </m:e>
                                <m:sub>
                                  <m:r>
                                    <a:rPr lang="en-US" altLang="zh-CN" sz="2000" b="1" i="1">
                                      <a:solidFill>
                                        <a:srgbClr val="000000"/>
                                      </a:solidFill>
                                      <a:latin typeface="Cambria Math" panose="02040503050406030204" pitchFamily="18" charset="0"/>
                                    </a:rPr>
                                    <m:t>𝒊</m:t>
                                  </m:r>
                                </m:sub>
                              </m:sSub>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m:t>
                                  </m:r>
                                </m:e>
                                <m:sup>
                                  <m:r>
                                    <a:rPr lang="en-US" altLang="zh-CN" sz="2000" i="1">
                                      <a:solidFill>
                                        <a:srgbClr val="000000"/>
                                      </a:solidFill>
                                      <a:latin typeface="Cambria Math" panose="02040503050406030204" pitchFamily="18" charset="0"/>
                                    </a:rPr>
                                    <m:t>2</m:t>
                                  </m:r>
                                </m:sup>
                              </m:sSup>
                            </m:e>
                          </m:nary>
                        </m:e>
                      </m:rad>
                    </m:oMath>
                  </m:oMathPara>
                </a14:m>
                <a:endParaRPr lang="en-US" altLang="zh-CN" sz="2000" dirty="0">
                  <a:latin typeface="微软雅黑" panose="020B0503020204020204" pitchFamily="34" charset="-122"/>
                  <a:ea typeface="微软雅黑" panose="020B0503020204020204" pitchFamily="34" charset="-122"/>
                </a:endParaRPr>
              </a:p>
              <a:p>
                <a:pPr marL="457200" lvl="1" indent="0">
                  <a:lnSpc>
                    <a:spcPct val="100000"/>
                  </a:lnSpc>
                  <a:spcBef>
                    <a:spcPts val="0"/>
                  </a:spcBef>
                  <a:buClr>
                    <a:schemeClr val="tx1"/>
                  </a:buClr>
                  <a:buNone/>
                </a:pPr>
                <a:endParaRPr lang="en-US" altLang="zh-CN" sz="2000" dirty="0">
                  <a:latin typeface="微软雅黑" panose="020B0503020204020204" pitchFamily="34" charset="-122"/>
                  <a:ea typeface="微软雅黑" panose="020B0503020204020204" pitchFamily="34" charset="-122"/>
                </a:endParaRPr>
              </a:p>
              <a:p>
                <a:pPr>
                  <a:spcBef>
                    <a:spcPts val="500"/>
                  </a:spcBef>
                  <a:buClr>
                    <a:schemeClr val="tx1"/>
                  </a:buClr>
                </a:pPr>
                <a:r>
                  <a:rPr lang="zh-CN" altLang="en-US" sz="2400" dirty="0">
                    <a:latin typeface="微软雅黑" panose="020B0503020204020204" pitchFamily="34" charset="-122"/>
                    <a:ea typeface="微软雅黑" panose="020B0503020204020204" pitchFamily="34" charset="-122"/>
                  </a:rPr>
                  <a:t>确定测试对象的类型：</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个最邻近已分类实例，进行多数表决</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有时，也根据距离权衡每个最近邻对象的影响，权重为</a:t>
                </a:r>
                <a14:m>
                  <m:oMath xmlns:m="http://schemas.openxmlformats.org/officeDocument/2006/math">
                    <m:r>
                      <a:rPr lang="en-US" altLang="en-US" sz="2400" i="1" dirty="0" smtClean="0">
                        <a:latin typeface="Cambria Math" panose="02040503050406030204" pitchFamily="18" charset="0"/>
                      </a:rPr>
                      <m:t>𝑤</m:t>
                    </m:r>
                    <m:r>
                      <a:rPr lang="en-US" altLang="en-US" sz="2400" i="1" dirty="0" smtClean="0">
                        <a:latin typeface="Cambria Math" panose="02040503050406030204" pitchFamily="18" charset="0"/>
                      </a:rPr>
                      <m:t> = 1/</m:t>
                    </m:r>
                    <m:r>
                      <a:rPr lang="en-US" altLang="en-US" sz="2400" i="1" dirty="0" smtClean="0">
                        <a:latin typeface="Cambria Math" panose="02040503050406030204" pitchFamily="18" charset="0"/>
                      </a:rPr>
                      <m:t>𝑑</m:t>
                    </m:r>
                    <m:r>
                      <a:rPr lang="en-US" altLang="en-US" sz="2400" i="1" baseline="30000" dirty="0">
                        <a:latin typeface="Cambria Math" panose="02040503050406030204" pitchFamily="18" charset="0"/>
                      </a:rPr>
                      <m:t>2</m:t>
                    </m:r>
                  </m:oMath>
                </a14:m>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5" name="文本占位符 2">
                <a:extLst>
                  <a:ext uri="{FF2B5EF4-FFF2-40B4-BE49-F238E27FC236}">
                    <a16:creationId xmlns:a16="http://schemas.microsoft.com/office/drawing/2014/main" id="{3AFA8DC4-7630-44C1-89F9-54B3FDDDBB43}"/>
                  </a:ext>
                </a:extLst>
              </p:cNvPr>
              <p:cNvSpPr txBox="1">
                <a:spLocks noRot="1" noChangeAspect="1" noMove="1" noResize="1" noEditPoints="1" noAdjustHandles="1" noChangeArrowheads="1" noChangeShapeType="1" noTextEdit="1"/>
              </p:cNvSpPr>
              <p:nvPr/>
            </p:nvSpPr>
            <p:spPr>
              <a:xfrm>
                <a:off x="508000" y="805505"/>
                <a:ext cx="10244666" cy="5246990"/>
              </a:xfrm>
              <a:prstGeom prst="rect">
                <a:avLst/>
              </a:prstGeom>
              <a:blipFill>
                <a:blip r:embed="rId3"/>
                <a:stretch>
                  <a:fillRect l="-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7929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t>4.4</a:t>
            </a:r>
            <a:r>
              <a:rPr kumimoji="1" lang="zh-CN" altLang="en-US" sz="4000" dirty="0">
                <a:latin typeface="Microsoft YaHei" panose="020B0503020204020204" pitchFamily="34" charset="-122"/>
                <a:ea typeface="Microsoft YaHei" panose="020B0503020204020204" pitchFamily="34" charset="-122"/>
              </a:rPr>
              <a:t> </a:t>
            </a:r>
          </a:p>
          <a:p>
            <a:pPr marL="0" indent="0" algn="ctr">
              <a:buNone/>
            </a:pPr>
            <a:r>
              <a:rPr kumimoji="1" lang="zh-CN" altLang="en-US" sz="7100" dirty="0"/>
              <a:t>集成方法</a:t>
            </a:r>
            <a:endParaRPr kumimoji="1" lang="zh-CN" altLang="en-US" sz="71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58107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集成方法的定义：</a:t>
            </a:r>
            <a:endParaRPr lang="en-US" altLang="zh-CN" sz="2400" dirty="0"/>
          </a:p>
          <a:p>
            <a:pPr lvl="1">
              <a:buClr>
                <a:schemeClr val="tx1"/>
              </a:buClr>
            </a:pPr>
            <a:r>
              <a:rPr lang="zh-CN" altLang="en-US" sz="2000" dirty="0"/>
              <a:t>由训练数据构建一组分类器，这一组分类器也称为基分类器（</a:t>
            </a:r>
            <a:r>
              <a:rPr lang="en-US" altLang="zh-CN" sz="2000" dirty="0"/>
              <a:t>base classifier</a:t>
            </a:r>
            <a:r>
              <a:rPr lang="zh-CN" altLang="en-US" sz="2000" dirty="0"/>
              <a:t>）</a:t>
            </a:r>
            <a:endParaRPr lang="en-US" altLang="zh-CN" sz="2000" dirty="0"/>
          </a:p>
          <a:p>
            <a:pPr lvl="1">
              <a:buClr>
                <a:schemeClr val="tx1"/>
              </a:buClr>
            </a:pPr>
            <a:endParaRPr lang="en-US" altLang="zh-CN" sz="2000" dirty="0"/>
          </a:p>
          <a:p>
            <a:pPr lvl="1">
              <a:buClr>
                <a:schemeClr val="tx1"/>
              </a:buClr>
            </a:pPr>
            <a:r>
              <a:rPr lang="zh-CN" altLang="en-US" sz="2000" dirty="0"/>
              <a:t>通过对每个分类器的预测进行投票来进行分类</a:t>
            </a:r>
            <a:endParaRPr lang="en-US" altLang="zh-CN" sz="2000" dirty="0"/>
          </a:p>
          <a:p>
            <a:pPr marL="1257300" lvl="2" indent="-342900">
              <a:buClr>
                <a:schemeClr val="tx1"/>
              </a:buClr>
              <a:buFont typeface="+mj-lt"/>
              <a:buAutoNum type="arabicPeriod"/>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3526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集成方法的优势</a:t>
            </a:r>
            <a:endParaRPr lang="en-US" altLang="zh-CN" sz="2400" dirty="0"/>
          </a:p>
          <a:p>
            <a:pPr lvl="1">
              <a:buClr>
                <a:schemeClr val="tx1"/>
              </a:buClr>
            </a:pPr>
            <a:r>
              <a:rPr lang="zh-CN" altLang="en-US" sz="2000" dirty="0"/>
              <a:t>假设有</a:t>
            </a:r>
            <a:r>
              <a:rPr lang="en-US" altLang="zh-CN" sz="2000" dirty="0"/>
              <a:t>25</a:t>
            </a:r>
            <a:r>
              <a:rPr lang="zh-CN" altLang="en-US" sz="2000" dirty="0"/>
              <a:t>个基分类器，每个分类器的错误率，</a:t>
            </a:r>
            <a:r>
              <a:rPr lang="en-US" altLang="en-US" sz="2000" dirty="0">
                <a:sym typeface="Symbol" panose="05050102010706020507" pitchFamily="18" charset="2"/>
              </a:rPr>
              <a:t></a:t>
            </a:r>
            <a:r>
              <a:rPr lang="en-US" altLang="en-US" sz="2000" dirty="0"/>
              <a:t> = 0.35</a:t>
            </a:r>
          </a:p>
          <a:p>
            <a:pPr lvl="1">
              <a:buClr>
                <a:schemeClr val="tx1"/>
              </a:buClr>
            </a:pPr>
            <a:r>
              <a:rPr lang="zh-CN" altLang="en-US" sz="2000" dirty="0"/>
              <a:t>假设所有基分类器相互独立，且仅当超过一半的基分类器都预测错误时，集成分类器才会做出错误预测</a:t>
            </a:r>
            <a:endParaRPr lang="en-US" altLang="zh-CN" sz="2000" dirty="0"/>
          </a:p>
          <a:p>
            <a:pPr lvl="1">
              <a:buClr>
                <a:schemeClr val="tx1"/>
              </a:buClr>
            </a:pPr>
            <a:r>
              <a:rPr lang="zh-CN" altLang="en-US" sz="2000" dirty="0"/>
              <a:t>集成分类器的错误率为：</a:t>
            </a:r>
            <a:endParaRPr lang="en-US" altLang="en-US"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9" name="Object 2">
            <a:extLst>
              <a:ext uri="{FF2B5EF4-FFF2-40B4-BE49-F238E27FC236}">
                <a16:creationId xmlns:a16="http://schemas.microsoft.com/office/drawing/2014/main" id="{8ECCE0B3-DEA5-4A34-9156-AE323EDAD497}"/>
              </a:ext>
            </a:extLst>
          </p:cNvPr>
          <p:cNvGraphicFramePr>
            <a:graphicFrameLocks noChangeAspect="1"/>
          </p:cNvGraphicFramePr>
          <p:nvPr>
            <p:extLst>
              <p:ext uri="{D42A27DB-BD31-4B8C-83A1-F6EECF244321}">
                <p14:modId xmlns:p14="http://schemas.microsoft.com/office/powerpoint/2010/main" val="220630832"/>
              </p:ext>
            </p:extLst>
          </p:nvPr>
        </p:nvGraphicFramePr>
        <p:xfrm>
          <a:off x="2547256" y="3665376"/>
          <a:ext cx="5562600" cy="1055687"/>
        </p:xfrm>
        <a:graphic>
          <a:graphicData uri="http://schemas.openxmlformats.org/presentationml/2006/ole">
            <mc:AlternateContent xmlns:mc="http://schemas.openxmlformats.org/markup-compatibility/2006">
              <mc:Choice xmlns:v="urn:schemas-microsoft-com:vml" Requires="v">
                <p:oleObj name="Equation" r:id="rId3" imgW="2413000" imgH="457200" progId="Equation.3">
                  <p:embed/>
                </p:oleObj>
              </mc:Choice>
              <mc:Fallback>
                <p:oleObj name="Equation" r:id="rId3" imgW="2413000" imgH="457200" progId="Equation.3">
                  <p:embed/>
                  <p:pic>
                    <p:nvPicPr>
                      <p:cNvPr id="215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256" y="3665376"/>
                        <a:ext cx="556260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9538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集成方法的优势</a:t>
            </a:r>
            <a:endParaRPr lang="en-US" altLang="zh-CN" sz="2400" dirty="0"/>
          </a:p>
          <a:p>
            <a:pPr lvl="1">
              <a:buClr>
                <a:schemeClr val="tx1"/>
              </a:buClr>
            </a:pPr>
            <a:r>
              <a:rPr lang="zh-CN" altLang="en-US" sz="2000" dirty="0"/>
              <a:t>以下条件满足时，集成分类器的分类效果强于单个基分类器：</a:t>
            </a:r>
            <a:endParaRPr lang="en-US" altLang="zh-CN" sz="2000" dirty="0"/>
          </a:p>
          <a:p>
            <a:pPr marL="914400" lvl="1" indent="-457200">
              <a:buClr>
                <a:schemeClr val="tx1"/>
              </a:buClr>
              <a:buFont typeface="+mj-lt"/>
              <a:buAutoNum type="arabicPeriod"/>
            </a:pPr>
            <a:r>
              <a:rPr lang="zh-CN" altLang="en-US" sz="2000" dirty="0"/>
              <a:t>所有的基分类器都互相独立</a:t>
            </a:r>
            <a:endParaRPr lang="en-US" altLang="zh-CN" sz="2000" dirty="0"/>
          </a:p>
          <a:p>
            <a:pPr marL="914400" lvl="1" indent="-457200">
              <a:buClr>
                <a:schemeClr val="tx1"/>
              </a:buClr>
              <a:buFont typeface="+mj-lt"/>
              <a:buAutoNum type="arabicPeriod"/>
            </a:pPr>
            <a:r>
              <a:rPr lang="zh-CN" altLang="en-US" sz="2000" dirty="0"/>
              <a:t>所有基分类器的错误率小于</a:t>
            </a:r>
            <a:r>
              <a:rPr lang="en-US" altLang="zh-CN" sz="2000" dirty="0"/>
              <a:t>0.5</a:t>
            </a:r>
            <a:r>
              <a:rPr lang="zh-CN" altLang="en-US" sz="2000" dirty="0"/>
              <a:t>，即性能强于随机猜测</a:t>
            </a: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6">
            <a:extLst>
              <a:ext uri="{FF2B5EF4-FFF2-40B4-BE49-F238E27FC236}">
                <a16:creationId xmlns:a16="http://schemas.microsoft.com/office/drawing/2014/main" id="{A49632E2-2385-40B4-82FA-6231FB61B6D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497126" y="3142608"/>
            <a:ext cx="4083050" cy="3062287"/>
          </a:xfrm>
          <a:noFill/>
        </p:spPr>
      </p:pic>
      <p:sp>
        <p:nvSpPr>
          <p:cNvPr id="10" name="文本框 9">
            <a:extLst>
              <a:ext uri="{FF2B5EF4-FFF2-40B4-BE49-F238E27FC236}">
                <a16:creationId xmlns:a16="http://schemas.microsoft.com/office/drawing/2014/main" id="{C95D8E14-FFCC-4112-BB7F-4C1EE131FA52}"/>
              </a:ext>
            </a:extLst>
          </p:cNvPr>
          <p:cNvSpPr txBox="1"/>
          <p:nvPr/>
        </p:nvSpPr>
        <p:spPr>
          <a:xfrm>
            <a:off x="7040636" y="4212086"/>
            <a:ext cx="2495249" cy="923330"/>
          </a:xfrm>
          <a:prstGeom prst="rect">
            <a:avLst/>
          </a:prstGeom>
          <a:noFill/>
        </p:spPr>
        <p:txBody>
          <a:bodyPr wrap="square" rtlCol="0">
            <a:spAutoFit/>
          </a:bodyPr>
          <a:lstStyle/>
          <a:p>
            <a:r>
              <a:rPr lang="zh-CN" altLang="en-US" dirty="0"/>
              <a:t>由</a:t>
            </a:r>
            <a:r>
              <a:rPr lang="en-US" altLang="zh-CN" dirty="0"/>
              <a:t>25</a:t>
            </a:r>
            <a:r>
              <a:rPr lang="zh-CN" altLang="en-US" dirty="0"/>
              <a:t>个相互独立的基分类器组成的集成分类器的错误率</a:t>
            </a:r>
          </a:p>
        </p:txBody>
      </p:sp>
    </p:spTree>
    <p:extLst>
      <p:ext uri="{BB962C8B-B14F-4D97-AF65-F5344CB8AC3E}">
        <p14:creationId xmlns:p14="http://schemas.microsoft.com/office/powerpoint/2010/main" val="3651684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构建集成分类器的一般方法</a:t>
            </a:r>
            <a:endParaRPr lang="en-US" altLang="zh-CN" sz="24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27C069C8-2A91-49A9-9E4F-2E18072EADC4}"/>
              </a:ext>
            </a:extLst>
          </p:cNvPr>
          <p:cNvGrpSpPr/>
          <p:nvPr/>
        </p:nvGrpSpPr>
        <p:grpSpPr>
          <a:xfrm>
            <a:off x="1573521" y="1728145"/>
            <a:ext cx="7962754" cy="4400550"/>
            <a:chOff x="2403946" y="2230271"/>
            <a:chExt cx="7962754" cy="4400550"/>
          </a:xfrm>
        </p:grpSpPr>
        <p:pic>
          <p:nvPicPr>
            <p:cNvPr id="16" name="图片 15">
              <a:extLst>
                <a:ext uri="{FF2B5EF4-FFF2-40B4-BE49-F238E27FC236}">
                  <a16:creationId xmlns:a16="http://schemas.microsoft.com/office/drawing/2014/main" id="{2BF9421D-2B30-40F9-9967-8F235A81E52A}"/>
                </a:ext>
              </a:extLst>
            </p:cNvPr>
            <p:cNvPicPr>
              <a:picLocks noChangeAspect="1"/>
            </p:cNvPicPr>
            <p:nvPr/>
          </p:nvPicPr>
          <p:blipFill>
            <a:blip r:embed="rId3"/>
            <a:stretch>
              <a:fillRect/>
            </a:stretch>
          </p:blipFill>
          <p:spPr>
            <a:xfrm>
              <a:off x="2641925" y="2230271"/>
              <a:ext cx="7724775" cy="4400550"/>
            </a:xfrm>
            <a:prstGeom prst="rect">
              <a:avLst/>
            </a:prstGeom>
          </p:spPr>
        </p:pic>
        <p:sp>
          <p:nvSpPr>
            <p:cNvPr id="9" name="文本框 8">
              <a:extLst>
                <a:ext uri="{FF2B5EF4-FFF2-40B4-BE49-F238E27FC236}">
                  <a16:creationId xmlns:a16="http://schemas.microsoft.com/office/drawing/2014/main" id="{DB92C5DA-E05D-4C97-ACFE-9446408CD921}"/>
                </a:ext>
              </a:extLst>
            </p:cNvPr>
            <p:cNvSpPr txBox="1"/>
            <p:nvPr/>
          </p:nvSpPr>
          <p:spPr>
            <a:xfrm>
              <a:off x="6913984" y="2318789"/>
              <a:ext cx="1306286" cy="646331"/>
            </a:xfrm>
            <a:prstGeom prst="rect">
              <a:avLst/>
            </a:prstGeom>
            <a:solidFill>
              <a:schemeClr val="bg1"/>
            </a:solidFill>
          </p:spPr>
          <p:txBody>
            <a:bodyPr wrap="square" rtlCol="0">
              <a:spAutoFit/>
            </a:bodyPr>
            <a:lstStyle/>
            <a:p>
              <a:pPr algn="ctr"/>
              <a:r>
                <a:rPr lang="zh-CN" altLang="en-US" dirty="0"/>
                <a:t>原始训练数据</a:t>
              </a:r>
            </a:p>
          </p:txBody>
        </p:sp>
        <p:sp>
          <p:nvSpPr>
            <p:cNvPr id="13" name="文本框 12">
              <a:extLst>
                <a:ext uri="{FF2B5EF4-FFF2-40B4-BE49-F238E27FC236}">
                  <a16:creationId xmlns:a16="http://schemas.microsoft.com/office/drawing/2014/main" id="{D527E99A-4207-4535-B8CC-F5642ADF5EFC}"/>
                </a:ext>
              </a:extLst>
            </p:cNvPr>
            <p:cNvSpPr txBox="1"/>
            <p:nvPr/>
          </p:nvSpPr>
          <p:spPr>
            <a:xfrm>
              <a:off x="2641925" y="4149851"/>
              <a:ext cx="1444786" cy="646331"/>
            </a:xfrm>
            <a:prstGeom prst="rect">
              <a:avLst/>
            </a:prstGeom>
            <a:solidFill>
              <a:schemeClr val="bg1"/>
            </a:solidFill>
          </p:spPr>
          <p:txBody>
            <a:bodyPr wrap="square" rtlCol="0">
              <a:spAutoFit/>
            </a:bodyPr>
            <a:lstStyle/>
            <a:p>
              <a:pPr algn="ctr"/>
              <a:r>
                <a:rPr lang="zh-CN" altLang="en-US" dirty="0"/>
                <a:t>构建多个分类器</a:t>
              </a:r>
            </a:p>
          </p:txBody>
        </p:sp>
        <p:sp>
          <p:nvSpPr>
            <p:cNvPr id="14" name="文本框 13">
              <a:extLst>
                <a:ext uri="{FF2B5EF4-FFF2-40B4-BE49-F238E27FC236}">
                  <a16:creationId xmlns:a16="http://schemas.microsoft.com/office/drawing/2014/main" id="{CC8C0B8D-A6F3-43D7-B3A9-CDFB78C67810}"/>
                </a:ext>
              </a:extLst>
            </p:cNvPr>
            <p:cNvSpPr txBox="1"/>
            <p:nvPr/>
          </p:nvSpPr>
          <p:spPr>
            <a:xfrm>
              <a:off x="2403946" y="5527290"/>
              <a:ext cx="2158724" cy="646331"/>
            </a:xfrm>
            <a:prstGeom prst="rect">
              <a:avLst/>
            </a:prstGeom>
            <a:solidFill>
              <a:schemeClr val="bg1"/>
            </a:solidFill>
          </p:spPr>
          <p:txBody>
            <a:bodyPr wrap="square" rtlCol="0">
              <a:spAutoFit/>
            </a:bodyPr>
            <a:lstStyle/>
            <a:p>
              <a:pPr algn="ctr"/>
              <a:r>
                <a:rPr lang="zh-CN" altLang="en-US" dirty="0"/>
                <a:t>集成分类器</a:t>
              </a:r>
              <a:endParaRPr lang="en-US" altLang="zh-CN" dirty="0"/>
            </a:p>
            <a:p>
              <a:pPr algn="ctr"/>
              <a:r>
                <a:rPr lang="zh-CN" altLang="en-US" dirty="0"/>
                <a:t>响应</a:t>
              </a:r>
            </a:p>
          </p:txBody>
        </p:sp>
      </p:grpSp>
      <p:sp>
        <p:nvSpPr>
          <p:cNvPr id="18" name="文本框 17">
            <a:extLst>
              <a:ext uri="{FF2B5EF4-FFF2-40B4-BE49-F238E27FC236}">
                <a16:creationId xmlns:a16="http://schemas.microsoft.com/office/drawing/2014/main" id="{22AAC237-A1AB-4B92-8563-3502030F0877}"/>
              </a:ext>
            </a:extLst>
          </p:cNvPr>
          <p:cNvSpPr txBox="1"/>
          <p:nvPr/>
        </p:nvSpPr>
        <p:spPr>
          <a:xfrm>
            <a:off x="6096000" y="4852166"/>
            <a:ext cx="3695166" cy="1200329"/>
          </a:xfrm>
          <a:prstGeom prst="rect">
            <a:avLst/>
          </a:prstGeom>
          <a:solidFill>
            <a:schemeClr val="bg1"/>
          </a:solidFill>
        </p:spPr>
        <p:txBody>
          <a:bodyPr wrap="square" rtlCol="0">
            <a:spAutoFit/>
          </a:bodyPr>
          <a:lstStyle/>
          <a:p>
            <a:pPr algn="ctr"/>
            <a:r>
              <a:rPr lang="zh-CN" altLang="en-US" dirty="0"/>
              <a:t>对单个预测进行多数表决</a:t>
            </a:r>
            <a:endParaRPr lang="en-US" altLang="zh-CN" dirty="0"/>
          </a:p>
          <a:p>
            <a:pPr algn="ctr"/>
            <a:r>
              <a:rPr lang="zh-CN" altLang="en-US" dirty="0"/>
              <a:t>或</a:t>
            </a:r>
            <a:endParaRPr lang="en-US" altLang="zh-CN" dirty="0"/>
          </a:p>
          <a:p>
            <a:pPr algn="ctr"/>
            <a:r>
              <a:rPr lang="zh-CN" altLang="en-US" dirty="0"/>
              <a:t>进行加权多数表决（权重表示基分类器的准确率或相关性）</a:t>
            </a:r>
            <a:endParaRPr lang="en-US" altLang="zh-CN" dirty="0"/>
          </a:p>
        </p:txBody>
      </p:sp>
    </p:spTree>
    <p:extLst>
      <p:ext uri="{BB962C8B-B14F-4D97-AF65-F5344CB8AC3E}">
        <p14:creationId xmlns:p14="http://schemas.microsoft.com/office/powerpoint/2010/main" val="95088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集成方法的分类</a:t>
            </a:r>
            <a:endParaRPr lang="en-US" altLang="zh-CN" sz="2400" dirty="0"/>
          </a:p>
          <a:p>
            <a:pPr marL="914400" lvl="1" indent="-457200">
              <a:buClr>
                <a:schemeClr val="tx1"/>
              </a:buClr>
              <a:buFont typeface="+mj-lt"/>
              <a:buAutoNum type="arabicPeriod"/>
            </a:pPr>
            <a:r>
              <a:rPr lang="zh-CN" altLang="en-US" sz="2000" b="1" dirty="0"/>
              <a:t>通过处理训练数据集</a:t>
            </a:r>
            <a:endParaRPr lang="en-US" altLang="zh-CN" sz="2000" b="1" dirty="0"/>
          </a:p>
          <a:p>
            <a:pPr lvl="2">
              <a:buClr>
                <a:schemeClr val="tx1"/>
              </a:buClr>
            </a:pPr>
            <a:r>
              <a:rPr lang="zh-CN" altLang="en-US" sz="1600" dirty="0"/>
              <a:t>将原始数据分成多个训练集，对每个训练集构建分类器</a:t>
            </a:r>
            <a:endParaRPr lang="en-US" altLang="zh-CN" sz="1600" dirty="0"/>
          </a:p>
          <a:p>
            <a:pPr lvl="2">
              <a:buClr>
                <a:schemeClr val="tx1"/>
              </a:buClr>
            </a:pPr>
            <a:r>
              <a:rPr lang="zh-CN" altLang="en-US" sz="1600" dirty="0"/>
              <a:t>例：装袋（</a:t>
            </a:r>
            <a:r>
              <a:rPr lang="en-US" altLang="zh-CN" sz="1600" dirty="0"/>
              <a:t>bagging</a:t>
            </a:r>
            <a:r>
              <a:rPr lang="zh-CN" altLang="en-US" sz="1600" dirty="0"/>
              <a:t>）、提升（</a:t>
            </a:r>
            <a:r>
              <a:rPr lang="en-US" altLang="zh-CN" sz="1600" dirty="0"/>
              <a:t>boosting</a:t>
            </a:r>
            <a:r>
              <a:rPr lang="zh-CN" altLang="en-US" sz="1600" dirty="0"/>
              <a:t>）</a:t>
            </a:r>
            <a:endParaRPr lang="en-US" altLang="zh-CN" sz="1600" dirty="0"/>
          </a:p>
          <a:p>
            <a:pPr marL="914400" lvl="1" indent="-457200">
              <a:buClr>
                <a:schemeClr val="tx1"/>
              </a:buClr>
              <a:buFont typeface="+mj-lt"/>
              <a:buAutoNum type="arabicPeriod"/>
            </a:pPr>
            <a:r>
              <a:rPr lang="zh-CN" altLang="en-US" sz="2000" b="1" dirty="0"/>
              <a:t>通过处理输入特征</a:t>
            </a:r>
            <a:endParaRPr lang="en-US" altLang="zh-CN" sz="2000" b="1" dirty="0"/>
          </a:p>
          <a:p>
            <a:pPr lvl="2">
              <a:buClr>
                <a:schemeClr val="tx1"/>
              </a:buClr>
            </a:pPr>
            <a:r>
              <a:rPr lang="zh-CN" altLang="en-US" sz="1600" dirty="0"/>
              <a:t>选择不同特征子集构建基分类器</a:t>
            </a:r>
            <a:endParaRPr lang="en-US" altLang="zh-CN" sz="1600" dirty="0"/>
          </a:p>
          <a:p>
            <a:pPr lvl="2">
              <a:buClr>
                <a:schemeClr val="tx1"/>
              </a:buClr>
            </a:pPr>
            <a:r>
              <a:rPr lang="zh-CN" altLang="en-US" sz="1600" dirty="0"/>
              <a:t>例：随机森林（</a:t>
            </a:r>
            <a:r>
              <a:rPr lang="en-US" altLang="zh-CN" sz="1600" dirty="0"/>
              <a:t>random forest</a:t>
            </a:r>
            <a:r>
              <a:rPr lang="zh-CN" altLang="en-US" sz="1600" dirty="0"/>
              <a:t>）</a:t>
            </a:r>
            <a:endParaRPr lang="en-US" altLang="zh-CN" sz="1600" dirty="0"/>
          </a:p>
          <a:p>
            <a:pPr marL="914400" lvl="1" indent="-457200">
              <a:buClr>
                <a:schemeClr val="tx1"/>
              </a:buClr>
              <a:buFont typeface="+mj-lt"/>
              <a:buAutoNum type="arabicPeriod"/>
            </a:pPr>
            <a:r>
              <a:rPr lang="zh-CN" altLang="en-US" sz="2000" b="1" dirty="0"/>
              <a:t>通过处理类标签</a:t>
            </a:r>
            <a:endParaRPr lang="en-US" altLang="zh-CN" sz="2000" b="1" dirty="0"/>
          </a:p>
          <a:p>
            <a:pPr lvl="2">
              <a:buClr>
                <a:schemeClr val="tx1"/>
              </a:buClr>
            </a:pPr>
            <a:r>
              <a:rPr lang="zh-CN" altLang="en-US" sz="1600" dirty="0"/>
              <a:t>将类别标签随机划分成两个不相交的子集，多次重复构建基分类器</a:t>
            </a:r>
            <a:endParaRPr lang="en-US" altLang="zh-CN" sz="1600" dirty="0"/>
          </a:p>
          <a:p>
            <a:pPr lvl="2">
              <a:buClr>
                <a:schemeClr val="tx1"/>
              </a:buClr>
            </a:pPr>
            <a:r>
              <a:rPr lang="zh-CN" altLang="en-US" sz="1600" dirty="0"/>
              <a:t>例：错误</a:t>
            </a:r>
            <a:r>
              <a:rPr lang="en-US" altLang="zh-CN" sz="1600" dirty="0"/>
              <a:t>-</a:t>
            </a:r>
            <a:r>
              <a:rPr lang="zh-CN" altLang="en-US" sz="1600" dirty="0"/>
              <a:t>纠错输出编码（</a:t>
            </a:r>
            <a:r>
              <a:rPr lang="en-US" altLang="zh-CN" sz="1600" dirty="0"/>
              <a:t>error-correcting output coding</a:t>
            </a:r>
            <a:r>
              <a:rPr lang="zh-CN" altLang="en-US" sz="1600" dirty="0"/>
              <a:t>）</a:t>
            </a:r>
            <a:endParaRPr lang="en-US" altLang="zh-CN" sz="1600" dirty="0"/>
          </a:p>
          <a:p>
            <a:pPr marL="914400" lvl="1" indent="-457200">
              <a:buClr>
                <a:schemeClr val="tx1"/>
              </a:buClr>
              <a:buFont typeface="+mj-lt"/>
              <a:buAutoNum type="arabicPeriod"/>
            </a:pPr>
            <a:r>
              <a:rPr lang="zh-CN" altLang="en-US" sz="2000" b="1" dirty="0"/>
              <a:t>通过处理学习算法</a:t>
            </a:r>
            <a:endParaRPr lang="en-US" altLang="zh-CN" sz="2000" b="1" dirty="0"/>
          </a:p>
          <a:p>
            <a:pPr lvl="2">
              <a:buClr>
                <a:schemeClr val="tx1"/>
              </a:buClr>
            </a:pPr>
            <a:r>
              <a:rPr lang="zh-CN" altLang="en-US" sz="1600" dirty="0"/>
              <a:t>在相同训练数据上多次执行算法（引入随机性）构建不同分类器</a:t>
            </a:r>
            <a:endParaRPr lang="en-US" altLang="zh-CN" sz="16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1370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a:t>
            </a:r>
            <a:endParaRPr lang="en-US" altLang="zh-CN" sz="24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1" name="Object 2">
            <a:extLst>
              <a:ext uri="{FF2B5EF4-FFF2-40B4-BE49-F238E27FC236}">
                <a16:creationId xmlns:a16="http://schemas.microsoft.com/office/drawing/2014/main" id="{8FE24D51-4A29-4FF4-9FCC-33A42E3DDD7B}"/>
              </a:ext>
            </a:extLst>
          </p:cNvPr>
          <p:cNvGraphicFramePr>
            <a:graphicFrameLocks noChangeAspect="1"/>
          </p:cNvGraphicFramePr>
          <p:nvPr/>
        </p:nvGraphicFramePr>
        <p:xfrm>
          <a:off x="2586038" y="1546225"/>
          <a:ext cx="6619875" cy="4973638"/>
        </p:xfrm>
        <a:graphic>
          <a:graphicData uri="http://schemas.openxmlformats.org/presentationml/2006/ole">
            <mc:AlternateContent xmlns:mc="http://schemas.openxmlformats.org/markup-compatibility/2006">
              <mc:Choice xmlns:v="urn:schemas-microsoft-com:vml" Requires="v">
                <p:oleObj name="Visio" r:id="rId3" imgW="9740900" imgH="7327900" progId="Visio.Drawing.11">
                  <p:embed/>
                </p:oleObj>
              </mc:Choice>
              <mc:Fallback>
                <p:oleObj name="Visio" r:id="rId3" imgW="9740900" imgH="7327900" progId="Visio.Drawing.11">
                  <p:embed/>
                  <p:pic>
                    <p:nvPicPr>
                      <p:cNvPr id="11" name="Object 2">
                        <a:extLst>
                          <a:ext uri="{FF2B5EF4-FFF2-40B4-BE49-F238E27FC236}">
                            <a16:creationId xmlns:a16="http://schemas.microsoft.com/office/drawing/2014/main" id="{8FE24D51-4A29-4FF4-9FCC-33A42E3DD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038" y="1546225"/>
                        <a:ext cx="6619875" cy="4973638"/>
                      </a:xfrm>
                      <a:prstGeom prst="rect">
                        <a:avLst/>
                      </a:prstGeom>
                      <a:noFill/>
                      <a:ln>
                        <a:noFill/>
                      </a:ln>
                      <a:effectLst/>
                    </p:spPr>
                  </p:pic>
                </p:oleObj>
              </mc:Fallback>
            </mc:AlternateContent>
          </a:graphicData>
        </a:graphic>
      </p:graphicFrame>
      <p:sp>
        <p:nvSpPr>
          <p:cNvPr id="9" name="文本框 8">
            <a:extLst>
              <a:ext uri="{FF2B5EF4-FFF2-40B4-BE49-F238E27FC236}">
                <a16:creationId xmlns:a16="http://schemas.microsoft.com/office/drawing/2014/main" id="{DB92C5DA-E05D-4C97-ACFE-9446408CD921}"/>
              </a:ext>
            </a:extLst>
          </p:cNvPr>
          <p:cNvSpPr txBox="1"/>
          <p:nvPr/>
        </p:nvSpPr>
        <p:spPr>
          <a:xfrm>
            <a:off x="7109927" y="1672458"/>
            <a:ext cx="1306286" cy="646331"/>
          </a:xfrm>
          <a:prstGeom prst="rect">
            <a:avLst/>
          </a:prstGeom>
          <a:solidFill>
            <a:schemeClr val="bg1"/>
          </a:solidFill>
        </p:spPr>
        <p:txBody>
          <a:bodyPr wrap="square" rtlCol="0">
            <a:spAutoFit/>
          </a:bodyPr>
          <a:lstStyle/>
          <a:p>
            <a:pPr algn="ctr"/>
            <a:r>
              <a:rPr lang="zh-CN" altLang="en-US" dirty="0"/>
              <a:t>原始训练数据</a:t>
            </a:r>
          </a:p>
        </p:txBody>
      </p:sp>
      <p:sp>
        <p:nvSpPr>
          <p:cNvPr id="12" name="文本框 11">
            <a:extLst>
              <a:ext uri="{FF2B5EF4-FFF2-40B4-BE49-F238E27FC236}">
                <a16:creationId xmlns:a16="http://schemas.microsoft.com/office/drawing/2014/main" id="{F64B94F0-08CF-428C-94E1-C879CD80DEA7}"/>
              </a:ext>
            </a:extLst>
          </p:cNvPr>
          <p:cNvSpPr txBox="1"/>
          <p:nvPr/>
        </p:nvSpPr>
        <p:spPr>
          <a:xfrm>
            <a:off x="2716667" y="3105834"/>
            <a:ext cx="1444786" cy="646331"/>
          </a:xfrm>
          <a:prstGeom prst="rect">
            <a:avLst/>
          </a:prstGeom>
          <a:solidFill>
            <a:schemeClr val="bg1"/>
          </a:solidFill>
        </p:spPr>
        <p:txBody>
          <a:bodyPr wrap="square" rtlCol="0">
            <a:spAutoFit/>
          </a:bodyPr>
          <a:lstStyle/>
          <a:p>
            <a:pPr algn="ctr"/>
            <a:r>
              <a:rPr lang="zh-CN" altLang="en-US" dirty="0"/>
              <a:t>构建多个数据集</a:t>
            </a:r>
          </a:p>
        </p:txBody>
      </p:sp>
      <p:sp>
        <p:nvSpPr>
          <p:cNvPr id="13" name="文本框 12">
            <a:extLst>
              <a:ext uri="{FF2B5EF4-FFF2-40B4-BE49-F238E27FC236}">
                <a16:creationId xmlns:a16="http://schemas.microsoft.com/office/drawing/2014/main" id="{D527E99A-4207-4535-B8CC-F5642ADF5EFC}"/>
              </a:ext>
            </a:extLst>
          </p:cNvPr>
          <p:cNvSpPr txBox="1"/>
          <p:nvPr/>
        </p:nvSpPr>
        <p:spPr>
          <a:xfrm>
            <a:off x="2641925" y="4361133"/>
            <a:ext cx="1444786" cy="646331"/>
          </a:xfrm>
          <a:prstGeom prst="rect">
            <a:avLst/>
          </a:prstGeom>
          <a:solidFill>
            <a:schemeClr val="bg1"/>
          </a:solidFill>
        </p:spPr>
        <p:txBody>
          <a:bodyPr wrap="square" rtlCol="0">
            <a:spAutoFit/>
          </a:bodyPr>
          <a:lstStyle/>
          <a:p>
            <a:pPr algn="ctr"/>
            <a:r>
              <a:rPr lang="zh-CN" altLang="en-US" dirty="0"/>
              <a:t>构建多个分类器</a:t>
            </a:r>
          </a:p>
        </p:txBody>
      </p:sp>
      <p:sp>
        <p:nvSpPr>
          <p:cNvPr id="14" name="文本框 13">
            <a:extLst>
              <a:ext uri="{FF2B5EF4-FFF2-40B4-BE49-F238E27FC236}">
                <a16:creationId xmlns:a16="http://schemas.microsoft.com/office/drawing/2014/main" id="{CC8C0B8D-A6F3-43D7-B3A9-CDFB78C67810}"/>
              </a:ext>
            </a:extLst>
          </p:cNvPr>
          <p:cNvSpPr txBox="1"/>
          <p:nvPr/>
        </p:nvSpPr>
        <p:spPr>
          <a:xfrm>
            <a:off x="2614031" y="5643798"/>
            <a:ext cx="1444786" cy="646331"/>
          </a:xfrm>
          <a:prstGeom prst="rect">
            <a:avLst/>
          </a:prstGeom>
          <a:solidFill>
            <a:schemeClr val="bg1"/>
          </a:solidFill>
        </p:spPr>
        <p:txBody>
          <a:bodyPr wrap="square" rtlCol="0">
            <a:spAutoFit/>
          </a:bodyPr>
          <a:lstStyle/>
          <a:p>
            <a:pPr algn="ctr"/>
            <a:r>
              <a:rPr lang="zh-CN" altLang="en-US" dirty="0"/>
              <a:t>集成分类器响应</a:t>
            </a:r>
          </a:p>
        </p:txBody>
      </p:sp>
    </p:spTree>
    <p:extLst>
      <p:ext uri="{BB962C8B-B14F-4D97-AF65-F5344CB8AC3E}">
        <p14:creationId xmlns:p14="http://schemas.microsoft.com/office/powerpoint/2010/main" val="2447835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对训练数据进行有放回抽样</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利用每个袋中的数据构建基分类器</a:t>
            </a:r>
            <a:endParaRPr lang="en-US" altLang="zh-CN" sz="2000" dirty="0"/>
          </a:p>
          <a:p>
            <a:pPr lvl="1">
              <a:buClr>
                <a:schemeClr val="tx1"/>
              </a:buClr>
            </a:pPr>
            <a:endParaRPr lang="en-US" altLang="zh-CN" sz="2000" dirty="0"/>
          </a:p>
          <a:p>
            <a:pPr lvl="1">
              <a:buClr>
                <a:schemeClr val="tx1"/>
              </a:buClr>
            </a:pPr>
            <a:r>
              <a:rPr lang="zh-CN" altLang="en-US" sz="2000" dirty="0"/>
              <a:t>每个样本被抽到特定袋中的概率为</a:t>
            </a:r>
            <a:r>
              <a:rPr lang="en-US" altLang="en-US" sz="2000" dirty="0"/>
              <a:t>1- (1 – 1/n)</a:t>
            </a:r>
            <a:r>
              <a:rPr lang="en-US" altLang="en-US" sz="2000" baseline="30000" dirty="0"/>
              <a:t>n</a:t>
            </a:r>
            <a:r>
              <a:rPr lang="zh-CN" altLang="en-US" sz="2000" dirty="0"/>
              <a:t>，</a:t>
            </a:r>
            <a:r>
              <a:rPr lang="en-US" altLang="zh-CN" sz="2000" dirty="0"/>
              <a:t>n</a:t>
            </a:r>
            <a:r>
              <a:rPr lang="zh-CN" altLang="en-US" sz="2000" dirty="0"/>
              <a:t>为样本总量；当</a:t>
            </a:r>
            <a:r>
              <a:rPr lang="en-US" altLang="zh-CN" sz="2000" dirty="0"/>
              <a:t>n</a:t>
            </a:r>
            <a:r>
              <a:rPr lang="zh-CN" altLang="en-US" sz="2000" dirty="0"/>
              <a:t>足够大时，概率收敛于</a:t>
            </a:r>
            <a:r>
              <a:rPr lang="en-US" altLang="zh-CN" sz="2000" dirty="0"/>
              <a:t>1-1/e</a:t>
            </a:r>
            <a:r>
              <a:rPr lang="zh-CN" altLang="en-US" sz="2000" dirty="0"/>
              <a:t>≈</a:t>
            </a:r>
            <a:r>
              <a:rPr lang="en-US" altLang="zh-CN" sz="2000" dirty="0"/>
              <a:t>0.632</a:t>
            </a:r>
            <a:r>
              <a:rPr lang="en-US" altLang="en-US" sz="2000" dirty="0"/>
              <a:t> </a:t>
            </a: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5" name="Picture 289">
            <a:extLst>
              <a:ext uri="{FF2B5EF4-FFF2-40B4-BE49-F238E27FC236}">
                <a16:creationId xmlns:a16="http://schemas.microsoft.com/office/drawing/2014/main" id="{2AC6505E-5DC1-45CE-9207-67068FB52C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268894" y="2113094"/>
            <a:ext cx="7239000" cy="852487"/>
          </a:xfrm>
          <a:prstGeom prst="rect">
            <a:avLst/>
          </a:prstGeom>
          <a:noFill/>
        </p:spPr>
      </p:pic>
    </p:spTree>
    <p:extLst>
      <p:ext uri="{BB962C8B-B14F-4D97-AF65-F5344CB8AC3E}">
        <p14:creationId xmlns:p14="http://schemas.microsoft.com/office/powerpoint/2010/main" val="170748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算法：</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B97A784-A053-4020-AF87-EEC6EBA9BE01}"/>
              </a:ext>
            </a:extLst>
          </p:cNvPr>
          <p:cNvPicPr>
            <a:picLocks noChangeAspect="1"/>
          </p:cNvPicPr>
          <p:nvPr/>
        </p:nvPicPr>
        <p:blipFill>
          <a:blip r:embed="rId3"/>
          <a:stretch>
            <a:fillRect/>
          </a:stretch>
        </p:blipFill>
        <p:spPr>
          <a:xfrm>
            <a:off x="1871662" y="2084517"/>
            <a:ext cx="8448675" cy="2371725"/>
          </a:xfrm>
          <a:prstGeom prst="rect">
            <a:avLst/>
          </a:prstGeom>
        </p:spPr>
      </p:pic>
    </p:spTree>
    <p:extLst>
      <p:ext uri="{BB962C8B-B14F-4D97-AF65-F5344CB8AC3E}">
        <p14:creationId xmlns:p14="http://schemas.microsoft.com/office/powerpoint/2010/main" val="159583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示例：假设一个一维属性的数据集：</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可以发现，决策树分割点为</a:t>
            </a:r>
            <a:r>
              <a:rPr lang="en-US" altLang="zh-CN" sz="2000" dirty="0"/>
              <a:t>x</a:t>
            </a:r>
            <a:r>
              <a:rPr lang="zh-CN" altLang="en-US" sz="2000" dirty="0"/>
              <a:t>≤</a:t>
            </a:r>
            <a:r>
              <a:rPr lang="en-US" altLang="zh-CN" sz="2000" dirty="0"/>
              <a:t>0.35</a:t>
            </a:r>
            <a:r>
              <a:rPr lang="zh-CN" altLang="en-US" sz="2000" dirty="0"/>
              <a:t>或</a:t>
            </a:r>
            <a:r>
              <a:rPr lang="en-US" altLang="zh-CN" sz="2000" dirty="0"/>
              <a:t>x</a:t>
            </a:r>
            <a:r>
              <a:rPr lang="zh-CN" altLang="en-US" sz="2000" dirty="0"/>
              <a:t>＞</a:t>
            </a:r>
            <a:r>
              <a:rPr lang="en-US" altLang="zh-CN" sz="2000" dirty="0"/>
              <a:t>0.75</a:t>
            </a:r>
            <a:r>
              <a:rPr lang="zh-CN" altLang="en-US" sz="2000" dirty="0"/>
              <a:t>，选择任何一个分割点，准确率为</a:t>
            </a:r>
            <a:r>
              <a:rPr lang="en-US" altLang="zh-CN" sz="2000" dirty="0"/>
              <a:t>70%</a:t>
            </a:r>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13E26FE6-349B-45FB-833E-BBE38BFDCC9A}"/>
              </a:ext>
            </a:extLst>
          </p:cNvPr>
          <p:cNvGraphicFramePr>
            <a:graphicFrameLocks noChangeAspect="1"/>
          </p:cNvGraphicFramePr>
          <p:nvPr>
            <p:extLst>
              <p:ext uri="{D42A27DB-BD31-4B8C-83A1-F6EECF244321}">
                <p14:modId xmlns:p14="http://schemas.microsoft.com/office/powerpoint/2010/main" val="2933524193"/>
              </p:ext>
            </p:extLst>
          </p:nvPr>
        </p:nvGraphicFramePr>
        <p:xfrm>
          <a:off x="2121725" y="2129292"/>
          <a:ext cx="7491413" cy="1200150"/>
        </p:xfrm>
        <a:graphic>
          <a:graphicData uri="http://schemas.openxmlformats.org/presentationml/2006/ole">
            <mc:AlternateContent xmlns:mc="http://schemas.openxmlformats.org/markup-compatibility/2006">
              <mc:Choice xmlns:v="urn:schemas-microsoft-com:vml" Requires="v">
                <p:oleObj name="Visio" r:id="rId3" imgW="6273800" imgH="1016000" progId="Visio.Drawing.6">
                  <p:embed/>
                </p:oleObj>
              </mc:Choice>
              <mc:Fallback>
                <p:oleObj name="Visio" r:id="rId3" imgW="6273800" imgH="1016000" progId="Visio.Drawing.6">
                  <p:embed/>
                  <p:pic>
                    <p:nvPicPr>
                      <p:cNvPr id="266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725" y="2129292"/>
                        <a:ext cx="74914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299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确定</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太小，则分类易受无关变量（噪声）影响；</a:t>
            </a:r>
            <a:endParaRPr lang="en-US" altLang="zh-CN" sz="20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太大，则易包含多种类型的对象</a:t>
            </a:r>
            <a:endParaRPr lang="en-US" altLang="zh-CN" sz="2000" dirty="0">
              <a:latin typeface="微软雅黑" panose="020B0503020204020204" pitchFamily="34" charset="-122"/>
              <a:ea typeface="微软雅黑" panose="020B0503020204020204" pitchFamily="34" charset="-122"/>
            </a:endParaRPr>
          </a:p>
          <a:p>
            <a:pPr marL="457200" lvl="1" indent="0">
              <a:buClr>
                <a:schemeClr val="tx1"/>
              </a:buClr>
              <a:buNone/>
            </a:pPr>
            <a:endParaRPr lang="en-US" altLang="zh-CN" sz="2000" dirty="0">
              <a:latin typeface="微软雅黑" panose="020B0503020204020204" pitchFamily="34" charset="-122"/>
              <a:ea typeface="微软雅黑" panose="020B0503020204020204" pitchFamily="34" charset="-122"/>
            </a:endParaRPr>
          </a:p>
        </p:txBody>
      </p:sp>
      <p:graphicFrame>
        <p:nvGraphicFramePr>
          <p:cNvPr id="4" name="Object 4">
            <a:extLst>
              <a:ext uri="{FF2B5EF4-FFF2-40B4-BE49-F238E27FC236}">
                <a16:creationId xmlns:a16="http://schemas.microsoft.com/office/drawing/2014/main" id="{988CCFB3-9BF4-45EA-8408-E1936CA00F16}"/>
              </a:ext>
            </a:extLst>
          </p:cNvPr>
          <p:cNvGraphicFramePr>
            <a:graphicFrameLocks noChangeAspect="1"/>
          </p:cNvGraphicFramePr>
          <p:nvPr>
            <p:extLst>
              <p:ext uri="{D42A27DB-BD31-4B8C-83A1-F6EECF244321}">
                <p14:modId xmlns:p14="http://schemas.microsoft.com/office/powerpoint/2010/main" val="592281230"/>
              </p:ext>
            </p:extLst>
          </p:nvPr>
        </p:nvGraphicFramePr>
        <p:xfrm>
          <a:off x="3630203" y="2636376"/>
          <a:ext cx="3738563" cy="3170237"/>
        </p:xfrm>
        <a:graphic>
          <a:graphicData uri="http://schemas.openxmlformats.org/presentationml/2006/ole">
            <mc:AlternateContent xmlns:mc="http://schemas.openxmlformats.org/markup-compatibility/2006">
              <mc:Choice xmlns:v="urn:schemas-microsoft-com:vml" Requires="v">
                <p:oleObj name="Visio" r:id="rId3" imgW="6582512" imgH="5298053" progId="Visio.Drawing.6">
                  <p:embed/>
                </p:oleObj>
              </mc:Choice>
              <mc:Fallback>
                <p:oleObj name="Visio" r:id="rId3" imgW="6582512" imgH="5298053" progId="Visio.Drawing.6">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203" y="2636376"/>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98846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a:t>
            </a: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866">
            <a:extLst>
              <a:ext uri="{FF2B5EF4-FFF2-40B4-BE49-F238E27FC236}">
                <a16:creationId xmlns:a16="http://schemas.microsoft.com/office/drawing/2014/main" id="{90D72EB6-F786-4DD5-9E08-CC79FA6C5A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318278" y="1779038"/>
            <a:ext cx="6705600" cy="4778375"/>
          </a:xfrm>
          <a:prstGeom prst="rect">
            <a:avLst/>
          </a:prstGeom>
          <a:noFill/>
        </p:spPr>
      </p:pic>
      <p:graphicFrame>
        <p:nvGraphicFramePr>
          <p:cNvPr id="10" name="Object 2">
            <a:extLst>
              <a:ext uri="{FF2B5EF4-FFF2-40B4-BE49-F238E27FC236}">
                <a16:creationId xmlns:a16="http://schemas.microsoft.com/office/drawing/2014/main" id="{6462DB31-85A3-4749-A5E1-EA28F8F52377}"/>
              </a:ext>
            </a:extLst>
          </p:cNvPr>
          <p:cNvGraphicFramePr>
            <a:graphicFrameLocks noGrp="1" noChangeAspect="1"/>
          </p:cNvGraphicFramePr>
          <p:nvPr>
            <p:ph sz="quarter" idx="2"/>
            <p:extLst>
              <p:ext uri="{D42A27DB-BD31-4B8C-83A1-F6EECF244321}">
                <p14:modId xmlns:p14="http://schemas.microsoft.com/office/powerpoint/2010/main" val="407978676"/>
              </p:ext>
            </p:extLst>
          </p:nvPr>
        </p:nvGraphicFramePr>
        <p:xfrm>
          <a:off x="9252478" y="2007637"/>
          <a:ext cx="1500188" cy="484188"/>
        </p:xfrm>
        <a:graphic>
          <a:graphicData uri="http://schemas.openxmlformats.org/presentationml/2006/ole">
            <mc:AlternateContent xmlns:mc="http://schemas.openxmlformats.org/markup-compatibility/2006">
              <mc:Choice xmlns:v="urn:schemas-microsoft-com:vml" Requires="v">
                <p:oleObj name="Visio" r:id="rId4" imgW="1257300" imgH="406400" progId="Visio.Drawing.6">
                  <p:embed/>
                </p:oleObj>
              </mc:Choice>
              <mc:Fallback>
                <p:oleObj name="Visio" r:id="rId4" imgW="1257300" imgH="406400" progId="Visio.Drawing.6">
                  <p:embed/>
                  <p:pic>
                    <p:nvPicPr>
                      <p:cNvPr id="2765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478" y="2007637"/>
                        <a:ext cx="1500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876">
            <a:extLst>
              <a:ext uri="{FF2B5EF4-FFF2-40B4-BE49-F238E27FC236}">
                <a16:creationId xmlns:a16="http://schemas.microsoft.com/office/drawing/2014/main" id="{72EE1DB8-96BD-4788-AC3F-5D41904D5750}"/>
              </a:ext>
            </a:extLst>
          </p:cNvPr>
          <p:cNvSpPr>
            <a:spLocks noChangeShapeType="1"/>
          </p:cNvSpPr>
          <p:nvPr/>
        </p:nvSpPr>
        <p:spPr bwMode="auto">
          <a:xfrm>
            <a:off x="5366278" y="177903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Rectangle 3">
            <a:extLst>
              <a:ext uri="{FF2B5EF4-FFF2-40B4-BE49-F238E27FC236}">
                <a16:creationId xmlns:a16="http://schemas.microsoft.com/office/drawing/2014/main" id="{9040373A-F203-4C8F-BD22-B5DDFCF6746A}"/>
              </a:ext>
            </a:extLst>
          </p:cNvPr>
          <p:cNvSpPr>
            <a:spLocks noChangeArrowheads="1"/>
          </p:cNvSpPr>
          <p:nvPr/>
        </p:nvSpPr>
        <p:spPr bwMode="auto">
          <a:xfrm>
            <a:off x="2089678" y="2693437"/>
            <a:ext cx="7772400" cy="40386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1354592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a:t>
            </a: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
        <p:nvSpPr>
          <p:cNvPr id="12" name="Rectangle 3">
            <a:extLst>
              <a:ext uri="{FF2B5EF4-FFF2-40B4-BE49-F238E27FC236}">
                <a16:creationId xmlns:a16="http://schemas.microsoft.com/office/drawing/2014/main" id="{9040373A-F203-4C8F-BD22-B5DDFCF6746A}"/>
              </a:ext>
            </a:extLst>
          </p:cNvPr>
          <p:cNvSpPr>
            <a:spLocks noChangeArrowheads="1"/>
          </p:cNvSpPr>
          <p:nvPr/>
        </p:nvSpPr>
        <p:spPr bwMode="auto">
          <a:xfrm>
            <a:off x="2089678" y="2693437"/>
            <a:ext cx="7772400" cy="40386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pic>
        <p:nvPicPr>
          <p:cNvPr id="13" name="Picture 866">
            <a:extLst>
              <a:ext uri="{FF2B5EF4-FFF2-40B4-BE49-F238E27FC236}">
                <a16:creationId xmlns:a16="http://schemas.microsoft.com/office/drawing/2014/main" id="{5BB0BAF0-8C02-4D67-9F28-B2BFB17CDD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394478" y="1581858"/>
            <a:ext cx="6705600" cy="4778375"/>
          </a:xfrm>
          <a:prstGeom prst="rect">
            <a:avLst/>
          </a:prstGeom>
          <a:noFill/>
        </p:spPr>
      </p:pic>
      <p:graphicFrame>
        <p:nvGraphicFramePr>
          <p:cNvPr id="14" name="Object 2">
            <a:extLst>
              <a:ext uri="{FF2B5EF4-FFF2-40B4-BE49-F238E27FC236}">
                <a16:creationId xmlns:a16="http://schemas.microsoft.com/office/drawing/2014/main" id="{49CD42F9-8D7E-450C-8E37-3CD3C10A5C2B}"/>
              </a:ext>
            </a:extLst>
          </p:cNvPr>
          <p:cNvGraphicFramePr>
            <a:graphicFrameLocks noGrp="1" noChangeAspect="1"/>
          </p:cNvGraphicFramePr>
          <p:nvPr>
            <p:ph sz="quarter" idx="2"/>
            <p:extLst>
              <p:ext uri="{D42A27DB-BD31-4B8C-83A1-F6EECF244321}">
                <p14:modId xmlns:p14="http://schemas.microsoft.com/office/powerpoint/2010/main" val="2738683088"/>
              </p:ext>
            </p:extLst>
          </p:nvPr>
        </p:nvGraphicFramePr>
        <p:xfrm>
          <a:off x="9328678" y="1810457"/>
          <a:ext cx="1500188" cy="484188"/>
        </p:xfrm>
        <a:graphic>
          <a:graphicData uri="http://schemas.openxmlformats.org/presentationml/2006/ole">
            <mc:AlternateContent xmlns:mc="http://schemas.openxmlformats.org/markup-compatibility/2006">
              <mc:Choice xmlns:v="urn:schemas-microsoft-com:vml" Requires="v">
                <p:oleObj name="Visio" r:id="rId4" imgW="1257300" imgH="406400" progId="Visio.Drawing.6">
                  <p:embed/>
                </p:oleObj>
              </mc:Choice>
              <mc:Fallback>
                <p:oleObj name="Visio" r:id="rId4" imgW="1257300" imgH="406400" progId="Visio.Drawing.6">
                  <p:embed/>
                  <p:pic>
                    <p:nvPicPr>
                      <p:cNvPr id="286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8678" y="1810457"/>
                        <a:ext cx="1500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
            <a:extLst>
              <a:ext uri="{FF2B5EF4-FFF2-40B4-BE49-F238E27FC236}">
                <a16:creationId xmlns:a16="http://schemas.microsoft.com/office/drawing/2014/main" id="{C70EB15F-D712-4C10-A8D0-8894C42738A4}"/>
              </a:ext>
            </a:extLst>
          </p:cNvPr>
          <p:cNvGraphicFramePr>
            <a:graphicFrameLocks noChangeAspect="1"/>
          </p:cNvGraphicFramePr>
          <p:nvPr>
            <p:extLst>
              <p:ext uri="{D42A27DB-BD31-4B8C-83A1-F6EECF244321}">
                <p14:modId xmlns:p14="http://schemas.microsoft.com/office/powerpoint/2010/main" val="115365771"/>
              </p:ext>
            </p:extLst>
          </p:nvPr>
        </p:nvGraphicFramePr>
        <p:xfrm>
          <a:off x="9328679" y="2801057"/>
          <a:ext cx="1400175" cy="484188"/>
        </p:xfrm>
        <a:graphic>
          <a:graphicData uri="http://schemas.openxmlformats.org/presentationml/2006/ole">
            <mc:AlternateContent xmlns:mc="http://schemas.openxmlformats.org/markup-compatibility/2006">
              <mc:Choice xmlns:v="urn:schemas-microsoft-com:vml" Requires="v">
                <p:oleObj name="Visio" r:id="rId6" imgW="1168400" imgH="406400" progId="Visio.Drawing.6">
                  <p:embed/>
                </p:oleObj>
              </mc:Choice>
              <mc:Fallback>
                <p:oleObj name="Visio" r:id="rId6" imgW="1168400" imgH="406400" progId="Visio.Drawing.6">
                  <p:embed/>
                  <p:pic>
                    <p:nvPicPr>
                      <p:cNvPr id="2867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8679" y="2801057"/>
                        <a:ext cx="1400175"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4">
            <a:extLst>
              <a:ext uri="{FF2B5EF4-FFF2-40B4-BE49-F238E27FC236}">
                <a16:creationId xmlns:a16="http://schemas.microsoft.com/office/drawing/2014/main" id="{DDDBC99C-662E-48C0-AEFF-BDFA7DE4CBA1}"/>
              </a:ext>
            </a:extLst>
          </p:cNvPr>
          <p:cNvGraphicFramePr>
            <a:graphicFrameLocks noChangeAspect="1"/>
          </p:cNvGraphicFramePr>
          <p:nvPr>
            <p:extLst>
              <p:ext uri="{D42A27DB-BD31-4B8C-83A1-F6EECF244321}">
                <p14:modId xmlns:p14="http://schemas.microsoft.com/office/powerpoint/2010/main" val="3999852685"/>
              </p:ext>
            </p:extLst>
          </p:nvPr>
        </p:nvGraphicFramePr>
        <p:xfrm>
          <a:off x="9328678" y="3791657"/>
          <a:ext cx="1500188" cy="484188"/>
        </p:xfrm>
        <a:graphic>
          <a:graphicData uri="http://schemas.openxmlformats.org/presentationml/2006/ole">
            <mc:AlternateContent xmlns:mc="http://schemas.openxmlformats.org/markup-compatibility/2006">
              <mc:Choice xmlns:v="urn:schemas-microsoft-com:vml" Requires="v">
                <p:oleObj name="Visio" r:id="rId8" imgW="1257300" imgH="406400" progId="Visio.Drawing.6">
                  <p:embed/>
                </p:oleObj>
              </mc:Choice>
              <mc:Fallback>
                <p:oleObj name="Visio" r:id="rId8" imgW="1257300" imgH="406400" progId="Visio.Drawing.6">
                  <p:embed/>
                  <p:pic>
                    <p:nvPicPr>
                      <p:cNvPr id="28677"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28678" y="3791657"/>
                        <a:ext cx="1500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5">
            <a:extLst>
              <a:ext uri="{FF2B5EF4-FFF2-40B4-BE49-F238E27FC236}">
                <a16:creationId xmlns:a16="http://schemas.microsoft.com/office/drawing/2014/main" id="{35C1E99B-DF49-4BFC-B59B-ABF33811ED83}"/>
              </a:ext>
            </a:extLst>
          </p:cNvPr>
          <p:cNvGraphicFramePr>
            <a:graphicFrameLocks noChangeAspect="1"/>
          </p:cNvGraphicFramePr>
          <p:nvPr>
            <p:extLst>
              <p:ext uri="{D42A27DB-BD31-4B8C-83A1-F6EECF244321}">
                <p14:modId xmlns:p14="http://schemas.microsoft.com/office/powerpoint/2010/main" val="2095643000"/>
              </p:ext>
            </p:extLst>
          </p:nvPr>
        </p:nvGraphicFramePr>
        <p:xfrm>
          <a:off x="9328679" y="4782257"/>
          <a:ext cx="1400175" cy="484188"/>
        </p:xfrm>
        <a:graphic>
          <a:graphicData uri="http://schemas.openxmlformats.org/presentationml/2006/ole">
            <mc:AlternateContent xmlns:mc="http://schemas.openxmlformats.org/markup-compatibility/2006">
              <mc:Choice xmlns:v="urn:schemas-microsoft-com:vml" Requires="v">
                <p:oleObj name="Visio" r:id="rId10" imgW="1168400" imgH="406400" progId="Visio.Drawing.6">
                  <p:embed/>
                </p:oleObj>
              </mc:Choice>
              <mc:Fallback>
                <p:oleObj name="Visio" r:id="rId10" imgW="1168400" imgH="406400" progId="Visio.Drawing.6">
                  <p:embed/>
                  <p:pic>
                    <p:nvPicPr>
                      <p:cNvPr id="28678"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28679" y="4782257"/>
                        <a:ext cx="1400175"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8" name="Object 6">
            <a:extLst>
              <a:ext uri="{FF2B5EF4-FFF2-40B4-BE49-F238E27FC236}">
                <a16:creationId xmlns:a16="http://schemas.microsoft.com/office/drawing/2014/main" id="{2D5EF8B7-F5E4-44DA-A8C3-40E1BE321E63}"/>
              </a:ext>
            </a:extLst>
          </p:cNvPr>
          <p:cNvGraphicFramePr>
            <a:graphicFrameLocks noChangeAspect="1"/>
          </p:cNvGraphicFramePr>
          <p:nvPr>
            <p:extLst>
              <p:ext uri="{D42A27DB-BD31-4B8C-83A1-F6EECF244321}">
                <p14:modId xmlns:p14="http://schemas.microsoft.com/office/powerpoint/2010/main" val="675486755"/>
              </p:ext>
            </p:extLst>
          </p:nvPr>
        </p:nvGraphicFramePr>
        <p:xfrm>
          <a:off x="9328678" y="5772857"/>
          <a:ext cx="1500188" cy="484188"/>
        </p:xfrm>
        <a:graphic>
          <a:graphicData uri="http://schemas.openxmlformats.org/presentationml/2006/ole">
            <mc:AlternateContent xmlns:mc="http://schemas.openxmlformats.org/markup-compatibility/2006">
              <mc:Choice xmlns:v="urn:schemas-microsoft-com:vml" Requires="v">
                <p:oleObj name="Visio" r:id="rId12" imgW="1257300" imgH="406400" progId="Visio.Drawing.6">
                  <p:embed/>
                </p:oleObj>
              </mc:Choice>
              <mc:Fallback>
                <p:oleObj name="Visio" r:id="rId12" imgW="1257300" imgH="406400" progId="Visio.Drawing.6">
                  <p:embed/>
                  <p:pic>
                    <p:nvPicPr>
                      <p:cNvPr id="28679"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28678" y="5772857"/>
                        <a:ext cx="1500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9" name="Line 876">
            <a:extLst>
              <a:ext uri="{FF2B5EF4-FFF2-40B4-BE49-F238E27FC236}">
                <a16:creationId xmlns:a16="http://schemas.microsoft.com/office/drawing/2014/main" id="{1EFFBB68-21E0-4F1B-86BE-7E20E44931AC}"/>
              </a:ext>
            </a:extLst>
          </p:cNvPr>
          <p:cNvSpPr>
            <a:spLocks noChangeShapeType="1"/>
          </p:cNvSpPr>
          <p:nvPr/>
        </p:nvSpPr>
        <p:spPr bwMode="auto">
          <a:xfrm>
            <a:off x="5442478" y="158185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877">
            <a:extLst>
              <a:ext uri="{FF2B5EF4-FFF2-40B4-BE49-F238E27FC236}">
                <a16:creationId xmlns:a16="http://schemas.microsoft.com/office/drawing/2014/main" id="{499E5848-498F-4654-909C-61CE27810B34}"/>
              </a:ext>
            </a:extLst>
          </p:cNvPr>
          <p:cNvSpPr>
            <a:spLocks noChangeShapeType="1"/>
          </p:cNvSpPr>
          <p:nvPr/>
        </p:nvSpPr>
        <p:spPr bwMode="auto">
          <a:xfrm>
            <a:off x="6661678" y="264865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878">
            <a:extLst>
              <a:ext uri="{FF2B5EF4-FFF2-40B4-BE49-F238E27FC236}">
                <a16:creationId xmlns:a16="http://schemas.microsoft.com/office/drawing/2014/main" id="{D5D6DB93-C74B-435F-A9EA-59CA60C61BE7}"/>
              </a:ext>
            </a:extLst>
          </p:cNvPr>
          <p:cNvSpPr>
            <a:spLocks noChangeShapeType="1"/>
          </p:cNvSpPr>
          <p:nvPr/>
        </p:nvSpPr>
        <p:spPr bwMode="auto">
          <a:xfrm>
            <a:off x="4832878" y="363925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879">
            <a:extLst>
              <a:ext uri="{FF2B5EF4-FFF2-40B4-BE49-F238E27FC236}">
                <a16:creationId xmlns:a16="http://schemas.microsoft.com/office/drawing/2014/main" id="{B5D165EB-2586-4E95-8145-46A851E2C39E}"/>
              </a:ext>
            </a:extLst>
          </p:cNvPr>
          <p:cNvSpPr>
            <a:spLocks noChangeShapeType="1"/>
          </p:cNvSpPr>
          <p:nvPr/>
        </p:nvSpPr>
        <p:spPr bwMode="auto">
          <a:xfrm>
            <a:off x="4832878" y="462985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880">
            <a:extLst>
              <a:ext uri="{FF2B5EF4-FFF2-40B4-BE49-F238E27FC236}">
                <a16:creationId xmlns:a16="http://schemas.microsoft.com/office/drawing/2014/main" id="{C8D4C1EB-8FD8-40B1-B5D9-4043E3B712A2}"/>
              </a:ext>
            </a:extLst>
          </p:cNvPr>
          <p:cNvSpPr>
            <a:spLocks noChangeShapeType="1"/>
          </p:cNvSpPr>
          <p:nvPr/>
        </p:nvSpPr>
        <p:spPr bwMode="auto">
          <a:xfrm>
            <a:off x="4832878" y="5696657"/>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57634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a:t>
            </a: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24" name="Picture 864">
            <a:extLst>
              <a:ext uri="{FF2B5EF4-FFF2-40B4-BE49-F238E27FC236}">
                <a16:creationId xmlns:a16="http://schemas.microsoft.com/office/drawing/2014/main" id="{820615A1-21D2-4ACE-A5C0-35DCBB7C9B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257952" y="1572529"/>
            <a:ext cx="6705600" cy="4778375"/>
          </a:xfrm>
          <a:prstGeom prst="rect">
            <a:avLst/>
          </a:prstGeom>
          <a:noFill/>
        </p:spPr>
      </p:pic>
      <p:graphicFrame>
        <p:nvGraphicFramePr>
          <p:cNvPr id="25" name="Object 2">
            <a:extLst>
              <a:ext uri="{FF2B5EF4-FFF2-40B4-BE49-F238E27FC236}">
                <a16:creationId xmlns:a16="http://schemas.microsoft.com/office/drawing/2014/main" id="{EDD77418-2E16-42D4-BE2F-88C71EF254CD}"/>
              </a:ext>
            </a:extLst>
          </p:cNvPr>
          <p:cNvGraphicFramePr>
            <a:graphicFrameLocks noGrp="1" noChangeAspect="1"/>
          </p:cNvGraphicFramePr>
          <p:nvPr>
            <p:ph sz="quarter" idx="2"/>
            <p:extLst>
              <p:ext uri="{D42A27DB-BD31-4B8C-83A1-F6EECF244321}">
                <p14:modId xmlns:p14="http://schemas.microsoft.com/office/powerpoint/2010/main" val="4052266709"/>
              </p:ext>
            </p:extLst>
          </p:nvPr>
        </p:nvGraphicFramePr>
        <p:xfrm>
          <a:off x="9192153" y="1774142"/>
          <a:ext cx="1560513" cy="484187"/>
        </p:xfrm>
        <a:graphic>
          <a:graphicData uri="http://schemas.openxmlformats.org/presentationml/2006/ole">
            <mc:AlternateContent xmlns:mc="http://schemas.openxmlformats.org/markup-compatibility/2006">
              <mc:Choice xmlns:v="urn:schemas-microsoft-com:vml" Requires="v">
                <p:oleObj name="Visio" r:id="rId4" imgW="1308100" imgH="406400" progId="Visio.Drawing.6">
                  <p:embed/>
                </p:oleObj>
              </mc:Choice>
              <mc:Fallback>
                <p:oleObj name="Visio" r:id="rId4" imgW="1308100" imgH="406400" progId="Visio.Drawing.6">
                  <p:embed/>
                  <p:pic>
                    <p:nvPicPr>
                      <p:cNvPr id="2969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2153" y="1774142"/>
                        <a:ext cx="1560513"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
            <a:extLst>
              <a:ext uri="{FF2B5EF4-FFF2-40B4-BE49-F238E27FC236}">
                <a16:creationId xmlns:a16="http://schemas.microsoft.com/office/drawing/2014/main" id="{AEB44F82-EFA0-426D-BEBD-ADD871BCECF5}"/>
              </a:ext>
            </a:extLst>
          </p:cNvPr>
          <p:cNvGraphicFramePr>
            <a:graphicFrameLocks noChangeAspect="1"/>
          </p:cNvGraphicFramePr>
          <p:nvPr>
            <p:extLst>
              <p:ext uri="{D42A27DB-BD31-4B8C-83A1-F6EECF244321}">
                <p14:modId xmlns:p14="http://schemas.microsoft.com/office/powerpoint/2010/main" val="2806686065"/>
              </p:ext>
            </p:extLst>
          </p:nvPr>
        </p:nvGraphicFramePr>
        <p:xfrm>
          <a:off x="9192153" y="2791728"/>
          <a:ext cx="1560513" cy="484188"/>
        </p:xfrm>
        <a:graphic>
          <a:graphicData uri="http://schemas.openxmlformats.org/presentationml/2006/ole">
            <mc:AlternateContent xmlns:mc="http://schemas.openxmlformats.org/markup-compatibility/2006">
              <mc:Choice xmlns:v="urn:schemas-microsoft-com:vml" Requires="v">
                <p:oleObj name="Visio" r:id="rId6" imgW="1308100" imgH="406400" progId="Visio.Drawing.6">
                  <p:embed/>
                </p:oleObj>
              </mc:Choice>
              <mc:Fallback>
                <p:oleObj name="Visio" r:id="rId6" imgW="1308100" imgH="406400" progId="Visio.Drawing.6">
                  <p:embed/>
                  <p:pic>
                    <p:nvPicPr>
                      <p:cNvPr id="297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2153" y="2791728"/>
                        <a:ext cx="15605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4">
            <a:extLst>
              <a:ext uri="{FF2B5EF4-FFF2-40B4-BE49-F238E27FC236}">
                <a16:creationId xmlns:a16="http://schemas.microsoft.com/office/drawing/2014/main" id="{BE6D1390-D0EE-41FF-8590-EB6950AF0118}"/>
              </a:ext>
            </a:extLst>
          </p:cNvPr>
          <p:cNvGraphicFramePr>
            <a:graphicFrameLocks noChangeAspect="1"/>
          </p:cNvGraphicFramePr>
          <p:nvPr>
            <p:extLst>
              <p:ext uri="{D42A27DB-BD31-4B8C-83A1-F6EECF244321}">
                <p14:modId xmlns:p14="http://schemas.microsoft.com/office/powerpoint/2010/main" val="2308144086"/>
              </p:ext>
            </p:extLst>
          </p:nvPr>
        </p:nvGraphicFramePr>
        <p:xfrm>
          <a:off x="9192153" y="3782328"/>
          <a:ext cx="1560513" cy="484188"/>
        </p:xfrm>
        <a:graphic>
          <a:graphicData uri="http://schemas.openxmlformats.org/presentationml/2006/ole">
            <mc:AlternateContent xmlns:mc="http://schemas.openxmlformats.org/markup-compatibility/2006">
              <mc:Choice xmlns:v="urn:schemas-microsoft-com:vml" Requires="v">
                <p:oleObj name="Visio" r:id="rId8" imgW="1308100" imgH="406400" progId="Visio.Drawing.6">
                  <p:embed/>
                </p:oleObj>
              </mc:Choice>
              <mc:Fallback>
                <p:oleObj name="Visio" r:id="rId8" imgW="1308100" imgH="406400" progId="Visio.Drawing.6">
                  <p:embed/>
                  <p:pic>
                    <p:nvPicPr>
                      <p:cNvPr id="297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2153" y="3782328"/>
                        <a:ext cx="15605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5">
            <a:extLst>
              <a:ext uri="{FF2B5EF4-FFF2-40B4-BE49-F238E27FC236}">
                <a16:creationId xmlns:a16="http://schemas.microsoft.com/office/drawing/2014/main" id="{52EDE3E0-6A55-4FD3-83DE-75A235565E2F}"/>
              </a:ext>
            </a:extLst>
          </p:cNvPr>
          <p:cNvGraphicFramePr>
            <a:graphicFrameLocks noChangeAspect="1"/>
          </p:cNvGraphicFramePr>
          <p:nvPr>
            <p:extLst>
              <p:ext uri="{D42A27DB-BD31-4B8C-83A1-F6EECF244321}">
                <p14:modId xmlns:p14="http://schemas.microsoft.com/office/powerpoint/2010/main" val="3271192974"/>
              </p:ext>
            </p:extLst>
          </p:nvPr>
        </p:nvGraphicFramePr>
        <p:xfrm>
          <a:off x="9192153" y="4772928"/>
          <a:ext cx="1560513" cy="484188"/>
        </p:xfrm>
        <a:graphic>
          <a:graphicData uri="http://schemas.openxmlformats.org/presentationml/2006/ole">
            <mc:AlternateContent xmlns:mc="http://schemas.openxmlformats.org/markup-compatibility/2006">
              <mc:Choice xmlns:v="urn:schemas-microsoft-com:vml" Requires="v">
                <p:oleObj name="Visio" r:id="rId10" imgW="1308100" imgH="406400" progId="Visio.Drawing.6">
                  <p:embed/>
                </p:oleObj>
              </mc:Choice>
              <mc:Fallback>
                <p:oleObj name="Visio" r:id="rId10" imgW="1308100" imgH="406400" progId="Visio.Drawing.6">
                  <p:embed/>
                  <p:pic>
                    <p:nvPicPr>
                      <p:cNvPr id="29702"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2153" y="4772928"/>
                        <a:ext cx="15605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 name="Object 6">
            <a:extLst>
              <a:ext uri="{FF2B5EF4-FFF2-40B4-BE49-F238E27FC236}">
                <a16:creationId xmlns:a16="http://schemas.microsoft.com/office/drawing/2014/main" id="{430FF874-6B2A-48AF-81D9-04506C8ABA13}"/>
              </a:ext>
            </a:extLst>
          </p:cNvPr>
          <p:cNvGraphicFramePr>
            <a:graphicFrameLocks noChangeAspect="1"/>
          </p:cNvGraphicFramePr>
          <p:nvPr>
            <p:extLst>
              <p:ext uri="{D42A27DB-BD31-4B8C-83A1-F6EECF244321}">
                <p14:modId xmlns:p14="http://schemas.microsoft.com/office/powerpoint/2010/main" val="3484331152"/>
              </p:ext>
            </p:extLst>
          </p:nvPr>
        </p:nvGraphicFramePr>
        <p:xfrm>
          <a:off x="9192152" y="5763528"/>
          <a:ext cx="1500188" cy="484188"/>
        </p:xfrm>
        <a:graphic>
          <a:graphicData uri="http://schemas.openxmlformats.org/presentationml/2006/ole">
            <mc:AlternateContent xmlns:mc="http://schemas.openxmlformats.org/markup-compatibility/2006">
              <mc:Choice xmlns:v="urn:schemas-microsoft-com:vml" Requires="v">
                <p:oleObj name="Visio" r:id="rId12" imgW="1257300" imgH="406400" progId="Visio.Drawing.6">
                  <p:embed/>
                </p:oleObj>
              </mc:Choice>
              <mc:Fallback>
                <p:oleObj name="Visio" r:id="rId12" imgW="1257300" imgH="406400" progId="Visio.Drawing.6">
                  <p:embed/>
                  <p:pic>
                    <p:nvPicPr>
                      <p:cNvPr id="29703"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92152" y="5763528"/>
                        <a:ext cx="1500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 name="Line 874">
            <a:extLst>
              <a:ext uri="{FF2B5EF4-FFF2-40B4-BE49-F238E27FC236}">
                <a16:creationId xmlns:a16="http://schemas.microsoft.com/office/drawing/2014/main" id="{E5206BB5-95B1-4DEF-A0E0-C03D01D1A323}"/>
              </a:ext>
            </a:extLst>
          </p:cNvPr>
          <p:cNvSpPr>
            <a:spLocks noChangeShapeType="1"/>
          </p:cNvSpPr>
          <p:nvPr/>
        </p:nvSpPr>
        <p:spPr bwMode="auto">
          <a:xfrm>
            <a:off x="7134752" y="1648728"/>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875">
            <a:extLst>
              <a:ext uri="{FF2B5EF4-FFF2-40B4-BE49-F238E27FC236}">
                <a16:creationId xmlns:a16="http://schemas.microsoft.com/office/drawing/2014/main" id="{EBD4227D-224D-497E-B6E2-83E6B20B9B84}"/>
              </a:ext>
            </a:extLst>
          </p:cNvPr>
          <p:cNvSpPr>
            <a:spLocks noChangeShapeType="1"/>
          </p:cNvSpPr>
          <p:nvPr/>
        </p:nvSpPr>
        <p:spPr bwMode="auto">
          <a:xfrm>
            <a:off x="5915552" y="2639328"/>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876">
            <a:extLst>
              <a:ext uri="{FF2B5EF4-FFF2-40B4-BE49-F238E27FC236}">
                <a16:creationId xmlns:a16="http://schemas.microsoft.com/office/drawing/2014/main" id="{1893225A-637B-4BB9-A282-512E0896B71C}"/>
              </a:ext>
            </a:extLst>
          </p:cNvPr>
          <p:cNvSpPr>
            <a:spLocks noChangeShapeType="1"/>
          </p:cNvSpPr>
          <p:nvPr/>
        </p:nvSpPr>
        <p:spPr bwMode="auto">
          <a:xfrm>
            <a:off x="7134752" y="3629928"/>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877">
            <a:extLst>
              <a:ext uri="{FF2B5EF4-FFF2-40B4-BE49-F238E27FC236}">
                <a16:creationId xmlns:a16="http://schemas.microsoft.com/office/drawing/2014/main" id="{85F883B9-CFD0-46D9-8341-B74601E02DBB}"/>
              </a:ext>
            </a:extLst>
          </p:cNvPr>
          <p:cNvSpPr>
            <a:spLocks noChangeShapeType="1"/>
          </p:cNvSpPr>
          <p:nvPr/>
        </p:nvSpPr>
        <p:spPr bwMode="auto">
          <a:xfrm>
            <a:off x="7134752" y="4620528"/>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878">
            <a:extLst>
              <a:ext uri="{FF2B5EF4-FFF2-40B4-BE49-F238E27FC236}">
                <a16:creationId xmlns:a16="http://schemas.microsoft.com/office/drawing/2014/main" id="{55B219FB-5387-4590-93E8-3306F61A9B8E}"/>
              </a:ext>
            </a:extLst>
          </p:cNvPr>
          <p:cNvSpPr>
            <a:spLocks noChangeShapeType="1"/>
          </p:cNvSpPr>
          <p:nvPr/>
        </p:nvSpPr>
        <p:spPr bwMode="auto">
          <a:xfrm>
            <a:off x="2867552" y="5763528"/>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90744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a:t>
            </a: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9" name="Picture 4">
            <a:extLst>
              <a:ext uri="{FF2B5EF4-FFF2-40B4-BE49-F238E27FC236}">
                <a16:creationId xmlns:a16="http://schemas.microsoft.com/office/drawing/2014/main" id="{6578A6BD-53AA-4A05-B4BF-B66BBE6CA4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978020" y="1791477"/>
            <a:ext cx="4495800" cy="3048000"/>
          </a:xfrm>
          <a:prstGeom prst="rect">
            <a:avLst/>
          </a:prstGeom>
          <a:noFill/>
        </p:spPr>
      </p:pic>
    </p:spTree>
    <p:extLst>
      <p:ext uri="{BB962C8B-B14F-4D97-AF65-F5344CB8AC3E}">
        <p14:creationId xmlns:p14="http://schemas.microsoft.com/office/powerpoint/2010/main" val="2800741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通过处理训练集构建集成分类器：装袋</a:t>
            </a:r>
            <a:endParaRPr lang="en-US" altLang="zh-CN" sz="2400" dirty="0"/>
          </a:p>
          <a:p>
            <a:pPr lvl="1">
              <a:buClr>
                <a:schemeClr val="tx1"/>
              </a:buClr>
            </a:pPr>
            <a:r>
              <a:rPr lang="zh-CN" altLang="en-US" sz="2000" dirty="0"/>
              <a:t>示例：</a:t>
            </a:r>
            <a:endParaRPr lang="en-US" altLang="zh-CN" sz="2000" dirty="0"/>
          </a:p>
          <a:p>
            <a:pPr lvl="2">
              <a:buClr>
                <a:schemeClr val="tx1"/>
              </a:buClr>
            </a:pPr>
            <a:r>
              <a:rPr lang="zh-CN" altLang="en-US" sz="1600" dirty="0"/>
              <a:t>使用原始数据作为测试数据，并利用多数表决确定类别标签</a:t>
            </a:r>
            <a:endParaRPr lang="en-US" altLang="zh-CN" sz="16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1254">
            <a:extLst>
              <a:ext uri="{FF2B5EF4-FFF2-40B4-BE49-F238E27FC236}">
                <a16:creationId xmlns:a16="http://schemas.microsoft.com/office/drawing/2014/main" id="{D422C276-71DE-48DF-B4BC-1BAB6ACB25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246966" y="2520950"/>
            <a:ext cx="6934200" cy="3346450"/>
          </a:xfrm>
          <a:prstGeom prst="rect">
            <a:avLst/>
          </a:prstGeom>
          <a:noFill/>
        </p:spPr>
      </p:pic>
      <p:sp>
        <p:nvSpPr>
          <p:cNvPr id="9" name="Rectangle 1258">
            <a:extLst>
              <a:ext uri="{FF2B5EF4-FFF2-40B4-BE49-F238E27FC236}">
                <a16:creationId xmlns:a16="http://schemas.microsoft.com/office/drawing/2014/main" id="{59105FF4-CA4C-4B02-B562-5A771595AB6F}"/>
              </a:ext>
            </a:extLst>
          </p:cNvPr>
          <p:cNvSpPr>
            <a:spLocks noChangeArrowheads="1"/>
          </p:cNvSpPr>
          <p:nvPr/>
        </p:nvSpPr>
        <p:spPr bwMode="auto">
          <a:xfrm>
            <a:off x="3246966" y="5562600"/>
            <a:ext cx="6934200" cy="3048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 name="Text Box 1259">
            <a:extLst>
              <a:ext uri="{FF2B5EF4-FFF2-40B4-BE49-F238E27FC236}">
                <a16:creationId xmlns:a16="http://schemas.microsoft.com/office/drawing/2014/main" id="{58A43AAD-64B2-44B8-81CD-0800B5EB574C}"/>
              </a:ext>
            </a:extLst>
          </p:cNvPr>
          <p:cNvSpPr txBox="1">
            <a:spLocks noChangeArrowheads="1"/>
          </p:cNvSpPr>
          <p:nvPr/>
        </p:nvSpPr>
        <p:spPr bwMode="auto">
          <a:xfrm>
            <a:off x="2372998" y="5585888"/>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1400" dirty="0"/>
              <a:t>预测类别</a:t>
            </a:r>
            <a:endParaRPr lang="en-US" altLang="en-US" sz="1400" dirty="0"/>
          </a:p>
        </p:txBody>
      </p:sp>
    </p:spTree>
    <p:extLst>
      <p:ext uri="{BB962C8B-B14F-4D97-AF65-F5344CB8AC3E}">
        <p14:creationId xmlns:p14="http://schemas.microsoft.com/office/powerpoint/2010/main" val="812706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lvl="1">
              <a:buClr>
                <a:schemeClr val="tx1"/>
              </a:buClr>
            </a:pPr>
            <a:r>
              <a:rPr lang="zh-CN" altLang="en-US" sz="2000" dirty="0"/>
              <a:t>提升是一个迭代过程，用来自适应的改变基分类器的训练样本分布，使得基分类器聚焦于那些很难分类的对象。</a:t>
            </a:r>
            <a:endParaRPr lang="en-US" altLang="zh-CN" sz="2000" dirty="0"/>
          </a:p>
          <a:p>
            <a:pPr lvl="1">
              <a:buClr>
                <a:schemeClr val="tx1"/>
              </a:buClr>
            </a:pPr>
            <a:endParaRPr lang="en-US" altLang="zh-CN" sz="2000" dirty="0"/>
          </a:p>
          <a:p>
            <a:pPr lvl="1">
              <a:buClr>
                <a:schemeClr val="tx1"/>
              </a:buClr>
            </a:pPr>
            <a:r>
              <a:rPr lang="zh-CN" altLang="en-US" sz="2000" dirty="0"/>
              <a:t>每个训练样本拥有不同权重（被抽中的概率）：</a:t>
            </a:r>
            <a:endParaRPr lang="en-US" altLang="zh-CN" sz="2000" dirty="0"/>
          </a:p>
          <a:p>
            <a:pPr marL="1257300" lvl="2" indent="-342900">
              <a:buClr>
                <a:schemeClr val="tx1"/>
              </a:buClr>
              <a:buFont typeface="+mj-lt"/>
              <a:buAutoNum type="arabicPeriod"/>
            </a:pPr>
            <a:r>
              <a:rPr lang="zh-CN" altLang="en-US" sz="1600" dirty="0"/>
              <a:t>最初，对所有样本赋予相同权重</a:t>
            </a:r>
            <a:endParaRPr lang="en-US" altLang="zh-CN" sz="1600" dirty="0"/>
          </a:p>
          <a:p>
            <a:pPr marL="1257300" lvl="2" indent="-342900">
              <a:buClr>
                <a:schemeClr val="tx1"/>
              </a:buClr>
              <a:buFont typeface="+mj-lt"/>
              <a:buAutoNum type="arabicPeriod"/>
            </a:pPr>
            <a:r>
              <a:rPr lang="zh-CN" altLang="en-US" sz="1600" dirty="0"/>
              <a:t>每一轮提升结束时自动调整权重</a:t>
            </a:r>
            <a:endParaRPr lang="en-US" altLang="zh-CN" sz="16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07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lvl="1">
              <a:buClr>
                <a:schemeClr val="tx1"/>
              </a:buClr>
            </a:pPr>
            <a:r>
              <a:rPr lang="zh-CN" altLang="en-US" sz="2000" dirty="0"/>
              <a:t>被错误分类的样本权重增加</a:t>
            </a:r>
            <a:endParaRPr lang="en-US" altLang="zh-CN" sz="2000" dirty="0"/>
          </a:p>
          <a:p>
            <a:pPr lvl="1">
              <a:buClr>
                <a:schemeClr val="tx1"/>
              </a:buClr>
            </a:pPr>
            <a:r>
              <a:rPr lang="zh-CN" altLang="en-US" sz="2000" dirty="0"/>
              <a:t>被正确分类的样本权重减小</a:t>
            </a: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8" name="Picture 4">
            <a:extLst>
              <a:ext uri="{FF2B5EF4-FFF2-40B4-BE49-F238E27FC236}">
                <a16:creationId xmlns:a16="http://schemas.microsoft.com/office/drawing/2014/main" id="{67CA8487-DC48-42EC-B540-047F216FF7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973425" y="2797537"/>
            <a:ext cx="8077200" cy="952500"/>
          </a:xfrm>
          <a:prstGeom prst="rect">
            <a:avLst/>
          </a:prstGeom>
          <a:noFill/>
        </p:spPr>
      </p:pic>
      <p:sp>
        <p:nvSpPr>
          <p:cNvPr id="9" name="Oval 7">
            <a:extLst>
              <a:ext uri="{FF2B5EF4-FFF2-40B4-BE49-F238E27FC236}">
                <a16:creationId xmlns:a16="http://schemas.microsoft.com/office/drawing/2014/main" id="{B19C5477-57B9-4CF7-839C-D49A6E0A518A}"/>
              </a:ext>
            </a:extLst>
          </p:cNvPr>
          <p:cNvSpPr>
            <a:spLocks noChangeArrowheads="1"/>
          </p:cNvSpPr>
          <p:nvPr/>
        </p:nvSpPr>
        <p:spPr bwMode="auto">
          <a:xfrm>
            <a:off x="4183225" y="3483337"/>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 name="Oval 8">
            <a:extLst>
              <a:ext uri="{FF2B5EF4-FFF2-40B4-BE49-F238E27FC236}">
                <a16:creationId xmlns:a16="http://schemas.microsoft.com/office/drawing/2014/main" id="{C3D0AE09-38ED-4753-908E-0892E37277E3}"/>
              </a:ext>
            </a:extLst>
          </p:cNvPr>
          <p:cNvSpPr>
            <a:spLocks noChangeArrowheads="1"/>
          </p:cNvSpPr>
          <p:nvPr/>
        </p:nvSpPr>
        <p:spPr bwMode="auto">
          <a:xfrm>
            <a:off x="4792825" y="3483337"/>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1" name="Oval 9">
            <a:extLst>
              <a:ext uri="{FF2B5EF4-FFF2-40B4-BE49-F238E27FC236}">
                <a16:creationId xmlns:a16="http://schemas.microsoft.com/office/drawing/2014/main" id="{0439F9F7-6B7C-4758-B643-9C0B81B7CEAC}"/>
              </a:ext>
            </a:extLst>
          </p:cNvPr>
          <p:cNvSpPr>
            <a:spLocks noChangeArrowheads="1"/>
          </p:cNvSpPr>
          <p:nvPr/>
        </p:nvSpPr>
        <p:spPr bwMode="auto">
          <a:xfrm>
            <a:off x="6545425" y="3483337"/>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2" name="Oval 10">
            <a:extLst>
              <a:ext uri="{FF2B5EF4-FFF2-40B4-BE49-F238E27FC236}">
                <a16:creationId xmlns:a16="http://schemas.microsoft.com/office/drawing/2014/main" id="{F10C6E5F-319B-4DD3-8611-2F8232DDAE44}"/>
              </a:ext>
            </a:extLst>
          </p:cNvPr>
          <p:cNvSpPr>
            <a:spLocks noChangeArrowheads="1"/>
          </p:cNvSpPr>
          <p:nvPr/>
        </p:nvSpPr>
        <p:spPr bwMode="auto">
          <a:xfrm>
            <a:off x="7764625" y="3483337"/>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3" name="Oval 11">
            <a:extLst>
              <a:ext uri="{FF2B5EF4-FFF2-40B4-BE49-F238E27FC236}">
                <a16:creationId xmlns:a16="http://schemas.microsoft.com/office/drawing/2014/main" id="{C557502D-48AF-4B11-A560-4CC3C2627655}"/>
              </a:ext>
            </a:extLst>
          </p:cNvPr>
          <p:cNvSpPr>
            <a:spLocks noChangeArrowheads="1"/>
          </p:cNvSpPr>
          <p:nvPr/>
        </p:nvSpPr>
        <p:spPr bwMode="auto">
          <a:xfrm>
            <a:off x="9593425" y="3483337"/>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4" name="Text Box 12">
            <a:extLst>
              <a:ext uri="{FF2B5EF4-FFF2-40B4-BE49-F238E27FC236}">
                <a16:creationId xmlns:a16="http://schemas.microsoft.com/office/drawing/2014/main" id="{C95F32B8-FCD0-4C5E-91E3-571F6992D791}"/>
              </a:ext>
            </a:extLst>
          </p:cNvPr>
          <p:cNvSpPr txBox="1">
            <a:spLocks noChangeArrowheads="1"/>
          </p:cNvSpPr>
          <p:nvPr/>
        </p:nvSpPr>
        <p:spPr bwMode="auto">
          <a:xfrm>
            <a:off x="5402425" y="4072721"/>
            <a:ext cx="5029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Char char="•"/>
            </a:pPr>
            <a:r>
              <a:rPr lang="en-US" altLang="en-US" sz="1800" dirty="0">
                <a:latin typeface="微软雅黑" panose="020B0503020204020204" pitchFamily="34" charset="-122"/>
                <a:ea typeface="微软雅黑" panose="020B0503020204020204" pitchFamily="34" charset="-122"/>
              </a:rPr>
              <a:t> 4</a:t>
            </a:r>
            <a:r>
              <a:rPr lang="zh-CN" altLang="en-US" sz="1800" dirty="0">
                <a:latin typeface="微软雅黑" panose="020B0503020204020204" pitchFamily="34" charset="-122"/>
                <a:ea typeface="微软雅黑" panose="020B0503020204020204" pitchFamily="34" charset="-122"/>
              </a:rPr>
              <a:t>号样本很难被正确分类</a:t>
            </a:r>
            <a:endParaRPr lang="en-US" altLang="en-US" sz="1800" dirty="0">
              <a:latin typeface="微软雅黑" panose="020B0503020204020204" pitchFamily="34" charset="-122"/>
              <a:ea typeface="微软雅黑" panose="020B0503020204020204" pitchFamily="34" charset="-122"/>
            </a:endParaRPr>
          </a:p>
          <a:p>
            <a:pPr>
              <a:spcBef>
                <a:spcPct val="50000"/>
              </a:spcBef>
              <a:spcAft>
                <a:spcPct val="0"/>
              </a:spcAft>
              <a:buClrTx/>
              <a:buSzTx/>
              <a:buFontTx/>
              <a:buChar char="•"/>
            </a:pPr>
            <a:r>
              <a:rPr lang="en-US" altLang="en-US" sz="1800" dirty="0">
                <a:latin typeface="微软雅黑" panose="020B0503020204020204" pitchFamily="34" charset="-122"/>
                <a:ea typeface="微软雅黑" panose="020B0503020204020204" pitchFamily="34" charset="-122"/>
              </a:rPr>
              <a:t> 4</a:t>
            </a:r>
            <a:r>
              <a:rPr lang="zh-CN" altLang="en-US" sz="1800" dirty="0">
                <a:latin typeface="微软雅黑" panose="020B0503020204020204" pitchFamily="34" charset="-122"/>
                <a:ea typeface="微软雅黑" panose="020B0503020204020204" pitchFamily="34" charset="-122"/>
              </a:rPr>
              <a:t>号样本的权重不断增大，因此被抽中的概率不断提高</a:t>
            </a:r>
            <a:endParaRPr lang="en-US"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83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对于一个基分类器</a:t>
            </a:r>
            <a:r>
              <a:rPr lang="en-US" altLang="zh-CN" sz="2000" dirty="0"/>
              <a:t>C</a:t>
            </a:r>
            <a:r>
              <a:rPr lang="en-US" altLang="zh-CN" sz="2000" baseline="-25000" dirty="0"/>
              <a:t>i</a:t>
            </a:r>
            <a:r>
              <a:rPr lang="zh-CN" altLang="en-US" sz="2000" dirty="0"/>
              <a:t>，错误率为（</a:t>
            </a:r>
            <a:r>
              <a:rPr lang="el-GR" altLang="zh-CN" sz="2000" dirty="0"/>
              <a:t>δ</a:t>
            </a:r>
            <a:r>
              <a:rPr lang="zh-CN" altLang="en-US" sz="2000" dirty="0"/>
              <a:t>表示将布尔变量转换为二值变量，真</a:t>
            </a:r>
            <a:r>
              <a:rPr lang="en-US" altLang="zh-CN" sz="2000" dirty="0"/>
              <a:t>=&gt;1</a:t>
            </a:r>
            <a:r>
              <a:rPr lang="zh-CN" altLang="en-US" sz="2000" dirty="0"/>
              <a:t>，假</a:t>
            </a:r>
            <a:r>
              <a:rPr lang="en-US" altLang="zh-CN" sz="2000" dirty="0"/>
              <a:t>=&gt;0</a:t>
            </a:r>
            <a:r>
              <a:rPr lang="zh-CN" altLang="en-US" sz="2000" dirty="0"/>
              <a:t>）：</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基分类器</a:t>
            </a:r>
            <a:r>
              <a:rPr lang="en-US" altLang="zh-CN" sz="2000" dirty="0"/>
              <a:t>C</a:t>
            </a:r>
            <a:r>
              <a:rPr lang="en-US" altLang="zh-CN" sz="2000" baseline="-25000" dirty="0"/>
              <a:t>i</a:t>
            </a:r>
            <a:r>
              <a:rPr lang="zh-CN" altLang="en-US" sz="2000" dirty="0"/>
              <a:t>的重要性：</a:t>
            </a:r>
            <a:r>
              <a:rPr lang="en-US" altLang="zh-CN" sz="2000" dirty="0"/>
              <a:t> </a:t>
            </a:r>
          </a:p>
          <a:p>
            <a:pPr lvl="1">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5" name="Object 2">
            <a:extLst>
              <a:ext uri="{FF2B5EF4-FFF2-40B4-BE49-F238E27FC236}">
                <a16:creationId xmlns:a16="http://schemas.microsoft.com/office/drawing/2014/main" id="{7A5B8F4D-4ADE-4BE7-B338-6EA1A5B4C849}"/>
              </a:ext>
            </a:extLst>
          </p:cNvPr>
          <p:cNvGraphicFramePr>
            <a:graphicFrameLocks noChangeAspect="1"/>
          </p:cNvGraphicFramePr>
          <p:nvPr>
            <p:extLst>
              <p:ext uri="{D42A27DB-BD31-4B8C-83A1-F6EECF244321}">
                <p14:modId xmlns:p14="http://schemas.microsoft.com/office/powerpoint/2010/main" val="2173211152"/>
              </p:ext>
            </p:extLst>
          </p:nvPr>
        </p:nvGraphicFramePr>
        <p:xfrm>
          <a:off x="3571421" y="2667000"/>
          <a:ext cx="3962400" cy="1050925"/>
        </p:xfrm>
        <a:graphic>
          <a:graphicData uri="http://schemas.openxmlformats.org/presentationml/2006/ole">
            <mc:AlternateContent xmlns:mc="http://schemas.openxmlformats.org/markup-compatibility/2006">
              <mc:Choice xmlns:v="urn:schemas-microsoft-com:vml" Requires="v">
                <p:oleObj name="Microsoft Equation 3.0" r:id="rId3" imgW="1675673" imgH="444307" progId="Equation.3">
                  <p:embed/>
                </p:oleObj>
              </mc:Choice>
              <mc:Fallback>
                <p:oleObj name="Microsoft Equation 3.0" r:id="rId3" imgW="1675673" imgH="444307" progId="Equation.3">
                  <p:embed/>
                  <p:pic>
                    <p:nvPicPr>
                      <p:cNvPr id="348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421" y="2667000"/>
                        <a:ext cx="39624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
            <a:extLst>
              <a:ext uri="{FF2B5EF4-FFF2-40B4-BE49-F238E27FC236}">
                <a16:creationId xmlns:a16="http://schemas.microsoft.com/office/drawing/2014/main" id="{B397F3FB-D421-4391-92F8-CF031DA6BF88}"/>
              </a:ext>
            </a:extLst>
          </p:cNvPr>
          <p:cNvGraphicFramePr>
            <a:graphicFrameLocks noChangeAspect="1"/>
          </p:cNvGraphicFramePr>
          <p:nvPr>
            <p:extLst>
              <p:ext uri="{D42A27DB-BD31-4B8C-83A1-F6EECF244321}">
                <p14:modId xmlns:p14="http://schemas.microsoft.com/office/powerpoint/2010/main" val="805783962"/>
              </p:ext>
            </p:extLst>
          </p:nvPr>
        </p:nvGraphicFramePr>
        <p:xfrm>
          <a:off x="3571421" y="4612434"/>
          <a:ext cx="2492375" cy="1141413"/>
        </p:xfrm>
        <a:graphic>
          <a:graphicData uri="http://schemas.openxmlformats.org/presentationml/2006/ole">
            <mc:AlternateContent xmlns:mc="http://schemas.openxmlformats.org/markup-compatibility/2006">
              <mc:Choice xmlns:v="urn:schemas-microsoft-com:vml" Requires="v">
                <p:oleObj name="Equation" r:id="rId5" imgW="1054100" imgH="482600" progId="Equation.3">
                  <p:embed/>
                </p:oleObj>
              </mc:Choice>
              <mc:Fallback>
                <p:oleObj name="Equation" r:id="rId5" imgW="1054100" imgH="482600" progId="Equation.3">
                  <p:embed/>
                  <p:pic>
                    <p:nvPicPr>
                      <p:cNvPr id="348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421" y="4612434"/>
                        <a:ext cx="249237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7" name="Picture 12">
            <a:extLst>
              <a:ext uri="{FF2B5EF4-FFF2-40B4-BE49-F238E27FC236}">
                <a16:creationId xmlns:a16="http://schemas.microsoft.com/office/drawing/2014/main" id="{268AB088-97B6-467A-8179-102B6548723A}"/>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r="6688"/>
          <a:stretch>
            <a:fillRect/>
          </a:stretch>
        </p:blipFill>
        <p:spPr>
          <a:xfrm>
            <a:off x="7677539" y="2667000"/>
            <a:ext cx="4191000" cy="3641725"/>
          </a:xfrm>
          <a:noFill/>
        </p:spPr>
      </p:pic>
    </p:spTree>
    <p:extLst>
      <p:ext uri="{BB962C8B-B14F-4D97-AF65-F5344CB8AC3E}">
        <p14:creationId xmlns:p14="http://schemas.microsoft.com/office/powerpoint/2010/main" val="42569322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对于分类器</a:t>
            </a:r>
            <a:r>
              <a:rPr lang="en-US" altLang="zh-CN" sz="2000" dirty="0"/>
              <a:t>C</a:t>
            </a:r>
            <a:r>
              <a:rPr lang="en-US" altLang="zh-CN" sz="2000" baseline="-25000" dirty="0"/>
              <a:t>i+1</a:t>
            </a:r>
            <a:r>
              <a:rPr lang="zh-CN" altLang="en-US" sz="2000" dirty="0"/>
              <a:t>（即第</a:t>
            </a:r>
            <a:r>
              <a:rPr lang="en-US" altLang="zh-CN" sz="2000" dirty="0" err="1"/>
              <a:t>i</a:t>
            </a:r>
            <a:r>
              <a:rPr lang="zh-CN" altLang="en-US" sz="2000" dirty="0"/>
              <a:t>轮提升迭代），样本</a:t>
            </a:r>
            <a:r>
              <a:rPr lang="en-US" altLang="zh-CN" sz="2000" dirty="0"/>
              <a:t>j</a:t>
            </a:r>
            <a:r>
              <a:rPr lang="zh-CN" altLang="en-US" sz="2000" dirty="0"/>
              <a:t>的权重更新公式：</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如果某一轮提升导致错误率大于</a:t>
            </a:r>
            <a:r>
              <a:rPr lang="en-US" altLang="zh-CN" sz="2000" dirty="0"/>
              <a:t>50%</a:t>
            </a:r>
            <a:r>
              <a:rPr lang="zh-CN" altLang="en-US" sz="2000" dirty="0"/>
              <a:t>，则将所有权重重置为</a:t>
            </a:r>
            <a:r>
              <a:rPr lang="en-US" altLang="zh-CN" sz="2000" dirty="0"/>
              <a:t>1/n</a:t>
            </a:r>
            <a:r>
              <a:rPr lang="zh-CN" altLang="en-US" sz="2000" dirty="0"/>
              <a:t>，并重新抽样</a:t>
            </a:r>
            <a:endParaRPr lang="en-US" altLang="zh-CN" sz="2000" dirty="0"/>
          </a:p>
          <a:p>
            <a:pPr lvl="1">
              <a:buClr>
                <a:schemeClr val="tx1"/>
              </a:buClr>
            </a:pPr>
            <a:endParaRPr lang="en-US" altLang="zh-CN" sz="2000" dirty="0"/>
          </a:p>
          <a:p>
            <a:pPr lvl="1">
              <a:buClr>
                <a:schemeClr val="tx1"/>
              </a:buClr>
            </a:pPr>
            <a:r>
              <a:rPr lang="zh-CN" altLang="en-US" sz="2000" dirty="0"/>
              <a:t>确定最终分类：</a:t>
            </a:r>
            <a:endParaRPr lang="en-US" altLang="zh-CN" sz="2000" dirty="0"/>
          </a:p>
          <a:p>
            <a:pPr lvl="1">
              <a:buClr>
                <a:schemeClr val="tx1"/>
              </a:buClr>
            </a:pP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BCB0CDC3-9127-4CBD-AA58-83920F30CF89}"/>
                  </a:ext>
                </a:extLst>
              </p:cNvPr>
              <p:cNvSpPr txBox="1">
                <a:spLocks/>
              </p:cNvSpPr>
              <p:nvPr/>
            </p:nvSpPr>
            <p:spPr bwMode="auto">
              <a:xfrm>
                <a:off x="3015343" y="2182085"/>
                <a:ext cx="5791200" cy="1800225"/>
              </a:xfrm>
              <a:prstGeom prst="rect">
                <a:avLst/>
              </a:prstGeom>
              <a:noFill/>
              <a:ln>
                <a:noFill/>
              </a:ln>
              <a:effectLst/>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14:m>
                  <m:oMathPara xmlns:m="http://schemas.openxmlformats.org/officeDocument/2006/math">
                    <m:oMathParaPr>
                      <m:jc m:val="left"/>
                    </m:oMathParaPr>
                    <m:oMath xmlns:m="http://schemas.openxmlformats.org/officeDocument/2006/math">
                      <m:sSup>
                        <m:sSupPr>
                          <m:ctrlPr>
                            <a:rPr lang="en-US" sz="2400" i="1" smtClean="0">
                              <a:solidFill>
                                <a:srgbClr val="000000"/>
                              </a:solidFill>
                              <a:latin typeface="Cambria Math" panose="02040503050406030204" pitchFamily="18" charset="0"/>
                            </a:rPr>
                          </m:ctrlPr>
                        </m:sSup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𝑗</m:t>
                              </m:r>
                            </m:sub>
                          </m:sSub>
                        </m:e>
                        <m:sup>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p>
                      </m:sSup>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𝑗</m:t>
                              </m:r>
                            </m:sub>
                            <m:sup>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sup>
                          </m:sSubSup>
                        </m:num>
                        <m:den>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𝑍</m:t>
                              </m:r>
                            </m:e>
                            <m:sub>
                              <m:r>
                                <a:rPr lang="en-US" sz="2400" i="1">
                                  <a:solidFill>
                                    <a:srgbClr val="000000"/>
                                  </a:solidFill>
                                  <a:latin typeface="Cambria Math" panose="02040503050406030204" pitchFamily="18" charset="0"/>
                                </a:rPr>
                                <m:t>𝑖</m:t>
                              </m:r>
                            </m:sub>
                          </m:sSub>
                        </m:den>
                      </m:f>
                      <m:d>
                        <m:dPr>
                          <m:begChr m:val="{"/>
                          <m:endChr m:val=""/>
                          <m:ctrlPr>
                            <a:rPr lang="en-US" sz="2400" i="1">
                              <a:solidFill>
                                <a:srgbClr val="000000"/>
                              </a:solidFill>
                              <a:latin typeface="Cambria Math" panose="02040503050406030204" pitchFamily="18" charset="0"/>
                            </a:rPr>
                          </m:ctrlPr>
                        </m:dPr>
                        <m:e>
                          <m:m>
                            <m:mPr>
                              <m:plcHide m:val="on"/>
                              <m:mcs>
                                <m:mc>
                                  <m:mcPr>
                                    <m:count m:val="2"/>
                                    <m:mcJc m:val="center"/>
                                  </m:mcPr>
                                </m:mc>
                              </m:mcs>
                              <m:ctrlPr>
                                <a:rPr lang="en-US" sz="2400" i="1">
                                  <a:solidFill>
                                    <a:srgbClr val="000000"/>
                                  </a:solidFill>
                                  <a:latin typeface="Cambria Math" panose="02040503050406030204" pitchFamily="18" charset="0"/>
                                </a:rPr>
                              </m:ctrlPr>
                            </m:mPr>
                            <m:mr>
                              <m:e>
                                <m:func>
                                  <m:funcPr>
                                    <m:ctrlPr>
                                      <a:rPr lang="en-US" sz="2400" i="1">
                                        <a:solidFill>
                                          <a:srgbClr val="000000"/>
                                        </a:solidFill>
                                        <a:latin typeface="Cambria Math" panose="02040503050406030204" pitchFamily="18" charset="0"/>
                                      </a:rPr>
                                    </m:ctrlPr>
                                  </m:funcPr>
                                  <m:fName>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exp</m:t>
                                        </m:r>
                                      </m:e>
                                      <m: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𝛼</m:t>
                                            </m:r>
                                          </m:e>
                                          <m:sub>
                                            <m:r>
                                              <a:rPr lang="en-US" sz="2400" i="1">
                                                <a:solidFill>
                                                  <a:srgbClr val="000000"/>
                                                </a:solidFill>
                                                <a:latin typeface="Cambria Math" panose="02040503050406030204" pitchFamily="18" charset="0"/>
                                              </a:rPr>
                                              <m:t>𝑖</m:t>
                                            </m:r>
                                          </m:sub>
                                        </m:sSub>
                                      </m:sup>
                                    </m:sSup>
                                  </m:fName>
                                  <m:e>
                                    <m:r>
                                      <a:rPr lang="en-US" sz="2400" i="1">
                                        <a:solidFill>
                                          <a:srgbClr val="000000"/>
                                        </a:solidFill>
                                        <a:latin typeface="Cambria Math" panose="02040503050406030204" pitchFamily="18" charset="0"/>
                                      </a:rPr>
                                      <m:t> </m:t>
                                    </m:r>
                                  </m:e>
                                </m:func>
                              </m:e>
                              <m:e>
                                <m:r>
                                  <m:rPr>
                                    <m:nor/>
                                  </m:rPr>
                                  <a:rPr lang="en-US" sz="2400">
                                    <a:solidFill>
                                      <a:srgbClr val="000000"/>
                                    </a:solidFill>
                                    <a:latin typeface="Cambria Math" panose="02040503050406030204" pitchFamily="18" charset="0"/>
                                  </a:rPr>
                                  <m:t>if</m:t>
                                </m:r>
                                <m:r>
                                  <m:rPr>
                                    <m:nor/>
                                  </m:rPr>
                                  <a:rPr lang="en-US" sz="2400">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𝑗</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𝑗</m:t>
                                    </m:r>
                                  </m:sub>
                                </m:sSub>
                              </m:e>
                            </m:mr>
                            <m:mr>
                              <m:e>
                                <m:func>
                                  <m:funcPr>
                                    <m:ctrlPr>
                                      <a:rPr lang="en-US" sz="2400" i="1">
                                        <a:solidFill>
                                          <a:srgbClr val="000000"/>
                                        </a:solidFill>
                                        <a:latin typeface="Cambria Math" panose="02040503050406030204" pitchFamily="18" charset="0"/>
                                      </a:rPr>
                                    </m:ctrlPr>
                                  </m:funcPr>
                                  <m:fName>
                                    <m:sSup>
                                      <m:sSupPr>
                                        <m:ctrlPr>
                                          <a:rPr lang="en-US" sz="2400" i="1">
                                            <a:solidFill>
                                              <a:srgbClr val="000000"/>
                                            </a:solidFill>
                                            <a:latin typeface="Cambria Math" panose="02040503050406030204" pitchFamily="18" charset="0"/>
                                          </a:rPr>
                                        </m:ctrlPr>
                                      </m:sSupPr>
                                      <m:e>
                                        <m:r>
                                          <m:rPr>
                                            <m:sty m:val="p"/>
                                          </m:rPr>
                                          <a:rPr lang="en-US" sz="2400">
                                            <a:solidFill>
                                              <a:srgbClr val="000000"/>
                                            </a:solidFill>
                                            <a:latin typeface="Cambria Math" panose="02040503050406030204" pitchFamily="18" charset="0"/>
                                          </a:rPr>
                                          <m:t>exp</m:t>
                                        </m:r>
                                      </m:e>
                                      <m:sup>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𝛼</m:t>
                                            </m:r>
                                          </m:e>
                                          <m:sub>
                                            <m:r>
                                              <a:rPr lang="en-US" sz="2400" i="1">
                                                <a:solidFill>
                                                  <a:srgbClr val="000000"/>
                                                </a:solidFill>
                                                <a:latin typeface="Cambria Math" panose="02040503050406030204" pitchFamily="18" charset="0"/>
                                              </a:rPr>
                                              <m:t>𝑖</m:t>
                                            </m:r>
                                          </m:sub>
                                        </m:sSub>
                                      </m:sup>
                                    </m:sSup>
                                  </m:fName>
                                  <m:e>
                                    <m:r>
                                      <a:rPr lang="en-US" sz="2400" i="1">
                                        <a:solidFill>
                                          <a:srgbClr val="000000"/>
                                        </a:solidFill>
                                        <a:latin typeface="Cambria Math" panose="02040503050406030204" pitchFamily="18" charset="0"/>
                                      </a:rPr>
                                      <m:t> </m:t>
                                    </m:r>
                                  </m:e>
                                </m:func>
                              </m:e>
                              <m:e>
                                <m:r>
                                  <m:rPr>
                                    <m:nor/>
                                  </m:rPr>
                                  <a:rPr lang="en-US" sz="2400">
                                    <a:solidFill>
                                      <a:srgbClr val="000000"/>
                                    </a:solidFill>
                                    <a:latin typeface="Cambria Math" panose="02040503050406030204" pitchFamily="18" charset="0"/>
                                  </a:rPr>
                                  <m:t>if</m:t>
                                </m:r>
                                <m:r>
                                  <m:rPr>
                                    <m:nor/>
                                  </m:rPr>
                                  <a:rPr lang="en-US" sz="2400">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𝐶</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𝑗</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𝑗</m:t>
                                    </m:r>
                                  </m:sub>
                                </m:sSub>
                              </m:e>
                            </m:mr>
                          </m:m>
                        </m:e>
                      </m:d>
                    </m:oMath>
                  </m:oMathPara>
                </a14:m>
                <a:br>
                  <a:rPr lang="en-US" sz="2400" i="1" dirty="0">
                    <a:solidFill>
                      <a:srgbClr val="000000"/>
                    </a:solidFill>
                    <a:latin typeface="Cambria Math" panose="02040503050406030204" pitchFamily="18" charset="0"/>
                  </a:rPr>
                </a:br>
                <a14:m>
                  <m:oMath xmlns:m="http://schemas.openxmlformats.org/officeDocument/2006/math">
                    <m:r>
                      <m:rPr>
                        <m:nor/>
                      </m:rPr>
                      <a:rPr lang="en-US" sz="2000">
                        <a:solidFill>
                          <a:srgbClr val="000000"/>
                        </a:solidFill>
                        <a:latin typeface="Cambria Math" panose="02040503050406030204" pitchFamily="18" charset="0"/>
                      </a:rPr>
                      <m:t>  </m:t>
                    </m:r>
                    <m:r>
                      <a:rPr lang="zh-CN" altLang="en-US" sz="2000" i="1" smtClean="0">
                        <a:solidFill>
                          <a:srgbClr val="000000"/>
                        </a:solidFill>
                        <a:latin typeface="Cambria Math" panose="02040503050406030204" pitchFamily="18" charset="0"/>
                      </a:rPr>
                      <m:t>其中</m:t>
                    </m:r>
                    <m:r>
                      <m:rPr>
                        <m:nor/>
                      </m:rPr>
                      <a:rPr lang="en-US" sz="200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𝑍</m:t>
                        </m:r>
                      </m:e>
                      <m:sub>
                        <m:r>
                          <a:rPr lang="en-US" sz="2000" i="1">
                            <a:solidFill>
                              <a:srgbClr val="000000"/>
                            </a:solidFill>
                            <a:latin typeface="Cambria Math" panose="02040503050406030204" pitchFamily="18" charset="0"/>
                          </a:rPr>
                          <m:t>𝑖</m:t>
                        </m:r>
                      </m:sub>
                    </m:sSub>
                    <m:r>
                      <m:rPr>
                        <m:nor/>
                      </m:rPr>
                      <a:rPr lang="en-US" sz="2000">
                        <a:solidFill>
                          <a:srgbClr val="000000"/>
                        </a:solidFill>
                        <a:latin typeface="Cambria Math" panose="02040503050406030204" pitchFamily="18" charset="0"/>
                      </a:rPr>
                      <m:t> </m:t>
                    </m:r>
                    <m:r>
                      <a:rPr lang="zh-CN" altLang="en-US" sz="2000" i="1" smtClean="0">
                        <a:solidFill>
                          <a:srgbClr val="000000"/>
                        </a:solidFill>
                        <a:latin typeface="Cambria Math" panose="02040503050406030204" pitchFamily="18" charset="0"/>
                      </a:rPr>
                      <m:t>是一个</m:t>
                    </m:r>
                  </m:oMath>
                </a14:m>
                <a:r>
                  <a:rPr lang="zh-CN" altLang="en-US" sz="2000" dirty="0"/>
                  <a:t>归一化因子</a:t>
                </a:r>
                <a:endParaRPr lang="en-US" sz="2400" dirty="0"/>
              </a:p>
            </p:txBody>
          </p:sp>
        </mc:Choice>
        <mc:Fallback xmlns="">
          <p:sp>
            <p:nvSpPr>
              <p:cNvPr id="11" name="Object 2">
                <a:extLst>
                  <a:ext uri="{FF2B5EF4-FFF2-40B4-BE49-F238E27FC236}">
                    <a16:creationId xmlns:a16="http://schemas.microsoft.com/office/drawing/2014/main" id="{BCB0CDC3-9127-4CBD-AA58-83920F30CF89}"/>
                  </a:ext>
                </a:extLst>
              </p:cNvPr>
              <p:cNvSpPr txBox="1">
                <a:spLocks noRot="1" noChangeAspect="1" noMove="1" noResize="1" noEditPoints="1" noAdjustHandles="1" noChangeArrowheads="1" noChangeShapeType="1" noTextEdit="1"/>
              </p:cNvSpPr>
              <p:nvPr/>
            </p:nvSpPr>
            <p:spPr bwMode="auto">
              <a:xfrm>
                <a:off x="3015343" y="2182085"/>
                <a:ext cx="5791200" cy="1800225"/>
              </a:xfrm>
              <a:prstGeom prst="rect">
                <a:avLst/>
              </a:prstGeom>
              <a:blipFill>
                <a:blip r:embed="rId3"/>
                <a:stretch>
                  <a:fillRect b="-2474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3">
                <a:extLst>
                  <a:ext uri="{FF2B5EF4-FFF2-40B4-BE49-F238E27FC236}">
                    <a16:creationId xmlns:a16="http://schemas.microsoft.com/office/drawing/2014/main" id="{96675B39-2A05-40E1-A144-91A146EB2C74}"/>
                  </a:ext>
                </a:extLst>
              </p:cNvPr>
              <p:cNvSpPr txBox="1">
                <a:spLocks/>
              </p:cNvSpPr>
              <p:nvPr/>
            </p:nvSpPr>
            <p:spPr bwMode="auto">
              <a:xfrm>
                <a:off x="3132666" y="4734870"/>
                <a:ext cx="5791200" cy="1165225"/>
              </a:xfrm>
              <a:prstGeom prst="rect">
                <a:avLst/>
              </a:prstGeom>
              <a:noFill/>
              <a:ln>
                <a:noFill/>
              </a:ln>
              <a:effectLst/>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14:m>
                  <m:oMathPara xmlns:m="http://schemas.openxmlformats.org/officeDocument/2006/math">
                    <m:oMathParaPr>
                      <m:jc m:val="left"/>
                    </m:oMathParaPr>
                    <m:oMath xmlns:m="http://schemas.openxmlformats.org/officeDocument/2006/math">
                      <m:sSup>
                        <m:sSupPr>
                          <m:ctrlPr>
                            <a:rPr lang="en-US" sz="2000" i="1" smtClean="0">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𝐶</m:t>
                          </m:r>
                        </m:e>
                        <m:sup>
                          <m:r>
                            <a:rPr lang="en-US" sz="2000" i="1">
                              <a:solidFill>
                                <a:srgbClr val="000000"/>
                              </a:solidFill>
                              <a:latin typeface="Cambria Math" panose="02040503050406030204" pitchFamily="18" charset="0"/>
                            </a:rPr>
                            <m:t>∗</m:t>
                          </m:r>
                        </m:sup>
                      </m:sSup>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𝑥</m:t>
                      </m:r>
                      <m:r>
                        <a:rPr lang="en-US" sz="2000" i="1">
                          <a:solidFill>
                            <a:srgbClr val="000000"/>
                          </a:solidFill>
                          <a:latin typeface="Cambria Math" panose="02040503050406030204" pitchFamily="18" charset="0"/>
                        </a:rPr>
                        <m:t>)=</m:t>
                      </m:r>
                      <m:limLow>
                        <m:limLowPr>
                          <m:ctrlPr>
                            <a:rPr lang="en-US" sz="2000" i="1">
                              <a:solidFill>
                                <a:srgbClr val="000000"/>
                              </a:solidFill>
                              <a:latin typeface="Cambria Math" panose="02040503050406030204" pitchFamily="18" charset="0"/>
                            </a:rPr>
                          </m:ctrlPr>
                        </m:limLowPr>
                        <m:e>
                          <m:r>
                            <m:rPr>
                              <m:sty m:val="p"/>
                            </m:rPr>
                            <a:rPr lang="en-US" sz="2000">
                              <a:solidFill>
                                <a:srgbClr val="000000"/>
                              </a:solidFill>
                              <a:latin typeface="Cambria Math" panose="02040503050406030204" pitchFamily="18" charset="0"/>
                            </a:rPr>
                            <m:t>argmax</m:t>
                          </m:r>
                        </m:e>
                        <m:lim>
                          <m:r>
                            <a:rPr lang="en-US" sz="2000" i="1">
                              <a:solidFill>
                                <a:srgbClr val="000000"/>
                              </a:solidFill>
                              <a:latin typeface="Cambria Math" panose="02040503050406030204" pitchFamily="18" charset="0"/>
                            </a:rPr>
                            <m:t>𝑦</m:t>
                          </m:r>
                        </m:lim>
                      </m:limLow>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𝑖</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𝑇</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𝛼</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𝛿</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𝐶</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𝑥</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d>
                        </m:e>
                      </m:nary>
                    </m:oMath>
                  </m:oMathPara>
                </a14:m>
                <a:endParaRPr lang="en-US" sz="2000" dirty="0"/>
              </a:p>
            </p:txBody>
          </p:sp>
        </mc:Choice>
        <mc:Fallback xmlns="">
          <p:sp>
            <p:nvSpPr>
              <p:cNvPr id="12" name="Object 3">
                <a:extLst>
                  <a:ext uri="{FF2B5EF4-FFF2-40B4-BE49-F238E27FC236}">
                    <a16:creationId xmlns:a16="http://schemas.microsoft.com/office/drawing/2014/main" id="{96675B39-2A05-40E1-A144-91A146EB2C74}"/>
                  </a:ext>
                </a:extLst>
              </p:cNvPr>
              <p:cNvSpPr txBox="1">
                <a:spLocks noRot="1" noChangeAspect="1" noMove="1" noResize="1" noEditPoints="1" noAdjustHandles="1" noChangeArrowheads="1" noChangeShapeType="1" noTextEdit="1"/>
              </p:cNvSpPr>
              <p:nvPr/>
            </p:nvSpPr>
            <p:spPr bwMode="auto">
              <a:xfrm>
                <a:off x="3132666" y="4734870"/>
                <a:ext cx="5791200" cy="1165225"/>
              </a:xfrm>
              <a:prstGeom prst="rect">
                <a:avLst/>
              </a:prstGeom>
              <a:blipFill>
                <a:blip r:embed="rId4"/>
                <a:stretch>
                  <a:fillRect b="-14136"/>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5999770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算法：</a:t>
            </a: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CB9CD66-2BC9-452A-A35C-C24523334D4E}"/>
              </a:ext>
            </a:extLst>
          </p:cNvPr>
          <p:cNvPicPr>
            <a:picLocks noChangeAspect="1"/>
          </p:cNvPicPr>
          <p:nvPr/>
        </p:nvPicPr>
        <p:blipFill>
          <a:blip r:embed="rId3"/>
          <a:stretch>
            <a:fillRect/>
          </a:stretch>
        </p:blipFill>
        <p:spPr>
          <a:xfrm>
            <a:off x="2380191" y="2154071"/>
            <a:ext cx="8448675" cy="4476750"/>
          </a:xfrm>
          <a:prstGeom prst="rect">
            <a:avLst/>
          </a:prstGeom>
        </p:spPr>
      </p:pic>
    </p:spTree>
    <p:extLst>
      <p:ext uri="{BB962C8B-B14F-4D97-AF65-F5344CB8AC3E}">
        <p14:creationId xmlns:p14="http://schemas.microsoft.com/office/powerpoint/2010/main" val="269215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邻近度的选择</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例：对于文档分类，相比于相关性和欧几里得距离，余弦相似度可能是更好的选择</a:t>
            </a:r>
            <a:endParaRPr lang="en-US" altLang="zh-CN" sz="2000" dirty="0">
              <a:latin typeface="微软雅黑" panose="020B0503020204020204" pitchFamily="34" charset="-122"/>
              <a:ea typeface="微软雅黑" panose="020B0503020204020204" pitchFamily="34" charset="-122"/>
            </a:endParaRPr>
          </a:p>
        </p:txBody>
      </p:sp>
      <p:sp>
        <p:nvSpPr>
          <p:cNvPr id="6" name="Text Box 4">
            <a:extLst>
              <a:ext uri="{FF2B5EF4-FFF2-40B4-BE49-F238E27FC236}">
                <a16:creationId xmlns:a16="http://schemas.microsoft.com/office/drawing/2014/main" id="{E539609F-7E52-4E6E-8C75-F752A4D65B8C}"/>
              </a:ext>
            </a:extLst>
          </p:cNvPr>
          <p:cNvSpPr txBox="1">
            <a:spLocks noChangeArrowheads="1"/>
          </p:cNvSpPr>
          <p:nvPr/>
        </p:nvSpPr>
        <p:spPr bwMode="auto">
          <a:xfrm>
            <a:off x="2186684" y="2257889"/>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1 1 1 1 1 1 1 1 1 1 1 0</a:t>
            </a:r>
          </a:p>
        </p:txBody>
      </p:sp>
      <p:sp>
        <p:nvSpPr>
          <p:cNvPr id="7" name="Text Box 5">
            <a:extLst>
              <a:ext uri="{FF2B5EF4-FFF2-40B4-BE49-F238E27FC236}">
                <a16:creationId xmlns:a16="http://schemas.microsoft.com/office/drawing/2014/main" id="{69795A81-C6D6-4212-8B87-2799432701BB}"/>
              </a:ext>
            </a:extLst>
          </p:cNvPr>
          <p:cNvSpPr txBox="1">
            <a:spLocks noChangeArrowheads="1"/>
          </p:cNvSpPr>
          <p:nvPr/>
        </p:nvSpPr>
        <p:spPr bwMode="auto">
          <a:xfrm>
            <a:off x="2186684" y="2943689"/>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t>0 1 1 1 1 1 1 1 1 1 1 1</a:t>
            </a:r>
          </a:p>
        </p:txBody>
      </p:sp>
      <p:sp>
        <p:nvSpPr>
          <p:cNvPr id="8" name="Text Box 6">
            <a:extLst>
              <a:ext uri="{FF2B5EF4-FFF2-40B4-BE49-F238E27FC236}">
                <a16:creationId xmlns:a16="http://schemas.microsoft.com/office/drawing/2014/main" id="{D85F5C58-3C8E-4D05-A17F-08B23B27E92C}"/>
              </a:ext>
            </a:extLst>
          </p:cNvPr>
          <p:cNvSpPr txBox="1">
            <a:spLocks noChangeArrowheads="1"/>
          </p:cNvSpPr>
          <p:nvPr/>
        </p:nvSpPr>
        <p:spPr bwMode="auto">
          <a:xfrm>
            <a:off x="6606284" y="2270589"/>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0 0 0 0 0 0 0 0 0 0 0 1</a:t>
            </a:r>
          </a:p>
        </p:txBody>
      </p:sp>
      <p:sp>
        <p:nvSpPr>
          <p:cNvPr id="9" name="Text Box 7">
            <a:extLst>
              <a:ext uri="{FF2B5EF4-FFF2-40B4-BE49-F238E27FC236}">
                <a16:creationId xmlns:a16="http://schemas.microsoft.com/office/drawing/2014/main" id="{0D041AA7-679F-43D7-A454-3B5B7A7B3364}"/>
              </a:ext>
            </a:extLst>
          </p:cNvPr>
          <p:cNvSpPr txBox="1">
            <a:spLocks noChangeArrowheads="1"/>
          </p:cNvSpPr>
          <p:nvPr/>
        </p:nvSpPr>
        <p:spPr bwMode="auto">
          <a:xfrm>
            <a:off x="6606284" y="2956389"/>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1 0 0 0 0 0 0 0 0 0 0 0</a:t>
            </a:r>
          </a:p>
        </p:txBody>
      </p:sp>
      <p:sp>
        <p:nvSpPr>
          <p:cNvPr id="10" name="Rectangle 8">
            <a:extLst>
              <a:ext uri="{FF2B5EF4-FFF2-40B4-BE49-F238E27FC236}">
                <a16:creationId xmlns:a16="http://schemas.microsoft.com/office/drawing/2014/main" id="{314129DD-57FB-4150-848D-64A0B1FBD6E0}"/>
              </a:ext>
            </a:extLst>
          </p:cNvPr>
          <p:cNvSpPr>
            <a:spLocks noChangeArrowheads="1"/>
          </p:cNvSpPr>
          <p:nvPr/>
        </p:nvSpPr>
        <p:spPr bwMode="auto">
          <a:xfrm>
            <a:off x="5691884" y="2575389"/>
            <a:ext cx="55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a:t>vs</a:t>
            </a:r>
          </a:p>
        </p:txBody>
      </p:sp>
      <p:sp>
        <p:nvSpPr>
          <p:cNvPr id="11" name="Text Box 9">
            <a:extLst>
              <a:ext uri="{FF2B5EF4-FFF2-40B4-BE49-F238E27FC236}">
                <a16:creationId xmlns:a16="http://schemas.microsoft.com/office/drawing/2014/main" id="{9113CAD8-D159-4D41-A81B-2CFF10280193}"/>
              </a:ext>
            </a:extLst>
          </p:cNvPr>
          <p:cNvSpPr txBox="1">
            <a:spLocks noChangeArrowheads="1"/>
          </p:cNvSpPr>
          <p:nvPr/>
        </p:nvSpPr>
        <p:spPr bwMode="auto">
          <a:xfrm>
            <a:off x="3611223" y="3840837"/>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zh-CN" altLang="en-US" sz="2000" b="0" dirty="0"/>
              <a:t>上述两种情况，欧几里得距离都为</a:t>
            </a:r>
            <a:r>
              <a:rPr lang="en-US" altLang="en-US" sz="2000" b="0" dirty="0"/>
              <a:t>1.4142 </a:t>
            </a:r>
          </a:p>
        </p:txBody>
      </p:sp>
    </p:spTree>
    <p:extLst>
      <p:ext uri="{BB962C8B-B14F-4D97-AF65-F5344CB8AC3E}">
        <p14:creationId xmlns:p14="http://schemas.microsoft.com/office/powerpoint/2010/main" val="89367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示例：假设一个一维属性的数据集：</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可以发现，决策树分割点为</a:t>
            </a:r>
            <a:r>
              <a:rPr lang="en-US" altLang="zh-CN" sz="2000" dirty="0"/>
              <a:t>x</a:t>
            </a:r>
            <a:r>
              <a:rPr lang="zh-CN" altLang="en-US" sz="2000" dirty="0"/>
              <a:t>≤</a:t>
            </a:r>
            <a:r>
              <a:rPr lang="en-US" altLang="zh-CN" sz="2000" dirty="0"/>
              <a:t>0.35</a:t>
            </a:r>
            <a:r>
              <a:rPr lang="zh-CN" altLang="en-US" sz="2000" dirty="0"/>
              <a:t>或</a:t>
            </a:r>
            <a:r>
              <a:rPr lang="en-US" altLang="zh-CN" sz="2000" dirty="0"/>
              <a:t>x</a:t>
            </a:r>
            <a:r>
              <a:rPr lang="zh-CN" altLang="en-US" sz="2000" dirty="0"/>
              <a:t>＞</a:t>
            </a:r>
            <a:r>
              <a:rPr lang="en-US" altLang="zh-CN" sz="2000" dirty="0"/>
              <a:t>0.75</a:t>
            </a:r>
            <a:r>
              <a:rPr lang="zh-CN" altLang="en-US" sz="2000" dirty="0"/>
              <a:t>，选择任何一个分割点，准确率为</a:t>
            </a:r>
            <a:r>
              <a:rPr lang="en-US" altLang="zh-CN" sz="2000" dirty="0"/>
              <a:t>70%</a:t>
            </a:r>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2">
            <a:extLst>
              <a:ext uri="{FF2B5EF4-FFF2-40B4-BE49-F238E27FC236}">
                <a16:creationId xmlns:a16="http://schemas.microsoft.com/office/drawing/2014/main" id="{13E26FE6-349B-45FB-833E-BBE38BFDCC9A}"/>
              </a:ext>
            </a:extLst>
          </p:cNvPr>
          <p:cNvGraphicFramePr>
            <a:graphicFrameLocks noChangeAspect="1"/>
          </p:cNvGraphicFramePr>
          <p:nvPr>
            <p:extLst>
              <p:ext uri="{D42A27DB-BD31-4B8C-83A1-F6EECF244321}">
                <p14:modId xmlns:p14="http://schemas.microsoft.com/office/powerpoint/2010/main" val="304865973"/>
              </p:ext>
            </p:extLst>
          </p:nvPr>
        </p:nvGraphicFramePr>
        <p:xfrm>
          <a:off x="2121725" y="2511847"/>
          <a:ext cx="7491413" cy="1200150"/>
        </p:xfrm>
        <a:graphic>
          <a:graphicData uri="http://schemas.openxmlformats.org/presentationml/2006/ole">
            <mc:AlternateContent xmlns:mc="http://schemas.openxmlformats.org/markup-compatibility/2006">
              <mc:Choice xmlns:v="urn:schemas-microsoft-com:vml" Requires="v">
                <p:oleObj name="Visio" r:id="rId3" imgW="6273800" imgH="1016000" progId="Visio.Drawing.6">
                  <p:embed/>
                </p:oleObj>
              </mc:Choice>
              <mc:Fallback>
                <p:oleObj name="Visio" r:id="rId3" imgW="6273800" imgH="1016000" progId="Visio.Drawing.6">
                  <p:embed/>
                  <p:pic>
                    <p:nvPicPr>
                      <p:cNvPr id="8" name="Object 2">
                        <a:extLst>
                          <a:ext uri="{FF2B5EF4-FFF2-40B4-BE49-F238E27FC236}">
                            <a16:creationId xmlns:a16="http://schemas.microsoft.com/office/drawing/2014/main" id="{13E26FE6-349B-45FB-833E-BBE38BFDC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725" y="2511847"/>
                        <a:ext cx="74914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0881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示例：利用</a:t>
            </a:r>
            <a:r>
              <a:rPr lang="en-US" altLang="zh-CN" sz="2000" dirty="0"/>
              <a:t>AdaBoost</a:t>
            </a:r>
            <a:r>
              <a:rPr lang="zh-CN" altLang="en-US" sz="2000" dirty="0"/>
              <a:t>更新权重，前三轮的提升：</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权重：</a:t>
            </a: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4">
            <a:extLst>
              <a:ext uri="{FF2B5EF4-FFF2-40B4-BE49-F238E27FC236}">
                <a16:creationId xmlns:a16="http://schemas.microsoft.com/office/drawing/2014/main" id="{5DCB1254-A203-4D81-BAC7-84C2F49248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819400" y="2438233"/>
            <a:ext cx="6553200" cy="2714625"/>
          </a:xfrm>
          <a:prstGeom prst="rect">
            <a:avLst/>
          </a:prstGeom>
          <a:noFill/>
        </p:spPr>
      </p:pic>
      <p:sp>
        <p:nvSpPr>
          <p:cNvPr id="10" name="Line 7">
            <a:extLst>
              <a:ext uri="{FF2B5EF4-FFF2-40B4-BE49-F238E27FC236}">
                <a16:creationId xmlns:a16="http://schemas.microsoft.com/office/drawing/2014/main" id="{923CD416-6417-40CF-B33F-B4207F434B7F}"/>
              </a:ext>
            </a:extLst>
          </p:cNvPr>
          <p:cNvSpPr>
            <a:spLocks noChangeShapeType="1"/>
          </p:cNvSpPr>
          <p:nvPr/>
        </p:nvSpPr>
        <p:spPr bwMode="auto">
          <a:xfrm>
            <a:off x="8141525" y="2438233"/>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a:extLst>
              <a:ext uri="{FF2B5EF4-FFF2-40B4-BE49-F238E27FC236}">
                <a16:creationId xmlns:a16="http://schemas.microsoft.com/office/drawing/2014/main" id="{EEFF8733-C9D3-427F-84E6-FDA4B005FF3C}"/>
              </a:ext>
            </a:extLst>
          </p:cNvPr>
          <p:cNvSpPr>
            <a:spLocks noChangeShapeType="1"/>
          </p:cNvSpPr>
          <p:nvPr/>
        </p:nvSpPr>
        <p:spPr bwMode="auto">
          <a:xfrm>
            <a:off x="3429000" y="3594655"/>
            <a:ext cx="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
            <a:extLst>
              <a:ext uri="{FF2B5EF4-FFF2-40B4-BE49-F238E27FC236}">
                <a16:creationId xmlns:a16="http://schemas.microsoft.com/office/drawing/2014/main" id="{A845BEB3-7112-44D9-90DE-E82B36274CBD}"/>
              </a:ext>
            </a:extLst>
          </p:cNvPr>
          <p:cNvSpPr>
            <a:spLocks noChangeShapeType="1"/>
          </p:cNvSpPr>
          <p:nvPr/>
        </p:nvSpPr>
        <p:spPr bwMode="auto">
          <a:xfrm>
            <a:off x="4648200" y="4356655"/>
            <a:ext cx="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4" name="Picture 4">
            <a:extLst>
              <a:ext uri="{FF2B5EF4-FFF2-40B4-BE49-F238E27FC236}">
                <a16:creationId xmlns:a16="http://schemas.microsoft.com/office/drawing/2014/main" id="{423B9058-2FAB-4C0F-8819-12B3E6F95E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819400" y="5587040"/>
            <a:ext cx="6781800" cy="1020762"/>
          </a:xfrm>
          <a:prstGeom prst="rect">
            <a:avLst/>
          </a:prstGeom>
          <a:noFill/>
        </p:spPr>
      </p:pic>
    </p:spTree>
    <p:extLst>
      <p:ext uri="{BB962C8B-B14F-4D97-AF65-F5344CB8AC3E}">
        <p14:creationId xmlns:p14="http://schemas.microsoft.com/office/powerpoint/2010/main" val="36242716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集成方法</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通过处理训练集构建集成分类器：提升</a:t>
            </a:r>
            <a:endParaRPr lang="en-US" altLang="zh-CN" sz="2400" dirty="0"/>
          </a:p>
          <a:p>
            <a:pPr marL="457200" lvl="1" indent="0">
              <a:buClr>
                <a:schemeClr val="tx1"/>
              </a:buClr>
              <a:buNone/>
            </a:pPr>
            <a:r>
              <a:rPr lang="zh-CN" altLang="en-US" sz="2000" dirty="0"/>
              <a:t>样本权重的更新策略：</a:t>
            </a:r>
            <a:r>
              <a:rPr lang="en-US" altLang="zh-CN" sz="2000" dirty="0"/>
              <a:t>AdaBoost</a:t>
            </a:r>
          </a:p>
          <a:p>
            <a:pPr lvl="1">
              <a:buClr>
                <a:schemeClr val="tx1"/>
              </a:buClr>
            </a:pPr>
            <a:r>
              <a:rPr lang="zh-CN" altLang="en-US" sz="2000" dirty="0"/>
              <a:t>示例：</a:t>
            </a:r>
            <a:endParaRPr lang="en-US" altLang="zh-CN" sz="2000" dirty="0"/>
          </a:p>
          <a:p>
            <a:pPr lvl="1">
              <a:buClr>
                <a:schemeClr val="tx1"/>
              </a:buClr>
            </a:pPr>
            <a:r>
              <a:rPr lang="zh-CN" altLang="en-US" sz="2000" dirty="0"/>
              <a:t>重要性：</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r>
              <a:rPr lang="zh-CN" altLang="en-US" sz="2000" dirty="0"/>
              <a:t>分类结果：</a:t>
            </a: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13" name="Picture 140">
            <a:extLst>
              <a:ext uri="{FF2B5EF4-FFF2-40B4-BE49-F238E27FC236}">
                <a16:creationId xmlns:a16="http://schemas.microsoft.com/office/drawing/2014/main" id="{6E66AC39-D551-4A70-91D3-BEED6937CD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713566" y="2741612"/>
            <a:ext cx="5486400" cy="1074738"/>
          </a:xfrm>
          <a:prstGeom prst="rect">
            <a:avLst/>
          </a:prstGeom>
          <a:noFill/>
        </p:spPr>
      </p:pic>
      <p:pic>
        <p:nvPicPr>
          <p:cNvPr id="15" name="Picture 443">
            <a:extLst>
              <a:ext uri="{FF2B5EF4-FFF2-40B4-BE49-F238E27FC236}">
                <a16:creationId xmlns:a16="http://schemas.microsoft.com/office/drawing/2014/main" id="{793EE94E-E6D5-487A-B2BF-42F5804C53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705100" y="4284020"/>
            <a:ext cx="6934200" cy="1552575"/>
          </a:xfrm>
          <a:prstGeom prst="rect">
            <a:avLst/>
          </a:prstGeom>
          <a:noFill/>
        </p:spPr>
      </p:pic>
      <p:sp>
        <p:nvSpPr>
          <p:cNvPr id="16" name="Rectangle 445">
            <a:extLst>
              <a:ext uri="{FF2B5EF4-FFF2-40B4-BE49-F238E27FC236}">
                <a16:creationId xmlns:a16="http://schemas.microsoft.com/office/drawing/2014/main" id="{71A97DD0-3855-4319-A536-A13B10E0EA0C}"/>
              </a:ext>
            </a:extLst>
          </p:cNvPr>
          <p:cNvSpPr>
            <a:spLocks noChangeArrowheads="1"/>
          </p:cNvSpPr>
          <p:nvPr/>
        </p:nvSpPr>
        <p:spPr bwMode="auto">
          <a:xfrm>
            <a:off x="2628900" y="5531795"/>
            <a:ext cx="6934200" cy="3048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14282761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4FF74C-60A9-7C43-9A0B-42536E0F49AF}"/>
              </a:ext>
            </a:extLst>
          </p:cNvPr>
          <p:cNvSpPr>
            <a:spLocks noGrp="1"/>
          </p:cNvSpPr>
          <p:nvPr>
            <p:ph idx="1"/>
          </p:nvPr>
        </p:nvSpPr>
        <p:spPr>
          <a:xfrm>
            <a:off x="838200" y="2185060"/>
            <a:ext cx="10515600" cy="3574472"/>
          </a:xfrm>
        </p:spPr>
        <p:txBody>
          <a:bodyPr>
            <a:normAutofit/>
          </a:bodyPr>
          <a:lstStyle/>
          <a:p>
            <a:pPr marL="0" indent="0" algn="ctr">
              <a:lnSpc>
                <a:spcPct val="200000"/>
              </a:lnSpc>
              <a:buNone/>
            </a:pPr>
            <a:r>
              <a:rPr kumimoji="1" lang="en-US" altLang="zh-CN" sz="4000" dirty="0">
                <a:latin typeface="Microsoft YaHei" panose="020B0503020204020204" pitchFamily="34" charset="-122"/>
                <a:ea typeface="Microsoft YaHei" panose="020B0503020204020204" pitchFamily="34" charset="-122"/>
              </a:rPr>
              <a:t>Lecture</a:t>
            </a:r>
            <a:r>
              <a:rPr kumimoji="1" lang="zh-CN" altLang="en-US" sz="4000" dirty="0">
                <a:latin typeface="Microsoft YaHei" panose="020B0503020204020204" pitchFamily="34" charset="-122"/>
                <a:ea typeface="Microsoft YaHei" panose="020B0503020204020204" pitchFamily="34" charset="-122"/>
              </a:rPr>
              <a:t> </a:t>
            </a:r>
            <a:r>
              <a:rPr kumimoji="1" lang="en-US" altLang="zh-CN" sz="4000" dirty="0"/>
              <a:t>4.5</a:t>
            </a:r>
            <a:r>
              <a:rPr kumimoji="1" lang="zh-CN" altLang="en-US" sz="4000" dirty="0">
                <a:latin typeface="Microsoft YaHei" panose="020B0503020204020204" pitchFamily="34" charset="-122"/>
                <a:ea typeface="Microsoft YaHei" panose="020B0503020204020204" pitchFamily="34" charset="-122"/>
              </a:rPr>
              <a:t> </a:t>
            </a:r>
          </a:p>
          <a:p>
            <a:pPr marL="0" indent="0" algn="ctr">
              <a:buNone/>
            </a:pPr>
            <a:r>
              <a:rPr kumimoji="1" lang="zh-CN" altLang="en-US" sz="7100" dirty="0"/>
              <a:t>类</a:t>
            </a:r>
            <a:r>
              <a:rPr kumimoji="1" lang="zh-CN" altLang="en-US" sz="7100" dirty="0">
                <a:latin typeface="Microsoft YaHei" panose="020B0503020204020204" pitchFamily="34" charset="-122"/>
                <a:ea typeface="Microsoft YaHei" panose="020B0503020204020204" pitchFamily="34" charset="-122"/>
              </a:rPr>
              <a:t>不平衡问题</a:t>
            </a:r>
          </a:p>
        </p:txBody>
      </p:sp>
    </p:spTree>
    <p:extLst>
      <p:ext uri="{BB962C8B-B14F-4D97-AF65-F5344CB8AC3E}">
        <p14:creationId xmlns:p14="http://schemas.microsoft.com/office/powerpoint/2010/main" val="31895212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000" dirty="0"/>
              <a:t>在许多数据集中，不同类别的实例数量差距较大，出现倾斜或类不平衡现象</a:t>
            </a:r>
            <a:endParaRPr lang="en-US" altLang="zh-CN" sz="2000" dirty="0"/>
          </a:p>
          <a:p>
            <a:pPr>
              <a:buClr>
                <a:schemeClr val="tx1"/>
              </a:buClr>
            </a:pPr>
            <a:endParaRPr lang="en-US" altLang="zh-CN" sz="2000" dirty="0"/>
          </a:p>
          <a:p>
            <a:pPr>
              <a:buClr>
                <a:schemeClr val="tx1"/>
              </a:buClr>
            </a:pPr>
            <a:r>
              <a:rPr lang="zh-CN" altLang="en-US" sz="2000" dirty="0"/>
              <a:t>类不平衡示例：</a:t>
            </a:r>
            <a:endParaRPr lang="en-US" altLang="zh-CN" sz="2000" dirty="0"/>
          </a:p>
          <a:p>
            <a:pPr lvl="1">
              <a:buClr>
                <a:schemeClr val="tx1"/>
              </a:buClr>
            </a:pPr>
            <a:r>
              <a:rPr lang="zh-CN" altLang="en-US" sz="1800" dirty="0"/>
              <a:t>信用卡诈骗</a:t>
            </a:r>
            <a:endParaRPr lang="en-US" altLang="zh-CN" sz="1800" dirty="0"/>
          </a:p>
          <a:p>
            <a:pPr lvl="1">
              <a:buClr>
                <a:schemeClr val="tx1"/>
              </a:buClr>
            </a:pPr>
            <a:r>
              <a:rPr lang="zh-CN" altLang="en-US" sz="1800" dirty="0"/>
              <a:t>网络入侵检测</a:t>
            </a:r>
            <a:endParaRPr lang="en-US" altLang="zh-CN" sz="1800" dirty="0"/>
          </a:p>
          <a:p>
            <a:pPr lvl="1">
              <a:buClr>
                <a:schemeClr val="tx1"/>
              </a:buClr>
            </a:pPr>
            <a:r>
              <a:rPr lang="zh-CN" altLang="en-US" sz="1800" dirty="0"/>
              <a:t>生产线上的瑕疵产品</a:t>
            </a:r>
            <a:endParaRPr lang="en-US" altLang="zh-CN" sz="18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573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000" dirty="0"/>
              <a:t>类不平衡对分类任务的影响：</a:t>
            </a:r>
            <a:endParaRPr lang="en-US" altLang="zh-CN" sz="2000" dirty="0"/>
          </a:p>
          <a:p>
            <a:pPr marL="914400" lvl="1" indent="-457200">
              <a:buClr>
                <a:schemeClr val="tx1"/>
              </a:buClr>
              <a:buFont typeface="+mj-lt"/>
              <a:buAutoNum type="arabicPeriod"/>
            </a:pPr>
            <a:r>
              <a:rPr lang="zh-CN" altLang="en-US" sz="2000" dirty="0"/>
              <a:t>准确率不再适用于在类不平衡的测试数据集中评估模型：</a:t>
            </a:r>
            <a:endParaRPr lang="en-US" altLang="zh-CN" sz="2000" dirty="0"/>
          </a:p>
          <a:p>
            <a:pPr lvl="2">
              <a:buClr>
                <a:schemeClr val="tx1"/>
              </a:buClr>
            </a:pPr>
            <a:r>
              <a:rPr lang="zh-CN" altLang="en-US" sz="1600" dirty="0"/>
              <a:t>例：模型测试准确率</a:t>
            </a:r>
            <a:r>
              <a:rPr lang="en-US" altLang="zh-CN" sz="1600" dirty="0"/>
              <a:t>=99%</a:t>
            </a:r>
            <a:r>
              <a:rPr lang="zh-CN" altLang="en-US" sz="1600" dirty="0"/>
              <a:t>，但信用卡欺诈案例只占</a:t>
            </a:r>
            <a:r>
              <a:rPr lang="en-US" altLang="zh-CN" sz="1600" dirty="0"/>
              <a:t>1%</a:t>
            </a:r>
          </a:p>
          <a:p>
            <a:pPr lvl="2">
              <a:buClr>
                <a:schemeClr val="tx1"/>
              </a:buClr>
            </a:pPr>
            <a:endParaRPr lang="en-US" altLang="zh-CN" sz="1600" dirty="0"/>
          </a:p>
          <a:p>
            <a:pPr marL="914400" lvl="1" indent="-457200">
              <a:buClr>
                <a:schemeClr val="tx1"/>
              </a:buClr>
              <a:buFont typeface="+mj-lt"/>
              <a:buAutoNum type="arabicPeriod"/>
            </a:pPr>
            <a:r>
              <a:rPr lang="zh-CN" altLang="en-US" sz="2000" dirty="0"/>
              <a:t>很难找到充足的稀有类别的样本</a:t>
            </a:r>
            <a:endParaRPr lang="en-US" altLang="zh-CN" sz="2000" dirty="0"/>
          </a:p>
          <a:p>
            <a:pPr lvl="2">
              <a:buClr>
                <a:schemeClr val="tx1"/>
              </a:buClr>
            </a:pPr>
            <a:r>
              <a:rPr lang="zh-CN" altLang="en-US" sz="1600" dirty="0"/>
              <a:t>例：</a:t>
            </a:r>
            <a:r>
              <a:rPr lang="en-US" altLang="zh-CN" sz="1600" dirty="0"/>
              <a:t>KNN</a:t>
            </a:r>
            <a:r>
              <a:rPr lang="zh-CN" altLang="en-US" sz="1600" dirty="0"/>
              <a:t>算法基于实例比较邻近度，但测试对象为稀有类则难以找到相似实例</a:t>
            </a:r>
            <a:endParaRPr lang="en-US" altLang="zh-CN" sz="1600" dirty="0"/>
          </a:p>
          <a:p>
            <a:pPr lvl="1">
              <a:buClr>
                <a:schemeClr val="tx1"/>
              </a:buClr>
            </a:pPr>
            <a:endParaRPr lang="en-US" altLang="zh-CN" sz="20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69746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混淆矩阵</a:t>
            </a:r>
            <a:endParaRPr lang="en-US" altLang="zh-CN" sz="24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Group 4">
            <a:extLst>
              <a:ext uri="{FF2B5EF4-FFF2-40B4-BE49-F238E27FC236}">
                <a16:creationId xmlns:a16="http://schemas.microsoft.com/office/drawing/2014/main" id="{1AB25CC7-7A12-4523-8B1C-FEF6DBFABFD9}"/>
              </a:ext>
            </a:extLst>
          </p:cNvPr>
          <p:cNvGraphicFramePr>
            <a:graphicFrameLocks noGrp="1"/>
          </p:cNvGraphicFramePr>
          <p:nvPr>
            <p:extLst>
              <p:ext uri="{D42A27DB-BD31-4B8C-83A1-F6EECF244321}">
                <p14:modId xmlns:p14="http://schemas.microsoft.com/office/powerpoint/2010/main" val="2208417724"/>
              </p:ext>
            </p:extLst>
          </p:nvPr>
        </p:nvGraphicFramePr>
        <p:xfrm>
          <a:off x="2582333" y="1606014"/>
          <a:ext cx="6096000" cy="2794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预测的类</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实际的类</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kern="1200" cap="none" normalizeH="0" baseline="0" dirty="0">
                          <a:ln>
                            <a:noFill/>
                          </a:ln>
                          <a:solidFill>
                            <a:schemeClr val="tx1"/>
                          </a:solidFill>
                          <a:effectLst/>
                          <a:latin typeface="Arial" charset="0"/>
                          <a:ea typeface="+mn-ea"/>
                          <a:cs typeface="+mn-cs"/>
                        </a:rPr>
                        <a:t>Class=</a:t>
                      </a:r>
                      <a:r>
                        <a:rPr kumimoji="0" lang="en-US" altLang="zh-CN" sz="2400" b="0" i="0" u="none" strike="noStrike" kern="1200" cap="none" normalizeH="0" baseline="0" dirty="0">
                          <a:ln>
                            <a:noFill/>
                          </a:ln>
                          <a:solidFill>
                            <a:schemeClr val="tx1"/>
                          </a:solidFill>
                          <a:effectLst/>
                          <a:latin typeface="Arial" charset="0"/>
                          <a:ea typeface="+mn-ea"/>
                          <a:cs typeface="+mn-cs"/>
                        </a:rPr>
                        <a:t>+</a:t>
                      </a:r>
                      <a:endParaRPr kumimoji="0" lang="en-US" sz="2400" b="0" i="0" u="none" strike="noStrike" kern="1200" cap="none" normalizeH="0" baseline="0" dirty="0">
                        <a:ln>
                          <a:noFill/>
                        </a:ln>
                        <a:solidFill>
                          <a:schemeClr val="tx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27">
            <a:extLst>
              <a:ext uri="{FF2B5EF4-FFF2-40B4-BE49-F238E27FC236}">
                <a16:creationId xmlns:a16="http://schemas.microsoft.com/office/drawing/2014/main" id="{FD4B4335-9186-4CCA-AE97-BB63A79638E9}"/>
              </a:ext>
            </a:extLst>
          </p:cNvPr>
          <p:cNvSpPr txBox="1">
            <a:spLocks noChangeArrowheads="1"/>
          </p:cNvSpPr>
          <p:nvPr/>
        </p:nvSpPr>
        <p:spPr bwMode="auto">
          <a:xfrm>
            <a:off x="2790577" y="4845717"/>
            <a:ext cx="6610846"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真正</a:t>
            </a:r>
            <a:r>
              <a:rPr lang="en-US" altLang="en-US" sz="2000" dirty="0">
                <a:latin typeface="微软雅黑" panose="020B0503020204020204" pitchFamily="34" charset="-122"/>
                <a:ea typeface="微软雅黑" panose="020B0503020204020204" pitchFamily="34" charset="-122"/>
              </a:rPr>
              <a:t> (true positive)</a:t>
            </a:r>
          </a:p>
          <a:p>
            <a:pPr>
              <a:spcBef>
                <a:spcPct val="50000"/>
              </a:spcBef>
              <a:spcAft>
                <a:spcPct val="0"/>
              </a:spcAft>
              <a:buClrTx/>
              <a:buSzTx/>
              <a:buFontTx/>
              <a:buNone/>
            </a:pPr>
            <a:r>
              <a:rPr lang="en-US" altLang="en-US"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假负</a:t>
            </a:r>
            <a:r>
              <a:rPr lang="en-US" altLang="en-US" sz="2000" dirty="0">
                <a:latin typeface="微软雅黑" panose="020B0503020204020204" pitchFamily="34" charset="-122"/>
                <a:ea typeface="微软雅黑" panose="020B0503020204020204" pitchFamily="34" charset="-122"/>
              </a:rPr>
              <a:t> (false negative)</a:t>
            </a:r>
            <a:r>
              <a:rPr lang="zh-CN" altLang="en-US" sz="2000" dirty="0">
                <a:latin typeface="微软雅黑" panose="020B0503020204020204" pitchFamily="34" charset="-122"/>
                <a:ea typeface="微软雅黑" panose="020B0503020204020204" pitchFamily="34" charset="-122"/>
              </a:rPr>
              <a:t>，也被称为第一类错误</a:t>
            </a:r>
            <a:endParaRPr lang="en-US" altLang="en-US" sz="2000" dirty="0">
              <a:latin typeface="微软雅黑" panose="020B0503020204020204" pitchFamily="34" charset="-122"/>
              <a:ea typeface="微软雅黑" panose="020B0503020204020204" pitchFamily="34" charset="-122"/>
            </a:endParaRPr>
          </a:p>
          <a:p>
            <a:pPr>
              <a:spcBef>
                <a:spcPct val="50000"/>
              </a:spcBef>
              <a:spcAft>
                <a:spcPct val="0"/>
              </a:spcAft>
              <a:buClrTx/>
              <a:buSzTx/>
              <a:buFontTx/>
              <a:buNone/>
            </a:pPr>
            <a:r>
              <a:rPr lang="en-US" altLang="en-US"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假正 </a:t>
            </a:r>
            <a:r>
              <a:rPr lang="en-US" altLang="en-US" sz="2000" dirty="0">
                <a:latin typeface="微软雅黑" panose="020B0503020204020204" pitchFamily="34" charset="-122"/>
                <a:ea typeface="微软雅黑" panose="020B0503020204020204" pitchFamily="34" charset="-122"/>
              </a:rPr>
              <a:t>(false positive)</a:t>
            </a:r>
            <a:r>
              <a:rPr lang="zh-CN" altLang="en-US" sz="2000" dirty="0">
                <a:latin typeface="微软雅黑" panose="020B0503020204020204" pitchFamily="34" charset="-122"/>
                <a:ea typeface="微软雅黑" panose="020B0503020204020204" pitchFamily="34" charset="-122"/>
              </a:rPr>
              <a:t>，也被称为第二类错误</a:t>
            </a:r>
            <a:endParaRPr lang="en-US" altLang="en-US" sz="2000" dirty="0">
              <a:latin typeface="微软雅黑" panose="020B0503020204020204" pitchFamily="34" charset="-122"/>
              <a:ea typeface="微软雅黑" panose="020B0503020204020204" pitchFamily="34" charset="-122"/>
            </a:endParaRPr>
          </a:p>
          <a:p>
            <a:pPr>
              <a:spcBef>
                <a:spcPct val="50000"/>
              </a:spcBef>
              <a:spcAft>
                <a:spcPct val="0"/>
              </a:spcAft>
              <a:buClrTx/>
              <a:buSzTx/>
              <a:buFontTx/>
              <a:buNone/>
            </a:pPr>
            <a:r>
              <a:rPr lang="en-US" altLang="en-US" sz="2000" dirty="0">
                <a:latin typeface="微软雅黑" panose="020B0503020204020204" pitchFamily="34" charset="-122"/>
                <a:ea typeface="微软雅黑" panose="020B0503020204020204" pitchFamily="34" charset="-122"/>
              </a:rPr>
              <a:t>d: </a:t>
            </a:r>
            <a:r>
              <a:rPr lang="zh-CN" altLang="en-US" sz="2000" dirty="0">
                <a:latin typeface="微软雅黑" panose="020B0503020204020204" pitchFamily="34" charset="-122"/>
                <a:ea typeface="微软雅黑" panose="020B0503020204020204" pitchFamily="34" charset="-122"/>
              </a:rPr>
              <a:t>真负</a:t>
            </a:r>
            <a:r>
              <a:rPr lang="en-US" altLang="en-US" sz="2000" dirty="0">
                <a:latin typeface="微软雅黑" panose="020B0503020204020204" pitchFamily="34" charset="-122"/>
                <a:ea typeface="微软雅黑" panose="020B0503020204020204" pitchFamily="34" charset="-122"/>
              </a:rPr>
              <a:t> (true negative)</a:t>
            </a:r>
          </a:p>
        </p:txBody>
      </p:sp>
    </p:spTree>
    <p:extLst>
      <p:ext uri="{BB962C8B-B14F-4D97-AF65-F5344CB8AC3E}">
        <p14:creationId xmlns:p14="http://schemas.microsoft.com/office/powerpoint/2010/main" val="18607131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最常用的准确率计算：</a:t>
            </a:r>
            <a:endParaRPr lang="en-US" altLang="zh-CN" sz="2400" dirty="0"/>
          </a:p>
          <a:p>
            <a:pPr lvl="1">
              <a:buClr>
                <a:schemeClr val="tx1"/>
              </a:buClr>
            </a:pPr>
            <a:endParaRPr lang="en-US" altLang="zh-CN" sz="16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Group 4">
            <a:extLst>
              <a:ext uri="{FF2B5EF4-FFF2-40B4-BE49-F238E27FC236}">
                <a16:creationId xmlns:a16="http://schemas.microsoft.com/office/drawing/2014/main" id="{1AB25CC7-7A12-4523-8B1C-FEF6DBFABFD9}"/>
              </a:ext>
            </a:extLst>
          </p:cNvPr>
          <p:cNvGraphicFramePr>
            <a:graphicFrameLocks noGrp="1"/>
          </p:cNvGraphicFramePr>
          <p:nvPr>
            <p:extLst>
              <p:ext uri="{D42A27DB-BD31-4B8C-83A1-F6EECF244321}">
                <p14:modId xmlns:p14="http://schemas.microsoft.com/office/powerpoint/2010/main" val="2358350218"/>
              </p:ext>
            </p:extLst>
          </p:nvPr>
        </p:nvGraphicFramePr>
        <p:xfrm>
          <a:off x="2658533" y="2989255"/>
          <a:ext cx="6096000" cy="291084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预测的类</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实际的类</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kern="1200" cap="none" normalizeH="0" baseline="0" dirty="0">
                          <a:ln>
                            <a:noFill/>
                          </a:ln>
                          <a:solidFill>
                            <a:schemeClr val="tx1"/>
                          </a:solidFill>
                          <a:effectLst/>
                          <a:latin typeface="Arial" charset="0"/>
                          <a:ea typeface="+mn-ea"/>
                          <a:cs typeface="+mn-cs"/>
                        </a:rPr>
                        <a:t>Class=</a:t>
                      </a:r>
                      <a:r>
                        <a:rPr kumimoji="0" lang="en-US" altLang="zh-CN" sz="2400" b="0" i="0" u="none" strike="noStrike" kern="1200" cap="none" normalizeH="0" baseline="0" dirty="0">
                          <a:ln>
                            <a:noFill/>
                          </a:ln>
                          <a:solidFill>
                            <a:schemeClr val="tx1"/>
                          </a:solidFill>
                          <a:effectLst/>
                          <a:latin typeface="Arial" charset="0"/>
                          <a:ea typeface="+mn-ea"/>
                          <a:cs typeface="+mn-cs"/>
                        </a:rPr>
                        <a:t>+</a:t>
                      </a:r>
                      <a:endParaRPr kumimoji="0" lang="en-US" sz="2400" b="0" i="0" u="none" strike="noStrike" kern="1200" cap="none" normalizeH="0" baseline="0" dirty="0">
                        <a:ln>
                          <a:noFill/>
                        </a:ln>
                        <a:solidFill>
                          <a:schemeClr val="tx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rPr>
                        <a:t>a</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b</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Object 27">
                <a:extLst>
                  <a:ext uri="{FF2B5EF4-FFF2-40B4-BE49-F238E27FC236}">
                    <a16:creationId xmlns:a16="http://schemas.microsoft.com/office/drawing/2014/main" id="{D0FECB28-B0E1-4724-9FA9-B6A0F728272E}"/>
                  </a:ext>
                </a:extLst>
              </p:cNvPr>
              <p:cNvSpPr txBox="1"/>
              <p:nvPr/>
            </p:nvSpPr>
            <p:spPr bwMode="auto">
              <a:xfrm>
                <a:off x="2658533" y="1666875"/>
                <a:ext cx="7583488" cy="9699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z="2000">
                          <a:solidFill>
                            <a:srgbClr val="000000"/>
                          </a:solidFill>
                          <a:latin typeface="Cambria Math" panose="02040503050406030204" pitchFamily="18" charset="0"/>
                        </a:rPr>
                        <m:t>准确率</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𝑑</m:t>
                          </m:r>
                        </m:num>
                        <m:den>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𝑐</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𝑑</m:t>
                          </m:r>
                        </m:den>
                      </m:f>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𝑇𝑃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𝑇𝑁</m:t>
                          </m:r>
                        </m:num>
                        <m:den>
                          <m:r>
                            <a:rPr lang="zh-CN" altLang="en-US" sz="2000" i="1">
                              <a:solidFill>
                                <a:srgbClr val="000000"/>
                              </a:solidFill>
                              <a:latin typeface="Cambria Math" panose="02040503050406030204" pitchFamily="18" charset="0"/>
                            </a:rPr>
                            <m:t>𝑇𝑃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𝑇𝑁</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𝐹𝑃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𝐹𝑁</m:t>
                          </m:r>
                        </m:den>
                      </m:f>
                    </m:oMath>
                  </m:oMathPara>
                </a14:m>
                <a:endParaRPr lang="zh-CN" altLang="en-US" sz="2000" dirty="0"/>
              </a:p>
            </p:txBody>
          </p:sp>
        </mc:Choice>
        <mc:Fallback xmlns="">
          <p:sp>
            <p:nvSpPr>
              <p:cNvPr id="10" name="Object 27">
                <a:extLst>
                  <a:ext uri="{FF2B5EF4-FFF2-40B4-BE49-F238E27FC236}">
                    <a16:creationId xmlns:a16="http://schemas.microsoft.com/office/drawing/2014/main" id="{D0FECB28-B0E1-4724-9FA9-B6A0F728272E}"/>
                  </a:ext>
                </a:extLst>
              </p:cNvPr>
              <p:cNvSpPr txBox="1">
                <a:spLocks noRot="1" noChangeAspect="1" noMove="1" noResize="1" noEditPoints="1" noAdjustHandles="1" noChangeArrowheads="1" noChangeShapeType="1" noTextEdit="1"/>
              </p:cNvSpPr>
              <p:nvPr/>
            </p:nvSpPr>
            <p:spPr bwMode="auto">
              <a:xfrm>
                <a:off x="2658533" y="1666875"/>
                <a:ext cx="7583488" cy="969963"/>
              </a:xfrm>
              <a:prstGeom prst="rect">
                <a:avLst/>
              </a:prstGeom>
              <a:blipFill>
                <a:blip r:embed="rId3"/>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4138945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000" dirty="0"/>
              <a:t>上述准确率不再适用于在类不平衡的测试数据集中评估模型</a:t>
            </a:r>
            <a:endParaRPr lang="en-US" altLang="zh-CN" sz="2000" dirty="0"/>
          </a:p>
          <a:p>
            <a:pPr>
              <a:buClr>
                <a:schemeClr val="tx1"/>
              </a:buClr>
            </a:pPr>
            <a:endParaRPr lang="en-US" altLang="zh-CN" sz="2000" dirty="0"/>
          </a:p>
          <a:p>
            <a:pPr>
              <a:buClr>
                <a:schemeClr val="tx1"/>
              </a:buClr>
            </a:pPr>
            <a:r>
              <a:rPr lang="zh-CN" altLang="en-US" sz="2000" dirty="0"/>
              <a:t>假设一个二分类问题：</a:t>
            </a:r>
            <a:endParaRPr lang="en-US" altLang="zh-CN" sz="2000" dirty="0"/>
          </a:p>
          <a:p>
            <a:pPr lvl="1">
              <a:buClr>
                <a:schemeClr val="tx1"/>
              </a:buClr>
            </a:pPr>
            <a:r>
              <a:rPr lang="en-US" altLang="zh-CN" sz="2000" dirty="0"/>
              <a:t>+</a:t>
            </a:r>
            <a:r>
              <a:rPr lang="zh-CN" altLang="en-US" sz="2000" dirty="0"/>
              <a:t>类数量</a:t>
            </a:r>
            <a:r>
              <a:rPr lang="en-US" altLang="zh-CN" sz="2000" dirty="0"/>
              <a:t>=10</a:t>
            </a:r>
          </a:p>
          <a:p>
            <a:pPr lvl="1">
              <a:buClr>
                <a:schemeClr val="tx1"/>
              </a:buClr>
            </a:pPr>
            <a:r>
              <a:rPr lang="en-US" altLang="zh-CN" sz="2000" dirty="0"/>
              <a:t>-</a:t>
            </a:r>
            <a:r>
              <a:rPr lang="zh-CN" altLang="en-US" sz="2000" dirty="0"/>
              <a:t>类数量</a:t>
            </a:r>
            <a:r>
              <a:rPr lang="en-US" altLang="zh-CN" sz="2000" dirty="0"/>
              <a:t>=990</a:t>
            </a:r>
          </a:p>
          <a:p>
            <a:pPr lvl="1">
              <a:buClr>
                <a:schemeClr val="tx1"/>
              </a:buClr>
            </a:pPr>
            <a:endParaRPr lang="en-US" altLang="zh-CN" sz="2000" dirty="0"/>
          </a:p>
          <a:p>
            <a:pPr>
              <a:buClr>
                <a:schemeClr val="tx1"/>
              </a:buClr>
            </a:pPr>
            <a:r>
              <a:rPr lang="zh-CN" altLang="en-US" sz="2000" dirty="0"/>
              <a:t>对上述问题，如果一个模型将所有对象都预测为</a:t>
            </a:r>
            <a:r>
              <a:rPr lang="en-US" altLang="zh-CN" sz="2000" dirty="0"/>
              <a:t>-</a:t>
            </a:r>
            <a:r>
              <a:rPr lang="zh-CN" altLang="en-US" sz="2000" dirty="0"/>
              <a:t>类，则准确率</a:t>
            </a:r>
            <a:r>
              <a:rPr lang="en-US" altLang="zh-CN" sz="2000" dirty="0"/>
              <a:t>=99%</a:t>
            </a:r>
            <a:r>
              <a:rPr lang="zh-CN" altLang="en-US" sz="2000" dirty="0"/>
              <a:t>，然而模型实际上无法区分</a:t>
            </a:r>
            <a:r>
              <a:rPr lang="en-US" altLang="zh-CN" sz="2000" dirty="0"/>
              <a:t>+</a:t>
            </a:r>
            <a:r>
              <a:rPr lang="zh-CN" altLang="en-US" sz="2000" dirty="0"/>
              <a:t>、</a:t>
            </a:r>
            <a:r>
              <a:rPr lang="en-US" altLang="zh-CN" sz="2000" dirty="0"/>
              <a:t>-</a:t>
            </a:r>
            <a:r>
              <a:rPr lang="zh-CN" altLang="en-US" sz="2000" dirty="0"/>
              <a:t>类样本</a:t>
            </a:r>
            <a:endParaRPr lang="en-US" altLang="zh-CN" sz="2000" dirty="0"/>
          </a:p>
          <a:p>
            <a:pPr>
              <a:buClr>
                <a:schemeClr val="tx1"/>
              </a:buClr>
            </a:pPr>
            <a:endParaRPr lang="en-US" altLang="zh-CN" sz="2000" dirty="0"/>
          </a:p>
          <a:p>
            <a:pPr>
              <a:buClr>
                <a:schemeClr val="tx1"/>
              </a:buClr>
            </a:pPr>
            <a:r>
              <a:rPr lang="zh-CN" altLang="en-US" sz="2000" dirty="0"/>
              <a:t>很多情况下，少数类是我们更加关注的对象（例如：信用卡欺诈、瑕疵产品、网络入侵等）</a:t>
            </a:r>
            <a:endParaRPr lang="en-US" altLang="zh-CN" sz="2000" dirty="0"/>
          </a:p>
          <a:p>
            <a:pPr lvl="2">
              <a:buClr>
                <a:schemeClr val="tx1"/>
              </a:buClr>
            </a:pPr>
            <a:endParaRPr lang="en-US" altLang="zh-CN"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30051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针对类不平衡问题的评估指标</a:t>
            </a: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Group 4">
            <a:extLst>
              <a:ext uri="{FF2B5EF4-FFF2-40B4-BE49-F238E27FC236}">
                <a16:creationId xmlns:a16="http://schemas.microsoft.com/office/drawing/2014/main" id="{6E6A3F0D-5A61-4782-A83A-25BCC975A27E}"/>
              </a:ext>
            </a:extLst>
          </p:cNvPr>
          <p:cNvGraphicFramePr>
            <a:graphicFrameLocks noGrp="1"/>
          </p:cNvGraphicFramePr>
          <p:nvPr>
            <p:extLst>
              <p:ext uri="{D42A27DB-BD31-4B8C-83A1-F6EECF244321}">
                <p14:modId xmlns:p14="http://schemas.microsoft.com/office/powerpoint/2010/main" val="786771805"/>
              </p:ext>
            </p:extLst>
          </p:nvPr>
        </p:nvGraphicFramePr>
        <p:xfrm>
          <a:off x="5944658" y="368459"/>
          <a:ext cx="6096000" cy="291084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预测的类</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2400" b="0" i="0" u="none" strike="noStrike" cap="none" normalizeH="0" baseline="0" dirty="0">
                          <a:ln>
                            <a:noFill/>
                          </a:ln>
                          <a:solidFill>
                            <a:schemeClr val="tx1"/>
                          </a:solidFill>
                          <a:effectLst/>
                          <a:latin typeface="Arial" charset="0"/>
                        </a:rPr>
                        <a:t>实际的类</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kern="1200" cap="none" normalizeH="0" baseline="0" dirty="0">
                          <a:ln>
                            <a:noFill/>
                          </a:ln>
                          <a:solidFill>
                            <a:schemeClr val="tx1"/>
                          </a:solidFill>
                          <a:effectLst/>
                          <a:latin typeface="Arial" charset="0"/>
                          <a:ea typeface="+mn-ea"/>
                          <a:cs typeface="+mn-cs"/>
                        </a:rPr>
                        <a:t>Class=</a:t>
                      </a:r>
                      <a:r>
                        <a:rPr kumimoji="0" lang="en-US" altLang="zh-CN" sz="2400" b="0" i="0" u="none" strike="noStrike" kern="1200" cap="none" normalizeH="0" baseline="0" dirty="0">
                          <a:ln>
                            <a:noFill/>
                          </a:ln>
                          <a:solidFill>
                            <a:schemeClr val="tx1"/>
                          </a:solidFill>
                          <a:effectLst/>
                          <a:latin typeface="Arial" charset="0"/>
                          <a:ea typeface="+mn-ea"/>
                          <a:cs typeface="+mn-cs"/>
                        </a:rPr>
                        <a:t>+</a:t>
                      </a:r>
                      <a:endParaRPr kumimoji="0" lang="en-US" sz="2400" b="0" i="0" u="none" strike="noStrike" kern="1200" cap="none" normalizeH="0" baseline="0" dirty="0">
                        <a:ln>
                          <a:noFill/>
                        </a:ln>
                        <a:solidFill>
                          <a:schemeClr val="tx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rPr>
                        <a:t>a</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b</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Class=</a:t>
                      </a:r>
                      <a:r>
                        <a:rPr kumimoji="0" lang="en-US" altLang="zh-CN" sz="2400" b="0" i="0" u="none" strike="noStrike" cap="none" normalizeH="0" baseline="0" dirty="0">
                          <a:ln>
                            <a:noFill/>
                          </a:ln>
                          <a:solidFill>
                            <a:schemeClr val="tx1"/>
                          </a:solidFill>
                          <a:effectLst/>
                          <a:latin typeface="Arial" charset="0"/>
                        </a:rPr>
                        <a: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zh-CN" sz="2000" b="0" i="0" u="none" strike="noStrike" cap="none" normalizeH="0" baseline="0" dirty="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9" name="Object 3">
                <a:extLst>
                  <a:ext uri="{FF2B5EF4-FFF2-40B4-BE49-F238E27FC236}">
                    <a16:creationId xmlns:a16="http://schemas.microsoft.com/office/drawing/2014/main" id="{CE4B0089-4BF0-43A2-9C18-C32FEE5C7CB2}"/>
                  </a:ext>
                </a:extLst>
              </p:cNvPr>
              <p:cNvSpPr txBox="1"/>
              <p:nvPr/>
            </p:nvSpPr>
            <p:spPr bwMode="auto">
              <a:xfrm>
                <a:off x="973138" y="1824037"/>
                <a:ext cx="5955200" cy="430465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精度</m:t>
                      </m:r>
                      <m:r>
                        <a:rPr lang="zh-CN" altLang="en-US" i="0">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p</m:t>
                      </m:r>
                      <m:r>
                        <a:rPr lang="zh-CN" altLang="en-US" i="0">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𝑎</m:t>
                          </m:r>
                        </m:num>
                        <m:den>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den>
                      </m:f>
                    </m:oMath>
                  </m:oMathPara>
                </a14:m>
                <a:br>
                  <a:rPr lang="zh-CN" altLang="en-US" i="1" dirty="0">
                    <a:solidFill>
                      <a:srgbClr val="000000"/>
                    </a:solidFill>
                    <a:latin typeface="Cambria Math" panose="02040503050406030204" pitchFamily="18" charset="0"/>
                  </a:rPr>
                </a:br>
                <a:endParaRPr lang="en-US" altLang="zh-CN" i="1" dirty="0">
                  <a:solidFill>
                    <a:srgbClr val="000000"/>
                  </a:solidFill>
                  <a:latin typeface="Cambria Math" panose="02040503050406030204" pitchFamily="18" charset="0"/>
                </a:endParaRPr>
              </a:p>
              <a:p>
                <a:endParaRPr lang="en-US" altLang="zh-CN" i="1" dirty="0">
                  <a:solidFill>
                    <a:srgbClr val="000000"/>
                  </a:solidFill>
                  <a:latin typeface="Cambria Math" panose="02040503050406030204" pitchFamily="18" charset="0"/>
                </a:endParaRPr>
              </a:p>
              <a:p>
                <a14:m>
                  <m:oMath xmlns:m="http://schemas.openxmlformats.org/officeDocument/2006/math">
                    <m:r>
                      <a:rPr lang="zh-CN" altLang="en-US" i="1" dirty="0">
                        <a:solidFill>
                          <a:srgbClr val="000000"/>
                        </a:solidFill>
                        <a:latin typeface="Cambria Math" panose="02040503050406030204" pitchFamily="18" charset="0"/>
                      </a:rPr>
                      <m:t>召回率（</m:t>
                    </m:r>
                    <m:r>
                      <m:rPr>
                        <m:sty m:val="p"/>
                      </m:rPr>
                      <a:rPr lang="en-US" altLang="zh-CN" i="1" dirty="0">
                        <a:solidFill>
                          <a:srgbClr val="000000"/>
                        </a:solidFill>
                        <a:latin typeface="Cambria Math" panose="02040503050406030204" pitchFamily="18" charset="0"/>
                      </a:rPr>
                      <m:t>r</m:t>
                    </m:r>
                    <m:r>
                      <a:rPr lang="zh-CN" altLang="en-US" i="1" dirty="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𝑎</m:t>
                        </m:r>
                      </m:num>
                      <m:den>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den>
                    </m:f>
                  </m:oMath>
                </a14:m>
                <a:r>
                  <a:rPr lang="zh-CN" altLang="en-US" i="1" dirty="0">
                    <a:solidFill>
                      <a:srgbClr val="000000"/>
                    </a:solidFill>
                    <a:latin typeface="Cambria Math" panose="02040503050406030204" pitchFamily="18" charset="0"/>
                  </a:rPr>
                  <a:t>，</a:t>
                </a:r>
                <a:r>
                  <a:rPr lang="zh-CN" altLang="en-US" dirty="0">
                    <a:solidFill>
                      <a:srgbClr val="000000"/>
                    </a:solidFill>
                    <a:latin typeface="Cambria Math" panose="02040503050406030204" pitchFamily="18" charset="0"/>
                  </a:rPr>
                  <a:t>也被称为真正率、灵敏度</a:t>
                </a:r>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pPr marL="285750" indent="-285750">
                  <a:buFont typeface="Arial" panose="020B0604020202020204" pitchFamily="34" charset="0"/>
                  <a:buChar char="•"/>
                </a:pPr>
                <a:r>
                  <a:rPr lang="zh-CN" altLang="en-US" dirty="0">
                    <a:solidFill>
                      <a:srgbClr val="000000"/>
                    </a:solidFill>
                    <a:latin typeface="Cambria Math" panose="02040503050406030204" pitchFamily="18" charset="0"/>
                  </a:rPr>
                  <a:t>将所有对象预测为正类的分类器（</a:t>
                </a:r>
                <a:r>
                  <a:rPr lang="en-US" altLang="zh-CN" dirty="0">
                    <a:solidFill>
                      <a:srgbClr val="000000"/>
                    </a:solidFill>
                    <a:latin typeface="Cambria Math" panose="02040503050406030204" pitchFamily="18" charset="0"/>
                  </a:rPr>
                  <a:t>b</a:t>
                </a:r>
                <a:r>
                  <a:rPr lang="zh-CN" altLang="en-US" dirty="0">
                    <a:solidFill>
                      <a:srgbClr val="000000"/>
                    </a:solidFill>
                    <a:latin typeface="Cambria Math" panose="02040503050406030204" pitchFamily="18" charset="0"/>
                  </a:rPr>
                  <a:t>≈</a:t>
                </a:r>
                <a:r>
                  <a:rPr lang="en-US" altLang="zh-CN" dirty="0">
                    <a:solidFill>
                      <a:srgbClr val="000000"/>
                    </a:solidFill>
                    <a:latin typeface="Cambria Math" panose="02040503050406030204" pitchFamily="18" charset="0"/>
                  </a:rPr>
                  <a:t>0</a:t>
                </a:r>
                <a:r>
                  <a:rPr lang="zh-CN" altLang="en-US" dirty="0">
                    <a:solidFill>
                      <a:srgbClr val="000000"/>
                    </a:solidFill>
                    <a:latin typeface="Cambria Math" panose="02040503050406030204" pitchFamily="18" charset="0"/>
                  </a:rPr>
                  <a:t>，</a:t>
                </a:r>
                <a:r>
                  <a:rPr lang="en-US" altLang="zh-CN" dirty="0">
                    <a:solidFill>
                      <a:srgbClr val="000000"/>
                    </a:solidFill>
                    <a:latin typeface="Cambria Math" panose="02040503050406030204" pitchFamily="18" charset="0"/>
                  </a:rPr>
                  <a:t>c</a:t>
                </a:r>
                <a:r>
                  <a:rPr lang="zh-CN" altLang="en-US" dirty="0">
                    <a:solidFill>
                      <a:srgbClr val="000000"/>
                    </a:solidFill>
                    <a:latin typeface="Cambria Math" panose="02040503050406030204" pitchFamily="18" charset="0"/>
                  </a:rPr>
                  <a:t>很大）：</a:t>
                </a:r>
                <a:endParaRPr lang="en-US" altLang="zh-CN" dirty="0">
                  <a:solidFill>
                    <a:srgbClr val="000000"/>
                  </a:solidFill>
                  <a:latin typeface="Cambria Math" panose="02040503050406030204" pitchFamily="18" charset="0"/>
                </a:endParaRPr>
              </a:p>
              <a:p>
                <a:pPr marL="742950" lvl="1" indent="-285750">
                  <a:buFont typeface="Arial" panose="020B0604020202020204" pitchFamily="34" charset="0"/>
                  <a:buChar char="•"/>
                </a:pPr>
                <a:r>
                  <a:rPr lang="zh-CN" altLang="en-US" dirty="0">
                    <a:solidFill>
                      <a:srgbClr val="000000"/>
                    </a:solidFill>
                    <a:latin typeface="Cambria Math" panose="02040503050406030204" pitchFamily="18" charset="0"/>
                  </a:rPr>
                  <a:t>高召回率，低精度</a:t>
                </a:r>
                <a:endParaRPr lang="en-US" altLang="zh-CN" dirty="0">
                  <a:solidFill>
                    <a:srgbClr val="000000"/>
                  </a:solidFill>
                  <a:latin typeface="Cambria Math" panose="02040503050406030204" pitchFamily="18" charset="0"/>
                </a:endParaRPr>
              </a:p>
              <a:p>
                <a:pPr marL="742950" lvl="1" indent="-285750">
                  <a:buFont typeface="Arial" panose="020B0604020202020204" pitchFamily="34" charset="0"/>
                  <a:buChar char="•"/>
                </a:pPr>
                <a:endParaRPr lang="en-US" altLang="zh-CN" dirty="0">
                  <a:solidFill>
                    <a:srgbClr val="000000"/>
                  </a:solidFill>
                  <a:latin typeface="Cambria Math" panose="02040503050406030204" pitchFamily="18" charset="0"/>
                </a:endParaRPr>
              </a:p>
              <a:p>
                <a:pPr marL="285750" indent="-285750">
                  <a:buFont typeface="Arial" panose="020B0604020202020204" pitchFamily="34" charset="0"/>
                  <a:buChar char="•"/>
                </a:pPr>
                <a:r>
                  <a:rPr lang="zh-CN" altLang="en-US" dirty="0">
                    <a:solidFill>
                      <a:srgbClr val="000000"/>
                    </a:solidFill>
                    <a:latin typeface="Cambria Math" panose="02040503050406030204" pitchFamily="18" charset="0"/>
                  </a:rPr>
                  <a:t>将所有正类进行保守分类的分类器（</a:t>
                </a:r>
                <a:r>
                  <a:rPr lang="en-US" altLang="zh-CN" dirty="0">
                    <a:solidFill>
                      <a:srgbClr val="000000"/>
                    </a:solidFill>
                    <a:latin typeface="Cambria Math" panose="02040503050406030204" pitchFamily="18" charset="0"/>
                  </a:rPr>
                  <a:t>c</a:t>
                </a:r>
                <a:r>
                  <a:rPr lang="zh-CN" altLang="en-US" dirty="0">
                    <a:solidFill>
                      <a:srgbClr val="000000"/>
                    </a:solidFill>
                    <a:latin typeface="Cambria Math" panose="02040503050406030204" pitchFamily="18" charset="0"/>
                  </a:rPr>
                  <a:t>≈</a:t>
                </a:r>
                <a:r>
                  <a:rPr lang="en-US" altLang="zh-CN" dirty="0">
                    <a:solidFill>
                      <a:srgbClr val="000000"/>
                    </a:solidFill>
                    <a:latin typeface="Cambria Math" panose="02040503050406030204" pitchFamily="18" charset="0"/>
                  </a:rPr>
                  <a:t>0</a:t>
                </a:r>
                <a:r>
                  <a:rPr lang="zh-CN" altLang="en-US" dirty="0">
                    <a:solidFill>
                      <a:srgbClr val="000000"/>
                    </a:solidFill>
                    <a:latin typeface="Cambria Math" panose="02040503050406030204" pitchFamily="18" charset="0"/>
                  </a:rPr>
                  <a:t>，</a:t>
                </a:r>
                <a:r>
                  <a:rPr lang="en-US" altLang="zh-CN" dirty="0">
                    <a:solidFill>
                      <a:srgbClr val="000000"/>
                    </a:solidFill>
                    <a:latin typeface="Cambria Math" panose="02040503050406030204" pitchFamily="18" charset="0"/>
                  </a:rPr>
                  <a:t>b</a:t>
                </a:r>
                <a:r>
                  <a:rPr lang="zh-CN" altLang="en-US" dirty="0">
                    <a:solidFill>
                      <a:srgbClr val="000000"/>
                    </a:solidFill>
                    <a:latin typeface="Cambria Math" panose="02040503050406030204" pitchFamily="18" charset="0"/>
                  </a:rPr>
                  <a:t>很大） ：</a:t>
                </a:r>
                <a:endParaRPr lang="en-US" altLang="zh-CN" dirty="0">
                  <a:solidFill>
                    <a:srgbClr val="000000"/>
                  </a:solidFill>
                  <a:latin typeface="Cambria Math" panose="02040503050406030204" pitchFamily="18" charset="0"/>
                </a:endParaRPr>
              </a:p>
              <a:p>
                <a:pPr marL="742950" lvl="1" indent="-285750">
                  <a:buFont typeface="Arial" panose="020B0604020202020204" pitchFamily="34" charset="0"/>
                  <a:buChar char="•"/>
                </a:pPr>
                <a:r>
                  <a:rPr lang="zh-CN" altLang="en-US" dirty="0">
                    <a:solidFill>
                      <a:srgbClr val="000000"/>
                    </a:solidFill>
                    <a:latin typeface="Cambria Math" panose="02040503050406030204" pitchFamily="18" charset="0"/>
                  </a:rPr>
                  <a:t>低召回率，高精度</a:t>
                </a:r>
                <a:endParaRPr lang="en-US" altLang="zh-CN" dirty="0">
                  <a:solidFill>
                    <a:srgbClr val="000000"/>
                  </a:solidFill>
                  <a:latin typeface="Cambria Math" panose="02040503050406030204" pitchFamily="18" charset="0"/>
                </a:endParaRPr>
              </a:p>
              <a:p>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altLang="zh-CN">
                          <a:solidFill>
                            <a:srgbClr val="000000"/>
                          </a:solidFill>
                          <a:latin typeface="Cambria Math" panose="02040503050406030204" pitchFamily="18" charset="0"/>
                        </a:rPr>
                        <m:t>F</m:t>
                      </m:r>
                      <m:r>
                        <m:rPr>
                          <m:nor/>
                        </m:rPr>
                        <a:rPr lang="en-US" altLang="zh-CN" b="0" i="0" baseline="-25000" smtClean="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度量</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𝑟𝑝</m:t>
                          </m:r>
                        </m:num>
                        <m:den>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𝑎</m:t>
                          </m:r>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den>
                      </m:f>
                    </m:oMath>
                  </m:oMathPara>
                </a14:m>
                <a:endParaRPr lang="zh-CN" altLang="en-US" dirty="0"/>
              </a:p>
            </p:txBody>
          </p:sp>
        </mc:Choice>
        <mc:Fallback xmlns="">
          <p:sp>
            <p:nvSpPr>
              <p:cNvPr id="9" name="Object 3">
                <a:extLst>
                  <a:ext uri="{FF2B5EF4-FFF2-40B4-BE49-F238E27FC236}">
                    <a16:creationId xmlns:a16="http://schemas.microsoft.com/office/drawing/2014/main" id="{CE4B0089-4BF0-43A2-9C18-C32FEE5C7CB2}"/>
                  </a:ext>
                </a:extLst>
              </p:cNvPr>
              <p:cNvSpPr txBox="1">
                <a:spLocks noRot="1" noChangeAspect="1" noMove="1" noResize="1" noEditPoints="1" noAdjustHandles="1" noChangeArrowheads="1" noChangeShapeType="1" noTextEdit="1"/>
              </p:cNvSpPr>
              <p:nvPr/>
            </p:nvSpPr>
            <p:spPr bwMode="auto">
              <a:xfrm>
                <a:off x="973138" y="1824037"/>
                <a:ext cx="5955200" cy="4304657"/>
              </a:xfrm>
              <a:prstGeom prst="rect">
                <a:avLst/>
              </a:prstGeom>
              <a:blipFill>
                <a:blip r:embed="rId3"/>
                <a:stretch>
                  <a:fillRect l="-716"/>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25238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最近邻分类器</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latin typeface="微软雅黑" panose="020B0503020204020204" pitchFamily="34" charset="-122"/>
                <a:ea typeface="微软雅黑" panose="020B0503020204020204" pitchFamily="34" charset="-122"/>
              </a:rPr>
              <a:t>常需要进行数据预处理</a:t>
            </a:r>
            <a:endParaRPr lang="en-US" altLang="zh-CN" sz="2400"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否则分类结果将可能由尺度较大的属性所决定，例如考虑以下三个属性：</a:t>
            </a:r>
            <a:endParaRPr lang="en-US" altLang="zh-CN" sz="2000"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zh-CN" altLang="en-US" dirty="0">
                <a:latin typeface="微软雅黑" panose="020B0503020204020204" pitchFamily="34" charset="-122"/>
                <a:ea typeface="微软雅黑" panose="020B0503020204020204" pitchFamily="34" charset="-122"/>
              </a:rPr>
              <a:t>人的身高范围</a:t>
            </a:r>
            <a:r>
              <a:rPr lang="en-US" altLang="zh-CN" dirty="0">
                <a:latin typeface="微软雅黑" panose="020B0503020204020204" pitchFamily="34" charset="-122"/>
                <a:ea typeface="微软雅黑" panose="020B0503020204020204" pitchFamily="34" charset="-122"/>
              </a:rPr>
              <a:t>1.5m</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1.8m</a:t>
            </a:r>
          </a:p>
          <a:p>
            <a:pPr marL="1257300" lvl="2" indent="-342900">
              <a:buClr>
                <a:schemeClr val="tx1"/>
              </a:buClr>
              <a:buFont typeface="+mj-lt"/>
              <a:buAutoNum type="arabicPeriod"/>
            </a:pPr>
            <a:r>
              <a:rPr lang="zh-CN" altLang="en-US" dirty="0">
                <a:latin typeface="微软雅黑" panose="020B0503020204020204" pitchFamily="34" charset="-122"/>
                <a:ea typeface="微软雅黑" panose="020B0503020204020204" pitchFamily="34" charset="-122"/>
              </a:rPr>
              <a:t>人的体重范围</a:t>
            </a:r>
            <a:r>
              <a:rPr lang="en-US" altLang="zh-CN" dirty="0">
                <a:latin typeface="微软雅黑" panose="020B0503020204020204" pitchFamily="34" charset="-122"/>
                <a:ea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rPr>
              <a:t>磅到</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磅</a:t>
            </a:r>
            <a:endParaRPr lang="en-US" altLang="zh-CN" dirty="0">
              <a:latin typeface="微软雅黑" panose="020B0503020204020204" pitchFamily="34" charset="-122"/>
              <a:ea typeface="微软雅黑" panose="020B0503020204020204" pitchFamily="34" charset="-122"/>
            </a:endParaRPr>
          </a:p>
          <a:p>
            <a:pPr marL="1257300" lvl="2" indent="-342900">
              <a:buClr>
                <a:schemeClr val="tx1"/>
              </a:buClr>
              <a:buFont typeface="+mj-lt"/>
              <a:buAutoNum type="arabicPeriod"/>
            </a:pPr>
            <a:r>
              <a:rPr lang="zh-CN" altLang="en-US" dirty="0">
                <a:latin typeface="微软雅黑" panose="020B0503020204020204" pitchFamily="34" charset="-122"/>
                <a:ea typeface="微软雅黑" panose="020B0503020204020204" pitchFamily="34" charset="-122"/>
              </a:rPr>
              <a:t>人的年收入范围</a:t>
            </a:r>
            <a:r>
              <a:rPr lang="en-US" altLang="zh-CN" dirty="0">
                <a:latin typeface="微软雅黑" panose="020B0503020204020204" pitchFamily="34" charset="-122"/>
                <a:ea typeface="微软雅黑" panose="020B0503020204020204" pitchFamily="34" charset="-122"/>
              </a:rPr>
              <a:t>10k</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1M</a:t>
            </a:r>
          </a:p>
          <a:p>
            <a:pPr marL="457200" lvl="1" indent="0">
              <a:buClr>
                <a:schemeClr val="tx1"/>
              </a:buClr>
              <a:buNone/>
            </a:pPr>
            <a:endParaRPr lang="en-US" altLang="zh-CN" dirty="0">
              <a:latin typeface="微软雅黑" panose="020B0503020204020204" pitchFamily="34" charset="-122"/>
              <a:ea typeface="微软雅黑" panose="020B0503020204020204" pitchFamily="34" charset="-122"/>
            </a:endParaRPr>
          </a:p>
          <a:p>
            <a:pPr lvl="1">
              <a:buClr>
                <a:schemeClr val="tx1"/>
              </a:buClr>
            </a:pPr>
            <a:r>
              <a:rPr lang="zh-CN" altLang="en-US" sz="2000" dirty="0">
                <a:latin typeface="微软雅黑" panose="020B0503020204020204" pitchFamily="34" charset="-122"/>
                <a:ea typeface="微软雅黑" panose="020B0503020204020204" pitchFamily="34" charset="-122"/>
              </a:rPr>
              <a:t>对时间序列，常需要进行标准化处理：</a:t>
            </a:r>
            <a:endParaRPr lang="en-US" altLang="zh-CN"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A2F595B-D261-4DD2-A1FC-C27FEC4F5E29}"/>
              </a:ext>
            </a:extLst>
          </p:cNvPr>
          <p:cNvPicPr>
            <a:picLocks noChangeAspect="1"/>
          </p:cNvPicPr>
          <p:nvPr/>
        </p:nvPicPr>
        <p:blipFill>
          <a:blip r:embed="rId3"/>
          <a:stretch>
            <a:fillRect/>
          </a:stretch>
        </p:blipFill>
        <p:spPr>
          <a:xfrm>
            <a:off x="5630333" y="4089400"/>
            <a:ext cx="1511300" cy="660400"/>
          </a:xfrm>
          <a:prstGeom prst="rect">
            <a:avLst/>
          </a:prstGeom>
        </p:spPr>
      </p:pic>
    </p:spTree>
    <p:extLst>
      <p:ext uri="{BB962C8B-B14F-4D97-AF65-F5344CB8AC3E}">
        <p14:creationId xmlns:p14="http://schemas.microsoft.com/office/powerpoint/2010/main" val="5518161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针对类不平衡问题的评估指标</a:t>
            </a:r>
            <a:endParaRPr lang="en-US" altLang="zh-CN" sz="2400" dirty="0"/>
          </a:p>
          <a:p>
            <a:pPr lvl="1">
              <a:buClr>
                <a:schemeClr val="tx1"/>
              </a:buClr>
            </a:pPr>
            <a:r>
              <a:rPr lang="zh-CN" altLang="en-US" sz="2000" dirty="0"/>
              <a:t>例：</a:t>
            </a: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Group 4">
            <a:extLst>
              <a:ext uri="{FF2B5EF4-FFF2-40B4-BE49-F238E27FC236}">
                <a16:creationId xmlns:a16="http://schemas.microsoft.com/office/drawing/2014/main" id="{7867D83F-2A76-46E5-86B9-75209EF03517}"/>
              </a:ext>
            </a:extLst>
          </p:cNvPr>
          <p:cNvGraphicFramePr>
            <a:graphicFrameLocks/>
          </p:cNvGraphicFramePr>
          <p:nvPr>
            <p:extLst>
              <p:ext uri="{D42A27DB-BD31-4B8C-83A1-F6EECF244321}">
                <p14:modId xmlns:p14="http://schemas.microsoft.com/office/powerpoint/2010/main" val="1157305580"/>
              </p:ext>
            </p:extLst>
          </p:nvPr>
        </p:nvGraphicFramePr>
        <p:xfrm>
          <a:off x="2203938" y="1676401"/>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Object 3">
                <a:extLst>
                  <a:ext uri="{FF2B5EF4-FFF2-40B4-BE49-F238E27FC236}">
                    <a16:creationId xmlns:a16="http://schemas.microsoft.com/office/drawing/2014/main" id="{CAA1C3AA-4110-4BAC-B789-DC3212BAD24E}"/>
                  </a:ext>
                </a:extLst>
              </p:cNvPr>
              <p:cNvSpPr txBox="1"/>
              <p:nvPr/>
            </p:nvSpPr>
            <p:spPr bwMode="auto">
              <a:xfrm>
                <a:off x="2936997" y="3863180"/>
                <a:ext cx="4765064" cy="26368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mtClean="0">
                          <a:solidFill>
                            <a:srgbClr val="000000"/>
                          </a:solidFill>
                          <a:latin typeface="Cambria Math" panose="02040503050406030204" pitchFamily="18" charset="0"/>
                        </a:rPr>
                        <m:t>准确率</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990</m:t>
                          </m:r>
                        </m:num>
                        <m:den>
                          <m:r>
                            <a:rPr lang="zh-CN" altLang="en-US" i="1">
                              <a:solidFill>
                                <a:srgbClr val="000000"/>
                              </a:solidFill>
                              <a:latin typeface="Cambria Math" panose="02040503050406030204" pitchFamily="18" charset="0"/>
                            </a:rPr>
                            <m:t>1000</m:t>
                          </m:r>
                        </m:den>
                      </m:f>
                      <m:r>
                        <a:rPr lang="zh-CN" altLang="en-US" i="1">
                          <a:solidFill>
                            <a:srgbClr val="000000"/>
                          </a:solidFill>
                          <a:latin typeface="Cambria Math" panose="02040503050406030204" pitchFamily="18" charset="0"/>
                        </a:rPr>
                        <m:t>=0.99</m:t>
                      </m:r>
                    </m:oMath>
                  </m:oMathPara>
                </a14:m>
                <a:endParaRPr lang="en-US" altLang="zh-CN"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精度</m:t>
                      </m:r>
                      <m:r>
                        <a:rPr lang="zh-CN" altLang="en-US">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p</m:t>
                      </m:r>
                      <m:r>
                        <a:rPr lang="en-US" altLang="zh-CN" b="0" i="0" smtClean="0">
                          <a:solidFill>
                            <a:srgbClr val="000000"/>
                          </a:solidFill>
                          <a:latin typeface="Cambria Math" panose="02040503050406030204" pitchFamily="18" charset="0"/>
                        </a:rPr>
                        <m:t>)</m:t>
                      </m:r>
                      <m:r>
                        <a:rPr lang="zh-CN" altLang="en-US">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10</m:t>
                          </m:r>
                        </m:num>
                        <m:den>
                          <m:r>
                            <a:rPr lang="zh-CN" altLang="en-US" i="1">
                              <a:solidFill>
                                <a:srgbClr val="000000"/>
                              </a:solidFill>
                              <a:latin typeface="Cambria Math" panose="02040503050406030204" pitchFamily="18" charset="0"/>
                            </a:rPr>
                            <m:t>10+10</m:t>
                          </m:r>
                        </m:den>
                      </m:f>
                      <m:r>
                        <a:rPr lang="zh-CN" altLang="en-US" i="1">
                          <a:solidFill>
                            <a:srgbClr val="000000"/>
                          </a:solidFill>
                          <a:latin typeface="Cambria Math" panose="02040503050406030204" pitchFamily="18" charset="0"/>
                        </a:rPr>
                        <m:t>=0.5</m:t>
                      </m:r>
                    </m:oMath>
                    <m:oMath xmlns:m="http://schemas.openxmlformats.org/officeDocument/2006/math">
                      <m:r>
                        <a:rPr lang="zh-CN" altLang="en-US" i="1" dirty="0">
                          <a:solidFill>
                            <a:srgbClr val="000000"/>
                          </a:solidFill>
                          <a:latin typeface="Cambria Math" panose="02040503050406030204" pitchFamily="18" charset="0"/>
                        </a:rPr>
                        <m:t>召回率（</m:t>
                      </m:r>
                      <m:r>
                        <m:rPr>
                          <m:sty m:val="p"/>
                        </m:rPr>
                        <a:rPr lang="en-US" altLang="zh-CN" i="1" dirty="0">
                          <a:solidFill>
                            <a:srgbClr val="000000"/>
                          </a:solidFill>
                          <a:latin typeface="Cambria Math" panose="02040503050406030204" pitchFamily="18" charset="0"/>
                        </a:rPr>
                        <m:t>r</m:t>
                      </m:r>
                      <m:r>
                        <a:rPr lang="zh-CN" altLang="en-US"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 =</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10</m:t>
                          </m:r>
                        </m:num>
                        <m:den>
                          <m:r>
                            <a:rPr lang="zh-CN" altLang="en-US" i="1">
                              <a:solidFill>
                                <a:srgbClr val="000000"/>
                              </a:solidFill>
                              <a:latin typeface="Cambria Math" panose="02040503050406030204" pitchFamily="18" charset="0"/>
                            </a:rPr>
                            <m:t>10+0</m:t>
                          </m:r>
                        </m:den>
                      </m:f>
                      <m:r>
                        <a:rPr lang="zh-CN" altLang="en-US" i="1">
                          <a:solidFill>
                            <a:srgbClr val="000000"/>
                          </a:solidFill>
                          <a:latin typeface="Cambria Math" panose="02040503050406030204" pitchFamily="18" charset="0"/>
                        </a:rPr>
                        <m:t>=1</m:t>
                      </m:r>
                    </m:oMath>
                    <m:oMath xmlns:m="http://schemas.openxmlformats.org/officeDocument/2006/math">
                      <m:r>
                        <m:rPr>
                          <m:nor/>
                        </m:rPr>
                        <a:rPr lang="en-US" altLang="zh-CN">
                          <a:solidFill>
                            <a:srgbClr val="000000"/>
                          </a:solidFill>
                          <a:latin typeface="Cambria Math" panose="02040503050406030204" pitchFamily="18" charset="0"/>
                        </a:rPr>
                        <m:t>F</m:t>
                      </m:r>
                      <m:r>
                        <m:rPr>
                          <m:nor/>
                        </m:rPr>
                        <a:rPr lang="en-US" altLang="zh-CN" baseline="-2500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度量</m:t>
                      </m:r>
                      <m:r>
                        <m:rPr>
                          <m:nor/>
                        </m:rPr>
                        <a:rPr lang="zh-CN" altLang="en-US">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2∗1∗0.5</m:t>
                          </m:r>
                        </m:num>
                        <m:den>
                          <m:r>
                            <a:rPr lang="zh-CN" altLang="en-US" i="1">
                              <a:solidFill>
                                <a:srgbClr val="000000"/>
                              </a:solidFill>
                              <a:latin typeface="Cambria Math" panose="02040503050406030204" pitchFamily="18" charset="0"/>
                            </a:rPr>
                            <m:t>1+0.5</m:t>
                          </m:r>
                        </m:den>
                      </m:f>
                      <m:r>
                        <a:rPr lang="zh-CN" altLang="en-US" i="1">
                          <a:solidFill>
                            <a:srgbClr val="000000"/>
                          </a:solidFill>
                          <a:latin typeface="Cambria Math" panose="02040503050406030204" pitchFamily="18" charset="0"/>
                        </a:rPr>
                        <m:t>=0.62</m:t>
                      </m:r>
                    </m:oMath>
                  </m:oMathPara>
                </a14:m>
                <a:br>
                  <a:rPr lang="zh-CN" altLang="en-US" i="1" dirty="0">
                    <a:solidFill>
                      <a:srgbClr val="000000"/>
                    </a:solidFill>
                    <a:latin typeface="Cambria Math" panose="02040503050406030204" pitchFamily="18" charset="0"/>
                  </a:rPr>
                </a:br>
                <a:endParaRPr lang="zh-CN" altLang="en-US" dirty="0"/>
              </a:p>
            </p:txBody>
          </p:sp>
        </mc:Choice>
        <mc:Fallback xmlns="">
          <p:sp>
            <p:nvSpPr>
              <p:cNvPr id="11" name="Object 3">
                <a:extLst>
                  <a:ext uri="{FF2B5EF4-FFF2-40B4-BE49-F238E27FC236}">
                    <a16:creationId xmlns:a16="http://schemas.microsoft.com/office/drawing/2014/main" id="{CAA1C3AA-4110-4BAC-B789-DC3212BAD24E}"/>
                  </a:ext>
                </a:extLst>
              </p:cNvPr>
              <p:cNvSpPr txBox="1">
                <a:spLocks noRot="1" noChangeAspect="1" noMove="1" noResize="1" noEditPoints="1" noAdjustHandles="1" noChangeArrowheads="1" noChangeShapeType="1" noTextEdit="1"/>
              </p:cNvSpPr>
              <p:nvPr/>
            </p:nvSpPr>
            <p:spPr bwMode="auto">
              <a:xfrm>
                <a:off x="2936997" y="3863180"/>
                <a:ext cx="4765064" cy="2636837"/>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190600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针对类不平衡问题的评估指标</a:t>
            </a:r>
            <a:endParaRPr lang="en-US" altLang="zh-CN" sz="2400" dirty="0"/>
          </a:p>
          <a:p>
            <a:pPr lvl="1">
              <a:buClr>
                <a:schemeClr val="tx1"/>
              </a:buClr>
            </a:pPr>
            <a:r>
              <a:rPr lang="zh-CN" altLang="en-US" sz="2000" dirty="0"/>
              <a:t>例：</a:t>
            </a: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Group 4">
            <a:extLst>
              <a:ext uri="{FF2B5EF4-FFF2-40B4-BE49-F238E27FC236}">
                <a16:creationId xmlns:a16="http://schemas.microsoft.com/office/drawing/2014/main" id="{7867D83F-2A76-46E5-86B9-75209EF03517}"/>
              </a:ext>
            </a:extLst>
          </p:cNvPr>
          <p:cNvGraphicFramePr>
            <a:graphicFrameLocks/>
          </p:cNvGraphicFramePr>
          <p:nvPr>
            <p:extLst>
              <p:ext uri="{D42A27DB-BD31-4B8C-83A1-F6EECF244321}">
                <p14:modId xmlns:p14="http://schemas.microsoft.com/office/powerpoint/2010/main" val="637559166"/>
              </p:ext>
            </p:extLst>
          </p:nvPr>
        </p:nvGraphicFramePr>
        <p:xfrm>
          <a:off x="2203938" y="1676401"/>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Object 3">
                <a:extLst>
                  <a:ext uri="{FF2B5EF4-FFF2-40B4-BE49-F238E27FC236}">
                    <a16:creationId xmlns:a16="http://schemas.microsoft.com/office/drawing/2014/main" id="{CAA1C3AA-4110-4BAC-B789-DC3212BAD24E}"/>
                  </a:ext>
                </a:extLst>
              </p:cNvPr>
              <p:cNvSpPr txBox="1"/>
              <p:nvPr/>
            </p:nvSpPr>
            <p:spPr bwMode="auto">
              <a:xfrm>
                <a:off x="2936997" y="3863180"/>
                <a:ext cx="4765064" cy="26368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mtClean="0">
                          <a:solidFill>
                            <a:srgbClr val="000000"/>
                          </a:solidFill>
                          <a:latin typeface="Cambria Math" panose="02040503050406030204" pitchFamily="18" charset="0"/>
                        </a:rPr>
                        <m:t>准确率</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99</m:t>
                          </m:r>
                          <m:r>
                            <a:rPr lang="en-US" altLang="zh-CN" b="0" i="1" smtClean="0">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1000</m:t>
                          </m:r>
                        </m:den>
                      </m:f>
                      <m:r>
                        <a:rPr lang="zh-CN" altLang="en-US" i="1">
                          <a:solidFill>
                            <a:srgbClr val="000000"/>
                          </a:solidFill>
                          <a:latin typeface="Cambria Math" panose="02040503050406030204" pitchFamily="18" charset="0"/>
                        </a:rPr>
                        <m:t>=0.99</m:t>
                      </m:r>
                      <m:r>
                        <a:rPr lang="en-US" altLang="zh-CN" b="0" i="1" smtClean="0">
                          <a:solidFill>
                            <a:srgbClr val="000000"/>
                          </a:solidFill>
                          <a:latin typeface="Cambria Math" panose="02040503050406030204" pitchFamily="18" charset="0"/>
                        </a:rPr>
                        <m:t>1</m:t>
                      </m:r>
                    </m:oMath>
                  </m:oMathPara>
                </a14:m>
                <a:endParaRPr lang="en-US" altLang="zh-CN"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精度</m:t>
                      </m:r>
                      <m:r>
                        <a:rPr lang="zh-CN" altLang="en-US">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p</m:t>
                      </m:r>
                      <m:r>
                        <a:rPr lang="en-US" altLang="zh-CN" b="0" i="0" smtClean="0">
                          <a:solidFill>
                            <a:srgbClr val="000000"/>
                          </a:solidFill>
                          <a:latin typeface="Cambria Math" panose="02040503050406030204" pitchFamily="18" charset="0"/>
                        </a:rPr>
                        <m:t>)</m:t>
                      </m:r>
                      <m:r>
                        <a:rPr lang="zh-CN" altLang="en-US">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1+0</m:t>
                          </m:r>
                        </m:den>
                      </m:f>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1</m:t>
                      </m:r>
                    </m:oMath>
                    <m:oMath xmlns:m="http://schemas.openxmlformats.org/officeDocument/2006/math">
                      <m:r>
                        <a:rPr lang="zh-CN" altLang="en-US" i="1" dirty="0">
                          <a:solidFill>
                            <a:srgbClr val="000000"/>
                          </a:solidFill>
                          <a:latin typeface="Cambria Math" panose="02040503050406030204" pitchFamily="18" charset="0"/>
                        </a:rPr>
                        <m:t>召回率（</m:t>
                      </m:r>
                      <m:r>
                        <m:rPr>
                          <m:sty m:val="p"/>
                        </m:rPr>
                        <a:rPr lang="en-US" altLang="zh-CN" i="1" dirty="0">
                          <a:solidFill>
                            <a:srgbClr val="000000"/>
                          </a:solidFill>
                          <a:latin typeface="Cambria Math" panose="02040503050406030204" pitchFamily="18" charset="0"/>
                        </a:rPr>
                        <m:t>r</m:t>
                      </m:r>
                      <m:r>
                        <a:rPr lang="zh-CN" altLang="en-US"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 =</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a:rPr lang="en-US" altLang="zh-CN" b="0" i="1" smtClean="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9</m:t>
                          </m:r>
                        </m:den>
                      </m:f>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1</m:t>
                      </m:r>
                    </m:oMath>
                    <m:oMath xmlns:m="http://schemas.openxmlformats.org/officeDocument/2006/math">
                      <m:r>
                        <m:rPr>
                          <m:nor/>
                        </m:rPr>
                        <a:rPr lang="en-US" altLang="zh-CN">
                          <a:solidFill>
                            <a:srgbClr val="000000"/>
                          </a:solidFill>
                          <a:latin typeface="Cambria Math" panose="02040503050406030204" pitchFamily="18" charset="0"/>
                        </a:rPr>
                        <m:t>F</m:t>
                      </m:r>
                      <m:r>
                        <m:rPr>
                          <m:nor/>
                        </m:rPr>
                        <a:rPr lang="en-US" altLang="zh-CN" baseline="-2500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度量</m:t>
                      </m:r>
                      <m:r>
                        <m:rPr>
                          <m:nor/>
                        </m:rPr>
                        <a:rPr lang="zh-CN" altLang="en-US">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en-US" altLang="zh-CN" b="0" i="1" smtClean="0">
                              <a:solidFill>
                                <a:srgbClr val="000000"/>
                              </a:solidFill>
                              <a:latin typeface="Cambria Math" panose="02040503050406030204" pitchFamily="18" charset="0"/>
                            </a:rPr>
                            <m:t>0.1</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1+0.</m:t>
                          </m:r>
                          <m:r>
                            <a:rPr lang="en-US" altLang="zh-CN" b="0" i="1" smtClean="0">
                              <a:solidFill>
                                <a:srgbClr val="000000"/>
                              </a:solidFill>
                              <a:latin typeface="Cambria Math" panose="02040503050406030204" pitchFamily="18" charset="0"/>
                            </a:rPr>
                            <m:t>1</m:t>
                          </m:r>
                        </m:den>
                      </m:f>
                      <m:r>
                        <a:rPr lang="zh-CN" altLang="en-US" i="1">
                          <a:solidFill>
                            <a:srgbClr val="000000"/>
                          </a:solidFill>
                          <a:latin typeface="Cambria Math" panose="02040503050406030204" pitchFamily="18" charset="0"/>
                        </a:rPr>
                        <m:t>=0.</m:t>
                      </m:r>
                      <m:r>
                        <a:rPr lang="en-US" altLang="zh-CN" b="0" i="1" smtClean="0">
                          <a:solidFill>
                            <a:srgbClr val="000000"/>
                          </a:solidFill>
                          <a:latin typeface="Cambria Math" panose="02040503050406030204" pitchFamily="18" charset="0"/>
                        </a:rPr>
                        <m:t>18</m:t>
                      </m:r>
                    </m:oMath>
                  </m:oMathPara>
                </a14:m>
                <a:br>
                  <a:rPr lang="zh-CN" altLang="en-US" i="1" dirty="0">
                    <a:solidFill>
                      <a:srgbClr val="000000"/>
                    </a:solidFill>
                    <a:latin typeface="Cambria Math" panose="02040503050406030204" pitchFamily="18" charset="0"/>
                  </a:rPr>
                </a:br>
                <a:endParaRPr lang="zh-CN" altLang="en-US" dirty="0"/>
              </a:p>
            </p:txBody>
          </p:sp>
        </mc:Choice>
        <mc:Fallback xmlns="">
          <p:sp>
            <p:nvSpPr>
              <p:cNvPr id="11" name="Object 3">
                <a:extLst>
                  <a:ext uri="{FF2B5EF4-FFF2-40B4-BE49-F238E27FC236}">
                    <a16:creationId xmlns:a16="http://schemas.microsoft.com/office/drawing/2014/main" id="{CAA1C3AA-4110-4BAC-B789-DC3212BAD24E}"/>
                  </a:ext>
                </a:extLst>
              </p:cNvPr>
              <p:cNvSpPr txBox="1">
                <a:spLocks noRot="1" noChangeAspect="1" noMove="1" noResize="1" noEditPoints="1" noAdjustHandles="1" noChangeArrowheads="1" noChangeShapeType="1" noTextEdit="1"/>
              </p:cNvSpPr>
              <p:nvPr/>
            </p:nvSpPr>
            <p:spPr bwMode="auto">
              <a:xfrm>
                <a:off x="2936997" y="3863180"/>
                <a:ext cx="4765064" cy="2636837"/>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2096855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针对类不平衡问题的评估指标</a:t>
            </a:r>
            <a:endParaRPr lang="en-US" altLang="zh-CN" sz="2400" dirty="0"/>
          </a:p>
          <a:p>
            <a:pPr lvl="1">
              <a:buClr>
                <a:schemeClr val="tx1"/>
              </a:buClr>
            </a:pPr>
            <a:r>
              <a:rPr lang="zh-CN" altLang="en-US" sz="2000" dirty="0"/>
              <a:t>例：</a:t>
            </a:r>
            <a:endParaRPr lang="en-US" altLang="zh-CN" sz="2000" dirty="0"/>
          </a:p>
          <a:p>
            <a:pPr lvl="2">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Group 4">
            <a:extLst>
              <a:ext uri="{FF2B5EF4-FFF2-40B4-BE49-F238E27FC236}">
                <a16:creationId xmlns:a16="http://schemas.microsoft.com/office/drawing/2014/main" id="{7867D83F-2A76-46E5-86B9-75209EF03517}"/>
              </a:ext>
            </a:extLst>
          </p:cNvPr>
          <p:cNvGraphicFramePr>
            <a:graphicFrameLocks/>
          </p:cNvGraphicFramePr>
          <p:nvPr>
            <p:extLst>
              <p:ext uri="{D42A27DB-BD31-4B8C-83A1-F6EECF244321}">
                <p14:modId xmlns:p14="http://schemas.microsoft.com/office/powerpoint/2010/main" val="663152541"/>
              </p:ext>
            </p:extLst>
          </p:nvPr>
        </p:nvGraphicFramePr>
        <p:xfrm>
          <a:off x="2203938" y="1676401"/>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4">
            <a:extLst>
              <a:ext uri="{FF2B5EF4-FFF2-40B4-BE49-F238E27FC236}">
                <a16:creationId xmlns:a16="http://schemas.microsoft.com/office/drawing/2014/main" id="{81AC6424-6FFB-4594-8E24-1E5D2E6FB3BA}"/>
              </a:ext>
            </a:extLst>
          </p:cNvPr>
          <p:cNvGraphicFramePr>
            <a:graphicFrameLocks/>
          </p:cNvGraphicFramePr>
          <p:nvPr>
            <p:extLst>
              <p:ext uri="{D42A27DB-BD31-4B8C-83A1-F6EECF244321}">
                <p14:modId xmlns:p14="http://schemas.microsoft.com/office/powerpoint/2010/main" val="3442537518"/>
              </p:ext>
            </p:extLst>
          </p:nvPr>
        </p:nvGraphicFramePr>
        <p:xfrm>
          <a:off x="2203938" y="4582944"/>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9" name="Object 3">
                <a:extLst>
                  <a:ext uri="{FF2B5EF4-FFF2-40B4-BE49-F238E27FC236}">
                    <a16:creationId xmlns:a16="http://schemas.microsoft.com/office/drawing/2014/main" id="{08F43D94-9768-482F-A9F3-D90C55DBDB3F}"/>
                  </a:ext>
                </a:extLst>
              </p:cNvPr>
              <p:cNvSpPr txBox="1"/>
              <p:nvPr/>
            </p:nvSpPr>
            <p:spPr bwMode="auto">
              <a:xfrm>
                <a:off x="7995179" y="1982787"/>
                <a:ext cx="1863725" cy="12922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精度</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=0.8</m:t>
                      </m:r>
                    </m:oMath>
                    <m:oMath xmlns:m="http://schemas.openxmlformats.org/officeDocument/2006/math">
                      <m:r>
                        <m:rPr>
                          <m:nor/>
                        </m:rPr>
                        <a:rPr lang="zh-CN" altLang="en-US">
                          <a:solidFill>
                            <a:srgbClr val="000000"/>
                          </a:solidFill>
                          <a:latin typeface="Cambria Math" panose="02040503050406030204" pitchFamily="18" charset="0"/>
                        </a:rPr>
                        <m:t>召回</m:t>
                      </m:r>
                      <m:r>
                        <a:rPr lang="zh-CN" altLang="en-US" i="1">
                          <a:solidFill>
                            <a:srgbClr val="000000"/>
                          </a:solidFill>
                          <a:latin typeface="Cambria Math" panose="02040503050406030204" pitchFamily="18" charset="0"/>
                        </a:rPr>
                        <m:t>率</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r</m:t>
                      </m:r>
                      <m:r>
                        <a:rPr lang="zh-CN" altLang="en-US" i="1">
                          <a:solidFill>
                            <a:srgbClr val="000000"/>
                          </a:solidFill>
                          <a:latin typeface="Cambria Math" panose="02040503050406030204" pitchFamily="18" charset="0"/>
                        </a:rPr>
                        <m:t>)=0.8</m:t>
                      </m:r>
                    </m:oMath>
                    <m:oMath xmlns:m="http://schemas.openxmlformats.org/officeDocument/2006/math">
                      <m:r>
                        <m:rPr>
                          <m:nor/>
                        </m:rPr>
                        <a:rPr lang="en-US" altLang="zh-CN">
                          <a:solidFill>
                            <a:srgbClr val="000000"/>
                          </a:solidFill>
                          <a:latin typeface="Cambria Math" panose="02040503050406030204" pitchFamily="18" charset="0"/>
                        </a:rPr>
                        <m:t>F</m:t>
                      </m:r>
                      <m:r>
                        <m:rPr>
                          <m:nor/>
                        </m:rPr>
                        <a:rPr lang="en-US" altLang="zh-CN" b="0" i="0" baseline="-25000" smtClean="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度量</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)=0.8</m:t>
                      </m:r>
                    </m:oMath>
                    <m:oMath xmlns:m="http://schemas.openxmlformats.org/officeDocument/2006/math">
                      <m:r>
                        <m:rPr>
                          <m:nor/>
                        </m:rPr>
                        <a:rPr lang="zh-CN" altLang="en-US">
                          <a:solidFill>
                            <a:srgbClr val="000000"/>
                          </a:solidFill>
                          <a:latin typeface="Cambria Math" panose="02040503050406030204" pitchFamily="18" charset="0"/>
                        </a:rPr>
                        <m:t>准确率</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=0.8</m:t>
                      </m:r>
                    </m:oMath>
                  </m:oMathPara>
                </a14:m>
                <a:endParaRPr lang="zh-CN" altLang="en-US" dirty="0"/>
              </a:p>
            </p:txBody>
          </p:sp>
        </mc:Choice>
        <mc:Fallback xmlns="">
          <p:sp>
            <p:nvSpPr>
              <p:cNvPr id="9" name="Object 3">
                <a:extLst>
                  <a:ext uri="{FF2B5EF4-FFF2-40B4-BE49-F238E27FC236}">
                    <a16:creationId xmlns:a16="http://schemas.microsoft.com/office/drawing/2014/main" id="{08F43D94-9768-482F-A9F3-D90C55DBDB3F}"/>
                  </a:ext>
                </a:extLst>
              </p:cNvPr>
              <p:cNvSpPr txBox="1">
                <a:spLocks noRot="1" noChangeAspect="1" noMove="1" noResize="1" noEditPoints="1" noAdjustHandles="1" noChangeArrowheads="1" noChangeShapeType="1" noTextEdit="1"/>
              </p:cNvSpPr>
              <p:nvPr/>
            </p:nvSpPr>
            <p:spPr bwMode="auto">
              <a:xfrm>
                <a:off x="7995179" y="1982787"/>
                <a:ext cx="1863725" cy="1292225"/>
              </a:xfrm>
              <a:prstGeom prst="rect">
                <a:avLst/>
              </a:prstGeom>
              <a:blipFill>
                <a:blip r:embed="rId3"/>
                <a:stretch>
                  <a:fillRect l="-13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3">
                <a:extLst>
                  <a:ext uri="{FF2B5EF4-FFF2-40B4-BE49-F238E27FC236}">
                    <a16:creationId xmlns:a16="http://schemas.microsoft.com/office/drawing/2014/main" id="{B595AAF6-D429-449F-8A9D-A9CBA6CB202D}"/>
                  </a:ext>
                </a:extLst>
              </p:cNvPr>
              <p:cNvSpPr txBox="1"/>
              <p:nvPr/>
            </p:nvSpPr>
            <p:spPr bwMode="auto">
              <a:xfrm>
                <a:off x="7995179" y="4871260"/>
                <a:ext cx="2344575" cy="161668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精度</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en-US" altLang="zh-CN" b="0" i="1" smtClean="0">
                          <a:solidFill>
                            <a:srgbClr val="000000"/>
                          </a:solidFill>
                          <a:latin typeface="Cambria Math" panose="02040503050406030204" pitchFamily="18" charset="0"/>
                        </a:rPr>
                        <m:t>04</m:t>
                      </m:r>
                    </m:oMath>
                    <m:oMath xmlns:m="http://schemas.openxmlformats.org/officeDocument/2006/math">
                      <m:r>
                        <m:rPr>
                          <m:nor/>
                        </m:rPr>
                        <a:rPr lang="zh-CN" altLang="en-US">
                          <a:solidFill>
                            <a:srgbClr val="000000"/>
                          </a:solidFill>
                          <a:latin typeface="Cambria Math" panose="02040503050406030204" pitchFamily="18" charset="0"/>
                        </a:rPr>
                        <m:t>召回</m:t>
                      </m:r>
                      <m:r>
                        <a:rPr lang="zh-CN" altLang="en-US" i="1">
                          <a:solidFill>
                            <a:srgbClr val="000000"/>
                          </a:solidFill>
                          <a:latin typeface="Cambria Math" panose="02040503050406030204" pitchFamily="18" charset="0"/>
                        </a:rPr>
                        <m:t>率</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r</m:t>
                      </m:r>
                      <m:r>
                        <a:rPr lang="zh-CN" altLang="en-US" i="1">
                          <a:solidFill>
                            <a:srgbClr val="000000"/>
                          </a:solidFill>
                          <a:latin typeface="Cambria Math" panose="02040503050406030204" pitchFamily="18" charset="0"/>
                        </a:rPr>
                        <m:t>)=0.8</m:t>
                      </m:r>
                    </m:oMath>
                    <m:oMath xmlns:m="http://schemas.openxmlformats.org/officeDocument/2006/math">
                      <m:r>
                        <m:rPr>
                          <m:nor/>
                        </m:rPr>
                        <a:rPr lang="en-US" altLang="zh-CN">
                          <a:solidFill>
                            <a:srgbClr val="000000"/>
                          </a:solidFill>
                          <a:latin typeface="Cambria Math" panose="02040503050406030204" pitchFamily="18" charset="0"/>
                        </a:rPr>
                        <m:t>F</m:t>
                      </m:r>
                      <m:r>
                        <m:rPr>
                          <m:nor/>
                        </m:rPr>
                        <a:rPr lang="en-US" altLang="zh-CN" b="0" i="0" baseline="-25000" smtClean="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度量</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en-US" altLang="zh-CN" b="0" i="1" smtClean="0">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8</m:t>
                      </m:r>
                    </m:oMath>
                    <m:oMath xmlns:m="http://schemas.openxmlformats.org/officeDocument/2006/math">
                      <m:r>
                        <m:rPr>
                          <m:nor/>
                        </m:rPr>
                        <a:rPr lang="zh-CN" altLang="en-US">
                          <a:solidFill>
                            <a:srgbClr val="000000"/>
                          </a:solidFill>
                          <a:latin typeface="Cambria Math" panose="02040503050406030204" pitchFamily="18" charset="0"/>
                        </a:rPr>
                        <m:t>准确率</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0.8</m:t>
                      </m:r>
                    </m:oMath>
                  </m:oMathPara>
                </a14:m>
                <a:endParaRPr lang="zh-CN" altLang="en-US" dirty="0"/>
              </a:p>
            </p:txBody>
          </p:sp>
        </mc:Choice>
        <mc:Fallback xmlns="">
          <p:sp>
            <p:nvSpPr>
              <p:cNvPr id="12" name="Object 3">
                <a:extLst>
                  <a:ext uri="{FF2B5EF4-FFF2-40B4-BE49-F238E27FC236}">
                    <a16:creationId xmlns:a16="http://schemas.microsoft.com/office/drawing/2014/main" id="{B595AAF6-D429-449F-8A9D-A9CBA6CB202D}"/>
                  </a:ext>
                </a:extLst>
              </p:cNvPr>
              <p:cNvSpPr txBox="1">
                <a:spLocks noRot="1" noChangeAspect="1" noMove="1" noResize="1" noEditPoints="1" noAdjustHandles="1" noChangeArrowheads="1" noChangeShapeType="1" noTextEdit="1"/>
              </p:cNvSpPr>
              <p:nvPr/>
            </p:nvSpPr>
            <p:spPr bwMode="auto">
              <a:xfrm>
                <a:off x="7995179" y="4871260"/>
                <a:ext cx="2344575" cy="1616683"/>
              </a:xfrm>
              <a:prstGeom prst="rect">
                <a:avLst/>
              </a:prstGeom>
              <a:blipFill>
                <a:blip r:embed="rId4"/>
                <a:stretch>
                  <a:fillRect l="-10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422329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针对类不平衡问题的评估指标</a:t>
            </a: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0" name="Group 4">
            <a:extLst>
              <a:ext uri="{FF2B5EF4-FFF2-40B4-BE49-F238E27FC236}">
                <a16:creationId xmlns:a16="http://schemas.microsoft.com/office/drawing/2014/main" id="{7867D83F-2A76-46E5-86B9-75209EF03517}"/>
              </a:ext>
            </a:extLst>
          </p:cNvPr>
          <p:cNvGraphicFramePr>
            <a:graphicFrameLocks/>
          </p:cNvGraphicFramePr>
          <p:nvPr>
            <p:extLst>
              <p:ext uri="{D42A27DB-BD31-4B8C-83A1-F6EECF244321}">
                <p14:modId xmlns:p14="http://schemas.microsoft.com/office/powerpoint/2010/main" val="2726279666"/>
              </p:ext>
            </p:extLst>
          </p:nvPr>
        </p:nvGraphicFramePr>
        <p:xfrm>
          <a:off x="949568" y="1816096"/>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a:t>
                      </a:r>
                      <a:r>
                        <a:rPr kumimoji="0" lang="en-US" altLang="zh-CN" sz="1600" b="0" i="0" u="none" strike="noStrike" cap="none" normalizeH="0" baseline="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3" name="Object 3">
                <a:extLst>
                  <a:ext uri="{FF2B5EF4-FFF2-40B4-BE49-F238E27FC236}">
                    <a16:creationId xmlns:a16="http://schemas.microsoft.com/office/drawing/2014/main" id="{7B6CF9C8-F384-48DE-AAD4-9B6EE292D223}"/>
                  </a:ext>
                </a:extLst>
              </p:cNvPr>
              <p:cNvSpPr txBox="1"/>
              <p:nvPr/>
            </p:nvSpPr>
            <p:spPr bwMode="auto">
              <a:xfrm>
                <a:off x="6389200" y="1731352"/>
                <a:ext cx="5955200" cy="509679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z="1800" smtClean="0">
                          <a:solidFill>
                            <a:srgbClr val="000000"/>
                          </a:solidFill>
                          <a:latin typeface="Cambria Math" panose="02040503050406030204" pitchFamily="18" charset="0"/>
                        </a:rPr>
                        <m:t>准确率</m:t>
                      </m:r>
                      <m:r>
                        <m:rPr>
                          <m:nor/>
                        </m:rPr>
                        <a:rPr lang="zh-CN" altLang="en-US" sz="1800" i="0" smtClean="0">
                          <a:solidFill>
                            <a:srgbClr val="000000"/>
                          </a:solidFill>
                          <a:latin typeface="Cambria Math" panose="02040503050406030204" pitchFamily="18" charset="0"/>
                        </a:rPr>
                        <m:t> </m:t>
                      </m:r>
                      <m:r>
                        <a:rPr lang="zh-CN" altLang="en-US" sz="1800" i="1">
                          <a:solidFill>
                            <a:srgbClr val="000000"/>
                          </a:solidFill>
                          <a:latin typeface="Cambria Math" panose="02040503050406030204" pitchFamily="18" charset="0"/>
                        </a:rPr>
                        <m:t>=</m:t>
                      </m:r>
                      <m:f>
                        <m:fPr>
                          <m:ctrlPr>
                            <a:rPr lang="zh-CN" altLang="en-US" sz="1800" i="1">
                              <a:solidFill>
                                <a:srgbClr val="000000"/>
                              </a:solidFill>
                              <a:latin typeface="Cambria Math" panose="02040503050406030204" pitchFamily="18" charset="0"/>
                            </a:rPr>
                          </m:ctrlPr>
                        </m:fPr>
                        <m:num>
                          <m:r>
                            <a:rPr lang="zh-CN" altLang="en-US" sz="1800" i="1">
                              <a:solidFill>
                                <a:srgbClr val="000000"/>
                              </a:solidFill>
                              <a:latin typeface="Cambria Math" panose="02040503050406030204" pitchFamily="18" charset="0"/>
                            </a:rPr>
                            <m:t>𝑇𝑃</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𝑇𝑁</m:t>
                          </m:r>
                        </m:num>
                        <m:den>
                          <m:r>
                            <a:rPr lang="zh-CN" altLang="en-US" sz="1800" i="1">
                              <a:solidFill>
                                <a:srgbClr val="000000"/>
                              </a:solidFill>
                              <a:latin typeface="Cambria Math" panose="02040503050406030204" pitchFamily="18" charset="0"/>
                            </a:rPr>
                            <m:t>𝑇𝑃</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𝑇𝑁</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𝐹𝑃</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𝐹𝑁</m:t>
                          </m:r>
                        </m:den>
                      </m:f>
                    </m:oMath>
                  </m:oMathPara>
                </a14:m>
                <a:endParaRPr lang="en-US" altLang="zh-CN" sz="1800" dirty="0"/>
              </a:p>
              <a:p>
                <a:endParaRPr lang="zh-CN" altLang="en-US" sz="1800" dirty="0"/>
              </a:p>
              <a:p>
                <a:pPr/>
                <a14:m>
                  <m:oMathPara xmlns:m="http://schemas.openxmlformats.org/officeDocument/2006/math">
                    <m:oMathParaPr>
                      <m:jc m:val="left"/>
                    </m:oMathParaPr>
                    <m:oMath xmlns:m="http://schemas.openxmlformats.org/officeDocument/2006/math">
                      <m:r>
                        <m:rPr>
                          <m:nor/>
                        </m:rPr>
                        <a:rPr lang="zh-CN" altLang="en-US">
                          <a:solidFill>
                            <a:srgbClr val="000000"/>
                          </a:solidFill>
                          <a:latin typeface="Cambria Math" panose="02040503050406030204" pitchFamily="18" charset="0"/>
                        </a:rPr>
                        <m:t>错误</m:t>
                      </m:r>
                      <m:r>
                        <m:rPr>
                          <m:nor/>
                        </m:rPr>
                        <a:rPr lang="zh-CN" altLang="en-US" sz="1800" smtClean="0">
                          <a:solidFill>
                            <a:srgbClr val="000000"/>
                          </a:solidFill>
                          <a:latin typeface="Cambria Math" panose="02040503050406030204" pitchFamily="18" charset="0"/>
                        </a:rPr>
                        <m:t>率</m:t>
                      </m:r>
                      <m:r>
                        <m:rPr>
                          <m:nor/>
                        </m:rPr>
                        <a:rPr lang="zh-CN" altLang="en-US" sz="1800" i="0" smtClean="0">
                          <a:solidFill>
                            <a:srgbClr val="000000"/>
                          </a:solidFill>
                          <a:latin typeface="Cambria Math" panose="02040503050406030204" pitchFamily="18" charset="0"/>
                        </a:rPr>
                        <m:t> </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准确率</m:t>
                      </m:r>
                    </m:oMath>
                  </m:oMathPara>
                </a14:m>
                <a:endParaRPr lang="zh-CN" altLang="en-US" sz="1800" dirty="0"/>
              </a:p>
              <a:p>
                <a:endParaRPr lang="en-US" altLang="zh-CN"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精度</m:t>
                      </m:r>
                      <m:r>
                        <a:rPr lang="zh-CN" altLang="en-US" i="0">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p</m:t>
                      </m:r>
                      <m:r>
                        <a:rPr lang="zh-CN" altLang="en-US" i="0">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𝑇𝑃</m:t>
                          </m:r>
                        </m:num>
                        <m:den>
                          <m:r>
                            <a:rPr lang="en-US" altLang="zh-CN" b="0" i="1" smtClean="0">
                              <a:solidFill>
                                <a:srgbClr val="000000"/>
                              </a:solidFill>
                              <a:latin typeface="Cambria Math" panose="02040503050406030204" pitchFamily="18" charset="0"/>
                            </a:rPr>
                            <m:t>𝑇𝑃</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𝐹𝑃</m:t>
                          </m:r>
                        </m:den>
                      </m:f>
                    </m:oMath>
                  </m:oMathPara>
                </a14:m>
                <a:br>
                  <a:rPr lang="zh-CN" altLang="en-US" i="1" dirty="0">
                    <a:solidFill>
                      <a:srgbClr val="000000"/>
                    </a:solidFill>
                    <a:latin typeface="Cambria Math" panose="02040503050406030204" pitchFamily="18" charset="0"/>
                  </a:rPr>
                </a:br>
                <a:endParaRPr lang="en-US" altLang="zh-CN" i="1" dirty="0">
                  <a:solidFill>
                    <a:srgbClr val="000000"/>
                  </a:solidFill>
                  <a:latin typeface="Cambria Math" panose="02040503050406030204" pitchFamily="18" charset="0"/>
                </a:endParaRPr>
              </a:p>
              <a:p>
                <a:endParaRPr lang="en-US" altLang="zh-CN"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dirty="0">
                          <a:solidFill>
                            <a:srgbClr val="000000"/>
                          </a:solidFill>
                          <a:latin typeface="Cambria Math" panose="02040503050406030204" pitchFamily="18" charset="0"/>
                        </a:rPr>
                        <m:t>召回率（</m:t>
                      </m:r>
                      <m:r>
                        <m:rPr>
                          <m:sty m:val="p"/>
                        </m:rPr>
                        <a:rPr lang="en-US" altLang="zh-CN" i="1" dirty="0">
                          <a:solidFill>
                            <a:srgbClr val="000000"/>
                          </a:solidFill>
                          <a:latin typeface="Cambria Math" panose="02040503050406030204" pitchFamily="18" charset="0"/>
                        </a:rPr>
                        <m:t>r</m:t>
                      </m:r>
                      <m:r>
                        <a:rPr lang="zh-CN" altLang="en-US" i="1" dirty="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𝑇𝑃</m:t>
                          </m:r>
                        </m:num>
                        <m:den>
                          <m:r>
                            <a:rPr lang="en-US" altLang="zh-CN" b="0" i="1" smtClean="0">
                              <a:solidFill>
                                <a:srgbClr val="000000"/>
                              </a:solidFill>
                              <a:latin typeface="Cambria Math" panose="02040503050406030204" pitchFamily="18" charset="0"/>
                            </a:rPr>
                            <m:t>𝑇𝑃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𝐹𝑁</m:t>
                          </m:r>
                        </m:den>
                      </m:f>
                    </m:oMath>
                  </m:oMathPara>
                </a14:m>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zh-CN" altLang="en-US" dirty="0">
                          <a:solidFill>
                            <a:srgbClr val="000000"/>
                          </a:solidFill>
                          <a:latin typeface="Cambria Math" panose="02040503050406030204" pitchFamily="18" charset="0"/>
                        </a:rPr>
                        <m:t>特指度</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𝑇𝑁</m:t>
                          </m:r>
                        </m:num>
                        <m:den>
                          <m:r>
                            <a:rPr lang="en-US" altLang="zh-CN" b="0" i="1" smtClean="0">
                              <a:solidFill>
                                <a:srgbClr val="000000"/>
                              </a:solidFill>
                              <a:latin typeface="Cambria Math" panose="02040503050406030204" pitchFamily="18" charset="0"/>
                            </a:rPr>
                            <m:t>𝐹𝑃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𝑇𝑁</m:t>
                          </m:r>
                        </m:den>
                      </m:f>
                    </m:oMath>
                  </m:oMathPara>
                </a14:m>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r>
                  <a:rPr lang="zh-CN" altLang="en-US" dirty="0">
                    <a:solidFill>
                      <a:srgbClr val="000000"/>
                    </a:solidFill>
                    <a:latin typeface="Cambria Math" panose="02040503050406030204" pitchFamily="18" charset="0"/>
                  </a:rPr>
                  <a:t>第一类错误率</a:t>
                </a:r>
                <a:r>
                  <a:rPr lang="en-US" altLang="zh-CN" dirty="0">
                    <a:solidFill>
                      <a:srgbClr val="000000"/>
                    </a:solidFill>
                    <a:latin typeface="Cambria Math" panose="02040503050406030204" pitchFamily="18" charset="0"/>
                  </a:rPr>
                  <a:t>α</a:t>
                </a:r>
                <a14:m>
                  <m:oMath xmlns:m="http://schemas.openxmlformats.org/officeDocument/2006/math">
                    <m:r>
                      <m:rPr>
                        <m:nor/>
                      </m:rPr>
                      <a:rPr lang="zh-CN" altLang="en-US" sz="1800" i="0" smtClean="0">
                        <a:solidFill>
                          <a:srgbClr val="000000"/>
                        </a:solidFill>
                        <a:latin typeface="Cambria Math" panose="02040503050406030204" pitchFamily="18" charset="0"/>
                      </a:rPr>
                      <m:t> </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召回率</m:t>
                    </m:r>
                    <m:r>
                      <a:rPr lang="en-US" altLang="zh-CN"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𝐹𝑁</m:t>
                        </m:r>
                      </m:num>
                      <m:den>
                        <m:r>
                          <a:rPr lang="en-US" altLang="zh-CN" i="1">
                            <a:solidFill>
                              <a:srgbClr val="000000"/>
                            </a:solidFill>
                            <a:latin typeface="Cambria Math" panose="02040503050406030204" pitchFamily="18" charset="0"/>
                          </a:rPr>
                          <m:t>𝑇𝑃</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𝐹𝑁</m:t>
                        </m:r>
                      </m:den>
                    </m:f>
                  </m:oMath>
                </a14:m>
                <a:endParaRPr lang="en-US" altLang="zh-CN" dirty="0">
                  <a:solidFill>
                    <a:srgbClr val="000000"/>
                  </a:solidFill>
                  <a:latin typeface="Cambria Math" panose="02040503050406030204" pitchFamily="18" charset="0"/>
                </a:endParaRPr>
              </a:p>
              <a:p>
                <a:endParaRPr lang="en-US" altLang="zh-CN" sz="1800" dirty="0"/>
              </a:p>
              <a:p>
                <a:r>
                  <a:rPr lang="zh-CN" altLang="en-US" dirty="0">
                    <a:solidFill>
                      <a:srgbClr val="000000"/>
                    </a:solidFill>
                    <a:latin typeface="Cambria Math" panose="02040503050406030204" pitchFamily="18" charset="0"/>
                  </a:rPr>
                  <a:t>第二类错误率</a:t>
                </a:r>
                <a:r>
                  <a:rPr lang="en-US" altLang="zh-CN" dirty="0">
                    <a:solidFill>
                      <a:srgbClr val="000000"/>
                    </a:solidFill>
                    <a:latin typeface="Cambria Math" panose="02040503050406030204" pitchFamily="18" charset="0"/>
                  </a:rPr>
                  <a:t>β</a:t>
                </a:r>
                <a14:m>
                  <m:oMath xmlns:m="http://schemas.openxmlformats.org/officeDocument/2006/math">
                    <m:r>
                      <m:rPr>
                        <m:nor/>
                      </m:rPr>
                      <a:rPr lang="zh-CN" altLang="en-US" sz="1800" i="0" smtClean="0">
                        <a:solidFill>
                          <a:srgbClr val="000000"/>
                        </a:solidFill>
                        <a:latin typeface="Cambria Math" panose="02040503050406030204" pitchFamily="18" charset="0"/>
                      </a:rPr>
                      <m:t> </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特制度</m:t>
                    </m:r>
                    <m:r>
                      <a:rPr lang="en-US" altLang="zh-CN"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𝐹𝑃</m:t>
                        </m:r>
                      </m:num>
                      <m:den>
                        <m:r>
                          <a:rPr lang="en-US" altLang="zh-CN" b="0" i="1" smtClean="0">
                            <a:solidFill>
                              <a:srgbClr val="000000"/>
                            </a:solidFill>
                            <a:latin typeface="Cambria Math" panose="02040503050406030204" pitchFamily="18" charset="0"/>
                          </a:rPr>
                          <m:t>𝐹𝑃</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𝑇</m:t>
                        </m:r>
                        <m:r>
                          <a:rPr lang="en-US" altLang="zh-CN" i="1">
                            <a:solidFill>
                              <a:srgbClr val="000000"/>
                            </a:solidFill>
                            <a:latin typeface="Cambria Math" panose="02040503050406030204" pitchFamily="18" charset="0"/>
                          </a:rPr>
                          <m:t>𝑁</m:t>
                        </m:r>
                      </m:den>
                    </m:f>
                  </m:oMath>
                </a14:m>
                <a:endParaRPr lang="zh-CN" altLang="en-US" sz="1800" dirty="0"/>
              </a:p>
              <a:p>
                <a:endParaRPr lang="zh-CN" altLang="en-US" sz="1800" dirty="0"/>
              </a:p>
              <a:p>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a:p>
                <a:endParaRPr lang="en-US" altLang="zh-CN" dirty="0">
                  <a:solidFill>
                    <a:srgbClr val="000000"/>
                  </a:solidFill>
                  <a:latin typeface="Cambria Math" panose="02040503050406030204" pitchFamily="18" charset="0"/>
                </a:endParaRPr>
              </a:p>
            </p:txBody>
          </p:sp>
        </mc:Choice>
        <mc:Fallback xmlns="">
          <p:sp>
            <p:nvSpPr>
              <p:cNvPr id="13" name="Object 3">
                <a:extLst>
                  <a:ext uri="{FF2B5EF4-FFF2-40B4-BE49-F238E27FC236}">
                    <a16:creationId xmlns:a16="http://schemas.microsoft.com/office/drawing/2014/main" id="{7B6CF9C8-F384-48DE-AAD4-9B6EE292D223}"/>
                  </a:ext>
                </a:extLst>
              </p:cNvPr>
              <p:cNvSpPr txBox="1">
                <a:spLocks noRot="1" noChangeAspect="1" noMove="1" noResize="1" noEditPoints="1" noAdjustHandles="1" noChangeArrowheads="1" noChangeShapeType="1" noTextEdit="1"/>
              </p:cNvSpPr>
              <p:nvPr/>
            </p:nvSpPr>
            <p:spPr bwMode="auto">
              <a:xfrm>
                <a:off x="6389200" y="1731352"/>
                <a:ext cx="5955200" cy="5096795"/>
              </a:xfrm>
              <a:prstGeom prst="rect">
                <a:avLst/>
              </a:prstGeom>
              <a:blipFill>
                <a:blip r:embed="rId3"/>
                <a:stretch>
                  <a:fillRect l="-819"/>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13572325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用于显示分类器在不同的评分阈值上的真正率（</a:t>
                </a:r>
                <a:r>
                  <a:rPr lang="en-US" altLang="zh-CN" sz="2000" dirty="0"/>
                  <a:t>True Positive Rate</a:t>
                </a:r>
                <a:r>
                  <a:rPr lang="zh-CN" altLang="en-US" sz="2000" dirty="0"/>
                  <a:t>，</a:t>
                </a:r>
                <a:r>
                  <a:rPr lang="en-US" altLang="zh-CN" sz="2000" dirty="0"/>
                  <a:t>TPR</a:t>
                </a:r>
                <a:r>
                  <a:rPr lang="zh-CN" altLang="en-US" sz="2000" dirty="0"/>
                  <a:t>）和假正率（</a:t>
                </a:r>
                <a:r>
                  <a:rPr lang="en-US" altLang="zh-CN" sz="2000" dirty="0"/>
                  <a:t>False Positive Rate</a:t>
                </a:r>
                <a:r>
                  <a:rPr lang="zh-CN" altLang="en-US" sz="2000" dirty="0"/>
                  <a:t>，</a:t>
                </a:r>
                <a:r>
                  <a:rPr lang="en-US" altLang="zh-CN" sz="2000" dirty="0"/>
                  <a:t>FPR</a:t>
                </a:r>
                <a:r>
                  <a:rPr lang="zh-CN" altLang="en-US" sz="2000" dirty="0"/>
                  <a:t>）之间折中的图形化方法</a:t>
                </a: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sz="2000" dirty="0"/>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2000" i="1">
                          <a:solidFill>
                            <a:srgbClr val="000000"/>
                          </a:solidFill>
                          <a:latin typeface="Cambria Math" panose="02040503050406030204" pitchFamily="18" charset="0"/>
                        </a:rPr>
                        <m:t>𝑇𝑃𝑅</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𝑇𝑃</m:t>
                          </m:r>
                        </m:num>
                        <m:den>
                          <m:r>
                            <a:rPr lang="en-US" altLang="zh-CN" sz="2000" i="1">
                              <a:solidFill>
                                <a:srgbClr val="000000"/>
                              </a:solidFill>
                              <a:latin typeface="Cambria Math" panose="02040503050406030204" pitchFamily="18" charset="0"/>
                            </a:rPr>
                            <m:t>𝑇𝑃</m:t>
                          </m:r>
                          <m:r>
                            <a:rPr lang="zh-CN" altLang="en-US"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𝐹𝑁</m:t>
                          </m:r>
                        </m:den>
                      </m:f>
                    </m:oMath>
                  </m:oMathPara>
                </a14:m>
                <a:endParaRPr lang="en-US" altLang="zh-CN" sz="2000" i="1" dirty="0">
                  <a:solidFill>
                    <a:srgbClr val="000000"/>
                  </a:solidFill>
                  <a:latin typeface="Cambria Math" panose="02040503050406030204" pitchFamily="18" charset="0"/>
                </a:endParaRPr>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latin typeface="Cambria Math" panose="02040503050406030204" pitchFamily="18" charset="0"/>
                        </a:rPr>
                        <m:t>𝐹𝑃𝑅</m:t>
                      </m:r>
                      <m:r>
                        <a:rPr lang="zh-CN" altLang="en-US" sz="2000" i="1" smtClean="0">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𝐹𝑃</m:t>
                          </m:r>
                        </m:num>
                        <m:den>
                          <m:r>
                            <a:rPr lang="en-US" altLang="zh-CN" sz="2000" b="0" i="1" smtClean="0">
                              <a:solidFill>
                                <a:srgbClr val="000000"/>
                              </a:solidFill>
                              <a:latin typeface="Cambria Math" panose="02040503050406030204" pitchFamily="18" charset="0"/>
                            </a:rPr>
                            <m:t>𝐹𝑃</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𝑇𝑁</m:t>
                          </m:r>
                        </m:den>
                      </m:f>
                    </m:oMath>
                  </m:oMathPara>
                </a14:m>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7" name="文本占位符 2">
                <a:extLst>
                  <a:ext uri="{FF2B5EF4-FFF2-40B4-BE49-F238E27FC236}">
                    <a16:creationId xmlns:a16="http://schemas.microsoft.com/office/drawing/2014/main" id="{C8F0CD64-716B-40D6-9428-B4BB6985659F}"/>
                  </a:ext>
                </a:extLst>
              </p:cNvPr>
              <p:cNvSpPr txBox="1">
                <a:spLocks noRot="1" noChangeAspect="1" noMove="1" noResize="1" noEditPoints="1" noAdjustHandles="1" noChangeArrowheads="1" noChangeShapeType="1" noTextEdit="1"/>
              </p:cNvSpPr>
              <p:nvPr/>
            </p:nvSpPr>
            <p:spPr>
              <a:xfrm>
                <a:off x="584200" y="881705"/>
                <a:ext cx="10244666" cy="5749116"/>
              </a:xfrm>
              <a:prstGeom prst="rect">
                <a:avLst/>
              </a:prstGeom>
              <a:blipFill>
                <a:blip r:embed="rId3"/>
                <a:stretch>
                  <a:fillRect l="-833"/>
                </a:stretch>
              </a:blipFill>
            </p:spPr>
            <p:txBody>
              <a:bodyPr/>
              <a:lstStyle/>
              <a:p>
                <a:r>
                  <a:rPr lang="zh-CN" altLang="en-US">
                    <a:noFill/>
                  </a:rPr>
                  <a:t> </a:t>
                </a:r>
              </a:p>
            </p:txBody>
          </p:sp>
        </mc:Fallback>
      </mc:AlternateContent>
      <p:graphicFrame>
        <p:nvGraphicFramePr>
          <p:cNvPr id="8" name="Group 4">
            <a:extLst>
              <a:ext uri="{FF2B5EF4-FFF2-40B4-BE49-F238E27FC236}">
                <a16:creationId xmlns:a16="http://schemas.microsoft.com/office/drawing/2014/main" id="{710FAAA5-9E4F-4FE4-BBC3-311DE0914751}"/>
              </a:ext>
            </a:extLst>
          </p:cNvPr>
          <p:cNvGraphicFramePr>
            <a:graphicFrameLocks/>
          </p:cNvGraphicFramePr>
          <p:nvPr>
            <p:extLst>
              <p:ext uri="{D42A27DB-BD31-4B8C-83A1-F6EECF244321}">
                <p14:modId xmlns:p14="http://schemas.microsoft.com/office/powerpoint/2010/main" val="3792319639"/>
              </p:ext>
            </p:extLst>
          </p:nvPr>
        </p:nvGraphicFramePr>
        <p:xfrm>
          <a:off x="3036276" y="2628900"/>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a:t>
                      </a:r>
                      <a:r>
                        <a:rPr kumimoji="0" lang="en-US" altLang="zh-CN" sz="1600" b="0" i="0" u="none" strike="noStrike" cap="none" normalizeH="0" baseline="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78398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en-US" altLang="zh-CN" sz="2000" dirty="0"/>
              <a:t>A</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a:sym typeface="Wingdings" panose="05000000000000000000" pitchFamily="2" charset="2"/>
              </a:rPr>
              <a:t>0,0</a:t>
            </a:r>
            <a:r>
              <a:rPr lang="zh-CN" altLang="en-US" sz="2000" dirty="0">
                <a:sym typeface="Wingdings" panose="05000000000000000000" pitchFamily="2" charset="2"/>
              </a:rPr>
              <a:t>），模型将所有实例都预测为负类</a:t>
            </a:r>
            <a:endParaRPr lang="en-US" altLang="zh-CN" sz="2000" dirty="0">
              <a:sym typeface="Wingdings" panose="05000000000000000000" pitchFamily="2" charset="2"/>
            </a:endParaRPr>
          </a:p>
          <a:p>
            <a:pPr lvl="1">
              <a:buClr>
                <a:schemeClr val="tx1"/>
              </a:buClr>
            </a:pPr>
            <a:r>
              <a:rPr lang="en-US" altLang="zh-CN" sz="2000" dirty="0">
                <a:sym typeface="Wingdings" panose="05000000000000000000" pitchFamily="2" charset="2"/>
              </a:rPr>
              <a:t>B:</a:t>
            </a:r>
            <a:r>
              <a:rPr lang="zh-CN" altLang="en-US" sz="2000" dirty="0">
                <a:sym typeface="Wingdings" panose="05000000000000000000" pitchFamily="2" charset="2"/>
              </a:rPr>
              <a:t> （</a:t>
            </a:r>
            <a:r>
              <a:rPr lang="en-US" altLang="zh-CN" sz="2000" dirty="0">
                <a:sym typeface="Wingdings" panose="05000000000000000000" pitchFamily="2" charset="2"/>
              </a:rPr>
              <a:t>1,1</a:t>
            </a:r>
            <a:r>
              <a:rPr lang="zh-CN" altLang="en-US" sz="2000" dirty="0">
                <a:sym typeface="Wingdings" panose="05000000000000000000" pitchFamily="2" charset="2"/>
              </a:rPr>
              <a:t>），模型将所有实例都预测为正类</a:t>
            </a:r>
            <a:endParaRPr lang="en-US" altLang="zh-CN" sz="2000" dirty="0">
              <a:sym typeface="Wingdings" panose="05000000000000000000" pitchFamily="2" charset="2"/>
            </a:endParaRPr>
          </a:p>
          <a:p>
            <a:pPr lvl="1">
              <a:buClr>
                <a:schemeClr val="tx1"/>
              </a:buClr>
            </a:pPr>
            <a:r>
              <a:rPr lang="en-US" altLang="zh-CN" sz="2000" dirty="0">
                <a:sym typeface="Wingdings" panose="05000000000000000000" pitchFamily="2" charset="2"/>
              </a:rPr>
              <a:t>C:</a:t>
            </a:r>
            <a:r>
              <a:rPr lang="zh-CN" altLang="en-US" sz="2000" dirty="0">
                <a:sym typeface="Wingdings" panose="05000000000000000000" pitchFamily="2" charset="2"/>
              </a:rPr>
              <a:t> （</a:t>
            </a:r>
            <a:r>
              <a:rPr lang="en-US" altLang="zh-CN" sz="2000" dirty="0">
                <a:sym typeface="Wingdings" panose="05000000000000000000" pitchFamily="2" charset="2"/>
              </a:rPr>
              <a:t>0,1</a:t>
            </a:r>
            <a:r>
              <a:rPr lang="zh-CN" altLang="en-US" sz="2000" dirty="0">
                <a:sym typeface="Wingdings" panose="05000000000000000000" pitchFamily="2" charset="2"/>
              </a:rPr>
              <a:t>），零错误分类，完美的模型</a:t>
            </a:r>
            <a:endParaRPr lang="en-US" altLang="zh-CN" sz="2000" dirty="0">
              <a:sym typeface="Wingdings" panose="05000000000000000000" pitchFamily="2" charset="2"/>
            </a:endParaRPr>
          </a:p>
          <a:p>
            <a:pPr marL="457200" lvl="1" indent="0">
              <a:buClr>
                <a:schemeClr val="tx1"/>
              </a:buClr>
              <a:buNone/>
            </a:pPr>
            <a:endParaRPr lang="en-US" altLang="zh-CN" sz="1600" dirty="0"/>
          </a:p>
          <a:p>
            <a:pPr lvl="1">
              <a:buClr>
                <a:schemeClr val="tx1"/>
              </a:buClr>
            </a:pP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4">
            <a:extLst>
              <a:ext uri="{FF2B5EF4-FFF2-40B4-BE49-F238E27FC236}">
                <a16:creationId xmlns:a16="http://schemas.microsoft.com/office/drawing/2014/main" id="{54E821F0-2CB2-458F-8D03-1CF59BF53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69" r="6557"/>
          <a:stretch>
            <a:fillRect/>
          </a:stretch>
        </p:blipFill>
        <p:spPr bwMode="auto">
          <a:xfrm>
            <a:off x="7069015" y="1373021"/>
            <a:ext cx="480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椭圆 2">
            <a:extLst>
              <a:ext uri="{FF2B5EF4-FFF2-40B4-BE49-F238E27FC236}">
                <a16:creationId xmlns:a16="http://schemas.microsoft.com/office/drawing/2014/main" id="{75A09C3A-EDAE-4061-BF6C-67127805CA80}"/>
              </a:ext>
            </a:extLst>
          </p:cNvPr>
          <p:cNvSpPr/>
          <p:nvPr/>
        </p:nvSpPr>
        <p:spPr>
          <a:xfrm>
            <a:off x="7552531" y="5524500"/>
            <a:ext cx="165100" cy="170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FEE2AD5-210E-4C2D-A589-A31EB957653E}"/>
              </a:ext>
            </a:extLst>
          </p:cNvPr>
          <p:cNvSpPr/>
          <p:nvPr/>
        </p:nvSpPr>
        <p:spPr>
          <a:xfrm>
            <a:off x="11623369" y="1667608"/>
            <a:ext cx="165100" cy="170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C1AC4849-12C9-4026-B434-FF13AB24B9D6}"/>
              </a:ext>
            </a:extLst>
          </p:cNvPr>
          <p:cNvSpPr/>
          <p:nvPr/>
        </p:nvSpPr>
        <p:spPr>
          <a:xfrm>
            <a:off x="7552531" y="1667608"/>
            <a:ext cx="165100" cy="170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594AE22-D28C-4528-B8E6-070BD2C5FB48}"/>
              </a:ext>
            </a:extLst>
          </p:cNvPr>
          <p:cNvSpPr txBox="1"/>
          <p:nvPr/>
        </p:nvSpPr>
        <p:spPr>
          <a:xfrm>
            <a:off x="7220389" y="5348072"/>
            <a:ext cx="332142" cy="369332"/>
          </a:xfrm>
          <a:prstGeom prst="rect">
            <a:avLst/>
          </a:prstGeom>
          <a:noFill/>
        </p:spPr>
        <p:txBody>
          <a:bodyPr wrap="none" rtlCol="0">
            <a:spAutoFit/>
          </a:bodyPr>
          <a:lstStyle/>
          <a:p>
            <a:r>
              <a:rPr lang="en-US" altLang="zh-CN" dirty="0">
                <a:solidFill>
                  <a:srgbClr val="FF0000"/>
                </a:solidFill>
              </a:rPr>
              <a:t>A</a:t>
            </a:r>
            <a:endParaRPr lang="zh-CN" altLang="en-US" dirty="0">
              <a:solidFill>
                <a:srgbClr val="FF0000"/>
              </a:solidFill>
            </a:endParaRPr>
          </a:p>
        </p:txBody>
      </p:sp>
      <p:sp>
        <p:nvSpPr>
          <p:cNvPr id="12" name="文本框 11">
            <a:extLst>
              <a:ext uri="{FF2B5EF4-FFF2-40B4-BE49-F238E27FC236}">
                <a16:creationId xmlns:a16="http://schemas.microsoft.com/office/drawing/2014/main" id="{A3463EB9-3B5C-46BD-8B96-A61E84187BCA}"/>
              </a:ext>
            </a:extLst>
          </p:cNvPr>
          <p:cNvSpPr txBox="1"/>
          <p:nvPr/>
        </p:nvSpPr>
        <p:spPr>
          <a:xfrm>
            <a:off x="11798286" y="1451668"/>
            <a:ext cx="312906" cy="369332"/>
          </a:xfrm>
          <a:prstGeom prst="rect">
            <a:avLst/>
          </a:prstGeom>
          <a:noFill/>
        </p:spPr>
        <p:txBody>
          <a:bodyPr wrap="none" rtlCol="0">
            <a:spAutoFit/>
          </a:bodyPr>
          <a:lstStyle/>
          <a:p>
            <a:r>
              <a:rPr lang="en-US" altLang="zh-CN" dirty="0">
                <a:solidFill>
                  <a:srgbClr val="FF0000"/>
                </a:solidFill>
              </a:rPr>
              <a:t>B</a:t>
            </a:r>
            <a:endParaRPr lang="zh-CN" altLang="en-US" dirty="0">
              <a:solidFill>
                <a:srgbClr val="FF0000"/>
              </a:solidFill>
            </a:endParaRPr>
          </a:p>
        </p:txBody>
      </p:sp>
      <p:sp>
        <p:nvSpPr>
          <p:cNvPr id="13" name="文本框 12">
            <a:extLst>
              <a:ext uri="{FF2B5EF4-FFF2-40B4-BE49-F238E27FC236}">
                <a16:creationId xmlns:a16="http://schemas.microsoft.com/office/drawing/2014/main" id="{1B6C85FB-2CC2-4F5E-9377-6E5C0FADAC91}"/>
              </a:ext>
            </a:extLst>
          </p:cNvPr>
          <p:cNvSpPr txBox="1"/>
          <p:nvPr/>
        </p:nvSpPr>
        <p:spPr>
          <a:xfrm>
            <a:off x="7182289" y="1568310"/>
            <a:ext cx="327334" cy="369332"/>
          </a:xfrm>
          <a:prstGeom prst="rect">
            <a:avLst/>
          </a:prstGeom>
          <a:noFill/>
        </p:spPr>
        <p:txBody>
          <a:bodyPr wrap="none" rtlCol="0">
            <a:spAutoFit/>
          </a:bodyPr>
          <a:lstStyle/>
          <a:p>
            <a:r>
              <a:rPr lang="en-US" altLang="zh-CN" dirty="0">
                <a:solidFill>
                  <a:srgbClr val="FF0000"/>
                </a:solidFill>
              </a:rPr>
              <a:t>C</a:t>
            </a:r>
            <a:endParaRPr lang="zh-CN" altLang="en-US" dirty="0">
              <a:solidFill>
                <a:srgbClr val="FF0000"/>
              </a:solidFill>
            </a:endParaRPr>
          </a:p>
        </p:txBody>
      </p:sp>
      <p:graphicFrame>
        <p:nvGraphicFramePr>
          <p:cNvPr id="14" name="Group 4">
            <a:extLst>
              <a:ext uri="{FF2B5EF4-FFF2-40B4-BE49-F238E27FC236}">
                <a16:creationId xmlns:a16="http://schemas.microsoft.com/office/drawing/2014/main" id="{A4F3C9F6-9A22-4576-A162-9170DD6393FB}"/>
              </a:ext>
            </a:extLst>
          </p:cNvPr>
          <p:cNvGraphicFramePr>
            <a:graphicFrameLocks/>
          </p:cNvGraphicFramePr>
          <p:nvPr>
            <p:extLst>
              <p:ext uri="{D42A27DB-BD31-4B8C-83A1-F6EECF244321}">
                <p14:modId xmlns:p14="http://schemas.microsoft.com/office/powerpoint/2010/main" val="739261278"/>
              </p:ext>
            </p:extLst>
          </p:nvPr>
        </p:nvGraphicFramePr>
        <p:xfrm>
          <a:off x="1075266" y="3551568"/>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a:t>
                      </a:r>
                      <a:r>
                        <a:rPr kumimoji="0" lang="en-US" altLang="zh-CN" sz="1600" b="0" i="0" u="none" strike="noStrike" cap="none" normalizeH="0" baseline="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16389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对角线：以固定概率</a:t>
            </a:r>
            <a:r>
              <a:rPr lang="en-US" altLang="zh-CN" sz="2000" dirty="0"/>
              <a:t>p</a:t>
            </a:r>
            <a:r>
              <a:rPr lang="zh-CN" altLang="en-US" sz="2000" dirty="0"/>
              <a:t>进行随机猜测，</a:t>
            </a:r>
            <a:r>
              <a:rPr lang="en-US" altLang="zh-CN" sz="2000" dirty="0"/>
              <a:t>TPR=FPR=p</a:t>
            </a:r>
          </a:p>
          <a:p>
            <a:pPr lvl="1">
              <a:buClr>
                <a:schemeClr val="tx1"/>
              </a:buClr>
            </a:pPr>
            <a:r>
              <a:rPr lang="zh-CN" altLang="en-US" sz="2000" dirty="0"/>
              <a:t>模型位于对角线以下：预测结果与真实类别相反</a:t>
            </a:r>
            <a:endParaRPr lang="en-US" altLang="zh-CN" sz="1600" dirty="0"/>
          </a:p>
          <a:p>
            <a:pPr lvl="1">
              <a:buClr>
                <a:schemeClr val="tx1"/>
              </a:buClr>
            </a:pP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pic>
        <p:nvPicPr>
          <p:cNvPr id="9" name="Picture 4">
            <a:extLst>
              <a:ext uri="{FF2B5EF4-FFF2-40B4-BE49-F238E27FC236}">
                <a16:creationId xmlns:a16="http://schemas.microsoft.com/office/drawing/2014/main" id="{54E821F0-2CB2-458F-8D03-1CF59BF53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69" r="6557"/>
          <a:stretch>
            <a:fillRect/>
          </a:stretch>
        </p:blipFill>
        <p:spPr bwMode="auto">
          <a:xfrm>
            <a:off x="7069015" y="1373021"/>
            <a:ext cx="480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4" name="Group 4">
            <a:extLst>
              <a:ext uri="{FF2B5EF4-FFF2-40B4-BE49-F238E27FC236}">
                <a16:creationId xmlns:a16="http://schemas.microsoft.com/office/drawing/2014/main" id="{A4F3C9F6-9A22-4576-A162-9170DD6393FB}"/>
              </a:ext>
            </a:extLst>
          </p:cNvPr>
          <p:cNvGraphicFramePr>
            <a:graphicFrameLocks/>
          </p:cNvGraphicFramePr>
          <p:nvPr/>
        </p:nvGraphicFramePr>
        <p:xfrm>
          <a:off x="1075266" y="3551568"/>
          <a:ext cx="4953000" cy="1904999"/>
        </p:xfrm>
        <a:graphic>
          <a:graphicData uri="http://schemas.openxmlformats.org/drawingml/2006/table">
            <a:tbl>
              <a:tblPr/>
              <a:tblGrid>
                <a:gridCol w="1237926">
                  <a:extLst>
                    <a:ext uri="{9D8B030D-6E8A-4147-A177-3AD203B41FA5}">
                      <a16:colId xmlns:a16="http://schemas.microsoft.com/office/drawing/2014/main" val="20000"/>
                    </a:ext>
                  </a:extLst>
                </a:gridCol>
                <a:gridCol w="1239222">
                  <a:extLst>
                    <a:ext uri="{9D8B030D-6E8A-4147-A177-3AD203B41FA5}">
                      <a16:colId xmlns:a16="http://schemas.microsoft.com/office/drawing/2014/main" val="20001"/>
                    </a:ext>
                  </a:extLst>
                </a:gridCol>
                <a:gridCol w="1237926">
                  <a:extLst>
                    <a:ext uri="{9D8B030D-6E8A-4147-A177-3AD203B41FA5}">
                      <a16:colId xmlns:a16="http://schemas.microsoft.com/office/drawing/2014/main" val="20002"/>
                    </a:ext>
                  </a:extLst>
                </a:gridCol>
                <a:gridCol w="1237926">
                  <a:extLst>
                    <a:ext uri="{9D8B030D-6E8A-4147-A177-3AD203B41FA5}">
                      <a16:colId xmlns:a16="http://schemas.microsoft.com/office/drawing/2014/main"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预测的类</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zh-CN"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zh-CN" altLang="en-US" sz="1800" b="0" i="0" u="none" strike="noStrike" cap="none" normalizeH="0" baseline="0" dirty="0">
                          <a:ln>
                            <a:noFill/>
                          </a:ln>
                          <a:solidFill>
                            <a:schemeClr val="tx1"/>
                          </a:solidFill>
                          <a:effectLst/>
                          <a:latin typeface="Arial" charset="0"/>
                        </a:rPr>
                        <a:t>实际的类</a:t>
                      </a:r>
                      <a:endParaRPr kumimoji="0" lang="en-US" altLang="zh-CN"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a:t>
                      </a:r>
                      <a:r>
                        <a:rPr kumimoji="0" lang="en-US" altLang="zh-CN" sz="1600" b="0" i="0" u="none" strike="noStrike" cap="none" normalizeH="0" baseline="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a:t>
                      </a:r>
                      <a:r>
                        <a:rPr kumimoji="0" lang="en-US" altLang="zh-CN" sz="1600" b="0" i="0" u="none" strike="noStrike" cap="none" normalizeH="0" baseline="0" dirty="0">
                          <a:ln>
                            <a:noFill/>
                          </a:ln>
                          <a:solidFill>
                            <a:schemeClr val="tx1"/>
                          </a:solidFill>
                          <a:effectLst/>
                          <a:latin typeface="Arial" charset="0"/>
                        </a:rPr>
                        <a:t>-</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39116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en-US" altLang="zh-CN" sz="2000" dirty="0"/>
              <a:t>ROC</a:t>
            </a:r>
            <a:r>
              <a:rPr lang="zh-CN" altLang="en-US" sz="2000" dirty="0"/>
              <a:t>曲线需要分类器预测的结果为连续值，而非类别（例：预测对象</a:t>
            </a:r>
            <a:r>
              <a:rPr lang="en-US" altLang="zh-CN" sz="2000" dirty="0"/>
              <a:t>90%</a:t>
            </a:r>
            <a:r>
              <a:rPr lang="zh-CN" altLang="en-US" sz="2000" dirty="0"/>
              <a:t>的可能性属于</a:t>
            </a:r>
            <a:r>
              <a:rPr lang="en-US" altLang="zh-CN" sz="2000" dirty="0"/>
              <a:t>A</a:t>
            </a:r>
            <a:r>
              <a:rPr lang="zh-CN" altLang="en-US" sz="2000" dirty="0"/>
              <a:t>类）</a:t>
            </a:r>
            <a:endParaRPr lang="en-US" altLang="zh-CN" sz="2000" dirty="0"/>
          </a:p>
          <a:p>
            <a:pPr lvl="2">
              <a:buClr>
                <a:schemeClr val="tx1"/>
              </a:buClr>
            </a:pPr>
            <a:r>
              <a:rPr lang="zh-CN" altLang="en-US" sz="1600" dirty="0"/>
              <a:t>分类器产生的连续值输出结果成为分数，更大的分数表示对象属于某类的可能性更大</a:t>
            </a:r>
            <a:endParaRPr lang="en-US" altLang="zh-CN" sz="1600" dirty="0"/>
          </a:p>
          <a:p>
            <a:pPr lvl="2">
              <a:buClr>
                <a:schemeClr val="tx1"/>
              </a:buClr>
            </a:pPr>
            <a:r>
              <a:rPr lang="zh-CN" altLang="en-US" sz="1600" dirty="0"/>
              <a:t>设置不同的评分阈值将影响分类结果，从而得到多组</a:t>
            </a:r>
            <a:r>
              <a:rPr lang="en-US" altLang="zh-CN" sz="1600" dirty="0"/>
              <a:t>TPR/FPR</a:t>
            </a:r>
            <a:r>
              <a:rPr lang="zh-CN" altLang="en-US" sz="1600" dirty="0"/>
              <a:t>值</a:t>
            </a:r>
            <a:endParaRPr lang="en-US" altLang="zh-CN" sz="1600" dirty="0"/>
          </a:p>
          <a:p>
            <a:pPr lvl="2">
              <a:buClr>
                <a:schemeClr val="tx1"/>
              </a:buClr>
            </a:pPr>
            <a:endParaRPr lang="en-US" altLang="zh-CN" sz="1600" dirty="0"/>
          </a:p>
          <a:p>
            <a:pPr lvl="1">
              <a:buClr>
                <a:schemeClr val="tx1"/>
              </a:buClr>
            </a:pPr>
            <a:r>
              <a:rPr lang="zh-CN" altLang="en-US" sz="2000" dirty="0"/>
              <a:t>许多分类器生成的结果为类别，而非连续值，例如决策树、</a:t>
            </a:r>
            <a:r>
              <a:rPr lang="en-US" altLang="zh-CN" sz="2000" dirty="0"/>
              <a:t>SVM</a:t>
            </a:r>
          </a:p>
          <a:p>
            <a:pPr lvl="1">
              <a:buClr>
                <a:schemeClr val="tx1"/>
              </a:buClr>
            </a:pPr>
            <a:r>
              <a:rPr lang="zh-CN" altLang="en-US" sz="2000" dirty="0"/>
              <a:t>一些分类器生成的结果自然输出后验概率，例如朴素贝叶斯、逻辑回归</a:t>
            </a:r>
            <a:endParaRPr lang="en-US" altLang="zh-CN" sz="2000" dirty="0"/>
          </a:p>
          <a:p>
            <a:pPr lvl="1">
              <a:buClr>
                <a:schemeClr val="tx1"/>
              </a:buClr>
            </a:pP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4360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对决策树分配分数：根据叶节点标记为正类的训练实例比例分配分数</a:t>
            </a: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8" name="Object 4">
            <a:extLst>
              <a:ext uri="{FF2B5EF4-FFF2-40B4-BE49-F238E27FC236}">
                <a16:creationId xmlns:a16="http://schemas.microsoft.com/office/drawing/2014/main" id="{80D469D7-35E1-447F-9EF8-9F3F3A976C33}"/>
              </a:ext>
            </a:extLst>
          </p:cNvPr>
          <p:cNvGraphicFramePr>
            <a:graphicFrameLocks noChangeAspect="1"/>
          </p:cNvGraphicFramePr>
          <p:nvPr>
            <p:extLst>
              <p:ext uri="{D42A27DB-BD31-4B8C-83A1-F6EECF244321}">
                <p14:modId xmlns:p14="http://schemas.microsoft.com/office/powerpoint/2010/main" val="541404925"/>
              </p:ext>
            </p:extLst>
          </p:nvPr>
        </p:nvGraphicFramePr>
        <p:xfrm>
          <a:off x="660400" y="2517133"/>
          <a:ext cx="4709742" cy="3459162"/>
        </p:xfrm>
        <a:graphic>
          <a:graphicData uri="http://schemas.openxmlformats.org/presentationml/2006/ole">
            <mc:AlternateContent xmlns:mc="http://schemas.openxmlformats.org/markup-compatibility/2006">
              <mc:Choice xmlns:v="urn:schemas-microsoft-com:vml" Requires="v">
                <p:oleObj name="Visio" r:id="rId3" imgW="8039049" imgH="5369367" progId="Visio.Drawing.6">
                  <p:embed/>
                </p:oleObj>
              </mc:Choice>
              <mc:Fallback>
                <p:oleObj name="Visio" r:id="rId3" imgW="8039049" imgH="5369367" progId="Visio.Drawing.6">
                  <p:embed/>
                  <p:pic>
                    <p:nvPicPr>
                      <p:cNvPr id="20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2517133"/>
                        <a:ext cx="4709742" cy="3459162"/>
                      </a:xfrm>
                      <a:prstGeom prst="rect">
                        <a:avLst/>
                      </a:prstGeom>
                      <a:noFill/>
                      <a:ln>
                        <a:noFill/>
                      </a:ln>
                      <a:effectLst/>
                    </p:spPr>
                  </p:pic>
                </p:oleObj>
              </mc:Fallback>
            </mc:AlternateContent>
          </a:graphicData>
        </a:graphic>
      </p:graphicFrame>
      <p:graphicFrame>
        <p:nvGraphicFramePr>
          <p:cNvPr id="9" name="Object 3">
            <a:extLst>
              <a:ext uri="{FF2B5EF4-FFF2-40B4-BE49-F238E27FC236}">
                <a16:creationId xmlns:a16="http://schemas.microsoft.com/office/drawing/2014/main" id="{D7DFC46D-D1D0-43C2-A83A-5A35FB3E6854}"/>
              </a:ext>
            </a:extLst>
          </p:cNvPr>
          <p:cNvGraphicFramePr>
            <a:graphicFrameLocks noChangeAspect="1"/>
          </p:cNvGraphicFramePr>
          <p:nvPr>
            <p:extLst>
              <p:ext uri="{D42A27DB-BD31-4B8C-83A1-F6EECF244321}">
                <p14:modId xmlns:p14="http://schemas.microsoft.com/office/powerpoint/2010/main" val="4069693240"/>
              </p:ext>
            </p:extLst>
          </p:nvPr>
        </p:nvGraphicFramePr>
        <p:xfrm>
          <a:off x="6896100" y="2525070"/>
          <a:ext cx="4495800" cy="3451225"/>
        </p:xfrm>
        <a:graphic>
          <a:graphicData uri="http://schemas.openxmlformats.org/presentationml/2006/ole">
            <mc:AlternateContent xmlns:mc="http://schemas.openxmlformats.org/markup-compatibility/2006">
              <mc:Choice xmlns:v="urn:schemas-microsoft-com:vml" Requires="v">
                <p:oleObj name="Visio" r:id="rId5" imgW="8039049" imgH="5411111" progId="Visio.Drawing.6">
                  <p:embed/>
                </p:oleObj>
              </mc:Choice>
              <mc:Fallback>
                <p:oleObj name="Visio" r:id="rId5" imgW="8039049" imgH="5411111" progId="Visio.Drawing.6">
                  <p:embed/>
                  <p:pic>
                    <p:nvPicPr>
                      <p:cNvPr id="204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6100" y="2525070"/>
                        <a:ext cx="4495800"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7">
            <a:extLst>
              <a:ext uri="{FF2B5EF4-FFF2-40B4-BE49-F238E27FC236}">
                <a16:creationId xmlns:a16="http://schemas.microsoft.com/office/drawing/2014/main" id="{D98EA473-D288-4BDA-9A75-ABF41352490C}"/>
              </a:ext>
            </a:extLst>
          </p:cNvPr>
          <p:cNvSpPr>
            <a:spLocks noChangeShapeType="1"/>
          </p:cNvSpPr>
          <p:nvPr/>
        </p:nvSpPr>
        <p:spPr bwMode="auto">
          <a:xfrm flipV="1">
            <a:off x="5486400" y="4095266"/>
            <a:ext cx="1125414"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562474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0CDD-BB6B-774F-B4A3-F61C9B1C432B}"/>
              </a:ext>
            </a:extLst>
          </p:cNvPr>
          <p:cNvSpPr>
            <a:spLocks noGrp="1"/>
          </p:cNvSpPr>
          <p:nvPr>
            <p:ph type="title"/>
          </p:nvPr>
        </p:nvSpPr>
        <p:spPr>
          <a:xfrm>
            <a:off x="508000" y="227179"/>
            <a:ext cx="11040533" cy="533400"/>
          </a:xfrm>
        </p:spPr>
        <p:txBody>
          <a:bodyPr>
            <a:normAutofit fontScale="90000"/>
          </a:bodyPr>
          <a:lstStyle/>
          <a:p>
            <a:r>
              <a:rPr kumimoji="1" lang="zh-CN" altLang="en-US" dirty="0"/>
              <a:t>类不平衡问题</a:t>
            </a:r>
          </a:p>
        </p:txBody>
      </p:sp>
      <p:sp>
        <p:nvSpPr>
          <p:cNvPr id="5" name="文本占位符 2">
            <a:extLst>
              <a:ext uri="{FF2B5EF4-FFF2-40B4-BE49-F238E27FC236}">
                <a16:creationId xmlns:a16="http://schemas.microsoft.com/office/drawing/2014/main" id="{3AFA8DC4-7630-44C1-89F9-54B3FDDDBB43}"/>
              </a:ext>
            </a:extLst>
          </p:cNvPr>
          <p:cNvSpPr txBox="1">
            <a:spLocks/>
          </p:cNvSpPr>
          <p:nvPr/>
        </p:nvSpPr>
        <p:spPr>
          <a:xfrm>
            <a:off x="508000" y="8055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p:txBody>
      </p:sp>
      <p:sp>
        <p:nvSpPr>
          <p:cNvPr id="6" name="文本占位符 2">
            <a:extLst>
              <a:ext uri="{FF2B5EF4-FFF2-40B4-BE49-F238E27FC236}">
                <a16:creationId xmlns:a16="http://schemas.microsoft.com/office/drawing/2014/main" id="{2057C784-5DBA-4CB8-BA46-ACEF8D74665D}"/>
              </a:ext>
            </a:extLst>
          </p:cNvPr>
          <p:cNvSpPr txBox="1">
            <a:spLocks/>
          </p:cNvSpPr>
          <p:nvPr/>
        </p:nvSpPr>
        <p:spPr>
          <a:xfrm>
            <a:off x="660400" y="957905"/>
            <a:ext cx="10244666" cy="524699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endParaRPr lang="en-US" altLang="zh-CN" sz="2000"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C8F0CD64-716B-40D6-9428-B4BB6985659F}"/>
              </a:ext>
            </a:extLst>
          </p:cNvPr>
          <p:cNvSpPr txBox="1">
            <a:spLocks/>
          </p:cNvSpPr>
          <p:nvPr/>
        </p:nvSpPr>
        <p:spPr>
          <a:xfrm>
            <a:off x="584200" y="881705"/>
            <a:ext cx="10244666" cy="57491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zh-CN" altLang="en-US" sz="2400" dirty="0"/>
              <a:t>受试者工作特征曲线（</a:t>
            </a:r>
            <a:r>
              <a:rPr lang="en-US" altLang="zh-CN" sz="2400" dirty="0"/>
              <a:t>Receiver Operating Characteristic, ROC</a:t>
            </a:r>
            <a:r>
              <a:rPr lang="zh-CN" altLang="en-US" sz="2400" dirty="0"/>
              <a:t>）</a:t>
            </a:r>
            <a:endParaRPr lang="en-US" altLang="zh-CN" sz="2400" dirty="0"/>
          </a:p>
          <a:p>
            <a:pPr lvl="1">
              <a:buClr>
                <a:schemeClr val="tx1"/>
              </a:buClr>
            </a:pPr>
            <a:r>
              <a:rPr lang="zh-CN" altLang="en-US" sz="2000" dirty="0"/>
              <a:t>设置不同的评分阈值将影响分类结果，从而得到多组</a:t>
            </a:r>
            <a:r>
              <a:rPr lang="en-US" altLang="zh-CN" sz="2000" dirty="0"/>
              <a:t>TPR/FPR</a:t>
            </a:r>
            <a:r>
              <a:rPr lang="zh-CN" altLang="en-US" sz="2000" dirty="0"/>
              <a:t>值</a:t>
            </a:r>
            <a:endParaRPr lang="en-US" altLang="zh-CN" sz="2000" dirty="0"/>
          </a:p>
          <a:p>
            <a:pPr lvl="1">
              <a:buClr>
                <a:schemeClr val="tx1"/>
              </a:buClr>
            </a:pPr>
            <a:endParaRPr lang="en-US" altLang="zh-CN" sz="2000" dirty="0"/>
          </a:p>
          <a:p>
            <a:pPr marL="457200" lvl="1" indent="0">
              <a:buClr>
                <a:schemeClr val="tx1"/>
              </a:buClr>
              <a:buNone/>
            </a:pPr>
            <a:endParaRPr lang="en-US" altLang="zh-CN" sz="2000" dirty="0"/>
          </a:p>
          <a:p>
            <a:pPr lvl="1">
              <a:buClr>
                <a:schemeClr val="tx1"/>
              </a:buClr>
            </a:pPr>
            <a:endParaRPr lang="en-US" altLang="zh-CN" sz="2000" dirty="0"/>
          </a:p>
          <a:p>
            <a:pPr lvl="1">
              <a:buClr>
                <a:schemeClr val="tx1"/>
              </a:buClr>
            </a:pPr>
            <a:endParaRPr lang="en-US" altLang="zh-CN" sz="2000" dirty="0"/>
          </a:p>
          <a:p>
            <a:pPr lvl="1">
              <a:buClr>
                <a:schemeClr val="tx1"/>
              </a:buClr>
            </a:pPr>
            <a:endParaRPr lang="en-US" altLang="zh-CN" dirty="0"/>
          </a:p>
          <a:p>
            <a:pPr marL="457200" lvl="1" indent="0">
              <a:lnSpc>
                <a:spcPct val="100000"/>
              </a:lnSpc>
              <a:spcBef>
                <a:spcPts val="0"/>
              </a:spcBef>
              <a:buClr>
                <a:schemeClr val="tx1"/>
              </a:buClr>
              <a:buNone/>
            </a:pPr>
            <a:endParaRPr lang="en-US" altLang="zh-CN" sz="2000" dirty="0"/>
          </a:p>
          <a:p>
            <a:pPr marL="0" indent="0">
              <a:buClr>
                <a:schemeClr val="tx1"/>
              </a:buClr>
              <a:buNone/>
            </a:pPr>
            <a:endParaRPr lang="en-US" altLang="zh-CN" sz="2400" dirty="0">
              <a:latin typeface="微软雅黑" panose="020B0503020204020204" pitchFamily="34" charset="-122"/>
              <a:ea typeface="微软雅黑" panose="020B0503020204020204" pitchFamily="34" charset="-122"/>
            </a:endParaRPr>
          </a:p>
          <a:p>
            <a:pPr marL="914400" lvl="2" indent="0">
              <a:buClr>
                <a:schemeClr val="tx1"/>
              </a:buClr>
              <a:buNone/>
            </a:pPr>
            <a:endParaRPr lang="en-US" altLang="zh-CN" sz="1600" dirty="0">
              <a:latin typeface="微软雅黑" panose="020B0503020204020204" pitchFamily="34" charset="-122"/>
              <a:ea typeface="微软雅黑" panose="020B0503020204020204" pitchFamily="34" charset="-122"/>
            </a:endParaRPr>
          </a:p>
          <a:p>
            <a:pPr lvl="2">
              <a:buClr>
                <a:schemeClr val="tx1"/>
              </a:buClr>
            </a:pPr>
            <a:endParaRPr lang="en-US" altLang="zh-CN" sz="1600" dirty="0">
              <a:latin typeface="微软雅黑" panose="020B0503020204020204" pitchFamily="34" charset="-122"/>
              <a:ea typeface="微软雅黑" panose="020B0503020204020204" pitchFamily="34" charset="-122"/>
            </a:endParaRPr>
          </a:p>
          <a:p>
            <a:pPr lvl="1">
              <a:buClr>
                <a:schemeClr val="tx1"/>
              </a:buClr>
            </a:pPr>
            <a:endParaRPr lang="en-US" altLang="zh-CN" sz="2000" dirty="0">
              <a:latin typeface="微软雅黑" panose="020B0503020204020204" pitchFamily="34" charset="-122"/>
              <a:ea typeface="微软雅黑" panose="020B0503020204020204" pitchFamily="34" charset="-122"/>
            </a:endParaRPr>
          </a:p>
          <a:p>
            <a:pPr lvl="1">
              <a:buClr>
                <a:schemeClr val="tx1"/>
              </a:buClr>
            </a:pPr>
            <a:endParaRPr lang="en-US" altLang="zh-CN" sz="1600" dirty="0">
              <a:latin typeface="微软雅黑" panose="020B0503020204020204" pitchFamily="34" charset="-122"/>
              <a:ea typeface="微软雅黑" panose="020B0503020204020204" pitchFamily="34" charset="-122"/>
            </a:endParaRPr>
          </a:p>
        </p:txBody>
      </p:sp>
      <p:graphicFrame>
        <p:nvGraphicFramePr>
          <p:cNvPr id="11" name="Object 3">
            <a:extLst>
              <a:ext uri="{FF2B5EF4-FFF2-40B4-BE49-F238E27FC236}">
                <a16:creationId xmlns:a16="http://schemas.microsoft.com/office/drawing/2014/main" id="{355145AB-865E-4F96-A848-0DC70CB48097}"/>
              </a:ext>
            </a:extLst>
          </p:cNvPr>
          <p:cNvGraphicFramePr>
            <a:graphicFrameLocks noChangeAspect="1"/>
          </p:cNvGraphicFramePr>
          <p:nvPr>
            <p:extLst>
              <p:ext uri="{D42A27DB-BD31-4B8C-83A1-F6EECF244321}">
                <p14:modId xmlns:p14="http://schemas.microsoft.com/office/powerpoint/2010/main" val="3427025097"/>
              </p:ext>
            </p:extLst>
          </p:nvPr>
        </p:nvGraphicFramePr>
        <p:xfrm>
          <a:off x="762000" y="2069123"/>
          <a:ext cx="4516830" cy="3042139"/>
        </p:xfrm>
        <a:graphic>
          <a:graphicData uri="http://schemas.openxmlformats.org/presentationml/2006/ole">
            <mc:AlternateContent xmlns:mc="http://schemas.openxmlformats.org/markup-compatibility/2006">
              <mc:Choice xmlns:v="urn:schemas-microsoft-com:vml" Requires="v">
                <p:oleObj name="Visio" r:id="rId3" imgW="8039049" imgH="5411111" progId="Visio.Drawing.6">
                  <p:embed/>
                </p:oleObj>
              </mc:Choice>
              <mc:Fallback>
                <p:oleObj name="Visio" r:id="rId3" imgW="8039049" imgH="5411111" progId="Visio.Drawing.6">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69123"/>
                        <a:ext cx="4516830" cy="3042139"/>
                      </a:xfrm>
                      <a:prstGeom prst="rect">
                        <a:avLst/>
                      </a:prstGeom>
                      <a:noFill/>
                      <a:ln>
                        <a:noFill/>
                      </a:ln>
                      <a:effectLst/>
                    </p:spPr>
                  </p:pic>
                </p:oleObj>
              </mc:Fallback>
            </mc:AlternateContent>
          </a:graphicData>
        </a:graphic>
      </p:graphicFrame>
      <p:pic>
        <p:nvPicPr>
          <p:cNvPr id="12" name="Picture 5">
            <a:extLst>
              <a:ext uri="{FF2B5EF4-FFF2-40B4-BE49-F238E27FC236}">
                <a16:creationId xmlns:a16="http://schemas.microsoft.com/office/drawing/2014/main" id="{FDBE82C1-3F80-46D6-9440-07D55D51F8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847" r="6410"/>
          <a:stretch>
            <a:fillRect/>
          </a:stretch>
        </p:blipFill>
        <p:spPr>
          <a:xfrm>
            <a:off x="6028266" y="2045883"/>
            <a:ext cx="3886200" cy="2914650"/>
          </a:xfrm>
          <a:prstGeom prst="rect">
            <a:avLst/>
          </a:prstGeom>
          <a:noFill/>
        </p:spPr>
      </p:pic>
      <p:pic>
        <p:nvPicPr>
          <p:cNvPr id="13" name="Picture 4">
            <a:extLst>
              <a:ext uri="{FF2B5EF4-FFF2-40B4-BE49-F238E27FC236}">
                <a16:creationId xmlns:a16="http://schemas.microsoft.com/office/drawing/2014/main" id="{865C9096-4846-4800-8B32-9E24E580327A}"/>
              </a:ext>
            </a:extLst>
          </p:cNvPr>
          <p:cNvPicPr>
            <a:picLocks noGrp="1" noChangeAspect="1" noChangeArrowheads="1"/>
          </p:cNvPicPr>
          <p:nvPr>
            <p:ph sz="quarter" idx="2"/>
          </p:nvPr>
        </p:nvPicPr>
        <p:blipFill>
          <a:blip r:embed="rId6">
            <a:extLst>
              <a:ext uri="{28A0092B-C50C-407E-A947-70E740481C1C}">
                <a14:useLocalDpi xmlns:a14="http://schemas.microsoft.com/office/drawing/2010/main" val="0"/>
              </a:ext>
            </a:extLst>
          </a:blip>
          <a:srcRect/>
          <a:stretch>
            <a:fillRect/>
          </a:stretch>
        </p:blipFill>
        <p:spPr>
          <a:xfrm>
            <a:off x="1629833" y="5472663"/>
            <a:ext cx="8001000" cy="1085850"/>
          </a:xfrm>
          <a:noFill/>
        </p:spPr>
      </p:pic>
    </p:spTree>
    <p:extLst>
      <p:ext uri="{BB962C8B-B14F-4D97-AF65-F5344CB8AC3E}">
        <p14:creationId xmlns:p14="http://schemas.microsoft.com/office/powerpoint/2010/main" val="451669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8645</TotalTime>
  <Words>5641</Words>
  <Application>Microsoft Office PowerPoint</Application>
  <PresentationFormat>宽屏</PresentationFormat>
  <Paragraphs>1498</Paragraphs>
  <Slides>108</Slides>
  <Notes>102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108</vt:i4>
      </vt:variant>
    </vt:vector>
  </HeadingPairs>
  <TitlesOfParts>
    <vt:vector size="123" baseType="lpstr">
      <vt:lpstr>Monotype Sorts</vt:lpstr>
      <vt:lpstr>等线</vt:lpstr>
      <vt:lpstr>Microsoft YaHei</vt:lpstr>
      <vt:lpstr>Microsoft YaHei</vt:lpstr>
      <vt:lpstr>Arial</vt:lpstr>
      <vt:lpstr>Calibri</vt:lpstr>
      <vt:lpstr>Cambria Math</vt:lpstr>
      <vt:lpstr>Times New Roman</vt:lpstr>
      <vt:lpstr>Office 主题​​</vt:lpstr>
      <vt:lpstr>Visio</vt:lpstr>
      <vt:lpstr>Equation</vt:lpstr>
      <vt:lpstr>Worksheet</vt:lpstr>
      <vt:lpstr>VISIO</vt:lpstr>
      <vt:lpstr>Microsoft Equation 3.0</vt:lpstr>
      <vt:lpstr>Document</vt:lpstr>
      <vt:lpstr>数据挖掘</vt:lpstr>
      <vt:lpstr>PowerPoint 演示文稿</vt:lpstr>
      <vt:lpstr>PowerPoint 演示文稿</vt:lpstr>
      <vt:lpstr>最近邻分类器</vt:lpstr>
      <vt:lpstr>最近邻分类器</vt:lpstr>
      <vt:lpstr>最近邻分类器</vt:lpstr>
      <vt:lpstr>最近邻分类器</vt:lpstr>
      <vt:lpstr>最近邻分类器</vt:lpstr>
      <vt:lpstr>最近邻分类器</vt:lpstr>
      <vt:lpstr>最近邻分类器</vt:lpstr>
      <vt:lpstr>最近邻分类器</vt:lpstr>
      <vt:lpstr>最近邻分类器</vt:lpstr>
      <vt:lpstr>最近邻分类器</vt:lpstr>
      <vt:lpstr>PowerPoint 演示文稿</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人工神经网络</vt:lpstr>
      <vt:lpstr>PowerPoint 演示文稿</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支持向量机</vt:lpstr>
      <vt:lpstr>小结</vt:lpstr>
      <vt:lpstr>PowerPoint 演示文稿</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集成方法</vt:lpstr>
      <vt:lpstr>PowerPoint 演示文稿</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类不平衡问题</vt:lpstr>
      <vt:lpstr>欢迎来到 数据挖掘的世界！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dc:title>
  <dc:creator>王 昊</dc:creator>
  <cp:lastModifiedBy>圣宇</cp:lastModifiedBy>
  <cp:revision>1093</cp:revision>
  <dcterms:created xsi:type="dcterms:W3CDTF">2021-03-24T06:55:43Z</dcterms:created>
  <dcterms:modified xsi:type="dcterms:W3CDTF">2021-05-10T08:27:47Z</dcterms:modified>
</cp:coreProperties>
</file>