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56" r:id="rId2"/>
    <p:sldId id="268" r:id="rId3"/>
    <p:sldId id="257" r:id="rId4"/>
    <p:sldId id="691" r:id="rId5"/>
    <p:sldId id="537" r:id="rId6"/>
    <p:sldId id="538" r:id="rId7"/>
    <p:sldId id="517" r:id="rId8"/>
    <p:sldId id="539" r:id="rId9"/>
    <p:sldId id="548" r:id="rId10"/>
    <p:sldId id="518" r:id="rId11"/>
    <p:sldId id="519" r:id="rId12"/>
    <p:sldId id="692" r:id="rId13"/>
    <p:sldId id="520" r:id="rId14"/>
    <p:sldId id="521" r:id="rId15"/>
    <p:sldId id="687" r:id="rId16"/>
    <p:sldId id="524" r:id="rId17"/>
    <p:sldId id="684" r:id="rId18"/>
    <p:sldId id="685" r:id="rId19"/>
    <p:sldId id="589" r:id="rId20"/>
    <p:sldId id="590" r:id="rId21"/>
    <p:sldId id="676" r:id="rId22"/>
    <p:sldId id="591" r:id="rId23"/>
    <p:sldId id="593" r:id="rId24"/>
    <p:sldId id="597" r:id="rId25"/>
    <p:sldId id="596" r:id="rId26"/>
    <p:sldId id="598" r:id="rId27"/>
    <p:sldId id="665" r:id="rId28"/>
    <p:sldId id="599" r:id="rId29"/>
    <p:sldId id="547" r:id="rId30"/>
    <p:sldId id="666" r:id="rId31"/>
    <p:sldId id="688" r:id="rId32"/>
    <p:sldId id="600" r:id="rId33"/>
    <p:sldId id="527" r:id="rId34"/>
    <p:sldId id="616" r:id="rId35"/>
    <p:sldId id="689" r:id="rId36"/>
    <p:sldId id="690" r:id="rId37"/>
    <p:sldId id="747" r:id="rId38"/>
    <p:sldId id="580" r:id="rId39"/>
    <p:sldId id="581" r:id="rId40"/>
    <p:sldId id="582" r:id="rId41"/>
    <p:sldId id="584" r:id="rId42"/>
    <p:sldId id="585" r:id="rId43"/>
    <p:sldId id="586" r:id="rId44"/>
    <p:sldId id="550" r:id="rId45"/>
    <p:sldId id="551" r:id="rId46"/>
    <p:sldId id="552" r:id="rId47"/>
    <p:sldId id="694" r:id="rId48"/>
    <p:sldId id="695" r:id="rId49"/>
    <p:sldId id="696" r:id="rId50"/>
    <p:sldId id="697" r:id="rId51"/>
    <p:sldId id="698" r:id="rId52"/>
    <p:sldId id="700" r:id="rId53"/>
    <p:sldId id="703" r:id="rId54"/>
    <p:sldId id="704" r:id="rId55"/>
    <p:sldId id="705" r:id="rId56"/>
    <p:sldId id="706" r:id="rId57"/>
    <p:sldId id="710" r:id="rId58"/>
    <p:sldId id="707" r:id="rId59"/>
    <p:sldId id="711" r:id="rId60"/>
    <p:sldId id="712" r:id="rId61"/>
    <p:sldId id="713" r:id="rId62"/>
    <p:sldId id="714" r:id="rId63"/>
    <p:sldId id="715" r:id="rId64"/>
    <p:sldId id="708" r:id="rId65"/>
    <p:sldId id="709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4" r:id="rId74"/>
    <p:sldId id="725" r:id="rId75"/>
    <p:sldId id="726" r:id="rId76"/>
    <p:sldId id="727" r:id="rId77"/>
    <p:sldId id="728" r:id="rId78"/>
    <p:sldId id="729" r:id="rId79"/>
    <p:sldId id="730" r:id="rId80"/>
    <p:sldId id="731" r:id="rId81"/>
    <p:sldId id="732" r:id="rId82"/>
    <p:sldId id="733" r:id="rId83"/>
    <p:sldId id="734" r:id="rId84"/>
    <p:sldId id="735" r:id="rId85"/>
    <p:sldId id="736" r:id="rId86"/>
    <p:sldId id="737" r:id="rId87"/>
    <p:sldId id="738" r:id="rId88"/>
    <p:sldId id="739" r:id="rId89"/>
    <p:sldId id="740" r:id="rId90"/>
    <p:sldId id="741" r:id="rId91"/>
    <p:sldId id="742" r:id="rId92"/>
    <p:sldId id="743" r:id="rId93"/>
    <p:sldId id="744" r:id="rId94"/>
    <p:sldId id="745" r:id="rId95"/>
    <p:sldId id="746" r:id="rId96"/>
    <p:sldId id="653" r:id="rId97"/>
    <p:sldId id="748" r:id="rId98"/>
    <p:sldId id="595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昊" initials="王" lastIdx="1" clrIdx="0">
    <p:extLst>
      <p:ext uri="{19B8F6BF-5375-455C-9EA6-DF929625EA0E}">
        <p15:presenceInfo xmlns:p15="http://schemas.microsoft.com/office/powerpoint/2012/main" userId="011b93cf7a0f9a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/>
    <p:restoredTop sz="85714"/>
  </p:normalViewPr>
  <p:slideViewPr>
    <p:cSldViewPr snapToGrid="0" snapToObjects="1">
      <p:cViewPr varScale="1">
        <p:scale>
          <a:sx n="80" d="100"/>
          <a:sy n="80" d="100"/>
        </p:scale>
        <p:origin x="1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A2F7B-A405-41AB-9BFE-DF3DA4EA05F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91783-331A-49C9-B065-3CAB541D6E80}">
      <dgm:prSet/>
      <dgm:spPr/>
      <dgm:t>
        <a:bodyPr/>
        <a:lstStyle/>
        <a:p>
          <a:r>
            <a:rPr kumimoji="1" lang="en-US" b="0" i="0">
              <a:latin typeface="Microsoft YaHei" panose="020B0503020204020204" pitchFamily="34" charset="-122"/>
              <a:ea typeface="Microsoft YaHei" panose="020B0503020204020204" pitchFamily="34" charset="-122"/>
            </a:rPr>
            <a:t>1. </a:t>
          </a:r>
          <a:r>
            <a:rPr kumimoji="1" lang="zh-CN" altLang="en-US" b="0" i="0">
              <a:latin typeface="Microsoft YaHei" panose="020B0503020204020204" pitchFamily="34" charset="-122"/>
              <a:ea typeface="Microsoft YaHei" panose="020B0503020204020204" pitchFamily="34" charset="-122"/>
            </a:rPr>
            <a:t>关联规则与频繁项集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01CEDBD-438E-4557-8DBF-DB9D43B1F810}" type="parTrans" cxnId="{455EFEE8-ADDF-437A-8ABC-C8E91109F6A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CE27F-94C4-4490-B566-ABA34BB0590C}" type="sibTrans" cxnId="{455EFEE8-ADDF-437A-8ABC-C8E91109F6A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33948F-EF3C-40F6-AE59-854F8A35E019}">
      <dgm:prSet/>
      <dgm:spPr/>
      <dgm:t>
        <a:bodyPr/>
        <a:lstStyle/>
        <a:p>
          <a:r>
            <a:rPr kumimoji="1"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2. </a:t>
          </a:r>
          <a:r>
            <a:rPr kumimoji="1" lang="en-US" altLang="zh-CN" b="0" i="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Apriori</a:t>
          </a:r>
          <a:r>
            <a:rPr kumimoji="1"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算法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2BCABE3-35E2-4707-A048-E25009F5083D}" type="parTrans" cxnId="{BD901823-1397-43E9-BE0A-4D9BA8A0677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DCAB39-0219-4175-ABD5-E7DC7DB9FE0E}" type="sibTrans" cxnId="{BD901823-1397-43E9-BE0A-4D9BA8A06771}">
      <dgm:prSet/>
      <dgm:spPr/>
      <dgm:t>
        <a:bodyPr/>
        <a:lstStyle/>
        <a:p>
          <a:endParaRPr lang="en-US" b="0" i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ACCB17-E483-400C-A3C9-CC9387C78AD2}">
      <dgm:prSet/>
      <dgm:spPr/>
      <dgm:t>
        <a:bodyPr/>
        <a:lstStyle/>
        <a:p>
          <a:r>
            <a:rPr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3. </a:t>
          </a:r>
          <a:r>
            <a: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算法与复杂度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7E9188C-256D-4AF9-87F5-1440A636F824}" type="parTrans" cxnId="{03292EDE-3D9D-4FCF-B5A4-6FFBA8B6654D}">
      <dgm:prSet/>
      <dgm:spPr/>
      <dgm:t>
        <a:bodyPr/>
        <a:lstStyle/>
        <a:p>
          <a:endParaRPr lang="zh-CN" altLang="en-US"/>
        </a:p>
      </dgm:t>
    </dgm:pt>
    <dgm:pt modelId="{D6B4D068-DE98-4F46-AAD0-D6CA33CD0DAC}" type="sibTrans" cxnId="{03292EDE-3D9D-4FCF-B5A4-6FFBA8B6654D}">
      <dgm:prSet/>
      <dgm:spPr/>
      <dgm:t>
        <a:bodyPr/>
        <a:lstStyle/>
        <a:p>
          <a:endParaRPr lang="zh-CN" altLang="en-US"/>
        </a:p>
      </dgm:t>
    </dgm:pt>
    <dgm:pt modelId="{5E7A70D9-213C-457A-ACBA-0C4F9B389E8C}">
      <dgm:prSet/>
      <dgm:spPr/>
      <dgm:t>
        <a:bodyPr/>
        <a:lstStyle/>
        <a:p>
          <a:r>
            <a:rPr 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4. </a:t>
          </a:r>
          <a:r>
            <a: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rPr>
            <a:t>关联模式的评估</a:t>
          </a:r>
          <a:endParaRPr lang="en-US" b="0" i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4035FCE-708A-4EF2-89D8-2B7F9B37C545}" type="parTrans" cxnId="{FC5E78E8-4A27-4DAA-9F91-4084C400C65A}">
      <dgm:prSet/>
      <dgm:spPr/>
      <dgm:t>
        <a:bodyPr/>
        <a:lstStyle/>
        <a:p>
          <a:endParaRPr lang="zh-CN" altLang="en-US"/>
        </a:p>
      </dgm:t>
    </dgm:pt>
    <dgm:pt modelId="{69739836-84B2-4AB3-938D-EF3354596173}" type="sibTrans" cxnId="{FC5E78E8-4A27-4DAA-9F91-4084C400C65A}">
      <dgm:prSet/>
      <dgm:spPr/>
      <dgm:t>
        <a:bodyPr/>
        <a:lstStyle/>
        <a:p>
          <a:endParaRPr lang="zh-CN" altLang="en-US"/>
        </a:p>
      </dgm:t>
    </dgm:pt>
    <dgm:pt modelId="{F7FF85FA-2A6B-E749-9FC1-ADA400F5A2B5}" type="pres">
      <dgm:prSet presAssocID="{A62A2F7B-A405-41AB-9BFE-DF3DA4EA05F2}" presName="vert0" presStyleCnt="0">
        <dgm:presLayoutVars>
          <dgm:dir/>
          <dgm:animOne val="branch"/>
          <dgm:animLvl val="lvl"/>
        </dgm:presLayoutVars>
      </dgm:prSet>
      <dgm:spPr/>
    </dgm:pt>
    <dgm:pt modelId="{F593DE08-69A3-674B-8918-B9EB948D3BDD}" type="pres">
      <dgm:prSet presAssocID="{DE791783-331A-49C9-B065-3CAB541D6E80}" presName="thickLine" presStyleLbl="alignNode1" presStyleIdx="0" presStyleCnt="4"/>
      <dgm:spPr/>
    </dgm:pt>
    <dgm:pt modelId="{0622883A-0D4E-0A41-A8A5-1AB2AF32CC2A}" type="pres">
      <dgm:prSet presAssocID="{DE791783-331A-49C9-B065-3CAB541D6E80}" presName="horz1" presStyleCnt="0"/>
      <dgm:spPr/>
    </dgm:pt>
    <dgm:pt modelId="{B484578B-364E-FF47-96B9-29E18E34B33C}" type="pres">
      <dgm:prSet presAssocID="{DE791783-331A-49C9-B065-3CAB541D6E80}" presName="tx1" presStyleLbl="revTx" presStyleIdx="0" presStyleCnt="4"/>
      <dgm:spPr/>
    </dgm:pt>
    <dgm:pt modelId="{6E211052-0D6F-754A-A3AC-2115660D8BF7}" type="pres">
      <dgm:prSet presAssocID="{DE791783-331A-49C9-B065-3CAB541D6E80}" presName="vert1" presStyleCnt="0"/>
      <dgm:spPr/>
    </dgm:pt>
    <dgm:pt modelId="{9711CB02-A6A8-FF4E-8E6C-2746206F2885}" type="pres">
      <dgm:prSet presAssocID="{0833948F-EF3C-40F6-AE59-854F8A35E019}" presName="thickLine" presStyleLbl="alignNode1" presStyleIdx="1" presStyleCnt="4"/>
      <dgm:spPr/>
    </dgm:pt>
    <dgm:pt modelId="{88EAF94F-A9E4-F14C-A9DB-68D8A848FC54}" type="pres">
      <dgm:prSet presAssocID="{0833948F-EF3C-40F6-AE59-854F8A35E019}" presName="horz1" presStyleCnt="0"/>
      <dgm:spPr/>
    </dgm:pt>
    <dgm:pt modelId="{31AF0407-FE1B-F04A-A643-D189D5697183}" type="pres">
      <dgm:prSet presAssocID="{0833948F-EF3C-40F6-AE59-854F8A35E019}" presName="tx1" presStyleLbl="revTx" presStyleIdx="1" presStyleCnt="4"/>
      <dgm:spPr/>
    </dgm:pt>
    <dgm:pt modelId="{91A80BF1-807B-174E-83C0-6A57DC1A0F80}" type="pres">
      <dgm:prSet presAssocID="{0833948F-EF3C-40F6-AE59-854F8A35E019}" presName="vert1" presStyleCnt="0"/>
      <dgm:spPr/>
    </dgm:pt>
    <dgm:pt modelId="{AFDD3839-0B02-4306-92B5-8E162B73620F}" type="pres">
      <dgm:prSet presAssocID="{09ACCB17-E483-400C-A3C9-CC9387C78AD2}" presName="thickLine" presStyleLbl="alignNode1" presStyleIdx="2" presStyleCnt="4"/>
      <dgm:spPr/>
    </dgm:pt>
    <dgm:pt modelId="{6E0326C5-C8EA-4693-9813-5C8A549DC029}" type="pres">
      <dgm:prSet presAssocID="{09ACCB17-E483-400C-A3C9-CC9387C78AD2}" presName="horz1" presStyleCnt="0"/>
      <dgm:spPr/>
    </dgm:pt>
    <dgm:pt modelId="{759D26CD-0ED6-4213-ACA2-ED96097CE228}" type="pres">
      <dgm:prSet presAssocID="{09ACCB17-E483-400C-A3C9-CC9387C78AD2}" presName="tx1" presStyleLbl="revTx" presStyleIdx="2" presStyleCnt="4"/>
      <dgm:spPr/>
    </dgm:pt>
    <dgm:pt modelId="{0276A12C-11B2-4D4F-B963-E1E154FE5D82}" type="pres">
      <dgm:prSet presAssocID="{09ACCB17-E483-400C-A3C9-CC9387C78AD2}" presName="vert1" presStyleCnt="0"/>
      <dgm:spPr/>
    </dgm:pt>
    <dgm:pt modelId="{89B6071D-77BB-4A7C-A2E9-5C37B8B6ACB6}" type="pres">
      <dgm:prSet presAssocID="{5E7A70D9-213C-457A-ACBA-0C4F9B389E8C}" presName="thickLine" presStyleLbl="alignNode1" presStyleIdx="3" presStyleCnt="4"/>
      <dgm:spPr/>
    </dgm:pt>
    <dgm:pt modelId="{9C90FDFF-575E-4E31-8201-A9EEF40D67F6}" type="pres">
      <dgm:prSet presAssocID="{5E7A70D9-213C-457A-ACBA-0C4F9B389E8C}" presName="horz1" presStyleCnt="0"/>
      <dgm:spPr/>
    </dgm:pt>
    <dgm:pt modelId="{8685F85B-45A3-41FB-B01A-6477EFC6888D}" type="pres">
      <dgm:prSet presAssocID="{5E7A70D9-213C-457A-ACBA-0C4F9B389E8C}" presName="tx1" presStyleLbl="revTx" presStyleIdx="3" presStyleCnt="4"/>
      <dgm:spPr/>
    </dgm:pt>
    <dgm:pt modelId="{09E4F9D5-10A5-4DA0-91FB-BE20E77AA9E5}" type="pres">
      <dgm:prSet presAssocID="{5E7A70D9-213C-457A-ACBA-0C4F9B389E8C}" presName="vert1" presStyleCnt="0"/>
      <dgm:spPr/>
    </dgm:pt>
  </dgm:ptLst>
  <dgm:cxnLst>
    <dgm:cxn modelId="{BD901823-1397-43E9-BE0A-4D9BA8A06771}" srcId="{A62A2F7B-A405-41AB-9BFE-DF3DA4EA05F2}" destId="{0833948F-EF3C-40F6-AE59-854F8A35E019}" srcOrd="1" destOrd="0" parTransId="{92BCABE3-35E2-4707-A048-E25009F5083D}" sibTransId="{7CDCAB39-0219-4175-ABD5-E7DC7DB9FE0E}"/>
    <dgm:cxn modelId="{BE0AFF56-1E7B-6D4B-A7E9-7A3A467B70B4}" type="presOf" srcId="{DE791783-331A-49C9-B065-3CAB541D6E80}" destId="{B484578B-364E-FF47-96B9-29E18E34B33C}" srcOrd="0" destOrd="0" presId="urn:microsoft.com/office/officeart/2008/layout/LinedList"/>
    <dgm:cxn modelId="{EDF08659-C6CE-46EA-B742-0BAD766BFC86}" type="presOf" srcId="{5E7A70D9-213C-457A-ACBA-0C4F9B389E8C}" destId="{8685F85B-45A3-41FB-B01A-6477EFC6888D}" srcOrd="0" destOrd="0" presId="urn:microsoft.com/office/officeart/2008/layout/LinedList"/>
    <dgm:cxn modelId="{C7D4A9CD-AA05-9C4D-AD9C-C402ABF61870}" type="presOf" srcId="{0833948F-EF3C-40F6-AE59-854F8A35E019}" destId="{31AF0407-FE1B-F04A-A643-D189D5697183}" srcOrd="0" destOrd="0" presId="urn:microsoft.com/office/officeart/2008/layout/LinedList"/>
    <dgm:cxn modelId="{D50186CF-3839-714E-83D9-976EC75BD1C2}" type="presOf" srcId="{A62A2F7B-A405-41AB-9BFE-DF3DA4EA05F2}" destId="{F7FF85FA-2A6B-E749-9FC1-ADA400F5A2B5}" srcOrd="0" destOrd="0" presId="urn:microsoft.com/office/officeart/2008/layout/LinedList"/>
    <dgm:cxn modelId="{111DB0DA-006F-43DA-ACFE-1E0781CEEA9A}" type="presOf" srcId="{09ACCB17-E483-400C-A3C9-CC9387C78AD2}" destId="{759D26CD-0ED6-4213-ACA2-ED96097CE228}" srcOrd="0" destOrd="0" presId="urn:microsoft.com/office/officeart/2008/layout/LinedList"/>
    <dgm:cxn modelId="{03292EDE-3D9D-4FCF-B5A4-6FFBA8B6654D}" srcId="{A62A2F7B-A405-41AB-9BFE-DF3DA4EA05F2}" destId="{09ACCB17-E483-400C-A3C9-CC9387C78AD2}" srcOrd="2" destOrd="0" parTransId="{A7E9188C-256D-4AF9-87F5-1440A636F824}" sibTransId="{D6B4D068-DE98-4F46-AAD0-D6CA33CD0DAC}"/>
    <dgm:cxn modelId="{FC5E78E8-4A27-4DAA-9F91-4084C400C65A}" srcId="{A62A2F7B-A405-41AB-9BFE-DF3DA4EA05F2}" destId="{5E7A70D9-213C-457A-ACBA-0C4F9B389E8C}" srcOrd="3" destOrd="0" parTransId="{C4035FCE-708A-4EF2-89D8-2B7F9B37C545}" sibTransId="{69739836-84B2-4AB3-938D-EF3354596173}"/>
    <dgm:cxn modelId="{455EFEE8-ADDF-437A-8ABC-C8E91109F6A1}" srcId="{A62A2F7B-A405-41AB-9BFE-DF3DA4EA05F2}" destId="{DE791783-331A-49C9-B065-3CAB541D6E80}" srcOrd="0" destOrd="0" parTransId="{701CEDBD-438E-4557-8DBF-DB9D43B1F810}" sibTransId="{C2ACE27F-94C4-4490-B566-ABA34BB0590C}"/>
    <dgm:cxn modelId="{1B12BBE6-6DB8-6E4F-B35F-B348FD3C6CC1}" type="presParOf" srcId="{F7FF85FA-2A6B-E749-9FC1-ADA400F5A2B5}" destId="{F593DE08-69A3-674B-8918-B9EB948D3BDD}" srcOrd="0" destOrd="0" presId="urn:microsoft.com/office/officeart/2008/layout/LinedList"/>
    <dgm:cxn modelId="{CA2AC679-3408-6547-B693-2D3E91634693}" type="presParOf" srcId="{F7FF85FA-2A6B-E749-9FC1-ADA400F5A2B5}" destId="{0622883A-0D4E-0A41-A8A5-1AB2AF32CC2A}" srcOrd="1" destOrd="0" presId="urn:microsoft.com/office/officeart/2008/layout/LinedList"/>
    <dgm:cxn modelId="{1473CEF6-9946-2747-99D8-64881DF122EC}" type="presParOf" srcId="{0622883A-0D4E-0A41-A8A5-1AB2AF32CC2A}" destId="{B484578B-364E-FF47-96B9-29E18E34B33C}" srcOrd="0" destOrd="0" presId="urn:microsoft.com/office/officeart/2008/layout/LinedList"/>
    <dgm:cxn modelId="{23F4B298-813C-A840-8F95-DB111CA950A4}" type="presParOf" srcId="{0622883A-0D4E-0A41-A8A5-1AB2AF32CC2A}" destId="{6E211052-0D6F-754A-A3AC-2115660D8BF7}" srcOrd="1" destOrd="0" presId="urn:microsoft.com/office/officeart/2008/layout/LinedList"/>
    <dgm:cxn modelId="{8039BF18-BDE2-5E46-805B-DE28A6EC3E74}" type="presParOf" srcId="{F7FF85FA-2A6B-E749-9FC1-ADA400F5A2B5}" destId="{9711CB02-A6A8-FF4E-8E6C-2746206F2885}" srcOrd="2" destOrd="0" presId="urn:microsoft.com/office/officeart/2008/layout/LinedList"/>
    <dgm:cxn modelId="{A8219F53-2810-4C4B-A37F-F49519716DFF}" type="presParOf" srcId="{F7FF85FA-2A6B-E749-9FC1-ADA400F5A2B5}" destId="{88EAF94F-A9E4-F14C-A9DB-68D8A848FC54}" srcOrd="3" destOrd="0" presId="urn:microsoft.com/office/officeart/2008/layout/LinedList"/>
    <dgm:cxn modelId="{0ED33B0A-5385-E044-81FD-C4242D3FE0C2}" type="presParOf" srcId="{88EAF94F-A9E4-F14C-A9DB-68D8A848FC54}" destId="{31AF0407-FE1B-F04A-A643-D189D5697183}" srcOrd="0" destOrd="0" presId="urn:microsoft.com/office/officeart/2008/layout/LinedList"/>
    <dgm:cxn modelId="{A10E8236-F082-4D46-91FD-4585362BFC64}" type="presParOf" srcId="{88EAF94F-A9E4-F14C-A9DB-68D8A848FC54}" destId="{91A80BF1-807B-174E-83C0-6A57DC1A0F80}" srcOrd="1" destOrd="0" presId="urn:microsoft.com/office/officeart/2008/layout/LinedList"/>
    <dgm:cxn modelId="{C955BCDF-7056-4A2D-99CC-3CE25AD343B1}" type="presParOf" srcId="{F7FF85FA-2A6B-E749-9FC1-ADA400F5A2B5}" destId="{AFDD3839-0B02-4306-92B5-8E162B73620F}" srcOrd="4" destOrd="0" presId="urn:microsoft.com/office/officeart/2008/layout/LinedList"/>
    <dgm:cxn modelId="{A6FE8CF2-98E2-4166-9BD8-603AD1E2884A}" type="presParOf" srcId="{F7FF85FA-2A6B-E749-9FC1-ADA400F5A2B5}" destId="{6E0326C5-C8EA-4693-9813-5C8A549DC029}" srcOrd="5" destOrd="0" presId="urn:microsoft.com/office/officeart/2008/layout/LinedList"/>
    <dgm:cxn modelId="{41FDFF0E-D878-4584-8E65-3759476A210A}" type="presParOf" srcId="{6E0326C5-C8EA-4693-9813-5C8A549DC029}" destId="{759D26CD-0ED6-4213-ACA2-ED96097CE228}" srcOrd="0" destOrd="0" presId="urn:microsoft.com/office/officeart/2008/layout/LinedList"/>
    <dgm:cxn modelId="{D5F3650D-89AB-4CD4-A034-4FCF0217AFAB}" type="presParOf" srcId="{6E0326C5-C8EA-4693-9813-5C8A549DC029}" destId="{0276A12C-11B2-4D4F-B963-E1E154FE5D82}" srcOrd="1" destOrd="0" presId="urn:microsoft.com/office/officeart/2008/layout/LinedList"/>
    <dgm:cxn modelId="{C985FAF8-E6DF-48CD-B8B2-18F47BB45AA9}" type="presParOf" srcId="{F7FF85FA-2A6B-E749-9FC1-ADA400F5A2B5}" destId="{89B6071D-77BB-4A7C-A2E9-5C37B8B6ACB6}" srcOrd="6" destOrd="0" presId="urn:microsoft.com/office/officeart/2008/layout/LinedList"/>
    <dgm:cxn modelId="{05FD87A4-0CD2-4323-BDB8-D5B775D1968E}" type="presParOf" srcId="{F7FF85FA-2A6B-E749-9FC1-ADA400F5A2B5}" destId="{9C90FDFF-575E-4E31-8201-A9EEF40D67F6}" srcOrd="7" destOrd="0" presId="urn:microsoft.com/office/officeart/2008/layout/LinedList"/>
    <dgm:cxn modelId="{82C89A19-A537-4999-9F08-F5A1D0428E9F}" type="presParOf" srcId="{9C90FDFF-575E-4E31-8201-A9EEF40D67F6}" destId="{8685F85B-45A3-41FB-B01A-6477EFC6888D}" srcOrd="0" destOrd="0" presId="urn:microsoft.com/office/officeart/2008/layout/LinedList"/>
    <dgm:cxn modelId="{60FA1CC3-4771-4579-AC05-840470C7E903}" type="presParOf" srcId="{9C90FDFF-575E-4E31-8201-A9EEF40D67F6}" destId="{09E4F9D5-10A5-4DA0-91FB-BE20E77AA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3DE08-69A3-674B-8918-B9EB948D3BD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84578B-364E-FF47-96B9-29E18E34B33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900" b="0" i="0" kern="1200">
              <a:latin typeface="Microsoft YaHei" panose="020B0503020204020204" pitchFamily="34" charset="-122"/>
              <a:ea typeface="Microsoft YaHei" panose="020B0503020204020204" pitchFamily="34" charset="-122"/>
            </a:rPr>
            <a:t>1. </a:t>
          </a:r>
          <a:r>
            <a:rPr kumimoji="1" lang="zh-CN" altLang="en-US" sz="3900" b="0" i="0" kern="1200">
              <a:latin typeface="Microsoft YaHei" panose="020B0503020204020204" pitchFamily="34" charset="-122"/>
              <a:ea typeface="Microsoft YaHei" panose="020B0503020204020204" pitchFamily="34" charset="-122"/>
            </a:rPr>
            <a:t>关联规则与频繁项集</a:t>
          </a:r>
          <a:endParaRPr lang="en-US" sz="39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0"/>
        <a:ext cx="10515600" cy="1087834"/>
      </dsp:txXfrm>
    </dsp:sp>
    <dsp:sp modelId="{9711CB02-A6A8-FF4E-8E6C-2746206F2885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AF0407-FE1B-F04A-A643-D189D5697183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9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2. </a:t>
          </a:r>
          <a:r>
            <a:rPr kumimoji="1" lang="en-US" altLang="zh-CN" sz="3900" b="0" i="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Apriori</a:t>
          </a:r>
          <a:r>
            <a:rPr kumimoji="1" lang="zh-CN" altLang="en-US" sz="39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算法</a:t>
          </a:r>
          <a:endParaRPr lang="en-US" sz="39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087834"/>
        <a:ext cx="10515600" cy="1087834"/>
      </dsp:txXfrm>
    </dsp:sp>
    <dsp:sp modelId="{AFDD3839-0B02-4306-92B5-8E162B73620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9D26CD-0ED6-4213-ACA2-ED96097CE228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3. </a:t>
          </a:r>
          <a:r>
            <a:rPr lang="zh-CN" altLang="en-US" sz="39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算法与复杂度</a:t>
          </a:r>
          <a:endParaRPr lang="en-US" sz="39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2175669"/>
        <a:ext cx="10515600" cy="1087834"/>
      </dsp:txXfrm>
    </dsp:sp>
    <dsp:sp modelId="{89B6071D-77BB-4A7C-A2E9-5C37B8B6ACB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85F85B-45A3-41FB-B01A-6477EFC6888D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4. </a:t>
          </a:r>
          <a:r>
            <a:rPr lang="zh-CN" altLang="en-US" sz="3900" b="0" i="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关联模式的评估</a:t>
          </a:r>
          <a:endParaRPr lang="en-US" sz="3900" b="0" i="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1FFF-D920-554F-A82C-01C19CBBA102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D6CA-687E-F649-BDAA-2D4741DDC3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候选</a:t>
            </a:r>
            <a:r>
              <a:rPr lang="en-US" altLang="zh-CN" dirty="0"/>
              <a:t>k</a:t>
            </a:r>
            <a:r>
              <a:rPr lang="zh-CN" altLang="en-US" dirty="0"/>
              <a:t>项集</a:t>
            </a:r>
            <a:r>
              <a:rPr lang="en-US" altLang="zh-CN" dirty="0"/>
              <a:t>-&gt;</a:t>
            </a:r>
            <a:r>
              <a:rPr lang="zh-CN" altLang="en-US" dirty="0"/>
              <a:t>频繁</a:t>
            </a:r>
            <a:r>
              <a:rPr lang="en-US" altLang="zh-CN" dirty="0"/>
              <a:t>k</a:t>
            </a:r>
            <a:r>
              <a:rPr lang="zh-CN" altLang="en-US" dirty="0"/>
              <a:t>项集</a:t>
            </a:r>
            <a:r>
              <a:rPr lang="en-US" altLang="zh-CN" dirty="0"/>
              <a:t>-&gt;</a:t>
            </a:r>
            <a:r>
              <a:rPr lang="zh-CN" altLang="en-US" dirty="0"/>
              <a:t>候选</a:t>
            </a:r>
            <a:r>
              <a:rPr lang="en-US" altLang="zh-CN" dirty="0"/>
              <a:t>k+1</a:t>
            </a:r>
            <a:r>
              <a:rPr lang="zh-CN" altLang="en-US" dirty="0"/>
              <a:t>项集</a:t>
            </a:r>
            <a:r>
              <a:rPr lang="en-US" altLang="zh-CN" dirty="0"/>
              <a:t>-&gt;</a:t>
            </a:r>
            <a:r>
              <a:rPr lang="zh-CN" altLang="en-US" dirty="0"/>
              <a:t>频繁</a:t>
            </a:r>
            <a:r>
              <a:rPr lang="en-US" altLang="zh-CN" dirty="0"/>
              <a:t>k+1</a:t>
            </a:r>
            <a:r>
              <a:rPr lang="zh-CN" altLang="en-US" dirty="0"/>
              <a:t>项集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21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候选项集数量</a:t>
            </a:r>
            <a:r>
              <a:rPr lang="en-US" altLang="zh-CN" dirty="0"/>
              <a:t>=6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4/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=20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25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39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38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k-1</a:t>
            </a:r>
            <a:r>
              <a:rPr lang="zh-CN" altLang="en-US" dirty="0"/>
              <a:t>）生成候选项集的数量往往比前两种更少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70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对事务构建子树，直到所有叶结点都只包含</a:t>
            </a:r>
            <a:r>
              <a:rPr lang="en-US" altLang="zh-CN" dirty="0"/>
              <a:t>3</a:t>
            </a:r>
            <a:r>
              <a:rPr lang="zh-CN" altLang="en-US" dirty="0"/>
              <a:t>项集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第一层树：将以项</a:t>
            </a:r>
            <a:r>
              <a:rPr lang="en-US" altLang="zh-CN" dirty="0"/>
              <a:t>1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1</a:t>
            </a:r>
            <a:r>
              <a:rPr lang="zh-CN" altLang="en-US" dirty="0"/>
              <a:t>，以项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第二层树，子树</a:t>
            </a:r>
            <a:r>
              <a:rPr lang="en-US" altLang="zh-CN" dirty="0"/>
              <a:t>1</a:t>
            </a:r>
            <a:r>
              <a:rPr lang="zh-CN" altLang="en-US" dirty="0"/>
              <a:t>：将以项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1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5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39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所有包含项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的项集都位于某个数的左子结点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62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所有包含项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的项集都位于某个数的中间子结点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32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所有包含项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的项集都位于某个数的右子结点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70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将事务数据放入哈希树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第一层树：将以项</a:t>
            </a:r>
            <a:r>
              <a:rPr lang="en-US" altLang="zh-CN" dirty="0"/>
              <a:t>1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1</a:t>
            </a:r>
            <a:r>
              <a:rPr lang="zh-CN" altLang="en-US" dirty="0"/>
              <a:t>，以项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第二层树，子树</a:t>
            </a:r>
            <a:r>
              <a:rPr lang="en-US" altLang="zh-CN" dirty="0"/>
              <a:t>1</a:t>
            </a:r>
            <a:r>
              <a:rPr lang="zh-CN" altLang="en-US" dirty="0"/>
              <a:t>：将以项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5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05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0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将事务数据放入哈希树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第一层树：将以项</a:t>
            </a:r>
            <a:r>
              <a:rPr lang="en-US" altLang="zh-CN" dirty="0"/>
              <a:t>1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1</a:t>
            </a:r>
            <a:r>
              <a:rPr lang="zh-CN" altLang="en-US" dirty="0"/>
              <a:t>，以项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第二层树，子树</a:t>
            </a:r>
            <a:r>
              <a:rPr lang="en-US" altLang="zh-CN" dirty="0"/>
              <a:t>1</a:t>
            </a:r>
            <a:r>
              <a:rPr lang="zh-CN" altLang="en-US" dirty="0"/>
              <a:t>：将以项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5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   </a:t>
            </a:r>
            <a:r>
              <a:rPr lang="zh-CN" altLang="en-US" dirty="0"/>
              <a:t>直到事务数据被分成若干个</a:t>
            </a:r>
            <a:r>
              <a:rPr lang="en-US" altLang="zh-CN" dirty="0"/>
              <a:t>3</a:t>
            </a:r>
            <a:r>
              <a:rPr lang="zh-CN" altLang="en-US" dirty="0"/>
              <a:t>项集，并放入对应的桶中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301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将事务数据放入哈希树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第一层树：将以项</a:t>
            </a:r>
            <a:r>
              <a:rPr lang="en-US" altLang="zh-CN" dirty="0"/>
              <a:t>1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1</a:t>
            </a:r>
            <a:r>
              <a:rPr lang="zh-CN" altLang="en-US" dirty="0"/>
              <a:t>，以项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第二层树，子树</a:t>
            </a:r>
            <a:r>
              <a:rPr lang="en-US" altLang="zh-CN" dirty="0"/>
              <a:t>1</a:t>
            </a:r>
            <a:r>
              <a:rPr lang="zh-CN" altLang="en-US" dirty="0"/>
              <a:t>：将以项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2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3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3</a:t>
            </a:r>
            <a:r>
              <a:rPr lang="zh-CN" altLang="en-US" dirty="0"/>
              <a:t>，以项</a:t>
            </a:r>
            <a:r>
              <a:rPr lang="en-US" altLang="zh-CN" dirty="0"/>
              <a:t>1</a:t>
            </a:r>
            <a:r>
              <a:rPr lang="zh-CN" altLang="en-US" dirty="0"/>
              <a:t>、项</a:t>
            </a:r>
            <a:r>
              <a:rPr lang="en-US" altLang="zh-CN" dirty="0"/>
              <a:t>5</a:t>
            </a:r>
            <a:r>
              <a:rPr lang="zh-CN" altLang="en-US" dirty="0"/>
              <a:t>开头的最大子集放入子结点</a:t>
            </a:r>
            <a:r>
              <a:rPr lang="en-US" altLang="zh-CN" dirty="0"/>
              <a:t>2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直到事务数据被分成若干个</a:t>
            </a:r>
            <a:r>
              <a:rPr lang="en-US" altLang="zh-CN" dirty="0"/>
              <a:t>3</a:t>
            </a:r>
            <a:r>
              <a:rPr lang="zh-CN" altLang="en-US" dirty="0"/>
              <a:t>项集，并放入对应的桶中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94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c(X-&gt;Y)=s(X and Y)/s(X)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X and Y</a:t>
            </a:r>
            <a:r>
              <a:rPr lang="zh-CN" altLang="en-US" dirty="0"/>
              <a:t>一定时，</a:t>
            </a:r>
            <a:r>
              <a:rPr lang="en-US" altLang="zh-CN" dirty="0"/>
              <a:t>X</a:t>
            </a:r>
            <a:r>
              <a:rPr lang="zh-CN" altLang="en-US" dirty="0"/>
              <a:t>包含的项数越多，支持度越小，从而置信度越大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09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包含的项从多到少，从而置信度从大到小。对置信度小于阈值的，则所有子树规则的置信度都小于阈值，从而可以剪枝。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4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921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极大频繁项集表示了可以导出所有频繁项集的最小的项集的集合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108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极大频繁项集表示了可以导出所有频繁项集的最小的项集的集合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734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469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931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18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130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290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055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67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58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039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784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668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217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考虑关联规则是否存在因果关系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45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对社会学问题分析，常需要度量具有缩放不变性，因为样本常利用抽样统计生成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12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最新的研究成果已经发现了共现不等于因果，例如夏天天气炎热以后溺水死亡的人数增加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271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具有同等意义的问题（对称属性），保证度量的反演性很重要，例如属性代表性别，</a:t>
            </a:r>
            <a:r>
              <a:rPr lang="en-US" altLang="zh-CN" dirty="0"/>
              <a:t>1</a:t>
            </a:r>
            <a:r>
              <a:rPr lang="zh-CN" altLang="en-US" dirty="0"/>
              <a:t>：男性，</a:t>
            </a:r>
            <a:r>
              <a:rPr lang="en-US" altLang="zh-CN" dirty="0"/>
              <a:t>0</a:t>
            </a:r>
            <a:r>
              <a:rPr lang="zh-CN" altLang="en-US" dirty="0"/>
              <a:t>：女性。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711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对于非对称属性，保证度量的零加性很重要，例如分析文档内关键词的关联，不同关键词为非对称属性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673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96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741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97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35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5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9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考验智商的时刻到了： 每个项目出现或者不出现，所以是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</a:t>
            </a:r>
            <a:r>
              <a:rPr kumimoji="1" lang="zh-CN" altLang="en-US" dirty="0"/>
              <a:t>次方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9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{</a:t>
            </a:r>
            <a:r>
              <a:rPr lang="zh-CN" altLang="en-US" dirty="0"/>
              <a:t>啤酒</a:t>
            </a:r>
            <a:r>
              <a:rPr lang="en-US" altLang="zh-CN" dirty="0"/>
              <a:t>}</a:t>
            </a:r>
            <a:r>
              <a:rPr lang="zh-CN" altLang="en-US" dirty="0"/>
              <a:t>是</a:t>
            </a:r>
            <a:r>
              <a:rPr lang="en-US" altLang="zh-CN" dirty="0"/>
              <a:t>{</a:t>
            </a:r>
            <a:r>
              <a:rPr lang="zh-CN" altLang="en-US" dirty="0"/>
              <a:t>啤酒 尿布</a:t>
            </a:r>
            <a:r>
              <a:rPr lang="en-US" altLang="zh-CN" dirty="0"/>
              <a:t>}</a:t>
            </a:r>
            <a:r>
              <a:rPr lang="zh-CN" altLang="en-US" dirty="0"/>
              <a:t>的子集，如果</a:t>
            </a:r>
            <a:r>
              <a:rPr lang="en-US" altLang="zh-CN" dirty="0"/>
              <a:t>{</a:t>
            </a:r>
            <a:r>
              <a:rPr lang="zh-CN" altLang="en-US" dirty="0"/>
              <a:t>啤酒 尿布</a:t>
            </a:r>
            <a:r>
              <a:rPr lang="en-US" altLang="zh-CN" dirty="0"/>
              <a:t>}</a:t>
            </a:r>
            <a:r>
              <a:rPr lang="zh-CN" altLang="en-US" dirty="0"/>
              <a:t>是频繁项集，则</a:t>
            </a:r>
            <a:r>
              <a:rPr lang="en-US" altLang="zh-CN" dirty="0"/>
              <a:t>{</a:t>
            </a:r>
            <a:r>
              <a:rPr lang="zh-CN" altLang="en-US" dirty="0"/>
              <a:t>啤酒</a:t>
            </a:r>
            <a:r>
              <a:rPr lang="en-US" altLang="zh-CN" dirty="0"/>
              <a:t>}</a:t>
            </a:r>
            <a:r>
              <a:rPr lang="zh-CN" altLang="en-US" dirty="0"/>
              <a:t>肯定是频繁项集，因为有些顾客只购买了啤酒，因此</a:t>
            </a:r>
            <a:r>
              <a:rPr lang="en-US" altLang="zh-CN" dirty="0"/>
              <a:t>s{</a:t>
            </a:r>
            <a:r>
              <a:rPr lang="zh-CN" altLang="en-US" dirty="0"/>
              <a:t>啤酒</a:t>
            </a:r>
            <a:r>
              <a:rPr lang="en-US" altLang="zh-CN" dirty="0"/>
              <a:t>}&gt;s{</a:t>
            </a:r>
            <a:r>
              <a:rPr lang="zh-CN" altLang="en-US" dirty="0"/>
              <a:t>啤酒 尿布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 {</a:t>
            </a:r>
            <a:r>
              <a:rPr lang="zh-CN" altLang="en-US" dirty="0"/>
              <a:t>鲱鱼罐头 尿布</a:t>
            </a:r>
            <a:r>
              <a:rPr lang="en-US" altLang="zh-CN" dirty="0"/>
              <a:t>}</a:t>
            </a:r>
            <a:r>
              <a:rPr lang="zh-CN" altLang="en-US" dirty="0"/>
              <a:t>是</a:t>
            </a:r>
            <a:r>
              <a:rPr lang="en-US" altLang="zh-CN" dirty="0"/>
              <a:t>{</a:t>
            </a:r>
            <a:r>
              <a:rPr lang="zh-CN" altLang="en-US" dirty="0"/>
              <a:t>鲱鱼罐头</a:t>
            </a:r>
            <a:r>
              <a:rPr lang="en-US" altLang="zh-CN" dirty="0"/>
              <a:t>}</a:t>
            </a:r>
            <a:r>
              <a:rPr lang="zh-CN" altLang="en-US" dirty="0"/>
              <a:t>的超集，如果</a:t>
            </a:r>
            <a:r>
              <a:rPr lang="en-US" altLang="zh-CN" dirty="0"/>
              <a:t>{</a:t>
            </a:r>
            <a:r>
              <a:rPr lang="zh-CN" altLang="en-US" dirty="0"/>
              <a:t>鲱鱼罐头</a:t>
            </a:r>
            <a:r>
              <a:rPr lang="en-US" altLang="zh-CN" dirty="0"/>
              <a:t>}</a:t>
            </a:r>
            <a:r>
              <a:rPr lang="zh-CN" altLang="en-US" dirty="0"/>
              <a:t>是非频繁项集，则</a:t>
            </a:r>
            <a:r>
              <a:rPr lang="en-US" altLang="zh-CN" dirty="0"/>
              <a:t>{</a:t>
            </a:r>
            <a:r>
              <a:rPr lang="zh-CN" altLang="en-US" dirty="0"/>
              <a:t>鲱鱼罐头 尿布</a:t>
            </a:r>
            <a:r>
              <a:rPr lang="en-US" altLang="zh-CN" dirty="0"/>
              <a:t>}</a:t>
            </a:r>
            <a:r>
              <a:rPr lang="zh-CN" altLang="en-US" dirty="0"/>
              <a:t>肯定是非频繁的，因为同时购买鲱鱼罐头和尿布的人肯定少于只购买鲱鱼罐头的人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0D6CA-687E-F649-BDAA-2D4741DDC3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66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2BC9-598F-6244-A8F1-0C45325A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18556-97E7-A54B-94EF-58B274E3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2B168-F9EA-E342-B781-610360D8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57D6-5442-C047-A403-9DBC50A4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54141-BB4F-804A-B081-E5B6D01D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9827-1B5C-8A4C-8F65-F7C5B62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5918F-039D-064D-8F3E-34ECAAE1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9FE4E-B22A-304D-8677-669D251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87BD5-2303-674B-838D-A09F00A6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B98E-1546-5F4A-BCF0-A6721E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2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D6C94-6B81-7545-80D7-7157263E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D232C-C593-9041-9FD5-C2DF7943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9CD28-120F-C142-8439-B1709743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6E531-3CF4-7042-87EA-AEED6B45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A4A81-95E5-0E49-9206-3378A4C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7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45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0A068-7CEB-9045-A505-A23C4EA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63EC8-47EF-0C4E-8846-4E24D01E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5F38C-A11E-894A-8683-A0D99AB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B277-30E2-F04F-9FEE-1161964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5E4D3-8184-B94C-BA60-B374B19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0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50C5-274A-1C4B-BCCE-400E1EAD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7DE2-016C-3F4E-940D-27BE80C6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A8693-EB8D-244F-8912-993FB063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F311C-B225-5B46-9A3B-91E36D1D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4DF83-6305-124E-B678-D0EC10A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1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4DE8-1324-1545-9535-CA77D925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6D9FB-B186-454C-A818-8FC16115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9E8D-8269-FA46-8689-4C4B9921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EF7FB-8138-BC46-9519-141CF668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2F94-8C7C-0F40-910B-598D1A7F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2CD0B-0B34-8B4A-89F6-5E59C4E2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9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BF18-4DBD-5A4C-B670-2EAEF4A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86DD1-D5A6-ED42-B85E-9FA61AD5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8EAC8-2112-C947-BCF7-089843AB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351EBC-1750-AD48-8557-1EAE5CBE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98280-16FD-3944-B201-CFA2BF94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3CE475-0ADA-9049-95AA-A01E91BB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C45C4-BCCD-8847-AFBE-2534A1D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198505-82BC-4E45-8865-8892DC3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9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B640-6963-2843-ADA4-E3A3D3BC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3FF40-175B-6240-995A-E3DB8694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4014F-9672-2644-A7F7-368C1D1F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BDF9E-0C3E-CA4A-99C4-154F658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7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07DD3-45C5-1C47-82F0-8C5F055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D8FF7-6892-7345-998C-EAE3B155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C44F4-D8C9-574F-ACED-F2B740A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5990-7619-AE47-BD3A-F39F682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6C227-EB7C-064F-9C09-5980E705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902C4-B3DD-0F4C-A667-536F8C8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9733B-471F-CC40-817F-AFD3623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77361-5FD4-444C-BAB1-0C960DAE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4C1C6-BA82-144C-85B5-9F6D3C0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1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0FDC-C4A6-5248-B11D-03C0569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7E3E4-A259-754A-BAD4-C770D482C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CE9CA-EAB7-0145-AB9D-7704B7B2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6E9CC-ED4E-4444-ACD3-EF63FF41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1D4ED-B9CA-7E4C-9126-FB3E8E4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5BC11-F156-0043-9CB2-960A65A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319BB-BDCB-6741-B044-4F0875C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EABA-8583-984D-AD23-7722ABD2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4D886-D27E-2C47-B6A5-1B65034E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D74A-4C35-1A4E-AAEA-D2C1EE465029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78B6-CA3F-1546-AFC8-FDE56747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BCA3-71BB-8D49-B99A-92270A39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gobeans.com/2016/04/01/association-rules-and-the-apriori-algorith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3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5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79D1E-CB84-4AD2-940E-3D7AF272E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t="8829" b="26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7E7CB16-CACD-DF4F-9D3A-5269E43ED585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2270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A3D217-4784-9642-A64E-1D2DC1BB34C8}"/>
              </a:ext>
            </a:extLst>
          </p:cNvPr>
          <p:cNvSpPr txBox="1"/>
          <p:nvPr/>
        </p:nvSpPr>
        <p:spPr>
          <a:xfrm>
            <a:off x="8059479" y="4019107"/>
            <a:ext cx="2955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年春季学期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上海大学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计算机工程与科学学院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王昊 段圣宇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85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关联规则挖掘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096000" y="1065568"/>
            <a:ext cx="4724400" cy="320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00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900">
              <a:solidFill>
                <a:srgbClr val="CC3300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{Milk,</a:t>
            </a:r>
            <a:r>
              <a:rPr lang="zh-CN" altLang="en-US" sz="1800"/>
              <a:t> </a:t>
            </a:r>
            <a:r>
              <a:rPr lang="en-US" altLang="en-US" sz="1800"/>
              <a:t>Diaper} </a:t>
            </a:r>
            <a:r>
              <a:rPr lang="en-US" altLang="en-US" sz="1800">
                <a:sym typeface="Symbol" pitchFamily="18" charset="2"/>
              </a:rPr>
              <a:t> {Beer} (s=0.4, c=0.67)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/>
              <a:t>{Milk,</a:t>
            </a:r>
            <a:r>
              <a:rPr lang="zh-CN" altLang="en-US" sz="1800"/>
              <a:t> </a:t>
            </a:r>
            <a:r>
              <a:rPr lang="en-US" altLang="en-US" sz="1800"/>
              <a:t>Beer} </a:t>
            </a:r>
            <a:r>
              <a:rPr lang="en-US" altLang="en-US" sz="1800">
                <a:sym typeface="Symbol" pitchFamily="18" charset="2"/>
              </a:rPr>
              <a:t> {Diaper} (s=0.4, c=1.0)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{Diaper,</a:t>
            </a:r>
            <a:r>
              <a:rPr lang="zh-CN" altLang="en-US" sz="1800"/>
              <a:t> </a:t>
            </a:r>
            <a:r>
              <a:rPr lang="en-US" altLang="en-US" sz="1800"/>
              <a:t>Beer} </a:t>
            </a:r>
            <a:r>
              <a:rPr lang="en-US" altLang="en-US" sz="1800">
                <a:sym typeface="Symbol" pitchFamily="18" charset="2"/>
              </a:rPr>
              <a:t> {Milk} (s=0.4, c=0.67)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ym typeface="Symbol" pitchFamily="18" charset="2"/>
              </a:rPr>
              <a:t>{Beer}  {Milk,</a:t>
            </a:r>
            <a:r>
              <a:rPr lang="zh-CN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Diaper} (s=0.4, c=0.67) 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{Diaper}  {Milk,</a:t>
            </a:r>
            <a:r>
              <a:rPr lang="zh-CN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Beer} (s=0.4, c=0.5)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ym typeface="Symbol" pitchFamily="18" charset="2"/>
              </a:rPr>
              <a:t>{Milk}  {Diaper,</a:t>
            </a:r>
            <a:r>
              <a:rPr lang="zh-CN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Beer} (s=0.4, c=0.5)</a:t>
            </a:r>
          </a:p>
        </p:txBody>
      </p:sp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1733550" y="4191000"/>
            <a:ext cx="79248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观察发现</a:t>
            </a:r>
            <a:r>
              <a:rPr lang="en-US" altLang="en-US" sz="2400" dirty="0">
                <a:solidFill>
                  <a:srgbClr val="CC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以上所有规则都是同一项集的二叉分区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: {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来自相同项集的规则具有相同的支持度，但可能具有不同的置信度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因此，我们可以分离支持和置信度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2755EA-08E7-CB4A-9758-82E7971F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99452"/>
              </p:ext>
            </p:extLst>
          </p:nvPr>
        </p:nvGraphicFramePr>
        <p:xfrm>
          <a:off x="1733550" y="1690688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542" y="1690688"/>
            <a:ext cx="6990303" cy="436297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两步方法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频繁项目集生成 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95400" lvl="2" indent="-381000">
              <a:lnSpc>
                <a:spcPct val="150000"/>
              </a:lnSpc>
              <a:buFont typeface="Arial" charset="0"/>
              <a:buChar char="–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生成所有支持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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minsup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的项目集 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95400" lvl="2" indent="-381000">
              <a:lnSpc>
                <a:spcPct val="150000"/>
              </a:lnSpc>
              <a:buNone/>
            </a:pP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规则生成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95400" lvl="2" indent="-381000">
              <a:lnSpc>
                <a:spcPct val="150000"/>
              </a:lnSpc>
              <a:buFont typeface="Arial" charset="0"/>
              <a:buChar char="–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从每个频繁项目集生成高置信度规则，其中每个规则是一个频繁项目集的二进制划分 </a:t>
            </a:r>
          </a:p>
          <a:p>
            <a:pPr marL="914400" lvl="2" indent="0">
              <a:buNone/>
            </a:pP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33400" indent="-533400"/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33400" indent="-533400"/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频繁的项集生成在计算上仍然是昂贵的 </a:t>
            </a:r>
            <a:endParaRPr lang="en-US" alt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33400" indent="-533400">
              <a:buNone/>
            </a:pPr>
            <a:endParaRPr lang="en-US" altLang="en-US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60852A43-50E1-421E-BD8F-F69C6BBC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F38861-0C90-D040-90CD-F90E2CEFEA4D}"/>
              </a:ext>
            </a:extLst>
          </p:cNvPr>
          <p:cNvSpPr/>
          <p:nvPr/>
        </p:nvSpPr>
        <p:spPr>
          <a:xfrm>
            <a:off x="391764" y="6053666"/>
            <a:ext cx="8189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hlinkClick r:id="rId4"/>
              </a:rPr>
              <a:t>https://algobeans.com/2016/04/01/association-rules-and-the-apriori-algorithm/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F5E178-470D-704A-AFCF-FD6C4B57006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关联规则挖掘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40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en-US" altLang="zh-CN" sz="7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21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频繁项集生成 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19125" y="1519302"/>
          <a:ext cx="6281739" cy="474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11512" imgH="7395972" progId="Visio.Drawing.6">
                  <p:embed/>
                </p:oleObj>
              </mc:Choice>
              <mc:Fallback>
                <p:oleObj name="VISIO" r:id="rId2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519302"/>
                        <a:ext cx="6281739" cy="4744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755731" y="3007986"/>
            <a:ext cx="381714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个项，有 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en-US" sz="2000" baseline="30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个可能的候选项集 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提取关联规则最大的问题在于复杂度，随着组合数量的增加，组合配置数目会让人望而却步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740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频繁项集生成 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7325" y="1371600"/>
            <a:ext cx="88392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Brute-force approach: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暴力计算法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网格中的每个项集都是一个候选频繁项集 </a:t>
            </a: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通过扫描数据库计算每个候选人的支持度 </a:t>
            </a:r>
          </a:p>
          <a:p>
            <a:pPr lvl="1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将每个事务与每个候选事务进行匹配 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Complexity ~ O(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NMw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=&gt; </a:t>
            </a:r>
            <a:r>
              <a:rPr lang="en-US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5903"/>
              </p:ext>
            </p:extLst>
          </p:nvPr>
        </p:nvGraphicFramePr>
        <p:xfrm>
          <a:off x="2455069" y="3024554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069" y="3024554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44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33510-0D35-C44D-A273-49C34989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频繁项集生成策略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0A12B-62A0-9F46-8C38-E586A70B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减少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候选项个数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M)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完全搜索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 = 2</a:t>
            </a:r>
            <a:r>
              <a:rPr lang="en-US" altLang="en-US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使用修剪技术减少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减少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事务数量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随着项集大小的增加，减少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的大小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采用了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DHP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和基于垂直的挖掘算法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减少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比较次数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NM)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使用有效的数据结构来存储候选数据或事务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不需要对每个事务记录匹配每个候选对象 </a:t>
            </a:r>
          </a:p>
          <a:p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00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减少候选项目数量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9" y="1571625"/>
            <a:ext cx="8580437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err="1">
                <a:solidFill>
                  <a:srgbClr val="CC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en-US" altLang="en-US" sz="2400" b="1" dirty="0">
                <a:solidFill>
                  <a:srgbClr val="CC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Principle</a:t>
            </a:r>
            <a:endParaRPr lang="en-US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频繁项集的子集也是频繁的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相对的，一个项集是非频繁的，则它的所有超集都是非频繁的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4">
              <a:lnSpc>
                <a:spcPct val="150000"/>
              </a:lnSpc>
            </a:pP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r>
              <a:rPr lang="en-US" alt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成立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，当且仅当由于支持度具有以下特性：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对某一项集的支持永远不会超过对其子集的支持 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这就是所谓的支持度反单调</a:t>
            </a:r>
            <a:r>
              <a:rPr lang="en-US" altLang="en-US" sz="2000" dirty="0">
                <a:solidFill>
                  <a:srgbClr val="CC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anti-monotone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性质 </a:t>
            </a:r>
          </a:p>
          <a:p>
            <a:pPr marL="457200" lvl="1" indent="0"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76575" y="41624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1624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64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752601" y="1089026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C6D9C"/>
                  </a:solidFill>
                </a:rPr>
                <a:t>发现不常见 </a:t>
              </a:r>
              <a:endParaRPr lang="en-US" altLang="en-US" sz="200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Visio.Drawing.6">
                    <p:embed/>
                  </p:oleObj>
                </mc:Choice>
                <mc:Fallback>
                  <p:oleObj name="Visio" r:id="rId2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33801" y="1089026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 err="1">
                  <a:solidFill>
                    <a:srgbClr val="FF0000"/>
                  </a:solidFill>
                </a:rPr>
                <a:t>修剪超集</a:t>
              </a:r>
              <a:r>
                <a:rPr lang="en-US" altLang="en-US" sz="2000" dirty="0">
                  <a:solidFill>
                    <a:srgbClr val="FF0000"/>
                  </a:solidFill>
                </a:rPr>
                <a:t> </a:t>
              </a:r>
              <a:endParaRPr lang="en-US" altLang="en-US" sz="200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2310182" y="3816320"/>
            <a:ext cx="169629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最小支持= 3 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934201" y="13716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 fontScale="95178"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项(1-itemsets) 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638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828800" y="4381501"/>
            <a:ext cx="396551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 fontScale="92527"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+mn-lt"/>
              </a:rPr>
              <a:t>如果</a:t>
            </a:r>
            <a:r>
              <a:rPr lang="zh-CN" altLang="en-US" sz="1800" dirty="0">
                <a:latin typeface="+mn-lt"/>
              </a:rPr>
              <a:t>枚举到</a:t>
            </a:r>
            <a:r>
              <a:rPr lang="en-US" altLang="zh-CN" sz="1800" dirty="0">
                <a:latin typeface="+mn-lt"/>
              </a:rPr>
              <a:t>3</a:t>
            </a:r>
            <a:r>
              <a:rPr lang="zh-CN" altLang="en-US" sz="1800" dirty="0">
                <a:latin typeface="+mn-lt"/>
              </a:rPr>
              <a:t>项集且</a:t>
            </a:r>
            <a:r>
              <a:rPr lang="en-US" altLang="en-US" sz="1800" dirty="0" err="1">
                <a:latin typeface="+mn-lt"/>
              </a:rPr>
              <a:t>考虑每个子集</a:t>
            </a:r>
            <a:r>
              <a:rPr lang="en-US" altLang="en-US" sz="1800" dirty="0">
                <a:latin typeface="+mn-lt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C</a:t>
            </a:r>
            <a:r>
              <a:rPr lang="en-US" altLang="en-US" sz="1800" baseline="30000" dirty="0">
                <a:latin typeface="Tahoma" pitchFamily="34" charset="0"/>
              </a:rPr>
              <a:t>1</a:t>
            </a:r>
            <a:r>
              <a:rPr lang="en-US" altLang="en-US" sz="1800" baseline="-25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 + C</a:t>
            </a:r>
            <a:r>
              <a:rPr lang="en-US" altLang="en-US" sz="1800" baseline="30000" dirty="0">
                <a:latin typeface="Tahoma" pitchFamily="34" charset="0"/>
              </a:rPr>
              <a:t>2</a:t>
            </a:r>
            <a:r>
              <a:rPr lang="en-US" altLang="en-US" sz="1800" baseline="-25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 + C</a:t>
            </a:r>
            <a:r>
              <a:rPr lang="en-US" altLang="en-US" sz="1800" baseline="30000" dirty="0">
                <a:latin typeface="Tahoma" pitchFamily="34" charset="0"/>
              </a:rPr>
              <a:t>3</a:t>
            </a:r>
            <a:r>
              <a:rPr lang="en-US" altLang="en-US" sz="1800" baseline="-25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+mn-lt"/>
              </a:rPr>
              <a:t>考虑支持进行修剪</a:t>
            </a:r>
            <a:r>
              <a:rPr lang="en-US" altLang="en-US" sz="1800" dirty="0">
                <a:latin typeface="+mn-lt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7026276" y="1905001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89908" imgH="2495536" progId="Word.Document.8">
                  <p:embed/>
                </p:oleObj>
              </mc:Choice>
              <mc:Fallback>
                <p:oleObj name="Document" r:id="rId2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6" y="1905001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58A4AF6-10D6-1E40-B5CC-1F79427A6AF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3B0BC8-02E5-3D46-BAED-9D439F1C0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15769"/>
              </p:ext>
            </p:extLst>
          </p:nvPr>
        </p:nvGraphicFramePr>
        <p:xfrm>
          <a:off x="1600200" y="1359878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 dirty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1828801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1828800" y="4381025"/>
            <a:ext cx="4038600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+mn-lt"/>
              </a:rPr>
              <a:t>如果</a:t>
            </a:r>
            <a:r>
              <a:rPr lang="zh-CN" altLang="en-US" sz="1800" dirty="0">
                <a:latin typeface="+mn-lt"/>
              </a:rPr>
              <a:t>枚举到</a:t>
            </a:r>
            <a:r>
              <a:rPr lang="en-US" altLang="zh-CN" sz="1800" dirty="0">
                <a:latin typeface="+mn-lt"/>
              </a:rPr>
              <a:t>3</a:t>
            </a:r>
            <a:r>
              <a:rPr lang="zh-CN" altLang="en-US" sz="1800" dirty="0">
                <a:latin typeface="+mn-lt"/>
              </a:rPr>
              <a:t>项集且</a:t>
            </a:r>
            <a:r>
              <a:rPr lang="en-US" altLang="en-US" sz="1800" dirty="0" err="1">
                <a:latin typeface="+mn-lt"/>
              </a:rPr>
              <a:t>考虑每个子集</a:t>
            </a:r>
            <a:r>
              <a:rPr lang="en-US" altLang="en-US" sz="1800" dirty="0">
                <a:latin typeface="+mn-lt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Tahoma" pitchFamily="34" charset="0"/>
              </a:rPr>
              <a:t>	C</a:t>
            </a:r>
            <a:r>
              <a:rPr lang="en-US" altLang="en-US" sz="1800" baseline="30000" dirty="0">
                <a:latin typeface="Tahoma" pitchFamily="34" charset="0"/>
              </a:rPr>
              <a:t>1</a:t>
            </a:r>
            <a:r>
              <a:rPr lang="en-US" altLang="en-US" sz="1800" baseline="-25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 + C</a:t>
            </a:r>
            <a:r>
              <a:rPr lang="en-US" altLang="en-US" sz="1800" baseline="30000" dirty="0">
                <a:latin typeface="Tahoma" pitchFamily="34" charset="0"/>
              </a:rPr>
              <a:t>2</a:t>
            </a:r>
            <a:r>
              <a:rPr lang="en-US" altLang="en-US" sz="1800" baseline="-25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 + C</a:t>
            </a:r>
            <a:r>
              <a:rPr lang="en-US" altLang="en-US" sz="1800" baseline="30000" dirty="0">
                <a:latin typeface="Tahoma" pitchFamily="34" charset="0"/>
              </a:rPr>
              <a:t>3</a:t>
            </a:r>
            <a:r>
              <a:rPr lang="en-US" altLang="en-US" sz="1800" baseline="-25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Tahoma" pitchFamily="34" charset="0"/>
              </a:rPr>
              <a:t>考虑支持进行修剪</a:t>
            </a:r>
            <a:r>
              <a:rPr lang="en-US" altLang="en-US" sz="1800" dirty="0">
                <a:latin typeface="Tahoma" pitchFamily="34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934201" y="13716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5638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6931026" y="190500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89908" imgH="2495536" progId="Word.Document.8">
                  <p:embed/>
                </p:oleObj>
              </mc:Choice>
              <mc:Fallback>
                <p:oleObj name="Document" r:id="rId2" imgW="2289908" imgH="2495536" progId="Word.Document.8">
                  <p:embed/>
                  <p:pic>
                    <p:nvPicPr>
                      <p:cNvPr id="184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6" y="1905001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B33ADB9-79C6-F64D-AC7E-AB704C1C35E8}"/>
              </a:ext>
            </a:extLst>
          </p:cNvPr>
          <p:cNvSpPr txBox="1"/>
          <p:nvPr/>
        </p:nvSpPr>
        <p:spPr>
          <a:xfrm>
            <a:off x="5953125" y="4076700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由于支持度低移除灰色项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7D4EECF-0764-CC47-AD51-77B26D787D8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AE51916-720A-6B4D-80EA-76D646F7C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85194"/>
              </p:ext>
            </p:extLst>
          </p:nvPr>
        </p:nvGraphicFramePr>
        <p:xfrm>
          <a:off x="1600200" y="1359878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 dirty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6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关联分析：基本概念与算法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967591"/>
              </p:ext>
            </p:extLst>
          </p:nvPr>
        </p:nvGraphicFramePr>
        <p:xfrm>
          <a:off x="1836738" y="1638300"/>
          <a:ext cx="22733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273300" imgH="1993900" progId="Word.Document.8">
                  <p:embed/>
                </p:oleObj>
              </mc:Choice>
              <mc:Fallback>
                <p:oleObj name="文档" r:id="rId2" imgW="2273300" imgH="1993900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638300"/>
                        <a:ext cx="22733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876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8641" imgH="2008846" progId="Word.Document.8">
                  <p:embed/>
                </p:oleObj>
              </mc:Choice>
              <mc:Fallback>
                <p:oleObj name="Document" r:id="rId4" imgW="3328641" imgH="2008846" progId="Word.Documen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038601" y="12954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7620001" y="2055813"/>
            <a:ext cx="2458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(</a:t>
            </a:r>
            <a:r>
              <a:rPr lang="en-US" altLang="en-US" sz="1800" dirty="0" err="1">
                <a:latin typeface="Tahoma" pitchFamily="34" charset="0"/>
              </a:rPr>
              <a:t>不需要生成涉及</a:t>
            </a:r>
            <a:r>
              <a:rPr lang="en-US" altLang="en-US" sz="1800" dirty="0">
                <a:latin typeface="Tahoma" pitchFamily="34" charset="0"/>
              </a:rPr>
              <a:t> Coke</a:t>
            </a:r>
            <a:br>
              <a:rPr lang="en-US" altLang="en-US" sz="1800" dirty="0">
                <a:latin typeface="Tahoma" pitchFamily="34" charset="0"/>
              </a:rPr>
            </a:br>
            <a:r>
              <a:rPr lang="en-US" altLang="en-US" sz="1800" dirty="0">
                <a:latin typeface="Tahoma" pitchFamily="34" charset="0"/>
              </a:rPr>
              <a:t>or Eggs </a:t>
            </a:r>
            <a:r>
              <a:rPr lang="en-US" altLang="en-US" sz="1800" dirty="0" err="1">
                <a:latin typeface="Tahoma" pitchFamily="34" charset="0"/>
              </a:rPr>
              <a:t>的候选</a:t>
            </a:r>
            <a:r>
              <a:rPr lang="en-US" altLang="en-US" sz="1800" dirty="0">
                <a:latin typeface="Tahoma" pitchFamily="34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2310183" y="3816320"/>
            <a:ext cx="169629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最小支持</a:t>
            </a:r>
            <a:r>
              <a:rPr lang="en-US" altLang="en-US" sz="2000" dirty="0">
                <a:latin typeface="Tahoma" pitchFamily="34" charset="0"/>
              </a:rPr>
              <a:t>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1828800" y="4381025"/>
            <a:ext cx="2932213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Tahoma" pitchFamily="34" charset="0"/>
              </a:rPr>
              <a:t>如果考虑每个子集</a:t>
            </a:r>
            <a:r>
              <a:rPr lang="en-US" altLang="en-US" sz="1800" dirty="0">
                <a:latin typeface="Tahoma" pitchFamily="34" charset="0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Tahoma" pitchFamily="34" charset="0"/>
              </a:rPr>
              <a:t>考虑支持进行修剪</a:t>
            </a:r>
            <a:r>
              <a:rPr lang="en-US" altLang="en-US" sz="1800" dirty="0">
                <a:latin typeface="Tahoma" pitchFamily="34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FAB6E3D-F35F-1D4B-8105-8B5885853BA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188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76801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8641" imgH="2008846" progId="Word.Document.8">
                  <p:embed/>
                </p:oleObj>
              </mc:Choice>
              <mc:Fallback>
                <p:oleObj name="Document" r:id="rId2" imgW="3328641" imgH="2008846" progId="Word.Document.8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038601" y="12954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620001" y="2055813"/>
            <a:ext cx="2458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(</a:t>
            </a:r>
            <a:r>
              <a:rPr lang="en-US" altLang="en-US" sz="1800" dirty="0" err="1">
                <a:latin typeface="Tahoma" pitchFamily="34" charset="0"/>
              </a:rPr>
              <a:t>不需要生成涉及</a:t>
            </a:r>
            <a:r>
              <a:rPr lang="en-US" altLang="en-US" sz="1800" dirty="0">
                <a:latin typeface="Tahoma" pitchFamily="34" charset="0"/>
              </a:rPr>
              <a:t> Coke</a:t>
            </a:r>
            <a:br>
              <a:rPr lang="en-US" altLang="en-US" sz="1800" dirty="0">
                <a:latin typeface="Tahoma" pitchFamily="34" charset="0"/>
              </a:rPr>
            </a:br>
            <a:r>
              <a:rPr lang="en-US" altLang="en-US" sz="1800" dirty="0">
                <a:latin typeface="Tahoma" pitchFamily="34" charset="0"/>
              </a:rPr>
              <a:t>or Eggs </a:t>
            </a:r>
            <a:r>
              <a:rPr lang="en-US" altLang="en-US" sz="1800" dirty="0" err="1">
                <a:latin typeface="Tahoma" pitchFamily="34" charset="0"/>
              </a:rPr>
              <a:t>的候选</a:t>
            </a:r>
            <a:r>
              <a:rPr lang="en-US" altLang="en-US" sz="1800" dirty="0">
                <a:latin typeface="Tahoma" pitchFamily="34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2310183" y="3816320"/>
            <a:ext cx="169629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最小支持</a:t>
            </a:r>
            <a:r>
              <a:rPr lang="en-US" altLang="en-US" sz="2000" dirty="0">
                <a:latin typeface="Tahoma" pitchFamily="34" charset="0"/>
              </a:rPr>
              <a:t>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1828800" y="4381025"/>
            <a:ext cx="2932213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Tahoma" pitchFamily="34" charset="0"/>
              </a:rPr>
              <a:t>如果考虑每个子集</a:t>
            </a:r>
            <a:r>
              <a:rPr lang="en-US" altLang="en-US" sz="1800" dirty="0">
                <a:latin typeface="Tahoma" pitchFamily="34" charset="0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Tahoma" pitchFamily="34" charset="0"/>
              </a:rPr>
              <a:t>考虑支持进行修剪</a:t>
            </a:r>
            <a:r>
              <a:rPr lang="en-US" altLang="en-US" sz="1800" dirty="0">
                <a:latin typeface="Tahoma" pitchFamily="34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D98685-DAD2-C248-9245-04A1157BFF8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372E02E1-CDAD-8249-8D0A-420C54093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86506"/>
              </p:ext>
            </p:extLst>
          </p:nvPr>
        </p:nvGraphicFramePr>
        <p:xfrm>
          <a:off x="1836738" y="1638300"/>
          <a:ext cx="22733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273300" imgH="1993900" progId="Word.Document.8">
                  <p:embed/>
                </p:oleObj>
              </mc:Choice>
              <mc:Fallback>
                <p:oleObj name="文档" r:id="rId4" imgW="2273300" imgH="1993900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638300"/>
                        <a:ext cx="22733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15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8641" imgH="2008846" progId="Word.Document.8">
                  <p:embed/>
                </p:oleObj>
              </mc:Choice>
              <mc:Fallback>
                <p:oleObj name="Document" r:id="rId2" imgW="3328641" imgH="2008846" progId="Word.Document.8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400800" y="4572001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124026" imgH="1522425" progId="Word.Document.8">
                  <p:embed/>
                </p:oleObj>
              </mc:Choice>
              <mc:Fallback>
                <p:oleObj name="Document" r:id="rId4" imgW="3124026" imgH="1522425" progId="Word.Document.8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1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38601" y="12954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620001" y="2055813"/>
            <a:ext cx="2458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(</a:t>
            </a:r>
            <a:r>
              <a:rPr lang="en-US" altLang="en-US" sz="1800" dirty="0" err="1">
                <a:latin typeface="Tahoma" pitchFamily="34" charset="0"/>
              </a:rPr>
              <a:t>不需要生成涉及</a:t>
            </a:r>
            <a:r>
              <a:rPr lang="en-US" altLang="en-US" sz="1800" dirty="0">
                <a:latin typeface="Tahoma" pitchFamily="34" charset="0"/>
              </a:rPr>
              <a:t> Coke</a:t>
            </a:r>
            <a:br>
              <a:rPr lang="en-US" altLang="en-US" sz="1800" dirty="0">
                <a:latin typeface="Tahoma" pitchFamily="34" charset="0"/>
              </a:rPr>
            </a:br>
            <a:r>
              <a:rPr lang="en-US" altLang="en-US" sz="1800" dirty="0">
                <a:latin typeface="Tahoma" pitchFamily="34" charset="0"/>
              </a:rPr>
              <a:t>or Eggs </a:t>
            </a:r>
            <a:r>
              <a:rPr lang="en-US" altLang="en-US" sz="1800" dirty="0" err="1">
                <a:latin typeface="Tahoma" pitchFamily="34" charset="0"/>
              </a:rPr>
              <a:t>的候选</a:t>
            </a:r>
            <a:r>
              <a:rPr lang="en-US" altLang="en-US" sz="1800" dirty="0">
                <a:latin typeface="Tahoma" pitchFamily="34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8305801" y="4038601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Triplets (3-itemsets)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2310183" y="3816320"/>
            <a:ext cx="169629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最小支持</a:t>
            </a:r>
            <a:r>
              <a:rPr lang="en-US" altLang="en-US" sz="2000" dirty="0">
                <a:latin typeface="Tahoma" pitchFamily="34" charset="0"/>
              </a:rPr>
              <a:t>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1828800" y="4381025"/>
            <a:ext cx="2932213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Tahoma" pitchFamily="34" charset="0"/>
              </a:rPr>
              <a:t>如果考虑每个子集</a:t>
            </a:r>
            <a:r>
              <a:rPr lang="en-US" altLang="en-US" sz="1800" dirty="0">
                <a:latin typeface="Tahoma" pitchFamily="34" charset="0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Tahoma" pitchFamily="34" charset="0"/>
              </a:rPr>
              <a:t>考虑支持进行修剪</a:t>
            </a:r>
            <a:r>
              <a:rPr lang="en-US" altLang="en-US" sz="1800" dirty="0">
                <a:latin typeface="Tahoma" pitchFamily="34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E628510-BB01-F24C-BB8A-6B36B7FEC0A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/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6953C80B-BAEF-5043-AA09-9466AB3F6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86506"/>
              </p:ext>
            </p:extLst>
          </p:nvPr>
        </p:nvGraphicFramePr>
        <p:xfrm>
          <a:off x="1836738" y="1638300"/>
          <a:ext cx="22733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2273300" imgH="1993900" progId="Word.Document.8">
                  <p:embed/>
                </p:oleObj>
              </mc:Choice>
              <mc:Fallback>
                <p:oleObj name="文档" r:id="rId6" imgW="2273300" imgH="1993900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638300"/>
                        <a:ext cx="22733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83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8641" imgH="2008846" progId="Word.Document.8">
                  <p:embed/>
                </p:oleObj>
              </mc:Choice>
              <mc:Fallback>
                <p:oleObj name="Document" r:id="rId2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400800" y="4572001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124026" imgH="1522425" progId="Word.Document.8">
                  <p:embed/>
                </p:oleObj>
              </mc:Choice>
              <mc:Fallback>
                <p:oleObj name="Document" r:id="rId4" imgW="3124026" imgH="1522425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1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38601" y="12954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620001" y="2055813"/>
            <a:ext cx="2458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(</a:t>
            </a:r>
            <a:r>
              <a:rPr lang="en-US" altLang="en-US" sz="1800" dirty="0" err="1">
                <a:latin typeface="Tahoma" pitchFamily="34" charset="0"/>
              </a:rPr>
              <a:t>不需要生成涉及</a:t>
            </a:r>
            <a:r>
              <a:rPr lang="en-US" altLang="en-US" sz="1800" dirty="0">
                <a:latin typeface="Tahoma" pitchFamily="34" charset="0"/>
              </a:rPr>
              <a:t> Coke</a:t>
            </a:r>
            <a:br>
              <a:rPr lang="en-US" altLang="en-US" sz="1800" dirty="0">
                <a:latin typeface="Tahoma" pitchFamily="34" charset="0"/>
              </a:rPr>
            </a:br>
            <a:r>
              <a:rPr lang="en-US" altLang="en-US" sz="1800" dirty="0">
                <a:latin typeface="Tahoma" pitchFamily="34" charset="0"/>
              </a:rPr>
              <a:t>or Eggs </a:t>
            </a:r>
            <a:r>
              <a:rPr lang="en-US" altLang="en-US" sz="1800" dirty="0" err="1">
                <a:latin typeface="Tahoma" pitchFamily="34" charset="0"/>
              </a:rPr>
              <a:t>的候选</a:t>
            </a:r>
            <a:r>
              <a:rPr lang="en-US" altLang="en-US" sz="1800" dirty="0">
                <a:latin typeface="Tahoma" pitchFamily="34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305801" y="4038601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Triplets (3-itemsets)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2310183" y="3816320"/>
            <a:ext cx="169629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最小支持</a:t>
            </a:r>
            <a:r>
              <a:rPr lang="en-US" altLang="en-US" sz="2000" dirty="0">
                <a:latin typeface="Tahoma" pitchFamily="34" charset="0"/>
              </a:rPr>
              <a:t>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1828800" y="4417945"/>
            <a:ext cx="2932213" cy="175432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Tahoma" pitchFamily="34" charset="0"/>
              </a:rPr>
              <a:t>如果考虑每个子集</a:t>
            </a:r>
            <a:r>
              <a:rPr lang="en-US" altLang="en-US" sz="1800" dirty="0">
                <a:latin typeface="Tahoma" pitchFamily="34" charset="0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Tahoma" pitchFamily="34" charset="0"/>
              </a:rPr>
              <a:t>考虑支持进行修剪</a:t>
            </a:r>
            <a:r>
              <a:rPr lang="en-US" altLang="en-US" sz="1800" dirty="0">
                <a:latin typeface="Tahoma" pitchFamily="34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88B82-DB29-6647-9DB1-CCFABF7A0AF5}"/>
              </a:ext>
            </a:extLst>
          </p:cNvPr>
          <p:cNvSpPr txBox="1"/>
          <p:nvPr/>
        </p:nvSpPr>
        <p:spPr>
          <a:xfrm>
            <a:off x="838201" y="6216652"/>
            <a:ext cx="773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{Beer, Bread}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{Beer, Milk}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是非频繁的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&lt;3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EDF0373-DC69-6D49-9FF0-BC960DD9C37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en-US" dirty="0"/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8A0B6C65-99CF-EA4E-B1F4-3AFF077E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86506"/>
              </p:ext>
            </p:extLst>
          </p:nvPr>
        </p:nvGraphicFramePr>
        <p:xfrm>
          <a:off x="1836738" y="1638300"/>
          <a:ext cx="22733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2273300" imgH="1993900" progId="Word.Document.8">
                  <p:embed/>
                </p:oleObj>
              </mc:Choice>
              <mc:Fallback>
                <p:oleObj name="文档" r:id="rId6" imgW="2273300" imgH="1993900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638300"/>
                        <a:ext cx="22733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20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en-US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k-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itemsets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k-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itemsets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43050" lvl="3" indent="-285750">
              <a:lnSpc>
                <a:spcPct val="150000"/>
              </a:lnSpc>
            </a:pPr>
            <a:endParaRPr lang="en-US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具体算法</a:t>
            </a:r>
            <a:endParaRPr lang="en-US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92150" lvl="1" indent="-285750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令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k=1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{frequent 1-itemsets}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重复直到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en-US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为空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候选生成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en-US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k+1 </a:t>
            </a:r>
          </a:p>
          <a:p>
            <a:pPr lvl="2">
              <a:lnSpc>
                <a:spcPct val="150000"/>
              </a:lnSpc>
            </a:pPr>
            <a:r>
              <a:rPr lang="en-US" alt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候选剪枝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中包含长度为k且不常见的子集的候选项集进行剪枝 </a:t>
            </a:r>
          </a:p>
          <a:p>
            <a:pPr lvl="2">
              <a:lnSpc>
                <a:spcPct val="150000"/>
              </a:lnSpc>
            </a:pPr>
            <a:r>
              <a:rPr lang="en-US" alt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通过扫描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来计数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k+1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中每个候选项的支持度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候选剔除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剔除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k+1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中不常见的候选项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只留下那些常见的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44757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6" y="1219201"/>
            <a:ext cx="6993304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8686800" y="1193800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CD32C0-8CA0-AD44-AE6A-32D39F3E8E7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候选生成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Brute-force method</a:t>
            </a:r>
          </a:p>
        </p:txBody>
      </p:sp>
    </p:spTree>
    <p:extLst>
      <p:ext uri="{BB962C8B-B14F-4D97-AF65-F5344CB8AC3E}">
        <p14:creationId xmlns:p14="http://schemas.microsoft.com/office/powerpoint/2010/main" val="31686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1" y="1286457"/>
            <a:ext cx="8779119" cy="480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2EE454D-EF30-B945-94E6-73F68FFD238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91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候选生成:合并F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和F</a:t>
            </a:r>
            <a:r>
              <a:rPr lang="en-US" altLang="zh-CN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项集 </a:t>
            </a:r>
            <a:endParaRPr lang="en-US" altLang="zh-CN" sz="48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58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7636" y="521070"/>
            <a:ext cx="79248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候选生成:F</a:t>
            </a:r>
            <a:r>
              <a:rPr lang="en-US" altLang="en-US" sz="4400" baseline="-25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k-1</a:t>
            </a:r>
            <a:r>
              <a:rPr lang="en-US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x F</a:t>
            </a:r>
            <a:r>
              <a:rPr lang="en-US" altLang="en-US" sz="4400" baseline="-250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k-1</a:t>
            </a:r>
            <a:r>
              <a:rPr lang="en-US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方法 </a:t>
            </a:r>
            <a:endParaRPr lang="en-US" sz="44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F85619E-7E69-9548-84F7-11BC9FD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41" y="1651736"/>
            <a:ext cx="7811298" cy="4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6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候选生成:F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如果两个频繁</a:t>
            </a:r>
            <a:r>
              <a:rPr lang="en-U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(k-1)</a:t>
            </a:r>
            <a:r>
              <a:rPr lang="en-US" altLang="en-US" sz="2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项集中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</a:t>
            </a:r>
            <a:r>
              <a:rPr lang="en-US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(k-2)</a:t>
            </a:r>
            <a:r>
              <a:rPr lang="en-US" altLang="en-US" sz="2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项相同，则合并他们</a:t>
            </a:r>
            <a:endParaRPr lang="en-US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{ABC,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ABD,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ABE,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ACD,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BCD,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BDE,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CDE}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D) =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E) =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E) =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不要合并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BD,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CD) 因为它们只共享长度为1的前缀而不是长度为2 </a:t>
            </a:r>
          </a:p>
        </p:txBody>
      </p:sp>
    </p:spTree>
    <p:extLst>
      <p:ext uri="{BB962C8B-B14F-4D97-AF65-F5344CB8AC3E}">
        <p14:creationId xmlns:p14="http://schemas.microsoft.com/office/powerpoint/2010/main" val="127696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候选项修剪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设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{ABC,ABD,ABE,ACD,BCD,BDE,CDE} 为频繁3项集的集合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{ABCD,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ABCE,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ABDE} 是生成的候选4项集(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从上一张幻灯片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候选项修剪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修剪ABCE，因为ACE和BCE并不常见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修剪ABDE，因为ADE是罕见的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候选修剪后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L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5805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1D945-E633-154D-8A62-F79C8C4A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2363CED-01C6-45C7-9E9F-4056F4D9B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585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62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另一种F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如果第一个频繁项集的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(k-2)</a:t>
            </a:r>
            <a:r>
              <a:rPr lang="en-US" alt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项与第二个频繁项集的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(k-2)</a:t>
            </a:r>
            <a:r>
              <a:rPr lang="en-US" alt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项相同，则合并两个频繁项集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</a:p>
          <a:p>
            <a:pPr lvl="1">
              <a:lnSpc>
                <a:spcPct val="150000"/>
              </a:lnSpc>
              <a:buFont typeface="Arial" charset="0"/>
              <a:buNone/>
            </a:pP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{ABC,ABD,ABE,ACD,BCD,BDE,CDE}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Merge(A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D) = A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Merge(A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E) = A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Merge(A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E) = A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Merge(B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E) = B</a:t>
            </a:r>
            <a:r>
              <a:rPr lang="en-US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21037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108" y="1863968"/>
            <a:ext cx="9941169" cy="4536831"/>
          </a:xfrm>
        </p:spPr>
        <p:txBody>
          <a:bodyPr>
            <a:normAutofit fontScale="84538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设F3 = {ABC,ABD,ABE,ACD,BCD,BDE,CDE}为频繁3项集的集合 </a:t>
            </a:r>
          </a:p>
          <a:p>
            <a:pPr lvl="2">
              <a:lnSpc>
                <a:spcPct val="150000"/>
              </a:lnSpc>
            </a:pP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L4 = {ABCD,ABDE,ACDE,BCDE}是生成的候选4项集(从上一张幻灯片) 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候选项修剪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修剪ABDE，因为ADE是罕见的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修剪ACDE，因为ACE和ADE不常见 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剪掉BCDE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因为BCE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是罕见的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候选项修剪后:L4 = {ABCD}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8FA00E-9D8F-004B-AD45-420DE5865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另一种F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F</a:t>
            </a:r>
            <a:r>
              <a:rPr lang="en-US" altLang="en-US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k-1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</a:p>
        </p:txBody>
      </p:sp>
    </p:spTree>
    <p:extLst>
      <p:ext uri="{BB962C8B-B14F-4D97-AF65-F5344CB8AC3E}">
        <p14:creationId xmlns:p14="http://schemas.microsoft.com/office/powerpoint/2010/main" val="42141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Apriori原则</a:t>
            </a:r>
            <a:endParaRPr lang="en-US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28641" imgH="2008846" progId="Word.Document.8">
                  <p:embed/>
                </p:oleObj>
              </mc:Choice>
              <mc:Fallback>
                <p:oleObj name="Document" r:id="rId3" imgW="3328641" imgH="2008846" progId="Word.Document.8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400800" y="4435476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124026" imgH="1522425" progId="Word.Document.8">
                  <p:embed/>
                </p:oleObj>
              </mc:Choice>
              <mc:Fallback>
                <p:oleObj name="Document" r:id="rId5" imgW="3124026" imgH="1522425" progId="Word.Document.8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35476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38601" y="129540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20001" y="2055813"/>
            <a:ext cx="2458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(</a:t>
            </a:r>
            <a:r>
              <a:rPr lang="en-US" altLang="en-US" sz="1800" dirty="0" err="1">
                <a:latin typeface="Tahoma" pitchFamily="34" charset="0"/>
              </a:rPr>
              <a:t>不需要生成涉及</a:t>
            </a:r>
            <a:r>
              <a:rPr lang="en-US" altLang="en-US" sz="1800" dirty="0">
                <a:latin typeface="Tahoma" pitchFamily="34" charset="0"/>
              </a:rPr>
              <a:t> Coke</a:t>
            </a:r>
            <a:br>
              <a:rPr lang="en-US" altLang="en-US" sz="1800" dirty="0">
                <a:latin typeface="Tahoma" pitchFamily="34" charset="0"/>
              </a:rPr>
            </a:br>
            <a:r>
              <a:rPr lang="en-US" altLang="en-US" sz="1800" dirty="0">
                <a:latin typeface="Tahoma" pitchFamily="34" charset="0"/>
              </a:rPr>
              <a:t>or Eggs </a:t>
            </a:r>
            <a:r>
              <a:rPr lang="en-US" altLang="en-US" sz="1800" dirty="0" err="1">
                <a:latin typeface="Tahoma" pitchFamily="34" charset="0"/>
              </a:rPr>
              <a:t>的候选</a:t>
            </a:r>
            <a:r>
              <a:rPr lang="en-US" altLang="en-US" sz="1800" dirty="0">
                <a:latin typeface="Tahoma" pitchFamily="34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305801" y="4038601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Triplets (3-itemsets)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1828801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1828800" y="4381025"/>
            <a:ext cx="2932213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>
                <a:latin typeface="Tahoma" pitchFamily="34" charset="0"/>
              </a:rPr>
              <a:t>如果考虑每个子集</a:t>
            </a:r>
            <a:r>
              <a:rPr lang="en-US" altLang="en-US" sz="1800" dirty="0">
                <a:latin typeface="Tahoma" pitchFamily="34" charset="0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latin typeface="Tahoma" pitchFamily="34" charset="0"/>
              </a:rPr>
              <a:t>考虑支持进行修剪</a:t>
            </a:r>
            <a:r>
              <a:rPr lang="en-US" altLang="en-US" sz="1800" dirty="0">
                <a:latin typeface="Tahoma" pitchFamily="34" charset="0"/>
              </a:rPr>
              <a:t>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5105400" y="5562600"/>
            <a:ext cx="5562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使用F</a:t>
            </a:r>
            <a:r>
              <a:rPr lang="en-US" altLang="en-US" sz="1400" baseline="-25000" dirty="0"/>
              <a:t>k-1</a:t>
            </a:r>
            <a:r>
              <a:rPr lang="en-US" altLang="en-US" sz="1400" dirty="0"/>
              <a:t>xF</a:t>
            </a:r>
            <a:r>
              <a:rPr lang="en-US" altLang="en-US" sz="1400" baseline="-25000" dirty="0"/>
              <a:t>k-1</a:t>
            </a:r>
            <a:r>
              <a:rPr lang="en-US" altLang="en-US" sz="1400" dirty="0"/>
              <a:t>方法生成候选结果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 只有一个3-itemset。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/>
              <a:t>这在支持计数步骤之后就被消除了</a:t>
            </a:r>
            <a:r>
              <a:rPr lang="en-US" altLang="en-US" sz="1400" dirty="0"/>
              <a:t>。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37978E38-9EA6-AA41-AD7B-E99A230A8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07521"/>
              </p:ext>
            </p:extLst>
          </p:nvPr>
        </p:nvGraphicFramePr>
        <p:xfrm>
          <a:off x="1836738" y="1638300"/>
          <a:ext cx="22733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7" imgW="2273300" imgH="1993900" progId="Word.Document.8">
                  <p:embed/>
                </p:oleObj>
              </mc:Choice>
              <mc:Fallback>
                <p:oleObj name="文档" r:id="rId7" imgW="2273300" imgH="1993900" progId="Word.Document.8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372E02E1-CDAD-8249-8D0A-420C54093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638300"/>
                        <a:ext cx="22733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31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候选项集支持计数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扫描事务数据库以确定每个候选项集的支持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必须对每个事务匹配每个候选项集，这是一个开销很大的操作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811964" y="3429001"/>
          <a:ext cx="3094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24026" imgH="1522425" progId="Word.Document.8">
                  <p:embed/>
                </p:oleObj>
              </mc:Choice>
              <mc:Fallback>
                <p:oleObj name="Document" r:id="rId2" imgW="3124026" imgH="1522425" progId="Word.Document.8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4" y="3429001"/>
                        <a:ext cx="3094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0238E-7DE4-3540-9486-CC6348A1B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69920"/>
              </p:ext>
            </p:extLst>
          </p:nvPr>
        </p:nvGraphicFramePr>
        <p:xfrm>
          <a:off x="1459523" y="3025776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 dirty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588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候选项集支持计数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为了减少比较次数，可以将候选项集存储在散列结构中</a:t>
            </a:r>
            <a:r>
              <a:rPr lang="en-U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不是将每个事务与每个候选对象进行匹配，而是将它与哈希bucket中包含的候选对象进行匹配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3191008" progId="Visio.Drawing.6">
                  <p:embed/>
                </p:oleObj>
              </mc:Choice>
              <mc:Fallback>
                <p:oleObj name="Visio" r:id="rId2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5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4"/>
          <p:cNvSpPr txBox="1">
            <a:spLocks noChangeArrowheads="1"/>
          </p:cNvSpPr>
          <p:nvPr/>
        </p:nvSpPr>
        <p:spPr bwMode="auto">
          <a:xfrm>
            <a:off x="603738" y="1900635"/>
            <a:ext cx="9759462" cy="121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3009"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假设你有15个长度为3的候选项集: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 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31748" name="TextBox 34"/>
          <p:cNvSpPr txBox="1">
            <a:spLocks noChangeArrowheads="1"/>
          </p:cNvSpPr>
          <p:nvPr/>
        </p:nvSpPr>
        <p:spPr bwMode="auto">
          <a:xfrm>
            <a:off x="679938" y="4392613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事务</a:t>
            </a:r>
            <a:r>
              <a:rPr lang="en-US" altLang="en-US" sz="1800" dirty="0"/>
              <a:t>(1、2、3、5、6)</a:t>
            </a:r>
            <a:r>
              <a:rPr lang="en-US" altLang="en-US" sz="1800" dirty="0" err="1"/>
              <a:t>支持多少项集</a:t>
            </a:r>
            <a:r>
              <a:rPr lang="en-US" altLang="en-US" sz="1800" dirty="0"/>
              <a:t>? 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5029200" y="2754314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54314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5029BF3-C12A-5845-8CFC-4AFDF2832BF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26831"/>
            <a:ext cx="10515600" cy="9638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计数:示例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5334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2 3 4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5 6 7 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1 4 5 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1 3 6 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1 2 4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4 5 7 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1 2 5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4 5 8 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1 5 9 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3 4 5 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3 5 6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3 5 7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6 8 9 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3 6 7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3 6 8 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2057400" y="4237037"/>
            <a:ext cx="2705100" cy="1260474"/>
            <a:chOff x="144" y="912"/>
            <a:chExt cx="1704" cy="794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145" y="1124"/>
              <a:ext cx="8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1、4、7 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529" y="1456"/>
              <a:ext cx="8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2、5、8 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3、6、9 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8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哈希函数 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457200" y="1066799"/>
            <a:ext cx="1008016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7391"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假设你有15个长度为3的候选项集: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 4 5}, {1 2 4}, {4 5 7}, {1 2 5}, {4 5 8}, {1 5 9}, {1 3 6}, {2 3 4}, {5 6 7}, {3 4 5}, {3 5 6}, {3 5 7}, {6 8 9}, {3 6 7}, {3 6 8} </a:t>
            </a:r>
            <a:endParaRPr lang="en-US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你需要</a:t>
            </a: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哈希函数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8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h(p) = (p-1) mod 3</a:t>
            </a:r>
            <a:endParaRPr lang="en-US" altLang="en-US" sz="18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最大叶大小:叶节点中存储的项集的最大数量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如果候选项目集的数量超过最大叶大小，则拆分节点</a:t>
            </a: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</p:txBody>
      </p:sp>
      <p:sp>
        <p:nvSpPr>
          <p:cNvPr id="37" name="Rectangle 104">
            <a:extLst>
              <a:ext uri="{FF2B5EF4-FFF2-40B4-BE49-F238E27FC236}">
                <a16:creationId xmlns:a16="http://schemas.microsoft.com/office/drawing/2014/main" id="{C2C23603-6335-E142-940E-AA4452F5937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5334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2 3 4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5 6 7 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1 4 5 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1 3 6 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1 2 4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4 5 7 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1 2 5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4 5 8 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1 5 9 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3 4 5 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3 5 6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3 5 7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6 8 9 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3 6 7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3 6 8 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2057400" y="4237037"/>
            <a:ext cx="2705100" cy="1260474"/>
            <a:chOff x="144" y="912"/>
            <a:chExt cx="1704" cy="794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145" y="1124"/>
              <a:ext cx="8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1、4、7 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529" y="1456"/>
              <a:ext cx="8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2、5、8 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fontScale="94549"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3、6、9 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8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哈希函数 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457200" y="1066799"/>
            <a:ext cx="1008016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7391"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假设你有15个长度为3的候选项集: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 4 5}, {1 2 4}, {4 5 7}, {1 2 5}, {4 5 8}, {1 5 9}, {1 3 6}, {2 3 4}, {5 6 7}, {3 4 5}, {3 5 6}, {3 5 7}, {6 8 9}, {3 6 7}, {3 6 8} </a:t>
            </a:r>
            <a:endParaRPr lang="en-US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你需要</a:t>
            </a: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哈希函数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8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h(p) = (p-1) mod 3</a:t>
            </a:r>
            <a:endParaRPr lang="en-US" altLang="en-US" sz="18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最大叶大小:叶节点中存储的项集的最大数量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如果候选项目集的数量超过最大叶大小，则拆分节点</a:t>
            </a:r>
            <a:r>
              <a:rPr lang="en-US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</p:txBody>
      </p:sp>
      <p:sp>
        <p:nvSpPr>
          <p:cNvPr id="37" name="Rectangle 104">
            <a:extLst>
              <a:ext uri="{FF2B5EF4-FFF2-40B4-BE49-F238E27FC236}">
                <a16:creationId xmlns:a16="http://schemas.microsoft.com/office/drawing/2014/main" id="{C2C23603-6335-E142-940E-AA4452F5937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8CA062-F7C6-43B6-822A-388E49EB6E91}"/>
              </a:ext>
            </a:extLst>
          </p:cNvPr>
          <p:cNvSpPr txBox="1"/>
          <p:nvPr/>
        </p:nvSpPr>
        <p:spPr>
          <a:xfrm>
            <a:off x="165966" y="6353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参考：https://www.pianshen.com/article/66591037071/</a:t>
            </a:r>
          </a:p>
        </p:txBody>
      </p:sp>
    </p:spTree>
    <p:extLst>
      <p:ext uri="{BB962C8B-B14F-4D97-AF65-F5344CB8AC3E}">
        <p14:creationId xmlns:p14="http://schemas.microsoft.com/office/powerpoint/2010/main" val="1736322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17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505200" y="1736726"/>
            <a:ext cx="6553200" cy="4206875"/>
            <a:chOff x="1296" y="1056"/>
            <a:chExt cx="4128" cy="2650"/>
          </a:xfrm>
        </p:grpSpPr>
        <p:grpSp>
          <p:nvGrpSpPr>
            <p:cNvPr id="33812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389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3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3889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0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4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388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3883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4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6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3880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81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8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9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3874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5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6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3872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3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5 9</a:t>
                </a:r>
              </a:p>
            </p:txBody>
          </p:sp>
        </p:grpSp>
        <p:grpSp>
          <p:nvGrpSpPr>
            <p:cNvPr id="33820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3870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1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3868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9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3 6</a:t>
                </a:r>
              </a:p>
            </p:txBody>
          </p:sp>
        </p:grpSp>
        <p:grpSp>
          <p:nvGrpSpPr>
            <p:cNvPr id="338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3866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7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3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3860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386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382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385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385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385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9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33855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385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33851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385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3382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38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3845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38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838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>
                      <a:latin typeface="Times New Roman" pitchFamily="18" charset="0"/>
                    </a:rPr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3839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>
                      <a:latin typeface="Times New Roman" pitchFamily="18" charset="0"/>
                    </a:rPr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382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3832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>
                      <a:latin typeface="Times New Roman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3383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>
                      <a:latin typeface="Times New Roman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33828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3829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30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7" name="Group 88"/>
          <p:cNvGrpSpPr>
            <a:grpSpLocks/>
          </p:cNvGrpSpPr>
          <p:nvPr/>
        </p:nvGrpSpPr>
        <p:grpSpPr bwMode="auto">
          <a:xfrm>
            <a:off x="2736850" y="1736725"/>
            <a:ext cx="381000" cy="609600"/>
            <a:chOff x="2064" y="1872"/>
            <a:chExt cx="192" cy="288"/>
          </a:xfrm>
        </p:grpSpPr>
        <p:sp>
          <p:nvSpPr>
            <p:cNvPr id="3380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Line 92"/>
          <p:cNvSpPr>
            <a:spLocks noChangeShapeType="1"/>
          </p:cNvSpPr>
          <p:nvPr/>
        </p:nvSpPr>
        <p:spPr bwMode="auto">
          <a:xfrm flipH="1">
            <a:off x="2127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93"/>
          <p:cNvSpPr>
            <a:spLocks noChangeShapeType="1"/>
          </p:cNvSpPr>
          <p:nvPr/>
        </p:nvSpPr>
        <p:spPr bwMode="auto">
          <a:xfrm>
            <a:off x="2889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94"/>
          <p:cNvSpPr>
            <a:spLocks noChangeShapeType="1"/>
          </p:cNvSpPr>
          <p:nvPr/>
        </p:nvSpPr>
        <p:spPr bwMode="auto">
          <a:xfrm>
            <a:off x="2897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5"/>
          <p:cNvSpPr txBox="1">
            <a:spLocks noChangeArrowheads="1"/>
          </p:cNvSpPr>
          <p:nvPr/>
        </p:nvSpPr>
        <p:spPr bwMode="auto">
          <a:xfrm>
            <a:off x="2051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1,4,7</a:t>
            </a:r>
          </a:p>
        </p:txBody>
      </p:sp>
      <p:sp>
        <p:nvSpPr>
          <p:cNvPr id="33802" name="Text Box 96"/>
          <p:cNvSpPr txBox="1">
            <a:spLocks noChangeArrowheads="1"/>
          </p:cNvSpPr>
          <p:nvPr/>
        </p:nvSpPr>
        <p:spPr bwMode="auto">
          <a:xfrm>
            <a:off x="2355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</a:p>
        </p:txBody>
      </p:sp>
      <p:sp>
        <p:nvSpPr>
          <p:cNvPr id="33803" name="Text Box 97"/>
          <p:cNvSpPr txBox="1">
            <a:spLocks noChangeArrowheads="1"/>
          </p:cNvSpPr>
          <p:nvPr/>
        </p:nvSpPr>
        <p:spPr bwMode="auto">
          <a:xfrm>
            <a:off x="3270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3804" name="Text Box 98"/>
          <p:cNvSpPr txBox="1">
            <a:spLocks noChangeArrowheads="1"/>
          </p:cNvSpPr>
          <p:nvPr/>
        </p:nvSpPr>
        <p:spPr bwMode="auto">
          <a:xfrm>
            <a:off x="2203451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3805" name="Text Box 99"/>
          <p:cNvSpPr txBox="1">
            <a:spLocks noChangeArrowheads="1"/>
          </p:cNvSpPr>
          <p:nvPr/>
        </p:nvSpPr>
        <p:spPr bwMode="auto">
          <a:xfrm>
            <a:off x="5334000" y="1355725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3806" name="Text Box 100"/>
          <p:cNvSpPr txBox="1">
            <a:spLocks noChangeArrowheads="1"/>
          </p:cNvSpPr>
          <p:nvPr/>
        </p:nvSpPr>
        <p:spPr bwMode="auto">
          <a:xfrm>
            <a:off x="1828800" y="4495801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1, 4 or 7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3807" name="Rectangle 101"/>
          <p:cNvSpPr>
            <a:spLocks noChangeArrowheads="1"/>
          </p:cNvSpPr>
          <p:nvPr/>
        </p:nvSpPr>
        <p:spPr bwMode="auto">
          <a:xfrm>
            <a:off x="3200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808" name="Rectangle 102"/>
          <p:cNvSpPr>
            <a:spLocks noChangeArrowheads="1"/>
          </p:cNvSpPr>
          <p:nvPr/>
        </p:nvSpPr>
        <p:spPr bwMode="auto">
          <a:xfrm>
            <a:off x="6553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FE3131-342D-B84F-97BA-17CCCB60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880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17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505200" y="1736726"/>
            <a:ext cx="6553200" cy="4206875"/>
            <a:chOff x="1296" y="1056"/>
            <a:chExt cx="4128" cy="2650"/>
          </a:xfrm>
        </p:grpSpPr>
        <p:grpSp>
          <p:nvGrpSpPr>
            <p:cNvPr id="348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491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491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490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490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490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489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489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en-US" sz="2000">
                    <a:latin typeface="Times New Roman" pitchFamily="18" charset="0"/>
                  </a:rPr>
                  <a:t> 9</a:t>
                </a:r>
              </a:p>
            </p:txBody>
          </p:sp>
        </p:grpSp>
        <p:grpSp>
          <p:nvGrpSpPr>
            <p:cNvPr id="3484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489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484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489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1 3 6</a:t>
                </a:r>
              </a:p>
            </p:txBody>
          </p:sp>
        </p:grpSp>
        <p:grpSp>
          <p:nvGrpSpPr>
            <p:cNvPr id="3484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489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3 4 5</a:t>
                </a:r>
              </a:p>
            </p:txBody>
          </p:sp>
        </p:grpSp>
        <p:grpSp>
          <p:nvGrpSpPr>
            <p:cNvPr id="3484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488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8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9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488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8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8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487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487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48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3488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48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4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r>
                    <a:rPr lang="en-US" altLang="en-US" sz="2000">
                      <a:latin typeface="Times New Roman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3485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486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3487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7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3485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486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3486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6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3485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85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3485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3485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485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5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821" name="Group 88"/>
          <p:cNvGrpSpPr>
            <a:grpSpLocks/>
          </p:cNvGrpSpPr>
          <p:nvPr/>
        </p:nvGrpSpPr>
        <p:grpSpPr bwMode="auto">
          <a:xfrm>
            <a:off x="2736850" y="1736725"/>
            <a:ext cx="381000" cy="609600"/>
            <a:chOff x="2064" y="1872"/>
            <a:chExt cx="192" cy="288"/>
          </a:xfrm>
        </p:grpSpPr>
        <p:sp>
          <p:nvSpPr>
            <p:cNvPr id="3483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92"/>
          <p:cNvSpPr>
            <a:spLocks noChangeShapeType="1"/>
          </p:cNvSpPr>
          <p:nvPr/>
        </p:nvSpPr>
        <p:spPr bwMode="auto">
          <a:xfrm flipH="1">
            <a:off x="2127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93"/>
          <p:cNvSpPr>
            <a:spLocks noChangeShapeType="1"/>
          </p:cNvSpPr>
          <p:nvPr/>
        </p:nvSpPr>
        <p:spPr bwMode="auto">
          <a:xfrm>
            <a:off x="2889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94"/>
          <p:cNvSpPr>
            <a:spLocks noChangeShapeType="1"/>
          </p:cNvSpPr>
          <p:nvPr/>
        </p:nvSpPr>
        <p:spPr bwMode="auto">
          <a:xfrm>
            <a:off x="2897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5"/>
          <p:cNvSpPr txBox="1">
            <a:spLocks noChangeArrowheads="1"/>
          </p:cNvSpPr>
          <p:nvPr/>
        </p:nvSpPr>
        <p:spPr bwMode="auto">
          <a:xfrm>
            <a:off x="2051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</a:p>
        </p:txBody>
      </p:sp>
      <p:sp>
        <p:nvSpPr>
          <p:cNvPr id="34826" name="Text Box 96"/>
          <p:cNvSpPr txBox="1">
            <a:spLocks noChangeArrowheads="1"/>
          </p:cNvSpPr>
          <p:nvPr/>
        </p:nvSpPr>
        <p:spPr bwMode="auto">
          <a:xfrm>
            <a:off x="2355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2,5,8</a:t>
            </a:r>
          </a:p>
        </p:txBody>
      </p:sp>
      <p:sp>
        <p:nvSpPr>
          <p:cNvPr id="34827" name="Text Box 97"/>
          <p:cNvSpPr txBox="1">
            <a:spLocks noChangeArrowheads="1"/>
          </p:cNvSpPr>
          <p:nvPr/>
        </p:nvSpPr>
        <p:spPr bwMode="auto">
          <a:xfrm>
            <a:off x="3270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4828" name="Text Box 98"/>
          <p:cNvSpPr txBox="1">
            <a:spLocks noChangeArrowheads="1"/>
          </p:cNvSpPr>
          <p:nvPr/>
        </p:nvSpPr>
        <p:spPr bwMode="auto">
          <a:xfrm>
            <a:off x="2203451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829" name="Text Box 99"/>
          <p:cNvSpPr txBox="1">
            <a:spLocks noChangeArrowheads="1"/>
          </p:cNvSpPr>
          <p:nvPr/>
        </p:nvSpPr>
        <p:spPr bwMode="auto">
          <a:xfrm>
            <a:off x="5334001" y="1355725"/>
            <a:ext cx="2121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830" name="Rectangle 100"/>
          <p:cNvSpPr>
            <a:spLocks noChangeArrowheads="1"/>
          </p:cNvSpPr>
          <p:nvPr/>
        </p:nvSpPr>
        <p:spPr bwMode="auto">
          <a:xfrm>
            <a:off x="3352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1" name="Rectangle 101"/>
          <p:cNvSpPr>
            <a:spLocks noChangeArrowheads="1"/>
          </p:cNvSpPr>
          <p:nvPr/>
        </p:nvSpPr>
        <p:spPr bwMode="auto">
          <a:xfrm>
            <a:off x="6019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2" name="Text Box 102"/>
          <p:cNvSpPr txBox="1">
            <a:spLocks noChangeArrowheads="1"/>
          </p:cNvSpPr>
          <p:nvPr/>
        </p:nvSpPr>
        <p:spPr bwMode="auto">
          <a:xfrm>
            <a:off x="1828800" y="4495801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2, 5 or 8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4833" name="Rectangle 103"/>
          <p:cNvSpPr>
            <a:spLocks noChangeArrowheads="1"/>
          </p:cNvSpPr>
          <p:nvPr/>
        </p:nvSpPr>
        <p:spPr bwMode="auto">
          <a:xfrm>
            <a:off x="7696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1227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关联规则与频繁项集</a:t>
            </a:r>
            <a:endParaRPr kumimoji="1" lang="zh-CN" altLang="en-US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942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17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505200" y="1736726"/>
            <a:ext cx="6553200" cy="4206875"/>
            <a:chOff x="1296" y="1056"/>
            <a:chExt cx="4128" cy="2650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5941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2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5938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5935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4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5932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5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5929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30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592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7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4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8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5921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35869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591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5917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5871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591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>
                    <a:latin typeface="Times New Roman" pitchFamily="18" charset="0"/>
                  </a:rPr>
                  <a:t> 4 5</a:t>
                </a:r>
              </a:p>
            </p:txBody>
          </p:sp>
        </p:grpSp>
        <p:grpSp>
          <p:nvGrpSpPr>
            <p:cNvPr id="35872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5909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91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35910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911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35873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589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5903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59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35904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590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35874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5893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5894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95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5875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588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35888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35876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5881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8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35882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35877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878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879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88"/>
          <p:cNvGrpSpPr>
            <a:grpSpLocks/>
          </p:cNvGrpSpPr>
          <p:nvPr/>
        </p:nvGrpSpPr>
        <p:grpSpPr bwMode="auto">
          <a:xfrm>
            <a:off x="2736850" y="1736725"/>
            <a:ext cx="381000" cy="609600"/>
            <a:chOff x="2064" y="1872"/>
            <a:chExt cx="192" cy="288"/>
          </a:xfrm>
        </p:grpSpPr>
        <p:sp>
          <p:nvSpPr>
            <p:cNvPr id="35858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59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92"/>
          <p:cNvSpPr>
            <a:spLocks noChangeShapeType="1"/>
          </p:cNvSpPr>
          <p:nvPr/>
        </p:nvSpPr>
        <p:spPr bwMode="auto">
          <a:xfrm flipH="1">
            <a:off x="2127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93"/>
          <p:cNvSpPr>
            <a:spLocks noChangeShapeType="1"/>
          </p:cNvSpPr>
          <p:nvPr/>
        </p:nvSpPr>
        <p:spPr bwMode="auto">
          <a:xfrm>
            <a:off x="2889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4"/>
          <p:cNvSpPr>
            <a:spLocks noChangeShapeType="1"/>
          </p:cNvSpPr>
          <p:nvPr/>
        </p:nvSpPr>
        <p:spPr bwMode="auto">
          <a:xfrm>
            <a:off x="2897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5"/>
          <p:cNvSpPr txBox="1">
            <a:spLocks noChangeArrowheads="1"/>
          </p:cNvSpPr>
          <p:nvPr/>
        </p:nvSpPr>
        <p:spPr bwMode="auto">
          <a:xfrm>
            <a:off x="2051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</a:p>
        </p:txBody>
      </p:sp>
      <p:sp>
        <p:nvSpPr>
          <p:cNvPr id="35850" name="Text Box 96"/>
          <p:cNvSpPr txBox="1">
            <a:spLocks noChangeArrowheads="1"/>
          </p:cNvSpPr>
          <p:nvPr/>
        </p:nvSpPr>
        <p:spPr bwMode="auto">
          <a:xfrm>
            <a:off x="2355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</a:p>
        </p:txBody>
      </p:sp>
      <p:sp>
        <p:nvSpPr>
          <p:cNvPr id="35851" name="Text Box 97"/>
          <p:cNvSpPr txBox="1">
            <a:spLocks noChangeArrowheads="1"/>
          </p:cNvSpPr>
          <p:nvPr/>
        </p:nvSpPr>
        <p:spPr bwMode="auto">
          <a:xfrm>
            <a:off x="3270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3,6,9</a:t>
            </a:r>
          </a:p>
        </p:txBody>
      </p:sp>
      <p:sp>
        <p:nvSpPr>
          <p:cNvPr id="35852" name="Text Box 98"/>
          <p:cNvSpPr txBox="1">
            <a:spLocks noChangeArrowheads="1"/>
          </p:cNvSpPr>
          <p:nvPr/>
        </p:nvSpPr>
        <p:spPr bwMode="auto">
          <a:xfrm>
            <a:off x="2203451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853" name="Text Box 99"/>
          <p:cNvSpPr txBox="1">
            <a:spLocks noChangeArrowheads="1"/>
          </p:cNvSpPr>
          <p:nvPr/>
        </p:nvSpPr>
        <p:spPr bwMode="auto">
          <a:xfrm>
            <a:off x="5334000" y="1355725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854" name="Rectangle 100"/>
          <p:cNvSpPr>
            <a:spLocks noChangeArrowheads="1"/>
          </p:cNvSpPr>
          <p:nvPr/>
        </p:nvSpPr>
        <p:spPr bwMode="auto">
          <a:xfrm>
            <a:off x="5334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5" name="Rectangle 101"/>
          <p:cNvSpPr>
            <a:spLocks noChangeArrowheads="1"/>
          </p:cNvSpPr>
          <p:nvPr/>
        </p:nvSpPr>
        <p:spPr bwMode="auto">
          <a:xfrm>
            <a:off x="6629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6" name="Text Box 102"/>
          <p:cNvSpPr txBox="1">
            <a:spLocks noChangeArrowheads="1"/>
          </p:cNvSpPr>
          <p:nvPr/>
        </p:nvSpPr>
        <p:spPr bwMode="auto">
          <a:xfrm>
            <a:off x="1828800" y="4495801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3, 6 or 9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5857" name="Rectangle 103"/>
          <p:cNvSpPr>
            <a:spLocks noChangeArrowheads="1"/>
          </p:cNvSpPr>
          <p:nvPr/>
        </p:nvSpPr>
        <p:spPr bwMode="auto">
          <a:xfrm>
            <a:off x="5181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12300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438401" y="2286001"/>
            <a:ext cx="5457825" cy="3744913"/>
            <a:chOff x="1248" y="1392"/>
            <a:chExt cx="4134" cy="2678"/>
          </a:xfrm>
        </p:grpSpPr>
        <p:sp>
          <p:nvSpPr>
            <p:cNvPr id="36911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4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7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0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1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3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1 5 9</a:t>
              </a:r>
              <a:endParaRPr lang="en-US" altLang="en-US" sz="2000">
                <a:latin typeface="Times New Roman" pitchFamily="18" charset="0"/>
              </a:endParaRPr>
            </a:p>
          </p:txBody>
        </p:sp>
        <p:grpSp>
          <p:nvGrpSpPr>
            <p:cNvPr id="36934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697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1 4 5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6935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6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1 3 6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36937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8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3 4 5</a:t>
              </a:r>
              <a:endParaRPr lang="en-US" altLang="en-US" sz="2000">
                <a:latin typeface="Times New Roman" pitchFamily="18" charset="0"/>
              </a:endParaRPr>
            </a:p>
          </p:txBody>
        </p:sp>
        <p:grpSp>
          <p:nvGrpSpPr>
            <p:cNvPr id="36939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6974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5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3 6 7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0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6972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3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3 6 8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1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6966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6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itchFamily="18" charset="0"/>
                    </a:rPr>
                    <a:t>3 5 6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967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69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6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itchFamily="18" charset="0"/>
                    </a:rPr>
                    <a:t>3 5 7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6942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6964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5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6 8 9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3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6962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3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36944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6960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1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5 6 7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5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6958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9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1 2 4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6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6956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7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4 5 7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7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6954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5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1 2 5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8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6952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3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4 5 8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6949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50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8" name="Group 71"/>
          <p:cNvGrpSpPr>
            <a:grpSpLocks/>
          </p:cNvGrpSpPr>
          <p:nvPr/>
        </p:nvGrpSpPr>
        <p:grpSpPr bwMode="auto">
          <a:xfrm>
            <a:off x="4419600" y="1371601"/>
            <a:ext cx="1073150" cy="396875"/>
            <a:chOff x="4416" y="1440"/>
            <a:chExt cx="676" cy="250"/>
          </a:xfrm>
        </p:grpSpPr>
        <p:sp>
          <p:nvSpPr>
            <p:cNvPr id="36909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6910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6869" name="Line 74"/>
          <p:cNvSpPr>
            <a:spLocks noChangeShapeType="1"/>
          </p:cNvSpPr>
          <p:nvPr/>
        </p:nvSpPr>
        <p:spPr bwMode="auto">
          <a:xfrm>
            <a:off x="4953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3505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 flipH="1">
            <a:off x="5029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7"/>
          <p:cNvSpPr>
            <a:spLocks noChangeShapeType="1"/>
          </p:cNvSpPr>
          <p:nvPr/>
        </p:nvSpPr>
        <p:spPr bwMode="auto">
          <a:xfrm flipH="1">
            <a:off x="6400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3" name="Group 78"/>
          <p:cNvGrpSpPr>
            <a:grpSpLocks/>
          </p:cNvGrpSpPr>
          <p:nvPr/>
        </p:nvGrpSpPr>
        <p:grpSpPr bwMode="auto">
          <a:xfrm>
            <a:off x="2819400" y="2057401"/>
            <a:ext cx="1371600" cy="396875"/>
            <a:chOff x="1344" y="1536"/>
            <a:chExt cx="863" cy="226"/>
          </a:xfrm>
        </p:grpSpPr>
        <p:grpSp>
          <p:nvGrpSpPr>
            <p:cNvPr id="36903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6907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8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6905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6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6874" name="Group 85"/>
          <p:cNvGrpSpPr>
            <a:grpSpLocks/>
          </p:cNvGrpSpPr>
          <p:nvPr/>
        </p:nvGrpSpPr>
        <p:grpSpPr bwMode="auto">
          <a:xfrm>
            <a:off x="5562600" y="2209801"/>
            <a:ext cx="1149350" cy="396875"/>
            <a:chOff x="2880" y="1632"/>
            <a:chExt cx="724" cy="250"/>
          </a:xfrm>
        </p:grpSpPr>
        <p:grpSp>
          <p:nvGrpSpPr>
            <p:cNvPr id="36897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690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6898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689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6875" name="Group 92"/>
          <p:cNvGrpSpPr>
            <a:grpSpLocks/>
          </p:cNvGrpSpPr>
          <p:nvPr/>
        </p:nvGrpSpPr>
        <p:grpSpPr bwMode="auto">
          <a:xfrm>
            <a:off x="6858000" y="2743201"/>
            <a:ext cx="958850" cy="396875"/>
            <a:chOff x="3792" y="2064"/>
            <a:chExt cx="604" cy="250"/>
          </a:xfrm>
        </p:grpSpPr>
        <p:grpSp>
          <p:nvGrpSpPr>
            <p:cNvPr id="3689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6895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6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6892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6893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4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6876" name="Group 99"/>
          <p:cNvGrpSpPr>
            <a:grpSpLocks/>
          </p:cNvGrpSpPr>
          <p:nvPr/>
        </p:nvGrpSpPr>
        <p:grpSpPr bwMode="auto">
          <a:xfrm>
            <a:off x="8001000" y="1219200"/>
            <a:ext cx="1658524" cy="1695292"/>
            <a:chOff x="96" y="1097"/>
            <a:chExt cx="1144" cy="1124"/>
          </a:xfrm>
        </p:grpSpPr>
        <p:sp>
          <p:nvSpPr>
            <p:cNvPr id="3687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6879" name="Group 101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688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688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6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88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6886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688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36877" name="Text Box 113"/>
          <p:cNvSpPr txBox="1">
            <a:spLocks noChangeArrowheads="1"/>
          </p:cNvSpPr>
          <p:nvPr/>
        </p:nvSpPr>
        <p:spPr bwMode="auto">
          <a:xfrm>
            <a:off x="5486400" y="1371601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55754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4287839" y="2765426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713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713414" y="2765426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3463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271963" y="3838576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271964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6124576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138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138989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3527426" y="4778376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87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287838" y="4778376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160838" y="3436939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160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160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7011988" y="3436939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7011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7011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160838" y="4375151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160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160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794251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4794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1 5 9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3146425" y="4308476"/>
            <a:ext cx="641350" cy="390525"/>
            <a:chOff x="1248" y="2784"/>
            <a:chExt cx="486" cy="279"/>
          </a:xfrm>
        </p:grpSpPr>
        <p:sp>
          <p:nvSpPr>
            <p:cNvPr id="38023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4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1 4 5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4667251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4667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1 3 6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5808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5808663" y="46005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3 4 5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7919" name="Group 33"/>
          <p:cNvGrpSpPr>
            <a:grpSpLocks/>
          </p:cNvGrpSpPr>
          <p:nvPr/>
        </p:nvGrpSpPr>
        <p:grpSpPr bwMode="auto">
          <a:xfrm>
            <a:off x="7962900" y="4576764"/>
            <a:ext cx="641350" cy="390525"/>
            <a:chOff x="432" y="3408"/>
            <a:chExt cx="486" cy="279"/>
          </a:xfrm>
        </p:grpSpPr>
        <p:sp>
          <p:nvSpPr>
            <p:cNvPr id="38021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2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0" name="Group 36"/>
          <p:cNvGrpSpPr>
            <a:grpSpLocks/>
          </p:cNvGrpSpPr>
          <p:nvPr/>
        </p:nvGrpSpPr>
        <p:grpSpPr bwMode="auto">
          <a:xfrm>
            <a:off x="7962900" y="4913314"/>
            <a:ext cx="641350" cy="390525"/>
            <a:chOff x="432" y="3408"/>
            <a:chExt cx="486" cy="280"/>
          </a:xfrm>
        </p:grpSpPr>
        <p:sp>
          <p:nvSpPr>
            <p:cNvPr id="3801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1" name="Group 39"/>
          <p:cNvGrpSpPr>
            <a:grpSpLocks/>
          </p:cNvGrpSpPr>
          <p:nvPr/>
        </p:nvGrpSpPr>
        <p:grpSpPr bwMode="auto">
          <a:xfrm>
            <a:off x="6821489" y="4576764"/>
            <a:ext cx="644525" cy="725487"/>
            <a:chOff x="3792" y="3312"/>
            <a:chExt cx="488" cy="519"/>
          </a:xfrm>
        </p:grpSpPr>
        <p:grpSp>
          <p:nvGrpSpPr>
            <p:cNvPr id="38013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8017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8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3 5 6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8014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8015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6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22" name="Group 46"/>
          <p:cNvGrpSpPr>
            <a:grpSpLocks/>
          </p:cNvGrpSpPr>
          <p:nvPr/>
        </p:nvGrpSpPr>
        <p:grpSpPr bwMode="auto">
          <a:xfrm>
            <a:off x="6821489" y="5248276"/>
            <a:ext cx="644525" cy="390525"/>
            <a:chOff x="432" y="3408"/>
            <a:chExt cx="488" cy="279"/>
          </a:xfrm>
        </p:grpSpPr>
        <p:sp>
          <p:nvSpPr>
            <p:cNvPr id="38011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2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6 8 9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3" name="Group 49"/>
          <p:cNvGrpSpPr>
            <a:grpSpLocks/>
          </p:cNvGrpSpPr>
          <p:nvPr/>
        </p:nvGrpSpPr>
        <p:grpSpPr bwMode="auto">
          <a:xfrm>
            <a:off x="5427663" y="3503614"/>
            <a:ext cx="641350" cy="390525"/>
            <a:chOff x="432" y="3408"/>
            <a:chExt cx="486" cy="279"/>
          </a:xfrm>
        </p:grpSpPr>
        <p:sp>
          <p:nvSpPr>
            <p:cNvPr id="38009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0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7924" name="Group 52"/>
          <p:cNvGrpSpPr>
            <a:grpSpLocks/>
          </p:cNvGrpSpPr>
          <p:nvPr/>
        </p:nvGrpSpPr>
        <p:grpSpPr bwMode="auto">
          <a:xfrm>
            <a:off x="5427663" y="3838576"/>
            <a:ext cx="641350" cy="392113"/>
            <a:chOff x="432" y="3408"/>
            <a:chExt cx="486" cy="280"/>
          </a:xfrm>
        </p:grpSpPr>
        <p:sp>
          <p:nvSpPr>
            <p:cNvPr id="38007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8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5 6 7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5" name="Group 55"/>
          <p:cNvGrpSpPr>
            <a:grpSpLocks/>
          </p:cNvGrpSpPr>
          <p:nvPr/>
        </p:nvGrpSpPr>
        <p:grpSpPr bwMode="auto">
          <a:xfrm>
            <a:off x="3209925" y="5314951"/>
            <a:ext cx="641350" cy="390525"/>
            <a:chOff x="432" y="3408"/>
            <a:chExt cx="486" cy="279"/>
          </a:xfrm>
        </p:grpSpPr>
        <p:sp>
          <p:nvSpPr>
            <p:cNvPr id="38005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6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1 2 4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6" name="Group 58"/>
          <p:cNvGrpSpPr>
            <a:grpSpLocks/>
          </p:cNvGrpSpPr>
          <p:nvPr/>
        </p:nvGrpSpPr>
        <p:grpSpPr bwMode="auto">
          <a:xfrm>
            <a:off x="3209925" y="5651501"/>
            <a:ext cx="641350" cy="392113"/>
            <a:chOff x="432" y="3408"/>
            <a:chExt cx="486" cy="281"/>
          </a:xfrm>
        </p:grpSpPr>
        <p:sp>
          <p:nvSpPr>
            <p:cNvPr id="38003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4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7" name="Group 61"/>
          <p:cNvGrpSpPr>
            <a:grpSpLocks/>
          </p:cNvGrpSpPr>
          <p:nvPr/>
        </p:nvGrpSpPr>
        <p:grpSpPr bwMode="auto">
          <a:xfrm>
            <a:off x="3970338" y="5383214"/>
            <a:ext cx="641350" cy="390525"/>
            <a:chOff x="432" y="3408"/>
            <a:chExt cx="486" cy="280"/>
          </a:xfrm>
        </p:grpSpPr>
        <p:sp>
          <p:nvSpPr>
            <p:cNvPr id="38001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2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8" name="Group 64"/>
          <p:cNvGrpSpPr>
            <a:grpSpLocks/>
          </p:cNvGrpSpPr>
          <p:nvPr/>
        </p:nvGrpSpPr>
        <p:grpSpPr bwMode="auto">
          <a:xfrm>
            <a:off x="3970338" y="5718175"/>
            <a:ext cx="641350" cy="388938"/>
            <a:chOff x="432" y="3408"/>
            <a:chExt cx="486" cy="278"/>
          </a:xfrm>
        </p:grpSpPr>
        <p:sp>
          <p:nvSpPr>
            <p:cNvPr id="37999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0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7929" name="Rectangle 67"/>
          <p:cNvSpPr>
            <a:spLocks noChangeArrowheads="1"/>
          </p:cNvSpPr>
          <p:nvPr/>
        </p:nvSpPr>
        <p:spPr bwMode="auto">
          <a:xfrm>
            <a:off x="5554663" y="2362201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30" name="Line 68"/>
          <p:cNvSpPr>
            <a:spLocks noChangeShapeType="1"/>
          </p:cNvSpPr>
          <p:nvPr/>
        </p:nvSpPr>
        <p:spPr bwMode="auto">
          <a:xfrm>
            <a:off x="5554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69"/>
          <p:cNvSpPr>
            <a:spLocks noChangeShapeType="1"/>
          </p:cNvSpPr>
          <p:nvPr/>
        </p:nvSpPr>
        <p:spPr bwMode="auto">
          <a:xfrm>
            <a:off x="5554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2" name="Group 70"/>
          <p:cNvGrpSpPr>
            <a:grpSpLocks/>
          </p:cNvGrpSpPr>
          <p:nvPr/>
        </p:nvGrpSpPr>
        <p:grpSpPr bwMode="auto">
          <a:xfrm>
            <a:off x="8709025" y="1295400"/>
            <a:ext cx="1658524" cy="1695292"/>
            <a:chOff x="96" y="1097"/>
            <a:chExt cx="1144" cy="1124"/>
          </a:xfrm>
        </p:grpSpPr>
        <p:sp>
          <p:nvSpPr>
            <p:cNvPr id="37986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7987" name="Group 72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7988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7989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7996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7997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98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9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799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799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33" name="Group 84"/>
          <p:cNvGrpSpPr>
            <a:grpSpLocks/>
          </p:cNvGrpSpPr>
          <p:nvPr/>
        </p:nvGrpSpPr>
        <p:grpSpPr bwMode="auto">
          <a:xfrm>
            <a:off x="5127625" y="1447801"/>
            <a:ext cx="1073150" cy="396875"/>
            <a:chOff x="4416" y="1440"/>
            <a:chExt cx="676" cy="250"/>
          </a:xfrm>
        </p:grpSpPr>
        <p:sp>
          <p:nvSpPr>
            <p:cNvPr id="37984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7985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7934" name="Line 87"/>
          <p:cNvSpPr>
            <a:spLocks noChangeShapeType="1"/>
          </p:cNvSpPr>
          <p:nvPr/>
        </p:nvSpPr>
        <p:spPr bwMode="auto">
          <a:xfrm>
            <a:off x="5661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88"/>
          <p:cNvSpPr>
            <a:spLocks noChangeShapeType="1"/>
          </p:cNvSpPr>
          <p:nvPr/>
        </p:nvSpPr>
        <p:spPr bwMode="auto">
          <a:xfrm>
            <a:off x="4213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89"/>
          <p:cNvSpPr>
            <a:spLocks noChangeShapeType="1"/>
          </p:cNvSpPr>
          <p:nvPr/>
        </p:nvSpPr>
        <p:spPr bwMode="auto">
          <a:xfrm flipH="1">
            <a:off x="5737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90"/>
          <p:cNvSpPr>
            <a:spLocks noChangeShapeType="1"/>
          </p:cNvSpPr>
          <p:nvPr/>
        </p:nvSpPr>
        <p:spPr bwMode="auto">
          <a:xfrm flipH="1">
            <a:off x="7108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8" name="Group 91"/>
          <p:cNvGrpSpPr>
            <a:grpSpLocks/>
          </p:cNvGrpSpPr>
          <p:nvPr/>
        </p:nvGrpSpPr>
        <p:grpSpPr bwMode="auto">
          <a:xfrm>
            <a:off x="1774825" y="2514601"/>
            <a:ext cx="1377950" cy="396875"/>
            <a:chOff x="0" y="1728"/>
            <a:chExt cx="868" cy="250"/>
          </a:xfrm>
        </p:grpSpPr>
        <p:grpSp>
          <p:nvGrpSpPr>
            <p:cNvPr id="37978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7982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3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79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7980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1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7939" name="Group 98"/>
          <p:cNvGrpSpPr>
            <a:grpSpLocks/>
          </p:cNvGrpSpPr>
          <p:nvPr/>
        </p:nvGrpSpPr>
        <p:grpSpPr bwMode="auto">
          <a:xfrm>
            <a:off x="1774825" y="3124201"/>
            <a:ext cx="1187450" cy="396875"/>
            <a:chOff x="0" y="2160"/>
            <a:chExt cx="748" cy="250"/>
          </a:xfrm>
        </p:grpSpPr>
        <p:grpSp>
          <p:nvGrpSpPr>
            <p:cNvPr id="37972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7976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7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73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7974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5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7940" name="Group 105"/>
          <p:cNvGrpSpPr>
            <a:grpSpLocks/>
          </p:cNvGrpSpPr>
          <p:nvPr/>
        </p:nvGrpSpPr>
        <p:grpSpPr bwMode="auto">
          <a:xfrm>
            <a:off x="1774825" y="3733801"/>
            <a:ext cx="990600" cy="396875"/>
            <a:chOff x="0" y="2544"/>
            <a:chExt cx="624" cy="250"/>
          </a:xfrm>
        </p:grpSpPr>
        <p:grpSp>
          <p:nvGrpSpPr>
            <p:cNvPr id="3796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797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7967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796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7941" name="Line 112"/>
          <p:cNvSpPr>
            <a:spLocks noChangeShapeType="1"/>
          </p:cNvSpPr>
          <p:nvPr/>
        </p:nvSpPr>
        <p:spPr bwMode="auto">
          <a:xfrm>
            <a:off x="3146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113"/>
          <p:cNvSpPr>
            <a:spLocks noChangeShapeType="1"/>
          </p:cNvSpPr>
          <p:nvPr/>
        </p:nvSpPr>
        <p:spPr bwMode="auto">
          <a:xfrm>
            <a:off x="2743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114"/>
          <p:cNvSpPr>
            <a:spLocks noChangeShapeType="1"/>
          </p:cNvSpPr>
          <p:nvPr/>
        </p:nvSpPr>
        <p:spPr bwMode="auto">
          <a:xfrm>
            <a:off x="2994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4" name="Group 115"/>
          <p:cNvGrpSpPr>
            <a:grpSpLocks/>
          </p:cNvGrpSpPr>
          <p:nvPr/>
        </p:nvGrpSpPr>
        <p:grpSpPr bwMode="auto">
          <a:xfrm>
            <a:off x="6270625" y="2286001"/>
            <a:ext cx="1149350" cy="396875"/>
            <a:chOff x="2880" y="1632"/>
            <a:chExt cx="724" cy="250"/>
          </a:xfrm>
        </p:grpSpPr>
        <p:grpSp>
          <p:nvGrpSpPr>
            <p:cNvPr id="37960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7964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5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6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796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7566025" y="2819401"/>
            <a:ext cx="958850" cy="396875"/>
            <a:chOff x="3792" y="2064"/>
            <a:chExt cx="604" cy="250"/>
          </a:xfrm>
        </p:grpSpPr>
        <p:grpSp>
          <p:nvGrpSpPr>
            <p:cNvPr id="37954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795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55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795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7946" name="Group 129"/>
          <p:cNvGrpSpPr>
            <a:grpSpLocks/>
          </p:cNvGrpSpPr>
          <p:nvPr/>
        </p:nvGrpSpPr>
        <p:grpSpPr bwMode="auto">
          <a:xfrm>
            <a:off x="3527425" y="2133601"/>
            <a:ext cx="1371600" cy="396875"/>
            <a:chOff x="1344" y="1536"/>
            <a:chExt cx="863" cy="226"/>
          </a:xfrm>
        </p:grpSpPr>
        <p:grpSp>
          <p:nvGrpSpPr>
            <p:cNvPr id="37948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7952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3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7949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7950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1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7947" name="Text Box 136"/>
          <p:cNvSpPr txBox="1">
            <a:spLocks noChangeArrowheads="1"/>
          </p:cNvSpPr>
          <p:nvPr/>
        </p:nvSpPr>
        <p:spPr bwMode="auto">
          <a:xfrm>
            <a:off x="6194425" y="1447801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949376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使用哈希树计算支持计数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4287839" y="2765426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713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713414" y="2765426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3463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271963" y="3838576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271964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6124576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138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7138988" y="3838576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3527426" y="4778376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87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287838" y="4778376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160838" y="3436939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160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4160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7011988" y="3436939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7011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011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4160838" y="4375151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160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4160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4794251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794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1 5 9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3146425" y="4308476"/>
            <a:ext cx="641350" cy="390525"/>
            <a:chOff x="1248" y="2784"/>
            <a:chExt cx="486" cy="279"/>
          </a:xfrm>
        </p:grpSpPr>
        <p:sp>
          <p:nvSpPr>
            <p:cNvPr id="3905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1 4 5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4667251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4667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1 3 6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5808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2" name="Text Box 32"/>
          <p:cNvSpPr txBox="1">
            <a:spLocks noChangeArrowheads="1"/>
          </p:cNvSpPr>
          <p:nvPr/>
        </p:nvSpPr>
        <p:spPr bwMode="auto">
          <a:xfrm>
            <a:off x="5808663" y="46005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3 4 5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7962900" y="4576764"/>
            <a:ext cx="641350" cy="390525"/>
            <a:chOff x="432" y="3408"/>
            <a:chExt cx="486" cy="279"/>
          </a:xfrm>
        </p:grpSpPr>
        <p:sp>
          <p:nvSpPr>
            <p:cNvPr id="3905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4" name="Group 36"/>
          <p:cNvGrpSpPr>
            <a:grpSpLocks/>
          </p:cNvGrpSpPr>
          <p:nvPr/>
        </p:nvGrpSpPr>
        <p:grpSpPr bwMode="auto">
          <a:xfrm>
            <a:off x="7962900" y="4913314"/>
            <a:ext cx="641350" cy="390525"/>
            <a:chOff x="432" y="3408"/>
            <a:chExt cx="486" cy="280"/>
          </a:xfrm>
        </p:grpSpPr>
        <p:sp>
          <p:nvSpPr>
            <p:cNvPr id="39054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5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5" name="Group 39"/>
          <p:cNvGrpSpPr>
            <a:grpSpLocks/>
          </p:cNvGrpSpPr>
          <p:nvPr/>
        </p:nvGrpSpPr>
        <p:grpSpPr bwMode="auto">
          <a:xfrm>
            <a:off x="6821489" y="4576764"/>
            <a:ext cx="644525" cy="725487"/>
            <a:chOff x="3792" y="3312"/>
            <a:chExt cx="488" cy="519"/>
          </a:xfrm>
        </p:grpSpPr>
        <p:grpSp>
          <p:nvGrpSpPr>
            <p:cNvPr id="39048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9052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3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3 5 6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9049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9050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1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6821489" y="5248276"/>
            <a:ext cx="644525" cy="390525"/>
            <a:chOff x="432" y="3408"/>
            <a:chExt cx="488" cy="279"/>
          </a:xfrm>
        </p:grpSpPr>
        <p:sp>
          <p:nvSpPr>
            <p:cNvPr id="39046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7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6 8 9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7" name="Group 49"/>
          <p:cNvGrpSpPr>
            <a:grpSpLocks/>
          </p:cNvGrpSpPr>
          <p:nvPr/>
        </p:nvGrpSpPr>
        <p:grpSpPr bwMode="auto">
          <a:xfrm>
            <a:off x="5427663" y="3503614"/>
            <a:ext cx="641350" cy="390525"/>
            <a:chOff x="432" y="3408"/>
            <a:chExt cx="486" cy="279"/>
          </a:xfrm>
        </p:grpSpPr>
        <p:sp>
          <p:nvSpPr>
            <p:cNvPr id="39044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5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8948" name="Group 52"/>
          <p:cNvGrpSpPr>
            <a:grpSpLocks/>
          </p:cNvGrpSpPr>
          <p:nvPr/>
        </p:nvGrpSpPr>
        <p:grpSpPr bwMode="auto">
          <a:xfrm>
            <a:off x="5427663" y="3838576"/>
            <a:ext cx="641350" cy="392113"/>
            <a:chOff x="432" y="3408"/>
            <a:chExt cx="486" cy="280"/>
          </a:xfrm>
        </p:grpSpPr>
        <p:sp>
          <p:nvSpPr>
            <p:cNvPr id="39042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3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5 6 7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9" name="Group 55"/>
          <p:cNvGrpSpPr>
            <a:grpSpLocks/>
          </p:cNvGrpSpPr>
          <p:nvPr/>
        </p:nvGrpSpPr>
        <p:grpSpPr bwMode="auto">
          <a:xfrm>
            <a:off x="3209925" y="5314951"/>
            <a:ext cx="641350" cy="390525"/>
            <a:chOff x="432" y="3408"/>
            <a:chExt cx="486" cy="279"/>
          </a:xfrm>
        </p:grpSpPr>
        <p:sp>
          <p:nvSpPr>
            <p:cNvPr id="39040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1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1 2 4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0" name="Group 58"/>
          <p:cNvGrpSpPr>
            <a:grpSpLocks/>
          </p:cNvGrpSpPr>
          <p:nvPr/>
        </p:nvGrpSpPr>
        <p:grpSpPr bwMode="auto">
          <a:xfrm>
            <a:off x="3209925" y="5651501"/>
            <a:ext cx="641350" cy="392113"/>
            <a:chOff x="432" y="3408"/>
            <a:chExt cx="486" cy="281"/>
          </a:xfrm>
        </p:grpSpPr>
        <p:sp>
          <p:nvSpPr>
            <p:cNvPr id="39038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9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1" name="Group 61"/>
          <p:cNvGrpSpPr>
            <a:grpSpLocks/>
          </p:cNvGrpSpPr>
          <p:nvPr/>
        </p:nvGrpSpPr>
        <p:grpSpPr bwMode="auto">
          <a:xfrm>
            <a:off x="3970338" y="5383214"/>
            <a:ext cx="641350" cy="390525"/>
            <a:chOff x="432" y="3408"/>
            <a:chExt cx="486" cy="280"/>
          </a:xfrm>
        </p:grpSpPr>
        <p:sp>
          <p:nvSpPr>
            <p:cNvPr id="39036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7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2" name="Group 64"/>
          <p:cNvGrpSpPr>
            <a:grpSpLocks/>
          </p:cNvGrpSpPr>
          <p:nvPr/>
        </p:nvGrpSpPr>
        <p:grpSpPr bwMode="auto">
          <a:xfrm>
            <a:off x="3970338" y="5718175"/>
            <a:ext cx="641350" cy="388938"/>
            <a:chOff x="432" y="3408"/>
            <a:chExt cx="486" cy="278"/>
          </a:xfrm>
        </p:grpSpPr>
        <p:sp>
          <p:nvSpPr>
            <p:cNvPr id="39034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5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8953" name="Rectangle 67"/>
          <p:cNvSpPr>
            <a:spLocks noChangeArrowheads="1"/>
          </p:cNvSpPr>
          <p:nvPr/>
        </p:nvSpPr>
        <p:spPr bwMode="auto">
          <a:xfrm>
            <a:off x="5554663" y="2362201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54" name="Line 68"/>
          <p:cNvSpPr>
            <a:spLocks noChangeShapeType="1"/>
          </p:cNvSpPr>
          <p:nvPr/>
        </p:nvSpPr>
        <p:spPr bwMode="auto">
          <a:xfrm>
            <a:off x="5554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69"/>
          <p:cNvSpPr>
            <a:spLocks noChangeShapeType="1"/>
          </p:cNvSpPr>
          <p:nvPr/>
        </p:nvSpPr>
        <p:spPr bwMode="auto">
          <a:xfrm>
            <a:off x="5554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6" name="Group 70"/>
          <p:cNvGrpSpPr>
            <a:grpSpLocks/>
          </p:cNvGrpSpPr>
          <p:nvPr/>
        </p:nvGrpSpPr>
        <p:grpSpPr bwMode="auto">
          <a:xfrm>
            <a:off x="8709025" y="1295400"/>
            <a:ext cx="1658524" cy="1695292"/>
            <a:chOff x="96" y="1097"/>
            <a:chExt cx="1144" cy="1124"/>
          </a:xfrm>
        </p:grpSpPr>
        <p:sp>
          <p:nvSpPr>
            <p:cNvPr id="39021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9022" name="Group 72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9023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9024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90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903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5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9029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9030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57" name="Group 84"/>
          <p:cNvGrpSpPr>
            <a:grpSpLocks/>
          </p:cNvGrpSpPr>
          <p:nvPr/>
        </p:nvGrpSpPr>
        <p:grpSpPr bwMode="auto">
          <a:xfrm>
            <a:off x="5127625" y="1447801"/>
            <a:ext cx="1073150" cy="396875"/>
            <a:chOff x="4416" y="1440"/>
            <a:chExt cx="676" cy="250"/>
          </a:xfrm>
        </p:grpSpPr>
        <p:sp>
          <p:nvSpPr>
            <p:cNvPr id="39019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9020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8958" name="Line 87"/>
          <p:cNvSpPr>
            <a:spLocks noChangeShapeType="1"/>
          </p:cNvSpPr>
          <p:nvPr/>
        </p:nvSpPr>
        <p:spPr bwMode="auto">
          <a:xfrm>
            <a:off x="5661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88"/>
          <p:cNvSpPr>
            <a:spLocks noChangeShapeType="1"/>
          </p:cNvSpPr>
          <p:nvPr/>
        </p:nvSpPr>
        <p:spPr bwMode="auto">
          <a:xfrm>
            <a:off x="4213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89"/>
          <p:cNvSpPr>
            <a:spLocks noChangeShapeType="1"/>
          </p:cNvSpPr>
          <p:nvPr/>
        </p:nvSpPr>
        <p:spPr bwMode="auto">
          <a:xfrm flipH="1">
            <a:off x="5737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90"/>
          <p:cNvSpPr>
            <a:spLocks noChangeShapeType="1"/>
          </p:cNvSpPr>
          <p:nvPr/>
        </p:nvSpPr>
        <p:spPr bwMode="auto">
          <a:xfrm flipH="1">
            <a:off x="7108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2" name="Group 91"/>
          <p:cNvGrpSpPr>
            <a:grpSpLocks/>
          </p:cNvGrpSpPr>
          <p:nvPr/>
        </p:nvGrpSpPr>
        <p:grpSpPr bwMode="auto">
          <a:xfrm>
            <a:off x="1774825" y="2514601"/>
            <a:ext cx="1377950" cy="396875"/>
            <a:chOff x="0" y="1728"/>
            <a:chExt cx="868" cy="250"/>
          </a:xfrm>
        </p:grpSpPr>
        <p:grpSp>
          <p:nvGrpSpPr>
            <p:cNvPr id="39013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901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9014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8963" name="Group 98"/>
          <p:cNvGrpSpPr>
            <a:grpSpLocks/>
          </p:cNvGrpSpPr>
          <p:nvPr/>
        </p:nvGrpSpPr>
        <p:grpSpPr bwMode="auto">
          <a:xfrm>
            <a:off x="1774825" y="3124201"/>
            <a:ext cx="1187450" cy="396875"/>
            <a:chOff x="0" y="2160"/>
            <a:chExt cx="748" cy="250"/>
          </a:xfrm>
        </p:grpSpPr>
        <p:grpSp>
          <p:nvGrpSpPr>
            <p:cNvPr id="39007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9011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2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9008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9009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0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8964" name="Group 105"/>
          <p:cNvGrpSpPr>
            <a:grpSpLocks/>
          </p:cNvGrpSpPr>
          <p:nvPr/>
        </p:nvGrpSpPr>
        <p:grpSpPr bwMode="auto">
          <a:xfrm>
            <a:off x="1774825" y="3733801"/>
            <a:ext cx="990600" cy="396875"/>
            <a:chOff x="0" y="2544"/>
            <a:chExt cx="624" cy="250"/>
          </a:xfrm>
        </p:grpSpPr>
        <p:grpSp>
          <p:nvGrpSpPr>
            <p:cNvPr id="39001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9005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6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9002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9003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4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3146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113"/>
          <p:cNvSpPr>
            <a:spLocks noChangeShapeType="1"/>
          </p:cNvSpPr>
          <p:nvPr/>
        </p:nvSpPr>
        <p:spPr bwMode="auto">
          <a:xfrm>
            <a:off x="2743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2994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8" name="Group 115"/>
          <p:cNvGrpSpPr>
            <a:grpSpLocks/>
          </p:cNvGrpSpPr>
          <p:nvPr/>
        </p:nvGrpSpPr>
        <p:grpSpPr bwMode="auto">
          <a:xfrm>
            <a:off x="6270625" y="2286001"/>
            <a:ext cx="1149350" cy="396875"/>
            <a:chOff x="2880" y="1632"/>
            <a:chExt cx="724" cy="250"/>
          </a:xfrm>
        </p:grpSpPr>
        <p:grpSp>
          <p:nvGrpSpPr>
            <p:cNvPr id="38995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899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8996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8997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8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7566025" y="2819401"/>
            <a:ext cx="958850" cy="396875"/>
            <a:chOff x="3792" y="2064"/>
            <a:chExt cx="604" cy="250"/>
          </a:xfrm>
        </p:grpSpPr>
        <p:grpSp>
          <p:nvGrpSpPr>
            <p:cNvPr id="38989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8993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4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8990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8991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2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8970" name="Group 129"/>
          <p:cNvGrpSpPr>
            <a:grpSpLocks/>
          </p:cNvGrpSpPr>
          <p:nvPr/>
        </p:nvGrpSpPr>
        <p:grpSpPr bwMode="auto">
          <a:xfrm>
            <a:off x="3527425" y="2133601"/>
            <a:ext cx="1371600" cy="396875"/>
            <a:chOff x="1344" y="1536"/>
            <a:chExt cx="863" cy="226"/>
          </a:xfrm>
        </p:grpSpPr>
        <p:grpSp>
          <p:nvGrpSpPr>
            <p:cNvPr id="38983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8987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8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8984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8985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6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8971" name="Text Box 136"/>
          <p:cNvSpPr txBox="1">
            <a:spLocks noChangeArrowheads="1"/>
          </p:cNvSpPr>
          <p:nvPr/>
        </p:nvSpPr>
        <p:spPr bwMode="auto">
          <a:xfrm>
            <a:off x="6194425" y="1447801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  <p:sp>
        <p:nvSpPr>
          <p:cNvPr id="38972" name="Rectangle 137"/>
          <p:cNvSpPr>
            <a:spLocks noChangeArrowheads="1"/>
          </p:cNvSpPr>
          <p:nvPr/>
        </p:nvSpPr>
        <p:spPr bwMode="auto">
          <a:xfrm>
            <a:off x="3886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3" name="Line 138"/>
          <p:cNvSpPr>
            <a:spLocks noChangeShapeType="1"/>
          </p:cNvSpPr>
          <p:nvPr/>
        </p:nvSpPr>
        <p:spPr bwMode="auto">
          <a:xfrm flipH="1">
            <a:off x="4267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Line 139"/>
          <p:cNvSpPr>
            <a:spLocks noChangeShapeType="1"/>
          </p:cNvSpPr>
          <p:nvPr/>
        </p:nvSpPr>
        <p:spPr bwMode="auto">
          <a:xfrm>
            <a:off x="4267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Rectangle 140"/>
          <p:cNvSpPr>
            <a:spLocks noChangeArrowheads="1"/>
          </p:cNvSpPr>
          <p:nvPr/>
        </p:nvSpPr>
        <p:spPr bwMode="auto">
          <a:xfrm>
            <a:off x="4724400" y="5263776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6" name="Rectangle 141"/>
          <p:cNvSpPr>
            <a:spLocks noChangeArrowheads="1"/>
          </p:cNvSpPr>
          <p:nvPr/>
        </p:nvSpPr>
        <p:spPr bwMode="auto">
          <a:xfrm>
            <a:off x="5410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7" name="Rectangle 142"/>
          <p:cNvSpPr>
            <a:spLocks noChangeArrowheads="1"/>
          </p:cNvSpPr>
          <p:nvPr/>
        </p:nvSpPr>
        <p:spPr bwMode="auto">
          <a:xfrm>
            <a:off x="4648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8" name="Line 143"/>
          <p:cNvSpPr>
            <a:spLocks noChangeShapeType="1"/>
          </p:cNvSpPr>
          <p:nvPr/>
        </p:nvSpPr>
        <p:spPr bwMode="auto">
          <a:xfrm>
            <a:off x="7162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9" name="Line 144"/>
          <p:cNvSpPr>
            <a:spLocks noChangeShapeType="1"/>
          </p:cNvSpPr>
          <p:nvPr/>
        </p:nvSpPr>
        <p:spPr bwMode="auto">
          <a:xfrm>
            <a:off x="7239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Rectangle 145"/>
          <p:cNvSpPr>
            <a:spLocks noChangeArrowheads="1"/>
          </p:cNvSpPr>
          <p:nvPr/>
        </p:nvSpPr>
        <p:spPr bwMode="auto">
          <a:xfrm>
            <a:off x="6705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1" name="Rectangle 146"/>
          <p:cNvSpPr>
            <a:spLocks noChangeArrowheads="1"/>
          </p:cNvSpPr>
          <p:nvPr/>
        </p:nvSpPr>
        <p:spPr bwMode="auto">
          <a:xfrm>
            <a:off x="7848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2" name="Text Box 147"/>
          <p:cNvSpPr txBox="1">
            <a:spLocks noChangeArrowheads="1"/>
          </p:cNvSpPr>
          <p:nvPr/>
        </p:nvSpPr>
        <p:spPr bwMode="auto">
          <a:xfrm>
            <a:off x="5562600" y="5943601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将15个候选对象中的11个</a:t>
            </a:r>
            <a:r>
              <a:rPr lang="zh-CN" altLang="en-US" sz="1800" dirty="0">
                <a:latin typeface="Times New Roman" pitchFamily="18" charset="0"/>
              </a:rPr>
              <a:t>与事务进行了比较</a:t>
            </a:r>
            <a:r>
              <a:rPr lang="en-US" altLang="en-US" sz="1800" dirty="0">
                <a:latin typeface="Times New Roman" pitchFamily="18" charset="0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027720-5672-6F40-9557-7D81DD023F76}"/>
              </a:ext>
            </a:extLst>
          </p:cNvPr>
          <p:cNvSpPr txBox="1"/>
          <p:nvPr/>
        </p:nvSpPr>
        <p:spPr>
          <a:xfrm>
            <a:off x="9335321" y="4174673"/>
            <a:ext cx="20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每个桶里</a:t>
            </a:r>
          </a:p>
        </p:txBody>
      </p:sp>
    </p:spTree>
    <p:extLst>
      <p:ext uri="{BB962C8B-B14F-4D97-AF65-F5344CB8AC3E}">
        <p14:creationId xmlns:p14="http://schemas.microsoft.com/office/powerpoint/2010/main" val="2911310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规则生成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给定一个频繁项集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L,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找出所有非空子集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 L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使得f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 L – f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满足最小置信度要求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mincof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如果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{A,B,C,D}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是一个频繁项集，则候选规则为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: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ABC D, 	ABD C, 	ACD B, 	BCD A, </a:t>
            </a:r>
            <a:b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</a:b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A BCD,	B ACD,	C ABD, 	D ABC</a:t>
            </a:r>
            <a:b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</a:b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AB CD,	AC  BD, 	AD  BC, 	BC AD, </a:t>
            </a:r>
            <a:b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</a:b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BD AC, 	CD AB,	</a:t>
            </a:r>
            <a:b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</a:br>
            <a:endParaRPr lang="en-US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|L| = k,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则有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</a:t>
            </a:r>
            <a:r>
              <a:rPr lang="en-US" altLang="en-US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2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条候选关联规则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忽略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 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和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  L)</a:t>
            </a:r>
          </a:p>
        </p:txBody>
      </p:sp>
    </p:spTree>
    <p:extLst>
      <p:ext uri="{BB962C8B-B14F-4D97-AF65-F5344CB8AC3E}">
        <p14:creationId xmlns:p14="http://schemas.microsoft.com/office/powerpoint/2010/main" val="925624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规则生成</a:t>
            </a:r>
            <a:endParaRPr lang="en-US" altLang="en-US" dirty="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一般来说，置信度不具有反单调性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	c(ABC D) </a:t>
            </a:r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可以大于或小于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c(AB D)</a:t>
            </a:r>
          </a:p>
          <a:p>
            <a:pPr lvl="3"/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但由同一项集生成的规则的置信度具有反单调性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例如，假设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{A,B,C,D}是一个频繁的4项集:</a:t>
            </a:r>
            <a:b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</a:b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</a:t>
            </a:r>
            <a:b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</a:b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置信度是反单调的w.r.t.项数对规则的RHS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08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基于Apriori算法的规则生成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556000" y="1403351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1419226"/>
            <a:ext cx="8153400" cy="4784725"/>
            <a:chOff x="96" y="894"/>
            <a:chExt cx="5136" cy="3014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2671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5.3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算法与复杂度</a:t>
            </a:r>
          </a:p>
        </p:txBody>
      </p:sp>
    </p:spTree>
    <p:extLst>
      <p:ext uri="{BB962C8B-B14F-4D97-AF65-F5344CB8AC3E}">
        <p14:creationId xmlns:p14="http://schemas.microsoft.com/office/powerpoint/2010/main" val="2453584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算法与复杂度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算法，其复杂度取决于以下因素：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支持度阈值（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minsup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）的选择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：较小的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minsup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造成更多的频繁项集，同时也会导致频繁项集最大长度的增加；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项数（维度）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：需要更多的空间来存储更多项的支持度计数。如果频繁项集的数量也随之增加，则运行时间及存储需求都将增加；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事务数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算法反复扫描事务数据集，更大的事务数增加算法运行时间；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事务平均宽度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：对稠密数据集，事务平均宽度较大，导致 频繁项集长度增大，并且计算支持度计数时，哈希树的遍历次数增多。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737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算法与复杂度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B10489-0A83-4F4A-85EC-5A3CC941F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645" y="1120863"/>
            <a:ext cx="4794723" cy="5526121"/>
          </a:xfr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5B783CF-95F6-4B2F-B791-D60737FD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0" y="990600"/>
            <a:ext cx="4794723" cy="568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6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关联规则挖掘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57" y="1623842"/>
            <a:ext cx="10890885" cy="135375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给定一组交易记录，根据交易记录中其他项的出现情况，发现可以预测某些项出现的规则</a:t>
            </a:r>
            <a:endParaRPr lang="en-US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76325" y="3109556"/>
            <a:ext cx="518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Market-Basket transactions</a:t>
            </a:r>
            <a:r>
              <a:rPr lang="zh-CN" altLang="en-US" sz="2000">
                <a:solidFill>
                  <a:srgbClr val="0C6D9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购物篮记录</a:t>
            </a:r>
            <a:endParaRPr lang="en-US" altLang="en-US" sz="2000">
              <a:solidFill>
                <a:srgbClr val="0C6D9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关联规则示例</a:t>
            </a:r>
            <a:endParaRPr lang="en-US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775450" y="3641626"/>
            <a:ext cx="441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{Diaper} </a:t>
            </a: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 {Beer},</a:t>
            </a:r>
          </a:p>
          <a:p>
            <a:pPr marL="285750" indent="-285750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{Milk, Bread}  {</a:t>
            </a:r>
            <a:r>
              <a:rPr lang="en-US" altLang="en-US" sz="18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Eggs,Coke</a:t>
            </a: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},</a:t>
            </a:r>
          </a:p>
          <a:p>
            <a:pPr marL="285750" indent="-285750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002215" y="5085081"/>
            <a:ext cx="57192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Implication means co-occurrence, not causality!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基于共现，并非因果</a:t>
            </a:r>
            <a:endParaRPr lang="en-US" altLang="en-US" sz="20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354899-6752-8A4B-9453-837F90F54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9142"/>
              </p:ext>
            </p:extLst>
          </p:nvPr>
        </p:nvGraphicFramePr>
        <p:xfrm>
          <a:off x="1352550" y="3657600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24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频繁项集的紧凑表示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频繁项集的数量可能很大，但部分项集可能是冗余的，即该项集的支持度与其超集完全一致：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上述例子中，频繁项集的数量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针对上述例子，需要利用更紧凑的方式去表示频繁项集</a:t>
            </a:r>
            <a:endParaRPr lang="en-US" altLang="zh-CN" sz="20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3CBA02A-B7AA-4B31-BC74-01F3C932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788" y="1940200"/>
            <a:ext cx="9804423" cy="2977600"/>
          </a:xfrm>
          <a:prstGeom prst="rect">
            <a:avLst/>
          </a:prstGeom>
          <a:noFill/>
        </p:spPr>
      </p:pic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DE84C30-4F5B-4941-88C5-A34DA2094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55554"/>
              </p:ext>
            </p:extLst>
          </p:nvPr>
        </p:nvGraphicFramePr>
        <p:xfrm>
          <a:off x="4466493" y="4917800"/>
          <a:ext cx="1371600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700" imgH="838200" progId="Equation.3">
                  <p:embed/>
                </p:oleObj>
              </mc:Choice>
              <mc:Fallback>
                <p:oleObj name="Equation" r:id="rId3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493" y="4917800"/>
                        <a:ext cx="1371600" cy="81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72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若一个频繁项集的直接超集都不是频繁的，则它是</a:t>
            </a:r>
            <a:r>
              <a:rPr lang="zh-CN" altLang="en-US" sz="2400" b="1" dirty="0">
                <a:solidFill>
                  <a:srgbClr val="FF0000"/>
                </a:solidFill>
              </a:rPr>
              <a:t>极大频繁项集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49026524-5ABD-4E0A-A09A-131467FD4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88372"/>
              </p:ext>
            </p:extLst>
          </p:nvPr>
        </p:nvGraphicFramePr>
        <p:xfrm>
          <a:off x="2035175" y="1830387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87611" imgH="7157416" progId="Visio.Drawing.6">
                  <p:embed/>
                </p:oleObj>
              </mc:Choice>
              <mc:Fallback>
                <p:oleObj name="Visio" r:id="rId2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830387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>
            <a:extLst>
              <a:ext uri="{FF2B5EF4-FFF2-40B4-BE49-F238E27FC236}">
                <a16:creationId xmlns:a16="http://schemas.microsoft.com/office/drawing/2014/main" id="{F8709C77-4F5B-4836-B747-9C5CB638F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5916612"/>
            <a:ext cx="1111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非频繁项集</a:t>
            </a:r>
            <a:endParaRPr lang="en-US" altLang="en-US" sz="1800" dirty="0"/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57D65BB8-067D-4DF2-AE4E-30DEB1864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7" y="2192407"/>
            <a:ext cx="1112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极大频繁项集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E96515BD-8B86-4BDC-85D4-50FB9FA7A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4913312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F420525A-EA9E-441A-B841-7533AD0A9A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2833687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48B3BBB-2F93-4969-B530-6CE527A0B7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841875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98B3F3B7-1E2C-4B51-A92D-FAF919397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0175" y="5845175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413B26DF-426C-4600-8038-110662477B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1425" y="6275387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7ADA4DDC-B289-4693-86F7-253C86BC17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2050" y="2905125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A49E48A6-F9FA-4173-8613-72375D725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2675" y="4841875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51FD7B5C-D07A-458B-BAB0-2BE6898E0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785" y="6125621"/>
            <a:ext cx="1112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/>
              <a:t>频繁项集边界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2108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在如下例子中，找到极大频繁项集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6F8E3F8-6AFF-4C98-B1A1-5F878A5B9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446253"/>
              </p:ext>
            </p:extLst>
          </p:nvPr>
        </p:nvGraphicFramePr>
        <p:xfrm>
          <a:off x="1181100" y="202894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F50A5EB8-0D71-4A2F-BD4E-E07F3443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11DEC2F-9759-4892-8C64-F4CBF352260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E0AC6BA-6092-457A-BD27-23473FB3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85" y="1876698"/>
            <a:ext cx="402225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=5</a:t>
            </a:r>
            <a:r>
              <a:rPr lang="zh-CN" altLang="en-US" sz="2400" dirty="0">
                <a:latin typeface="+mn-lt"/>
              </a:rPr>
              <a:t>，频繁项集为？</a:t>
            </a:r>
            <a:endParaRPr lang="en-US" altLang="zh-CN" sz="2400" dirty="0"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=4</a:t>
            </a:r>
            <a:r>
              <a:rPr lang="zh-CN" altLang="en-US" sz="2400" dirty="0">
                <a:latin typeface="+mn-lt"/>
              </a:rPr>
              <a:t>，频繁项集为？</a:t>
            </a: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=3</a:t>
            </a:r>
            <a:r>
              <a:rPr lang="zh-CN" altLang="en-US" sz="2400" dirty="0">
                <a:latin typeface="+mn-lt"/>
              </a:rPr>
              <a:t>，频繁项集为？</a:t>
            </a: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5254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在如下例子中，找到极大频繁项集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6F8E3F8-6AFF-4C98-B1A1-5F878A5B9034}"/>
              </a:ext>
            </a:extLst>
          </p:cNvPr>
          <p:cNvGraphicFramePr>
            <a:graphicFrameLocks/>
          </p:cNvGraphicFramePr>
          <p:nvPr/>
        </p:nvGraphicFramePr>
        <p:xfrm>
          <a:off x="1181100" y="202894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F50A5EB8-0D71-4A2F-BD4E-E07F3443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11DEC2F-9759-4892-8C64-F4CBF352260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E0AC6BA-6092-457A-BD27-23473FB3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85" y="1876698"/>
            <a:ext cx="505619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=5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=4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{E},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{E, 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=3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{C, D, E, 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所有子集以及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{J}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775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在如下例子中，找到极大频繁项集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6F8E3F8-6AFF-4C98-B1A1-5F878A5B9034}"/>
              </a:ext>
            </a:extLst>
          </p:cNvPr>
          <p:cNvGraphicFramePr>
            <a:graphicFrameLocks/>
          </p:cNvGraphicFramePr>
          <p:nvPr/>
        </p:nvGraphicFramePr>
        <p:xfrm>
          <a:off x="1181100" y="202894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F50A5EB8-0D71-4A2F-BD4E-E07F3443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11DEC2F-9759-4892-8C64-F4CBF352260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E0AC6BA-6092-457A-BD27-23473FB3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85" y="1876698"/>
            <a:ext cx="505619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=5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		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极大频繁项集为？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=4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{E},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{E, 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	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极大频繁项集为？</a:t>
            </a:r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=3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{C, D, E, 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所有子集以及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		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极大频繁项集为？</a:t>
            </a: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45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在如下例子中，找到极大频繁项集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6F8E3F8-6AFF-4C98-B1A1-5F878A5B9034}"/>
              </a:ext>
            </a:extLst>
          </p:cNvPr>
          <p:cNvGraphicFramePr>
            <a:graphicFrameLocks/>
          </p:cNvGraphicFramePr>
          <p:nvPr/>
        </p:nvGraphicFramePr>
        <p:xfrm>
          <a:off x="1181100" y="202894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F50A5EB8-0D71-4A2F-BD4E-E07F3443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11DEC2F-9759-4892-8C64-F4CBF352260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E0AC6BA-6092-457A-BD27-23473FB3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85" y="1876698"/>
            <a:ext cx="542648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=5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		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=4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{E},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{F},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{E, 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	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{E, 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=3</a:t>
            </a:r>
            <a:r>
              <a:rPr lang="zh-CN" altLang="en-US" sz="2400" dirty="0">
                <a:latin typeface="+mn-lt"/>
              </a:rPr>
              <a:t>，频繁项集为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{C, D, E, 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所有子集以及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		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{C, D, E,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lt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119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在如下例子中，找到极大频繁项集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50A5EB8-0D71-4A2F-BD4E-E07F3443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11DEC2F-9759-4892-8C64-F4CBF352260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E0AC6BA-6092-457A-BD27-23473FB3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85" y="1876698"/>
            <a:ext cx="53607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=5</a:t>
            </a:r>
            <a:r>
              <a:rPr lang="zh-CN" altLang="en-US" sz="2400" dirty="0">
                <a:latin typeface="+mn-lt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{A}, {B},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{C}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=4</a:t>
            </a:r>
            <a:r>
              <a:rPr lang="zh-CN" altLang="en-US" sz="2400" dirty="0">
                <a:latin typeface="+mn-lt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</a:t>
            </a:r>
            <a:r>
              <a:rPr lang="zh-CN" altLang="en-US" sz="2400" dirty="0">
                <a:latin typeface="+mn-lt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{A, B},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 </a:t>
            </a:r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{A, C}, {B, C}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+mn-lt"/>
              </a:rPr>
              <a:t>minsup</a:t>
            </a:r>
            <a:r>
              <a:rPr lang="en-US" altLang="en-US" sz="2400" dirty="0">
                <a:latin typeface="+mn-lt"/>
              </a:rPr>
              <a:t>=3</a:t>
            </a:r>
            <a:r>
              <a:rPr lang="zh-CN" altLang="en-US" sz="2400" dirty="0">
                <a:latin typeface="+mn-lt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极大频繁项集为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{A, B, C}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lt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6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lang="en-US" altLang="en-US" sz="1600" dirty="0">
              <a:latin typeface="+mn-lt"/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007EEE5-61B1-44C0-A201-E4EE2C95B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801098"/>
              </p:ext>
            </p:extLst>
          </p:nvPr>
        </p:nvGraphicFramePr>
        <p:xfrm>
          <a:off x="1365766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2212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若一个频繁项集</a:t>
            </a:r>
            <a:r>
              <a:rPr lang="en-US" altLang="zh-CN" sz="2400" dirty="0"/>
              <a:t>X</a:t>
            </a:r>
            <a:r>
              <a:rPr lang="zh-CN" altLang="en-US" sz="2400" dirty="0"/>
              <a:t>的直接超集都不具有和它相同的支持度计数，则它是</a:t>
            </a:r>
            <a:r>
              <a:rPr lang="zh-CN" altLang="en-US" sz="2400" b="1" dirty="0">
                <a:solidFill>
                  <a:srgbClr val="FF0000"/>
                </a:solidFill>
              </a:rPr>
              <a:t>闭项集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若对一个频繁项集</a:t>
            </a:r>
            <a:r>
              <a:rPr lang="en-US" altLang="zh-CN" sz="2400" dirty="0"/>
              <a:t>X</a:t>
            </a:r>
            <a:r>
              <a:rPr lang="zh-CN" altLang="en-US" sz="2400" dirty="0"/>
              <a:t>，至少存在一个</a:t>
            </a:r>
            <a:r>
              <a:rPr lang="en-US" altLang="zh-CN" sz="2400" dirty="0"/>
              <a:t>X</a:t>
            </a:r>
            <a:r>
              <a:rPr lang="zh-CN" altLang="en-US" sz="2400" dirty="0"/>
              <a:t>的直接超集与</a:t>
            </a:r>
            <a:r>
              <a:rPr lang="en-US" altLang="zh-CN" sz="2400" dirty="0"/>
              <a:t>X</a:t>
            </a:r>
            <a:r>
              <a:rPr lang="zh-CN" altLang="en-US" sz="2400" dirty="0"/>
              <a:t>具有相同的支持度计数，则</a:t>
            </a:r>
            <a:r>
              <a:rPr lang="en-US" altLang="zh-CN" sz="2400" dirty="0"/>
              <a:t>X</a:t>
            </a:r>
            <a:r>
              <a:rPr lang="zh-CN" altLang="en-US" sz="2400" dirty="0"/>
              <a:t>不是闭项集。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FCEEA51-9BA4-4438-93C2-FD24CB783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462" y="3776907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EFCEEA51-9BA4-4438-93C2-FD24CB783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462" y="3776907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1277A970-CA0F-4B64-82C6-F58DF419F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1662" y="3208582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1277A970-CA0F-4B64-82C6-F58DF419F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62" y="3208582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B38FE046-A9E8-465F-8947-678F08B22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7362" y="3891207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B38FE046-A9E8-465F-8947-678F08B22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362" y="3891207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289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在如下例子中，找到闭项集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510A98A-1C5F-4D6D-AF51-C673F319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9F68355-88F7-4D35-AE5D-8757DC8001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576ECB5-C5BE-4AD3-928E-40188ACEE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637984"/>
              </p:ext>
            </p:extLst>
          </p:nvPr>
        </p:nvGraphicFramePr>
        <p:xfrm>
          <a:off x="1333500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6E069E6-11DD-458C-B61D-C02CEED5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21171"/>
              </p:ext>
            </p:extLst>
          </p:nvPr>
        </p:nvGraphicFramePr>
        <p:xfrm>
          <a:off x="7281067" y="1892939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</a:rPr>
                        <a:t>项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支持度计数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闭项集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01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在如下例子中，找到闭项集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510A98A-1C5F-4D6D-AF51-C673F319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9F68355-88F7-4D35-AE5D-8757DC8001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576ECB5-C5BE-4AD3-928E-40188ACEE1A4}"/>
              </a:ext>
            </a:extLst>
          </p:cNvPr>
          <p:cNvGraphicFramePr>
            <a:graphicFrameLocks/>
          </p:cNvGraphicFramePr>
          <p:nvPr/>
        </p:nvGraphicFramePr>
        <p:xfrm>
          <a:off x="1333500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6E069E6-11DD-458C-B61D-C02CEED5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9358"/>
              </p:ext>
            </p:extLst>
          </p:nvPr>
        </p:nvGraphicFramePr>
        <p:xfrm>
          <a:off x="7281067" y="1892939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</a:rPr>
                        <a:t>项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支持度计数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闭项集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/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7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5733" y="457200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0075" y="1554480"/>
            <a:ext cx="6656510" cy="484632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项集 </a:t>
            </a:r>
            <a:r>
              <a:rPr lang="en-US" altLang="zh-CN" sz="20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Items</a:t>
            </a:r>
            <a:endParaRPr lang="en-US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一个或多个项目的集合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Example: {Milk, Bread, Diaper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（尿布）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marL="742950" lvl="1" indent="-285750"/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项集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项的项集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 count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支持度计数 </a:t>
            </a: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项集的频率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/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 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({Milk, Bread,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Diaper}) = 2 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</a:t>
            </a:r>
            <a:endParaRPr lang="en-US" altLang="en-US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包含该项集的记录数除以整体交易记录数所获的分数</a:t>
            </a:r>
            <a:endParaRPr lang="en-US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/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  s({Milk, Bread, Diaper}) = 2/5</a:t>
            </a:r>
          </a:p>
          <a:p>
            <a:pPr marL="0" indent="0">
              <a:buNone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频繁项集</a:t>
            </a:r>
            <a:endParaRPr lang="en-US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支持大于或等于支持度阈值（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minsup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）的项集</a:t>
            </a:r>
            <a:endParaRPr lang="en-US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16CF691-AADF-3849-9459-BC9F37889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16704"/>
              </p:ext>
            </p:extLst>
          </p:nvPr>
        </p:nvGraphicFramePr>
        <p:xfrm>
          <a:off x="7153910" y="2605088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 dirty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 dirty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1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在如下例子中，找到闭项集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510A98A-1C5F-4D6D-AF51-C673F319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9F68355-88F7-4D35-AE5D-8757DC8001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0D6D5F6-E5AB-4EBF-8B83-1870A852B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54330"/>
              </p:ext>
            </p:extLst>
          </p:nvPr>
        </p:nvGraphicFramePr>
        <p:xfrm>
          <a:off x="1333500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B6F209-ED1F-4A7B-B6ED-E994C25E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37738"/>
              </p:ext>
            </p:extLst>
          </p:nvPr>
        </p:nvGraphicFramePr>
        <p:xfrm>
          <a:off x="7146342" y="1708273"/>
          <a:ext cx="3184524" cy="293119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</a:rPr>
                        <a:t>项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支持度计数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闭项集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8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在如下例子中，找到闭项集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510A98A-1C5F-4D6D-AF51-C673F319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9F68355-88F7-4D35-AE5D-8757DC8001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0D6D5F6-E5AB-4EBF-8B83-1870A852B3E5}"/>
              </a:ext>
            </a:extLst>
          </p:cNvPr>
          <p:cNvGraphicFramePr>
            <a:graphicFrameLocks/>
          </p:cNvGraphicFramePr>
          <p:nvPr/>
        </p:nvGraphicFramePr>
        <p:xfrm>
          <a:off x="1333500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B6F209-ED1F-4A7B-B6ED-E994C25E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91682"/>
              </p:ext>
            </p:extLst>
          </p:nvPr>
        </p:nvGraphicFramePr>
        <p:xfrm>
          <a:off x="7146342" y="1708273"/>
          <a:ext cx="3184524" cy="293119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</a:rPr>
                        <a:t>项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支持度计数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闭项集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66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在如下例子中，找到闭项集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510A98A-1C5F-4D6D-AF51-C673F319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9F68355-88F7-4D35-AE5D-8757DC8001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F23325B-6767-49A7-A200-C0970F2DA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7875"/>
              </p:ext>
            </p:extLst>
          </p:nvPr>
        </p:nvGraphicFramePr>
        <p:xfrm>
          <a:off x="1207807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F04183EF-EA69-4892-BC53-169ABD5D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965325"/>
            <a:ext cx="2901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/>
              <a:t>闭项集</a:t>
            </a:r>
            <a:r>
              <a:rPr lang="en-US" altLang="en-US" sz="2000" dirty="0"/>
              <a:t>: {C,D,E,F}, {C,F}</a:t>
            </a:r>
          </a:p>
        </p:txBody>
      </p:sp>
    </p:spTree>
    <p:extLst>
      <p:ext uri="{BB962C8B-B14F-4D97-AF65-F5344CB8AC3E}">
        <p14:creationId xmlns:p14="http://schemas.microsoft.com/office/powerpoint/2010/main" val="3184679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在如下例子中，找到闭项集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510A98A-1C5F-4D6D-AF51-C673F319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70827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项</a:t>
            </a:r>
            <a:endParaRPr lang="en-US" altLang="en-US" sz="1800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9F68355-88F7-4D35-AE5D-8757DC8001D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9975" y="388580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事务</a:t>
            </a:r>
            <a:endParaRPr lang="en-US" altLang="en-US" sz="1800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F04183EF-EA69-4892-BC53-169ABD5D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1965325"/>
            <a:ext cx="3142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/>
              <a:t>闭项集</a:t>
            </a:r>
            <a:r>
              <a:rPr lang="en-US" altLang="en-US" sz="2000" dirty="0"/>
              <a:t>: {C,D,E,F}, {C}, {F}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C4D8E81-37FA-439B-928D-E4B98E78D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249563"/>
              </p:ext>
            </p:extLst>
          </p:nvPr>
        </p:nvGraphicFramePr>
        <p:xfrm>
          <a:off x="1349377" y="20776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846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11352EE-9354-4B13-B61C-2728A0F24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23843"/>
              </p:ext>
            </p:extLst>
          </p:nvPr>
        </p:nvGraphicFramePr>
        <p:xfrm>
          <a:off x="881062" y="1273264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1273264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E82DD2A-8404-470F-B040-E6AC54466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8932"/>
              </p:ext>
            </p:extLst>
          </p:nvPr>
        </p:nvGraphicFramePr>
        <p:xfrm>
          <a:off x="3266708" y="1363296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708" y="1363296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3A338288-9750-467B-B460-FB76F7C9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708" y="128709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支持事务</a:t>
            </a:r>
            <a:endParaRPr lang="en-US" altLang="en-US" sz="1800" dirty="0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88805FD9-A2C8-41E2-9C45-9C91981E51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8708" y="1591896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C74F8995-EEC8-4F49-B847-9DCF71B42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0308" y="1668096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9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3571502-CEB4-4336-8F82-1BB1C877B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432961"/>
              </p:ext>
            </p:extLst>
          </p:nvPr>
        </p:nvGraphicFramePr>
        <p:xfrm>
          <a:off x="1943100" y="1273264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273264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2E236CF6-394C-43C5-8FC8-A78F53923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273264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minsup</a:t>
            </a:r>
            <a:r>
              <a:rPr lang="en-US" altLang="en-US" sz="1800" dirty="0"/>
              <a:t> = 2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19C3F0C-18BE-4D35-8C07-60F0876B0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5311864"/>
            <a:ext cx="22860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# </a:t>
            </a:r>
            <a:r>
              <a:rPr lang="zh-CN" altLang="en-US" sz="1800" dirty="0"/>
              <a:t>闭项集数量</a:t>
            </a:r>
            <a:r>
              <a:rPr lang="en-US" altLang="en-US" sz="1800" dirty="0"/>
              <a:t>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# </a:t>
            </a:r>
            <a:r>
              <a:rPr lang="zh-CN" altLang="en-US" sz="1800" dirty="0"/>
              <a:t>极大频繁项集数量</a:t>
            </a:r>
            <a:r>
              <a:rPr lang="en-US" altLang="en-US" sz="1800" dirty="0"/>
              <a:t> = 4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C2064F05-D433-43D2-BB33-D26D43D14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2111464"/>
            <a:ext cx="152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极大频繁项集，且闭项集</a:t>
            </a:r>
            <a:endParaRPr lang="en-US" altLang="en-US" sz="1800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418F71B7-92BF-4A19-9C79-B7B19BC49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1500" y="2416264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EBF6DCA4-F9DB-4B99-9B9C-1A0D6A79A6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3500" y="2416264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C098A344-40F7-4C07-B7E5-F23020003B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1300" y="1578064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56ED509-541A-46AA-ABC3-978867E7B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110165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/>
              <a:t>闭项集，但非极大频繁项集</a:t>
            </a:r>
            <a:endParaRPr lang="en-US" altLang="en-US" sz="1800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E231865B-D0CC-4E73-A41E-F4868BAE6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1425664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4388E7D0-1A13-4F04-A6B2-F3F12A1DF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5426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0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极大频繁项集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闭项集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9D79-2149-4B7A-A549-77457517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35038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5EC418A0-7F2F-4B43-8AAD-B6C296207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289389"/>
              </p:ext>
            </p:extLst>
          </p:nvPr>
        </p:nvGraphicFramePr>
        <p:xfrm>
          <a:off x="2801938" y="1390650"/>
          <a:ext cx="50657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390650"/>
                        <a:ext cx="506571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251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060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5.4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</a:p>
        </p:txBody>
      </p:sp>
    </p:spTree>
    <p:extLst>
      <p:ext uri="{BB962C8B-B14F-4D97-AF65-F5344CB8AC3E}">
        <p14:creationId xmlns:p14="http://schemas.microsoft.com/office/powerpoint/2010/main" val="16303214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关联分析算法可能产生大量关联规则，需要所产生的的规则进行量化、评估；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在之前的介绍中，只用到了支持度与置信度进行评估，该方法存在一定的局限性；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客观兴趣度度量是另一种可用来评估（排除或排序）所产生的的关联规则。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150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兴趣度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对于给定规则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  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或频繁项集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{X,Y}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，可利用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列联表（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contingency table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）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来计算兴趣度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E9E2F130-78B5-4FCB-B9AE-B29E1B894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03300"/>
              </p:ext>
            </p:extLst>
          </p:nvPr>
        </p:nvGraphicFramePr>
        <p:xfrm>
          <a:off x="1323975" y="2655888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31">
            <a:extLst>
              <a:ext uri="{FF2B5EF4-FFF2-40B4-BE49-F238E27FC236}">
                <a16:creationId xmlns:a16="http://schemas.microsoft.com/office/drawing/2014/main" id="{E8F40794-B70B-4E44-AC26-7A860D58A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2193925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zh-CN" altLang="en-US" sz="2000" b="0" dirty="0">
                <a:solidFill>
                  <a:srgbClr val="CC0000"/>
                </a:solidFill>
                <a:sym typeface="Symbol" pitchFamily="18" charset="2"/>
              </a:rPr>
              <a:t>列联表</a:t>
            </a:r>
            <a:endParaRPr lang="en-US" altLang="en-US" sz="2400" b="0" dirty="0">
              <a:sym typeface="Symbol" pitchFamily="18" charset="2"/>
            </a:endParaRPr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0E82F488-B04E-4907-8746-CE379A91AB63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651128"/>
            <a:ext cx="4114800" cy="2678114"/>
            <a:chOff x="1152" y="3024"/>
            <a:chExt cx="2592" cy="1687"/>
          </a:xfrm>
        </p:grpSpPr>
        <p:sp>
          <p:nvSpPr>
            <p:cNvPr id="7" name="Text Box 33">
              <a:extLst>
                <a:ext uri="{FF2B5EF4-FFF2-40B4-BE49-F238E27FC236}">
                  <a16:creationId xmlns:a16="http://schemas.microsoft.com/office/drawing/2014/main" id="{C16C34BA-7281-4EA4-BB5E-1E4DB7B13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 b="0" dirty="0"/>
                <a:t>f</a:t>
              </a:r>
              <a:r>
                <a:rPr lang="en-US" altLang="en-US" sz="2000" b="0" baseline="-25000" dirty="0"/>
                <a:t>11</a:t>
              </a:r>
              <a:r>
                <a:rPr lang="en-US" altLang="en-US" sz="2400" b="0" dirty="0"/>
                <a:t>: X</a:t>
              </a:r>
              <a:r>
                <a:rPr lang="zh-CN" altLang="en-US" sz="2400" b="0" dirty="0"/>
                <a:t>、</a:t>
              </a:r>
              <a:r>
                <a:rPr lang="en-US" altLang="en-US" sz="2400" b="0" dirty="0"/>
                <a:t>Y</a:t>
              </a:r>
              <a:r>
                <a:rPr lang="zh-CN" altLang="en-US" sz="2400" b="0" dirty="0"/>
                <a:t>同时出现的事务次数</a:t>
              </a:r>
              <a:br>
                <a:rPr lang="en-US" altLang="en-US" sz="2400" b="0" dirty="0"/>
              </a:br>
              <a:r>
                <a:rPr lang="en-US" altLang="en-US" sz="2400" b="0" dirty="0"/>
                <a:t>f</a:t>
              </a:r>
              <a:r>
                <a:rPr lang="en-US" altLang="en-US" sz="2000" b="0" baseline="-25000" dirty="0"/>
                <a:t>10</a:t>
              </a:r>
              <a:r>
                <a:rPr lang="en-US" altLang="en-US" sz="2400" b="0" dirty="0"/>
                <a:t>: </a:t>
              </a:r>
              <a:r>
                <a:rPr lang="zh-CN" altLang="en-US" sz="2400" b="0" dirty="0"/>
                <a:t>仅出现</a:t>
              </a:r>
              <a:r>
                <a:rPr lang="en-US" altLang="en-US" sz="2400" b="0" dirty="0"/>
                <a:t>X</a:t>
              </a:r>
              <a:r>
                <a:rPr lang="zh-CN" altLang="en-US" sz="2400" b="0" dirty="0"/>
                <a:t>的事务次数</a:t>
              </a:r>
              <a:br>
                <a:rPr lang="en-US" altLang="en-US" sz="2400" b="0" dirty="0"/>
              </a:br>
              <a:r>
                <a:rPr lang="en-US" altLang="en-US" sz="2400" b="0" dirty="0"/>
                <a:t>f</a:t>
              </a:r>
              <a:r>
                <a:rPr lang="en-US" altLang="en-US" sz="2000" b="0" baseline="-25000" dirty="0"/>
                <a:t>01</a:t>
              </a:r>
              <a:r>
                <a:rPr lang="en-US" altLang="en-US" sz="2400" b="0" dirty="0"/>
                <a:t>: </a:t>
              </a:r>
              <a:r>
                <a:rPr lang="zh-CN" altLang="en-US" sz="2400" b="0" dirty="0"/>
                <a:t>仅出现</a:t>
              </a:r>
              <a:r>
                <a:rPr lang="en-US" altLang="zh-CN" sz="2400" dirty="0"/>
                <a:t>Y</a:t>
              </a:r>
              <a:r>
                <a:rPr lang="zh-CN" altLang="en-US" sz="2400" b="0" dirty="0"/>
                <a:t>的事务次数</a:t>
              </a:r>
              <a:br>
                <a:rPr lang="en-US" altLang="en-US" sz="2400" b="0" dirty="0"/>
              </a:br>
              <a:r>
                <a:rPr lang="en-US" altLang="en-US" sz="2400" b="0" dirty="0"/>
                <a:t>f</a:t>
              </a:r>
              <a:r>
                <a:rPr lang="en-US" altLang="en-US" sz="2000" b="0" baseline="-25000" dirty="0"/>
                <a:t>00</a:t>
              </a:r>
              <a:r>
                <a:rPr lang="en-US" altLang="en-US" sz="2400" b="0" dirty="0"/>
                <a:t>: </a:t>
              </a:r>
              <a:r>
                <a:rPr lang="en-US" altLang="en-US" sz="2400" dirty="0"/>
                <a:t>X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Y</a:t>
              </a:r>
              <a:r>
                <a:rPr lang="zh-CN" altLang="en-US" sz="2400" dirty="0"/>
                <a:t>均不出现的事务次数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endParaRPr lang="en-US" altLang="en-US" sz="2400" dirty="0"/>
            </a:p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endParaRPr lang="en-US" altLang="en-US" sz="2400" b="0" dirty="0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2CFBEE03-A193-426F-B0F6-810AB8A28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5">
              <a:extLst>
                <a:ext uri="{FF2B5EF4-FFF2-40B4-BE49-F238E27FC236}">
                  <a16:creationId xmlns:a16="http://schemas.microsoft.com/office/drawing/2014/main" id="{383837EE-07F6-4267-9166-AB70C0628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6">
              <a:extLst>
                <a:ext uri="{FF2B5EF4-FFF2-40B4-BE49-F238E27FC236}">
                  <a16:creationId xmlns:a16="http://schemas.microsoft.com/office/drawing/2014/main" id="{C7E341A0-E649-4014-9578-E3E0F6E17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37B68E05-CB95-4D50-8587-B2600FD92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Line 40">
            <a:extLst>
              <a:ext uri="{FF2B5EF4-FFF2-40B4-BE49-F238E27FC236}">
                <a16:creationId xmlns:a16="http://schemas.microsoft.com/office/drawing/2014/main" id="{ED2603EE-57C5-45A0-9DB1-3F2969863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575" y="27273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A3F59F38-BDEF-48F6-A5BF-95D6C8A1C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35655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定义：关联规则（</a:t>
            </a:r>
            <a:r>
              <a:rPr lang="en-US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Association Rule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752664" y="3994342"/>
            <a:ext cx="4601136" cy="2428005"/>
            <a:chOff x="2543" y="2319"/>
            <a:chExt cx="2977" cy="1577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2543" y="2319"/>
              <a:ext cx="77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Chalkboard" panose="03050602040202020205" pitchFamily="66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Chalkboard" panose="03050602040202020205" pitchFamily="66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302709"/>
                </p:ext>
              </p:extLst>
            </p:nvPr>
          </p:nvGraphicFramePr>
          <p:xfrm>
            <a:off x="3119" y="2587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2587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34618FC-6D50-EC49-8FFF-FBDB476286D0}"/>
              </a:ext>
            </a:extLst>
          </p:cNvPr>
          <p:cNvSpPr txBox="1"/>
          <p:nvPr/>
        </p:nvSpPr>
        <p:spPr>
          <a:xfrm>
            <a:off x="293077" y="1767803"/>
            <a:ext cx="6183754" cy="465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</a:t>
            </a:r>
            <a:endParaRPr lang="en-US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形如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 Y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的语义表达式，其中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是项集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{Milk, Diaper}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 {Beer}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规则评价指标</a:t>
            </a: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Support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(s)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</a:t>
            </a:r>
            <a:endParaRPr lang="en-US" alt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的交易记录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Confidence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置信度</a:t>
            </a:r>
            <a:endParaRPr lang="en-US" alt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测量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的项目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的所有交易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中出现的频率</a:t>
            </a:r>
            <a:br>
              <a:rPr lang="en-U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CAA592F-9B3D-D444-ABC1-04F38F6B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7834"/>
              </p:ext>
            </p:extLst>
          </p:nvPr>
        </p:nvGraphicFramePr>
        <p:xfrm>
          <a:off x="7039367" y="1419227"/>
          <a:ext cx="4038600" cy="23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38">
                  <a:extLst>
                    <a:ext uri="{9D8B030D-6E8A-4147-A177-3AD203B41FA5}">
                      <a16:colId xmlns:a16="http://schemas.microsoft.com/office/drawing/2014/main" val="2542737825"/>
                    </a:ext>
                  </a:extLst>
                </a:gridCol>
                <a:gridCol w="3372862">
                  <a:extLst>
                    <a:ext uri="{9D8B030D-6E8A-4147-A177-3AD203B41FA5}">
                      <a16:colId xmlns:a16="http://schemas.microsoft.com/office/drawing/2014/main" val="2398855171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TID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1" kern="0">
                          <a:solidFill>
                            <a:srgbClr val="FFFFFF"/>
                          </a:solidFill>
                          <a:effectLst/>
                          <a:latin typeface="Chalkboard" panose="03050602040202020205" pitchFamily="66" charset="0"/>
                        </a:rPr>
                        <a:t>Items</a:t>
                      </a:r>
                      <a:endParaRPr lang="zh-CN" sz="1600" b="0" i="1" kern="0">
                        <a:solidFill>
                          <a:srgbClr val="FFFFFF"/>
                        </a:solidFill>
                        <a:effectLst/>
                        <a:latin typeface="Chalkboard" panose="03050602040202020205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6933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1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</a:t>
                      </a:r>
                      <a:r>
                        <a:rPr lang="en-US" sz="1600" b="0" i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Microsoft YaHei" panose="020B0503020204020204" pitchFamily="34" charset="-122"/>
                        </a:rPr>
                        <a:t>Milk</a:t>
                      </a:r>
                      <a:endParaRPr lang="zh-CN" sz="1000" b="0" i="0">
                        <a:effectLst/>
                        <a:latin typeface="Chalkboard" panose="03050602040202020205" pitchFamily="66" charset="0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49690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2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Diaper, Beer, Eggs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01842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3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Milk, Diaper, Beer,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89504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4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Beer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355176"/>
                  </a:ext>
                </a:extLst>
              </a:tr>
              <a:tr h="403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5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80"/>
                          </a:solidFill>
                          <a:effectLst/>
                          <a:latin typeface="Chalkboard" panose="03050602040202020205" pitchFamily="66" charset="0"/>
                          <a:ea typeface="DengXian" panose="02010600030101010101" pitchFamily="2" charset="-122"/>
                        </a:rPr>
                        <a:t>Bread, Milk, Diaper, Coke </a:t>
                      </a:r>
                      <a:endParaRPr lang="zh-CN" sz="1000" b="0">
                        <a:effectLst/>
                        <a:latin typeface="Chalkboard" panose="03050602040202020205" pitchFamily="66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8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7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置信度框架的局限性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185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给定以下的列联表，评估关联规则：</a:t>
            </a:r>
            <a:r>
              <a:rPr lang="en-US" altLang="en-US" sz="2000" b="0" dirty="0">
                <a:solidFill>
                  <a:srgbClr val="CC3300"/>
                </a:solidFill>
                <a:latin typeface="Tahoma" pitchFamily="34" charset="0"/>
              </a:rPr>
              <a:t> Tea </a:t>
            </a:r>
            <a:r>
              <a:rPr lang="en-US" altLang="en-US" sz="20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ahoma" pitchFamily="34" charset="0"/>
                <a:ea typeface="Microsoft YaHei" panose="020B0503020204020204" pitchFamily="34" charset="-122"/>
                <a:sym typeface="Symbol" pitchFamily="18" charset="2"/>
              </a:rPr>
              <a:t>计算置信度：</a:t>
            </a:r>
            <a:r>
              <a:rPr lang="en-US" altLang="en-US" sz="2000" b="0" dirty="0">
                <a:latin typeface="Tahoma" pitchFamily="34" charset="0"/>
              </a:rPr>
              <a:t>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15/20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上述规则具有较高的置信度，意味着喝茶的人也同样喜欢喝咖啡。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该关联规则看似很对，然而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51302B8C-35F1-4461-89BB-68367B23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27255"/>
              </p:ext>
            </p:extLst>
          </p:nvPr>
        </p:nvGraphicFramePr>
        <p:xfrm>
          <a:off x="3390900" y="1876425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30">
            <a:extLst>
              <a:ext uri="{FF2B5EF4-FFF2-40B4-BE49-F238E27FC236}">
                <a16:creationId xmlns:a16="http://schemas.microsoft.com/office/drawing/2014/main" id="{320128C2-E955-41A4-AF88-D841543B5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2305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7F103113-2FA0-456E-9DAB-A65630EB0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0956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00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置信度框架的局限性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185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给定以下的列联表，评估关联规则：</a:t>
            </a:r>
            <a:r>
              <a:rPr lang="en-US" altLang="en-US" sz="2000" b="0" dirty="0">
                <a:solidFill>
                  <a:srgbClr val="CC3300"/>
                </a:solidFill>
                <a:latin typeface="Tahoma" pitchFamily="34" charset="0"/>
              </a:rPr>
              <a:t> Tea </a:t>
            </a:r>
            <a:r>
              <a:rPr lang="en-US" altLang="en-US" sz="20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C3300"/>
              </a:solidFill>
              <a:latin typeface="Tahoma" pitchFamily="34" charset="0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ahoma" pitchFamily="34" charset="0"/>
                <a:ea typeface="Microsoft YaHei" panose="020B0503020204020204" pitchFamily="34" charset="-122"/>
                <a:sym typeface="Symbol" pitchFamily="18" charset="2"/>
              </a:rPr>
              <a:t>计算置信度：</a:t>
            </a:r>
            <a:r>
              <a:rPr lang="en-US" altLang="en-US" sz="2000" b="0" dirty="0">
                <a:latin typeface="Tahoma" pitchFamily="34" charset="0"/>
              </a:rPr>
              <a:t>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15/20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上述规则具有较高的置信度，意味着喝茶的人也同样喜欢喝咖啡，该关联规则看似很对，然而</a:t>
            </a:r>
            <a:r>
              <a:rPr lang="en-US" altLang="en-US" sz="2000" b="0" dirty="0">
                <a:latin typeface="Tahoma" pitchFamily="34" charset="0"/>
              </a:rPr>
              <a:t>P(Coffee) = </a:t>
            </a: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0.9</a:t>
            </a:r>
            <a:r>
              <a:rPr lang="zh-CN" altLang="en-US" sz="2000" b="0" dirty="0">
                <a:latin typeface="Tahoma" pitchFamily="34" charset="0"/>
              </a:rPr>
              <a:t>。</a:t>
            </a:r>
            <a:endParaRPr lang="en-US" altLang="zh-CN" sz="2000" b="0" dirty="0">
              <a:latin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b="0" dirty="0">
                <a:latin typeface="Tahoma" pitchFamily="34" charset="0"/>
              </a:rPr>
              <a:t>P(</a:t>
            </a:r>
            <a:r>
              <a:rPr lang="en-US" altLang="en-US" sz="2000" b="0" dirty="0" err="1">
                <a:latin typeface="Tahoma" pitchFamily="34" charset="0"/>
              </a:rPr>
              <a:t>Coffee|Tea</a:t>
            </a:r>
            <a:r>
              <a:rPr lang="en-US" altLang="en-US" sz="2000" b="0" dirty="0">
                <a:latin typeface="Tahoma" pitchFamily="34" charset="0"/>
              </a:rPr>
              <a:t>) = 75/80 = 0.9375</a:t>
            </a:r>
            <a:r>
              <a:rPr lang="zh-CN" altLang="en-US" sz="2000" b="0" dirty="0">
                <a:latin typeface="Tahoma" pitchFamily="34" charset="0"/>
              </a:rPr>
              <a:t>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不喝茶的人中也有极大一部分喝咖啡！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51302B8C-35F1-4461-89BB-68367B23F6EA}"/>
              </a:ext>
            </a:extLst>
          </p:cNvPr>
          <p:cNvGraphicFramePr>
            <a:graphicFrameLocks noGrp="1"/>
          </p:cNvGraphicFramePr>
          <p:nvPr/>
        </p:nvGraphicFramePr>
        <p:xfrm>
          <a:off x="3390900" y="1876425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30">
            <a:extLst>
              <a:ext uri="{FF2B5EF4-FFF2-40B4-BE49-F238E27FC236}">
                <a16:creationId xmlns:a16="http://schemas.microsoft.com/office/drawing/2014/main" id="{320128C2-E955-41A4-AF88-D841543B5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2305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7F103113-2FA0-456E-9DAB-A65630EB0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0956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3">
            <a:extLst>
              <a:ext uri="{FF2B5EF4-FFF2-40B4-BE49-F238E27FC236}">
                <a16:creationId xmlns:a16="http://schemas.microsoft.com/office/drawing/2014/main" id="{F7A4F04A-9BE1-4E02-B27E-03BFCC7D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58864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3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如何评估关联规则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具有很高的置信度；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置信度（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Y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支持度（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若上述条件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不成立，则表示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之间实际存在反向关系。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6985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</a:t>
                </a:r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 Y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的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itchFamily="18" charset="2"/>
                  </a:rPr>
                  <a:t>兴趣因子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itchFamily="18" charset="2"/>
                  </a:rPr>
                  <a:t>/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Symbol" pitchFamily="18" charset="2"/>
                  </a:rPr>
                  <a:t>提升度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Symbol" pitchFamily="18" charset="2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Symbol" pitchFamily="18" charset="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Symbol" pitchFamily="18" charset="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Symbol" pitchFamily="18" charset="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Symbol" pitchFamily="18" charset="2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置信度（</a:t>
                </a:r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 </a:t>
                </a:r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 Y 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）与支持度（</a:t>
                </a:r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Y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）的比值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上述公式与课本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233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页，公式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5.5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表述方式不同，但本质是相同的：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12BF3AC-4FF1-47CA-8A06-04A2FFE6BF34}"/>
                  </a:ext>
                </a:extLst>
              </p:cNvPr>
              <p:cNvSpPr txBox="1"/>
              <p:nvPr/>
            </p:nvSpPr>
            <p:spPr bwMode="auto">
              <a:xfrm>
                <a:off x="3533775" y="1657350"/>
                <a:ext cx="3665538" cy="1181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sym typeface="Symbol" pitchFamily="18" charset="2"/>
                            </a:rPr>
                            <m:t>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Symbol" pitchFamily="18" charset="2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12BF3AC-4FF1-47CA-8A06-04A2FFE6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775" y="1657350"/>
                <a:ext cx="3665538" cy="118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90057334-B1E6-454F-B121-DA1F20CDF07C}"/>
                  </a:ext>
                </a:extLst>
              </p:cNvPr>
              <p:cNvSpPr txBox="1"/>
              <p:nvPr/>
            </p:nvSpPr>
            <p:spPr bwMode="auto">
              <a:xfrm>
                <a:off x="2628899" y="3419475"/>
                <a:ext cx="5934075" cy="1181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90057334-B1E6-454F-B121-DA1F20CD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899" y="3419475"/>
                <a:ext cx="5934075" cy="118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96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度量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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的相关度（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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相关系数）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90057334-B1E6-454F-B121-DA1F20CDF07C}"/>
                  </a:ext>
                </a:extLst>
              </p:cNvPr>
              <p:cNvSpPr txBox="1"/>
              <p:nvPr/>
            </p:nvSpPr>
            <p:spPr bwMode="auto">
              <a:xfrm>
                <a:off x="2447924" y="1533525"/>
                <a:ext cx="5934075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90057334-B1E6-454F-B121-DA1F20CD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924" y="1533525"/>
                <a:ext cx="5934075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22364F6-7F20-4F20-BC3A-584296436538}"/>
                  </a:ext>
                </a:extLst>
              </p:cNvPr>
              <p:cNvSpPr txBox="1"/>
              <p:nvPr/>
            </p:nvSpPr>
            <p:spPr bwMode="auto">
              <a:xfrm>
                <a:off x="2276474" y="3352800"/>
                <a:ext cx="5934075" cy="1428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m:t>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22364F6-7F20-4F20-BC3A-584296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474" y="3352800"/>
                <a:ext cx="5934075" cy="1428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175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3331"/>
                <a:ext cx="10515600" cy="534749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给定以下的列联表，评估关联规则：</a:t>
                </a:r>
                <a:r>
                  <a:rPr lang="en-US" altLang="en-US" sz="2000" b="0" dirty="0">
                    <a:solidFill>
                      <a:srgbClr val="CC3300"/>
                    </a:solidFill>
                    <a:latin typeface="Tahoma" pitchFamily="34" charset="0"/>
                  </a:rPr>
                  <a:t> Tea </a:t>
                </a:r>
                <a:r>
                  <a:rPr lang="en-US" altLang="en-US" sz="2000" b="0" dirty="0">
                    <a:solidFill>
                      <a:srgbClr val="CC3300"/>
                    </a:solidFill>
                    <a:latin typeface="Tahoma" pitchFamily="34" charset="0"/>
                    <a:sym typeface="Symbol" pitchFamily="18" charset="2"/>
                  </a:rPr>
                  <a:t> Coffee</a:t>
                </a:r>
              </a:p>
              <a:p>
                <a:pPr>
                  <a:lnSpc>
                    <a:spcPct val="150000"/>
                  </a:lnSpc>
                </a:pPr>
                <a:endParaRPr lang="en-US" altLang="en-US" sz="2000" dirty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en-US" sz="2000" b="0" dirty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en-US" sz="2000" dirty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en-US" sz="2000" b="0" dirty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ahoma" pitchFamily="34" charset="0"/>
                    <a:ea typeface="Microsoft YaHei" panose="020B0503020204020204" pitchFamily="34" charset="-122"/>
                    <a:sym typeface="Symbol" pitchFamily="18" charset="2"/>
                  </a:rPr>
                  <a:t>计算置信度：</a:t>
                </a:r>
                <a:r>
                  <a:rPr lang="en-US" altLang="en-US" sz="2000" b="0" dirty="0">
                    <a:latin typeface="Tahoma" pitchFamily="34" charset="0"/>
                  </a:rPr>
                  <a:t>P(</a:t>
                </a:r>
                <a:r>
                  <a:rPr lang="en-US" altLang="en-US" sz="2000" b="0" dirty="0" err="1">
                    <a:latin typeface="Tahoma" pitchFamily="34" charset="0"/>
                  </a:rPr>
                  <a:t>Coffee|Tea</a:t>
                </a:r>
                <a:r>
                  <a:rPr lang="en-US" altLang="en-US" sz="2000" b="0" dirty="0">
                    <a:latin typeface="Tahoma" pitchFamily="34" charset="0"/>
                  </a:rPr>
                  <a:t>) = 15/20 =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Tahoma" pitchFamily="34" charset="0"/>
                  </a:rPr>
                  <a:t>0.75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上述规则具有较高的置信度，意味着喝茶的人也同样喜欢喝咖啡，该关联规则看似很对，然而</a:t>
                </a:r>
                <a:r>
                  <a:rPr lang="en-US" altLang="en-US" sz="2000" b="0" dirty="0">
                    <a:latin typeface="Tahoma" pitchFamily="34" charset="0"/>
                  </a:rPr>
                  <a:t>P(Coffee) =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Tahoma" pitchFamily="34" charset="0"/>
                  </a:rPr>
                  <a:t>0.9</a:t>
                </a:r>
                <a:r>
                  <a:rPr lang="zh-CN" altLang="en-US" sz="2000" b="0" dirty="0">
                    <a:latin typeface="Tahoma" pitchFamily="34" charset="0"/>
                  </a:rPr>
                  <a:t>。</a:t>
                </a:r>
                <a:endParaRPr lang="en-US" altLang="zh-CN" sz="2000" b="0" dirty="0">
                  <a:latin typeface="Tahoma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计算兴趣因子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𝑇𝑒𝑎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𝐶𝑜𝑓𝑓𝑒𝑒</m:t>
                        </m:r>
                      </m:e>
                    </m:d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Coffee</m:t>
                        </m:r>
                        <m:r>
                          <m:rPr>
                            <m:nor/>
                          </m:rPr>
                          <a:rPr lang="en-US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Tea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𝐶𝑜𝑓𝑓𝑒𝑒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=0.833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(&lt;1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，因此是反向关系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en-US" sz="2000" b="0" dirty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3331"/>
                <a:ext cx="10515600" cy="534749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0805546D-C944-4DA4-AF8A-6F93A0822060}"/>
              </a:ext>
            </a:extLst>
          </p:cNvPr>
          <p:cNvGraphicFramePr>
            <a:graphicFrameLocks noGrp="1"/>
          </p:cNvGraphicFramePr>
          <p:nvPr/>
        </p:nvGraphicFramePr>
        <p:xfrm>
          <a:off x="3390900" y="1876425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0">
            <a:extLst>
              <a:ext uri="{FF2B5EF4-FFF2-40B4-BE49-F238E27FC236}">
                <a16:creationId xmlns:a16="http://schemas.microsoft.com/office/drawing/2014/main" id="{462B8117-FEDE-4974-8D4A-2993B312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23050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1">
            <a:extLst>
              <a:ext uri="{FF2B5EF4-FFF2-40B4-BE49-F238E27FC236}">
                <a16:creationId xmlns:a16="http://schemas.microsoft.com/office/drawing/2014/main" id="{0CFEEF0B-E274-4D13-9E9E-D3D132759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0956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2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用来评估关联规则的度量指标有许多</a:t>
            </a: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000" b="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然而，并非所有度量都具有一致性（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一种度量对于某些挖掘的规则具有较高</a:t>
            </a: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值，但另一种度量可能对该规则却具有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较低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值）</a:t>
            </a:r>
            <a:endParaRPr lang="en-US" altLang="en-US" sz="2000" b="0" dirty="0">
              <a:latin typeface="Tahoma" pitchFamily="34" charset="0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B16BFC5-0FB9-478B-A08B-9B38FCAE6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40949"/>
              </p:ext>
            </p:extLst>
          </p:nvPr>
        </p:nvGraphicFramePr>
        <p:xfrm>
          <a:off x="5359400" y="0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38095" imgH="7430537" progId="Paint.Picture">
                  <p:embed/>
                </p:oleObj>
              </mc:Choice>
              <mc:Fallback>
                <p:oleObj name="Bitmap Image" r:id="rId2" imgW="7438095" imgH="7430537" progId="Paint.Picture">
                  <p:embed/>
                  <p:pic>
                    <p:nvPicPr>
                      <p:cNvPr id="870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0"/>
                        <a:ext cx="6781800" cy="677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2026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关联模式的评估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对以下十组关联规则组成的列联表：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不同度量方式大小排序：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E4FBA9A-B03F-47FC-B779-D60429854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30235"/>
              </p:ext>
            </p:extLst>
          </p:nvPr>
        </p:nvGraphicFramePr>
        <p:xfrm>
          <a:off x="5324929" y="1133475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076633" imgH="3352800" progId="Excel.Sheet.8">
                  <p:embed/>
                </p:oleObj>
              </mc:Choice>
              <mc:Fallback>
                <p:oleObj name="Worksheet" r:id="rId2" imgW="4076633" imgH="3352800" progId="Excel.Sheet.8">
                  <p:embed/>
                  <p:pic>
                    <p:nvPicPr>
                      <p:cNvPr id="880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929" y="1133475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A53497D-D5AD-4B31-AAA3-76B04747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44" y="3842310"/>
            <a:ext cx="7300685" cy="30096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EAF6D0-681B-4B82-863F-D9D73C1E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6438867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1C005444-A3A6-4C94-A977-C5845B6D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79" y="6438867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360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：对称性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针对上述情况，对称表示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M(A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→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B)=M(B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→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A)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，非对称表示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M(A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→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B)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≠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M(B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→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A)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对称的度量：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支持度、兴趣因子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提升度、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相关度、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PS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、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余弦相似度、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Jaccard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系统等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不对称的度量：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置信度、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互信息、基尼指数等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20AB8AE-6004-4641-86B4-EBD92D994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5256"/>
              </p:ext>
            </p:extLst>
          </p:nvPr>
        </p:nvGraphicFramePr>
        <p:xfrm>
          <a:off x="2211388" y="20129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51085" imgH="1280771" progId="Visio.Drawing.6">
                  <p:embed/>
                </p:oleObj>
              </mc:Choice>
              <mc:Fallback>
                <p:oleObj name="VISIO" r:id="rId3" imgW="7251085" imgH="1280771" progId="Visio.Drawing.6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2012950"/>
                        <a:ext cx="7248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913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：缩放不变性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考虑以下例子，挖掘患病风险与性别间的关联：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在对列联表计数进行缩放时，度量值不变的有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odds ratio: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其它度量在行列缩放时均会发生变化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50801ADA-511D-4452-9213-22730CF13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52828"/>
              </p:ext>
            </p:extLst>
          </p:nvPr>
        </p:nvGraphicFramePr>
        <p:xfrm>
          <a:off x="2171700" y="2441575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6EDC8577-C4C7-4F47-B55C-B11E29F9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11554"/>
              </p:ext>
            </p:extLst>
          </p:nvPr>
        </p:nvGraphicFramePr>
        <p:xfrm>
          <a:off x="6210300" y="2441575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59">
            <a:extLst>
              <a:ext uri="{FF2B5EF4-FFF2-40B4-BE49-F238E27FC236}">
                <a16:creationId xmlns:a16="http://schemas.microsoft.com/office/drawing/2014/main" id="{B9864D87-4187-4081-82A5-EACC5A5C2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113" y="4189413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C93D89F6-29FE-40EE-96F1-F9C19D751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0100" y="4194175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61">
            <a:extLst>
              <a:ext uri="{FF2B5EF4-FFF2-40B4-BE49-F238E27FC236}">
                <a16:creationId xmlns:a16="http://schemas.microsoft.com/office/drawing/2014/main" id="{A75C20EB-A888-4F43-9CF8-41F9A5CB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45339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2x</a:t>
            </a:r>
          </a:p>
        </p:txBody>
      </p:sp>
      <p:sp>
        <p:nvSpPr>
          <p:cNvPr id="11" name="Text Box 62">
            <a:extLst>
              <a:ext uri="{FF2B5EF4-FFF2-40B4-BE49-F238E27FC236}">
                <a16:creationId xmlns:a16="http://schemas.microsoft.com/office/drawing/2014/main" id="{E70C7E36-C11F-4EF5-A9A8-6ABEF2051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45339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 dirty="0"/>
              <a:t>10x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495F36-3C58-475A-B9D8-36AE203A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4872264"/>
            <a:ext cx="2407569" cy="4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29FFFA-2CC1-BA4B-94B1-ADD9CCC7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关联规则挖掘任务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664D9C-2303-6D4C-AF6E-98A0539F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881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关联规则挖掘的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找到所有具有关联规则的事务集合</a:t>
            </a:r>
            <a:r>
              <a:rPr lang="en-US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支持度≥</a:t>
            </a:r>
            <a:r>
              <a:rPr lang="en-US" alt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minsup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阈值 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置信度≥</a:t>
            </a:r>
            <a:r>
              <a:rPr lang="en-US" alt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minconf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阈值 </a:t>
            </a:r>
            <a:endParaRPr lang="en-US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暴力策略</a:t>
            </a:r>
            <a:r>
              <a:rPr lang="en-U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列出所有可能的关联规则 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计算每个规则的支持度和置信度 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minsup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en-US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minconf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阈值检测失败的规则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计算代价高昂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!</a:t>
            </a:r>
          </a:p>
          <a:p>
            <a:pPr lvl="1">
              <a:lnSpc>
                <a:spcPct val="150000"/>
              </a:lnSpc>
            </a:pPr>
            <a:endParaRPr lang="en-US" altLang="zh-CN" dirty="0" err="1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850E19-07F3-A940-816E-735C5D5F42A8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09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3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：反演性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以下例子中，向量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分别为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A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的反演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反演性：对属性进行反演后，度量值不变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具有反演性的度量：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相关度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不具有反演性的度量：兴趣因子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提升度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03B846-E18D-47F5-9243-26182DF7D5F7}"/>
              </a:ext>
            </a:extLst>
          </p:cNvPr>
          <p:cNvGrpSpPr/>
          <p:nvPr/>
        </p:nvGrpSpPr>
        <p:grpSpPr>
          <a:xfrm>
            <a:off x="6367463" y="1907652"/>
            <a:ext cx="4973637" cy="4429287"/>
            <a:chOff x="4132263" y="2377552"/>
            <a:chExt cx="4973637" cy="4429287"/>
          </a:xfrm>
        </p:grpSpPr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F01DBE8D-B106-4D05-AF03-C5FB84741A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68358"/>
                </p:ext>
              </p:extLst>
            </p:nvPr>
          </p:nvGraphicFramePr>
          <p:xfrm>
            <a:off x="4132263" y="2451100"/>
            <a:ext cx="4833937" cy="4355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753100" imgH="5195316" progId="Visio.Drawing.11">
                    <p:embed/>
                  </p:oleObj>
                </mc:Choice>
                <mc:Fallback>
                  <p:oleObj name="Visio" r:id="rId3" imgW="5753100" imgH="5195316" progId="Visio.Drawing.11">
                    <p:embed/>
                    <p:pic>
                      <p:nvPicPr>
                        <p:cNvPr id="911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263" y="2451100"/>
                          <a:ext cx="4833937" cy="4355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3678A14-CBDE-4C0D-ABE2-00F37F19BAE4}"/>
                </a:ext>
              </a:extLst>
            </p:cNvPr>
            <p:cNvSpPr/>
            <p:nvPr/>
          </p:nvSpPr>
          <p:spPr>
            <a:xfrm>
              <a:off x="7848600" y="2377552"/>
              <a:ext cx="1257300" cy="4355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58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3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：反演性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对以下两种情况计算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相关度，相关度不变：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36FF9985-BE59-4F36-BEF0-A4FCACA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31182"/>
              </p:ext>
            </p:extLst>
          </p:nvPr>
        </p:nvGraphicFramePr>
        <p:xfrm>
          <a:off x="2133600" y="2606632"/>
          <a:ext cx="3352800" cy="158436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31">
            <a:extLst>
              <a:ext uri="{FF2B5EF4-FFF2-40B4-BE49-F238E27FC236}">
                <a16:creationId xmlns:a16="http://schemas.microsoft.com/office/drawing/2014/main" id="{A107288F-81A8-4DCE-9087-4B3ECE25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46206"/>
              </p:ext>
            </p:extLst>
          </p:nvPr>
        </p:nvGraphicFramePr>
        <p:xfrm>
          <a:off x="6781800" y="2606632"/>
          <a:ext cx="3352800" cy="158436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58">
            <a:extLst>
              <a:ext uri="{FF2B5EF4-FFF2-40B4-BE49-F238E27FC236}">
                <a16:creationId xmlns:a16="http://schemas.microsoft.com/office/drawing/2014/main" id="{0115A3AD-B776-4394-91C6-833FB6358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0350"/>
              </p:ext>
            </p:extLst>
          </p:nvPr>
        </p:nvGraphicFramePr>
        <p:xfrm>
          <a:off x="1909763" y="4664032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1117600" progId="Equation.3">
                  <p:embed/>
                </p:oleObj>
              </mc:Choice>
              <mc:Fallback>
                <p:oleObj name="Equation" r:id="rId2" imgW="2959100" imgH="1117600" progId="Equation.3">
                  <p:embed/>
                  <p:pic>
                    <p:nvPicPr>
                      <p:cNvPr id="9221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664032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0">
            <a:extLst>
              <a:ext uri="{FF2B5EF4-FFF2-40B4-BE49-F238E27FC236}">
                <a16:creationId xmlns:a16="http://schemas.microsoft.com/office/drawing/2014/main" id="{9E75EEE9-AE73-472A-BC00-28D6D0675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84872"/>
              </p:ext>
            </p:extLst>
          </p:nvPr>
        </p:nvGraphicFramePr>
        <p:xfrm>
          <a:off x="6329363" y="4664032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9100" imgH="1117600" progId="Equation.3">
                  <p:embed/>
                </p:oleObj>
              </mc:Choice>
              <mc:Fallback>
                <p:oleObj name="Equation" r:id="rId4" imgW="2959100" imgH="1117600" progId="Equation.3">
                  <p:embed/>
                  <p:pic>
                    <p:nvPicPr>
                      <p:cNvPr id="9222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4664032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1">
            <a:extLst>
              <a:ext uri="{FF2B5EF4-FFF2-40B4-BE49-F238E27FC236}">
                <a16:creationId xmlns:a16="http://schemas.microsoft.com/office/drawing/2014/main" id="{AF5CA02E-5712-4F3F-B99F-3612D378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8283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2">
            <a:extLst>
              <a:ext uri="{FF2B5EF4-FFF2-40B4-BE49-F238E27FC236}">
                <a16:creationId xmlns:a16="http://schemas.microsoft.com/office/drawing/2014/main" id="{4D2F38E3-815D-4FC7-A5AA-6A0DF0D64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44483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3">
            <a:extLst>
              <a:ext uri="{FF2B5EF4-FFF2-40B4-BE49-F238E27FC236}">
                <a16:creationId xmlns:a16="http://schemas.microsoft.com/office/drawing/2014/main" id="{D5A0682E-1E02-4B33-B5D4-7A987C85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68283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4">
            <a:extLst>
              <a:ext uri="{FF2B5EF4-FFF2-40B4-BE49-F238E27FC236}">
                <a16:creationId xmlns:a16="http://schemas.microsoft.com/office/drawing/2014/main" id="{69E41EFA-6384-4A0C-AA31-DAEB31107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44483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1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3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：反演性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对以下两种情况计算兴趣因子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，兴趣因子发生改变：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5B91F934-46C6-415F-BBEF-F84BF6D4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77383"/>
              </p:ext>
            </p:extLst>
          </p:nvPr>
        </p:nvGraphicFramePr>
        <p:xfrm>
          <a:off x="1752600" y="2634456"/>
          <a:ext cx="3581400" cy="1584400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30">
            <a:extLst>
              <a:ext uri="{FF2B5EF4-FFF2-40B4-BE49-F238E27FC236}">
                <a16:creationId xmlns:a16="http://schemas.microsoft.com/office/drawing/2014/main" id="{5C28976D-2E7A-49F7-814B-DF053CC9D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52810"/>
              </p:ext>
            </p:extLst>
          </p:nvPr>
        </p:nvGraphicFramePr>
        <p:xfrm>
          <a:off x="6096000" y="2634456"/>
          <a:ext cx="3581400" cy="1589087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0F4291F-23CA-4A9C-AA1E-9B64949ABEAC}"/>
                  </a:ext>
                </a:extLst>
              </p:cNvPr>
              <p:cNvSpPr txBox="1"/>
              <p:nvPr/>
            </p:nvSpPr>
            <p:spPr bwMode="auto">
              <a:xfrm>
                <a:off x="2705100" y="4614863"/>
                <a:ext cx="2514600" cy="958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0F4291F-23CA-4A9C-AA1E-9B64949AB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5100" y="4614863"/>
                <a:ext cx="2514600" cy="958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60">
            <a:extLst>
              <a:ext uri="{FF2B5EF4-FFF2-40B4-BE49-F238E27FC236}">
                <a16:creationId xmlns:a16="http://schemas.microsoft.com/office/drawing/2014/main" id="{1AABCD5D-5B08-4221-B78E-F0953D2DB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0656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61">
            <a:extLst>
              <a:ext uri="{FF2B5EF4-FFF2-40B4-BE49-F238E27FC236}">
                <a16:creationId xmlns:a16="http://schemas.microsoft.com/office/drawing/2014/main" id="{D1923F22-56B9-423B-80B4-3DE371AA3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72656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62">
            <a:extLst>
              <a:ext uri="{FF2B5EF4-FFF2-40B4-BE49-F238E27FC236}">
                <a16:creationId xmlns:a16="http://schemas.microsoft.com/office/drawing/2014/main" id="{4F29492E-588D-45D8-B35C-C33CDF21F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710656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63">
            <a:extLst>
              <a:ext uri="{FF2B5EF4-FFF2-40B4-BE49-F238E27FC236}">
                <a16:creationId xmlns:a16="http://schemas.microsoft.com/office/drawing/2014/main" id="{80D6CA0F-6C56-49C1-AE87-6B211841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72656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DBF218B-CD0C-40C0-8FA4-799E5CC8138F}"/>
                  </a:ext>
                </a:extLst>
              </p:cNvPr>
              <p:cNvSpPr txBox="1"/>
              <p:nvPr/>
            </p:nvSpPr>
            <p:spPr bwMode="auto">
              <a:xfrm>
                <a:off x="7200900" y="4614863"/>
                <a:ext cx="2514600" cy="958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.11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DBF218B-CD0C-40C0-8FA4-799E5CC81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0" y="4614863"/>
                <a:ext cx="2514600" cy="958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52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5347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4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：零加性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对以下例子中的列联表进行了零加操作，即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f</a:t>
            </a:r>
            <a:r>
              <a:rPr lang="en-US" altLang="zh-CN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发生改变：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零加性：对所有对象进行零加操作，度量值不变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具有零加性的度量：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支持度、余弦相似度、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Jaccrad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系数等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不具有零加性的度量：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相关度、兴趣因子等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C18DD14-B64B-487F-A281-F8FF5E604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23878"/>
              </p:ext>
            </p:extLst>
          </p:nvPr>
        </p:nvGraphicFramePr>
        <p:xfrm>
          <a:off x="2338667" y="2548932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51085" imgH="1277718" progId="Visio.Drawing.6">
                  <p:embed/>
                </p:oleObj>
              </mc:Choice>
              <mc:Fallback>
                <p:oleObj name="VISIO" r:id="rId3" imgW="7251085" imgH="1277718" progId="Visio.Drawing.6">
                  <p:embed/>
                  <p:pic>
                    <p:nvPicPr>
                      <p:cNvPr id="93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667" y="2548932"/>
                        <a:ext cx="724852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1848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关联评估度量的性质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5DD78F-4CD1-4D74-92A7-593C9E7E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18" y="1381124"/>
            <a:ext cx="8511277" cy="49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39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辛普森悖论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B30DFF2-756E-420B-8DEF-F980C8AC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8525" y="1914525"/>
            <a:ext cx="4800600" cy="1690688"/>
          </a:xfrm>
          <a:prstGeom prst="rect">
            <a:avLst/>
          </a:prstGeom>
          <a:noFill/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D9E5933-6868-4597-8F5E-6D8805791E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28814"/>
              </p:ext>
            </p:extLst>
          </p:nvPr>
        </p:nvGraphicFramePr>
        <p:xfrm>
          <a:off x="2409825" y="4094163"/>
          <a:ext cx="708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4064000" imgH="431800" progId="Equation.3">
                  <p:embed/>
                </p:oleObj>
              </mc:Choice>
              <mc:Fallback>
                <p:oleObj name="Microsoft Equation 3.0" r:id="rId3" imgW="4064000" imgH="431800" progId="Equation.3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094163"/>
                        <a:ext cx="708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FA079436-83CC-4F54-B825-E61B6F60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5018089"/>
            <a:ext cx="501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=&gt; </a:t>
            </a:r>
            <a:r>
              <a:rPr lang="zh-CN" altLang="en-US" sz="1800" dirty="0"/>
              <a:t>购买高清电视的顾客更有可能购买健身器材。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249668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辛普森悖论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1105080-AE1B-4142-8E49-E3FCDE83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100" y="1466850"/>
            <a:ext cx="7391400" cy="1962150"/>
          </a:xfrm>
          <a:prstGeom prst="rect">
            <a:avLst/>
          </a:prstGeom>
          <a:noFill/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CD8D4C7-EACE-4E76-94D4-7A9E3C7C8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697492"/>
              </p:ext>
            </p:extLst>
          </p:nvPr>
        </p:nvGraphicFramePr>
        <p:xfrm>
          <a:off x="2930525" y="4133850"/>
          <a:ext cx="6937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5100" imgH="431800" progId="Equation.3">
                  <p:embed/>
                </p:oleObj>
              </mc:Choice>
              <mc:Fallback>
                <p:oleObj name="Equation" r:id="rId3" imgW="3975100" imgH="431800" progId="Equation.3">
                  <p:embed/>
                  <p:pic>
                    <p:nvPicPr>
                      <p:cNvPr id="96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133850"/>
                        <a:ext cx="6937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B21A8C1-8A6E-409C-8968-1D69BD8FB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65964"/>
              </p:ext>
            </p:extLst>
          </p:nvPr>
        </p:nvGraphicFramePr>
        <p:xfrm>
          <a:off x="2857500" y="5638800"/>
          <a:ext cx="6705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65600" imgH="431800" progId="Equation.3">
                  <p:embed/>
                </p:oleObj>
              </mc:Choice>
              <mc:Fallback>
                <p:oleObj name="Equation" r:id="rId5" imgW="4165600" imgH="431800" progId="Equation.3">
                  <p:embed/>
                  <p:pic>
                    <p:nvPicPr>
                      <p:cNvPr id="96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638800"/>
                        <a:ext cx="6705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>
            <a:extLst>
              <a:ext uri="{FF2B5EF4-FFF2-40B4-BE49-F238E27FC236}">
                <a16:creationId xmlns:a16="http://schemas.microsoft.com/office/drawing/2014/main" id="{3C83C81D-534E-461A-BF2C-42556FA3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173663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Working adults: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2FB5F5AD-9492-4203-BCDE-B1B99AC8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676650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College students:</a:t>
            </a:r>
          </a:p>
        </p:txBody>
      </p:sp>
    </p:spTree>
    <p:extLst>
      <p:ext uri="{BB962C8B-B14F-4D97-AF65-F5344CB8AC3E}">
        <p14:creationId xmlns:p14="http://schemas.microsoft.com/office/powerpoint/2010/main" val="28545395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辛普森悖论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辛普森悖论：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隐藏变量可能导致观察到的一对变量间的关联消失或方向发生逆转。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有时需要适当的分层才能避免因辛普森悖论产生的虚假模式。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53562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20E084-1D20-4E2E-ADC9-1B6C13C139E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143883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倾斜支持度：大多数项具有较低的频率，但少数项具有很高的频率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A62D6C-F4ED-492E-8695-F2500764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1371600" y="1905000"/>
            <a:ext cx="5562600" cy="4038600"/>
          </a:xfrm>
          <a:prstGeom prst="rect">
            <a:avLst/>
          </a:prstGeom>
          <a:noFill/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40B70B5A-157C-4C07-9F41-BDA0396AF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Rank of item (in log scale)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6057CE3-39D1-4BA1-910A-8A751E0D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FFFF00"/>
                </a:solidFill>
              </a:rPr>
              <a:t>极少数项具有很高的支持度计数</a:t>
            </a:r>
            <a:endParaRPr lang="en-US" altLang="en-US" sz="1400" dirty="0">
              <a:solidFill>
                <a:srgbClr val="FFFF00"/>
              </a:solidFill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F822ABEC-0075-4E8A-ABB4-7FFF3693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FFFF00"/>
                </a:solidFill>
              </a:rPr>
              <a:t>大多数项具有很低的支持度计数</a:t>
            </a:r>
            <a:endParaRPr lang="en-US" altLang="en-US" sz="1400" dirty="0">
              <a:solidFill>
                <a:srgbClr val="FFFF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99615A-5B73-423A-A479-59D1A47D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56" y="1714500"/>
            <a:ext cx="1764151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20E084-1D20-4E2E-ADC9-1B6C13C139E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143883"/>
            <a:ext cx="7354031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合适的支持度阈值（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minsup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）难以确定：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minsup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太高，则容易遗漏较低支持度项的关联模式，例如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{q, r}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minsup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太低，则由于频繁项集的数量增加，导致关联分析算法的计算量增加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2517CD-42B4-47B7-AE4B-F98FD76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631" y="895564"/>
            <a:ext cx="1989994" cy="57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1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02B7-9414-0448-8CD3-CBA55D2C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计算复杂度 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D07AA11-B4CD-3A41-948A-570A38629E97}"/>
              </a:ext>
            </a:extLst>
          </p:cNvPr>
          <p:cNvSpPr txBox="1">
            <a:spLocks noChangeArrowheads="1"/>
          </p:cNvSpPr>
          <p:nvPr/>
        </p:nvSpPr>
        <p:spPr>
          <a:xfrm>
            <a:off x="1302117" y="1825625"/>
            <a:ext cx="83185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个项目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项集总数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en-US" baseline="300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可能的关联规则总数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5029BD5D-9DBC-6941-9BB9-14FF8EFB8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79153"/>
              </p:ext>
            </p:extLst>
          </p:nvPr>
        </p:nvGraphicFramePr>
        <p:xfrm>
          <a:off x="1447801" y="3601549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1" y="3601549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>
            <a:extLst>
              <a:ext uri="{FF2B5EF4-FFF2-40B4-BE49-F238E27FC236}">
                <a16:creationId xmlns:a16="http://schemas.microsoft.com/office/drawing/2014/main" id="{59FB23F0-0683-BD4D-AD90-8E03D4A0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82" y="5655896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5439"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d=6,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 </a:t>
            </a:r>
            <a:r>
              <a:rPr lang="en-U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 = 602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247E2E9B-2730-2549-A012-90B2BC73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013083" y="1967523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DF2407-82F5-BE4B-B49D-C669D7EC28D1}"/>
              </a:ext>
            </a:extLst>
          </p:cNvPr>
          <p:cNvSpPr txBox="1"/>
          <p:nvPr/>
        </p:nvSpPr>
        <p:spPr>
          <a:xfrm>
            <a:off x="-890954" y="2813538"/>
            <a:ext cx="726831" cy="38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C7FB2C-AF14-024B-BE39-D214B082D8AB}"/>
              </a:ext>
            </a:extLst>
          </p:cNvPr>
          <p:cNvSpPr/>
          <p:nvPr/>
        </p:nvSpPr>
        <p:spPr>
          <a:xfrm>
            <a:off x="3624896" y="2361928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en-US" baseline="30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18D99E-288A-024B-B2A7-2065E9813A9C}"/>
              </a:ext>
            </a:extLst>
          </p:cNvPr>
          <p:cNvSpPr txBox="1"/>
          <p:nvPr/>
        </p:nvSpPr>
        <p:spPr>
          <a:xfrm>
            <a:off x="1129748" y="6238440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blog.csdn.net</a:t>
            </a:r>
            <a:r>
              <a:rPr kumimoji="1" lang="en" altLang="zh-CN" dirty="0"/>
              <a:t>/</a:t>
            </a:r>
            <a:r>
              <a:rPr kumimoji="1" lang="en" altLang="zh-CN" dirty="0" err="1"/>
              <a:t>wxbmelisky</a:t>
            </a:r>
            <a:r>
              <a:rPr kumimoji="1" lang="en" altLang="zh-CN" dirty="0"/>
              <a:t>/article/details/48268833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0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20E084-1D20-4E2E-ADC9-1B6C13C139E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143883"/>
            <a:ext cx="7354031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特别的，如果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minsup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太低，则通过关联分析，可能会提取大量高频率项与低频率项相关联的虚假模式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例如：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q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→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的规则可能被提取，然而模式仅仅由于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的频繁发生而导致。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上述问题被称为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交叉支持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cross support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2517CD-42B4-47B7-AE4B-F98FD76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631" y="895564"/>
            <a:ext cx="1989994" cy="57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73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600" y="1143883"/>
                <a:ext cx="8162925" cy="5347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交叉支持定义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对于拥有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d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项的项集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𝑋</m:t>
                    </m:r>
                    <m:r>
                      <a:rPr lang="en-US" altLang="en-US" sz="20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}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以下支持度比率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r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/>
                      </a:rPr>
                      <m:t>𝑠</m:t>
                    </m:r>
                    <m:r>
                      <a:rPr lang="en-US" altLang="en-US" sz="200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是项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的支持度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如果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r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小于指定阈值</a:t>
                </a:r>
                <a:r>
                  <a:rPr lang="en-US" altLang="zh-CN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h</a:t>
                </a:r>
                <a:r>
                  <a:rPr lang="en-US" altLang="zh-CN" sz="2000" baseline="-25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c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，则该项集存在交叉支持模式。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43883"/>
                <a:ext cx="8162925" cy="5347494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C7A93A81-CCE3-4149-9A34-70D07DDD8A2B}"/>
                  </a:ext>
                </a:extLst>
              </p:cNvPr>
              <p:cNvSpPr txBox="1"/>
              <p:nvPr/>
            </p:nvSpPr>
            <p:spPr>
              <a:xfrm>
                <a:off x="2753957" y="2437831"/>
                <a:ext cx="6494817" cy="99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b="0" i="1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C7A93A81-CCE3-4149-9A34-70D07DDD8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957" y="2437831"/>
                <a:ext cx="6494817" cy="991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272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600" y="1263739"/>
                <a:ext cx="10287000" cy="5347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H</a:t>
                </a:r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置信度（全置信度）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为消除交叉支持模式，对给定项集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/>
                      </a:rPr>
                      <m:t>𝑋</m:t>
                    </m:r>
                    <m:r>
                      <a:rPr lang="en-US" altLang="en-US" sz="200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，定义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H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置信度为来自于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X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项集中所有子集的最小置信度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sz="2000" dirty="0">
                    <a:solidFill>
                      <a:srgbClr val="C00000"/>
                    </a:solidFill>
                  </a:rPr>
                  <a:t>H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置信度</a:t>
                </a:r>
                <a:r>
                  <a:rPr lang="en-US" alt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/>
                      </a:rPr>
                      <m:t> 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000" dirty="0">
                    <a:solidFill>
                      <a:srgbClr val="C00000"/>
                    </a:solidFill>
                  </a:rPr>
                  <a:t> ) = min(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置信度</a:t>
                </a:r>
                <a:r>
                  <a:rPr lang="en-US" alt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0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0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)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,</a:t>
                </a:r>
                <a:r>
                  <a:rPr lang="en-US" altLang="en-US" sz="20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 </m:t>
                    </m:r>
                    <m:r>
                      <a:rPr lang="en-US" altLang="en-US" sz="2000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sz="20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sz="20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/>
                      </a:rPr>
                      <m:t>= </m:t>
                    </m:r>
                    <m:r>
                      <a:rPr lang="en-US" altLang="en-US" sz="2000" i="1">
                        <a:latin typeface="Cambria Math"/>
                      </a:rPr>
                      <m:t>𝑋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例如：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sz="2000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/>
                      </a:rPr>
                      <m:t>= </m:t>
                    </m:r>
                    <m:r>
                      <a:rPr lang="en-US" altLang="en-US" sz="20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0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000" dirty="0"/>
                  <a:t> 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63739"/>
                <a:ext cx="10287000" cy="5347494"/>
              </a:xfrm>
              <a:prstGeom prst="rect">
                <a:avLst/>
              </a:prstGeo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135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600" y="1263739"/>
                <a:ext cx="10287000" cy="5347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H</a:t>
                </a: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置信度（全置信度）</a:t>
                </a:r>
                <a:endPara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置信度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) =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支持度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支持度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=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支持度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(X)/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支持度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为定值，因此，计算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min(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000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000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即为计算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max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（支持度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由于支持度的反单调性，项集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中的最大支持度项由该项集中单个项的支持度决定，则：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𝐻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sym typeface="Symbol" pitchFamily="18" charset="2"/>
                        </a:rPr>
                        <m:t>置信度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 b="0" i="0" smtClean="0">
                          <a:latin typeface="Cambria Math"/>
                          <a:sym typeface="Symbol" pitchFamily="18" charset="2"/>
                        </a:rPr>
                        <m:t> </m:t>
                      </m:r>
                      <m:r>
                        <a:rPr lang="en-US" altLang="en-US" sz="2000" i="1">
                          <a:latin typeface="Cambria Math"/>
                          <a:sym typeface="Symbol" pitchFamily="18" charset="2"/>
                        </a:rPr>
                        <m:t>= 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63739"/>
                <a:ext cx="10287000" cy="5347494"/>
              </a:xfrm>
              <a:prstGeom prst="rect">
                <a:avLst/>
              </a:prstGeo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535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600" y="1263739"/>
                <a:ext cx="10287000" cy="5347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H</a:t>
                </a:r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置信度（全置信度）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又由于支持度的反单调性：</a:t>
                </a:r>
                <a:r>
                  <a:rPr lang="en-US" altLang="en-US" sz="2000" b="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𝑠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i="1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0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),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), …,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𝑑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置信度与交叉支持指标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之间的关系为：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𝐻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sym typeface="Symbol" pitchFamily="18" charset="2"/>
                        </a:rPr>
                        <m:t>置信度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 b="0" i="0" smtClean="0">
                          <a:latin typeface="Cambria Math"/>
                          <a:sym typeface="Symbol" pitchFamily="18" charset="2"/>
                        </a:rPr>
                        <m:t> </m:t>
                      </m:r>
                      <m:r>
                        <a:rPr lang="en-US" altLang="en-US" sz="2000" i="1">
                          <a:latin typeface="Cambria Math"/>
                          <a:sym typeface="Symbol" pitchFamily="18" charset="2"/>
                        </a:rPr>
                        <m:t>= 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2000" i="1" dirty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2000" i="1" dirty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0" dirty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 </m:t>
                      </m:r>
                      <m:r>
                        <a:rPr lang="en-US" altLang="en-US" sz="2000" dirty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f>
                        <m:f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min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 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𝑠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(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),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 </m:t>
                              </m:r>
                              <m:r>
                                <a:rPr lang="en-US" altLang="en-US" sz="2000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 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𝑠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(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ea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000">
                                  <a:latin typeface="Cambria Math"/>
                                  <a:sym typeface="Symbol" pitchFamily="18" charset="2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  <a:sym typeface="Symbol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,   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  <a:sym typeface="Symbol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  <a:sym typeface="Symbol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 ,   …,   </m:t>
                                  </m:r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  <a:sym typeface="Symbol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  <a:sym typeface="Symbol" pitchFamily="18" charset="2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en-US" sz="20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en-US" altLang="en-US" sz="2000" b="0" i="1" smtClean="0">
                          <a:latin typeface="Cambria Math"/>
                          <a:sym typeface="Symbol" pitchFamily="18" charset="2"/>
                        </a:rPr>
                        <m:t>𝑟</m:t>
                      </m:r>
                      <m:r>
                        <a:rPr lang="en-US" altLang="en-US" sz="2000" b="0" i="1" smtClean="0"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en-US" altLang="en-US" sz="2000" b="0" i="1" smtClean="0">
                          <a:latin typeface="Cambria Math"/>
                          <a:sym typeface="Symbol" pitchFamily="18" charset="2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120E084-1D20-4E2E-ADC9-1B6C13C1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63739"/>
                <a:ext cx="10287000" cy="5347494"/>
              </a:xfrm>
              <a:prstGeom prst="rect">
                <a:avLst/>
              </a:prstGeo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9461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33"/>
            <a:ext cx="10515600" cy="701731"/>
          </a:xfrm>
          <a:noFill/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倾斜支持度分布的影响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62546-1E77-4306-BB6B-2CFB05C84A5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53331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EBCDD9-A1A8-43EB-9B6F-A842265BD14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30312"/>
            <a:ext cx="105156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20E084-1D20-4E2E-ADC9-1B6C13C139E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263739"/>
            <a:ext cx="10287000" cy="534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置信度（全置信度）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置信度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r(X)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，因此确保模式的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置信度大于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指定阈值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</a:t>
            </a:r>
            <a:r>
              <a:rPr lang="en-US" altLang="zh-CN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，可消除交叉支持模式。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超团模式（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hyperclique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pattern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）：给定项集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，如果其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置信度大于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h</a:t>
            </a:r>
            <a:r>
              <a:rPr lang="en-US" altLang="zh-CN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，则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为超团模式。</a:t>
            </a:r>
            <a:br>
              <a:rPr lang="en-US" altLang="en-US" sz="2000" i="1" dirty="0">
                <a:latin typeface="Cambria Math"/>
                <a:sym typeface="Symbol" pitchFamily="18" charset="2"/>
              </a:rPr>
            </a:br>
            <a:br>
              <a:rPr lang="en-US" altLang="en-US" sz="2000" i="1" dirty="0">
                <a:latin typeface="Cambria Math"/>
                <a:sym typeface="Symbol" pitchFamily="18" charset="2"/>
              </a:rPr>
            </a:br>
            <a:endParaRPr lang="en-US" altLang="zh-CN" sz="20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309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359C-3A54-CE46-ABA7-7FE5CC4B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373689" cy="878777"/>
          </a:xfrm>
        </p:spPr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4B18E4-40FB-4186-9E15-EC2BE51B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65226"/>
            <a:ext cx="10515600" cy="475074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关联：给定一组交易记录，根据交易记录中其他项的出现情况，发现可以预测某些项出现的规则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分为两步：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）利用支持度确定频繁项集；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）利用置信度在频繁项集中确定关联规则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降低运算复杂度：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Apriori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算法对候选项集及关联规则进行剪枝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利用哈希树计算支持度，降低候选项集与事务的比较次数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降低存储空间：频繁项集的紧凑表示，包括极大频繁项集与闭项集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155588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359C-3A54-CE46-ABA7-7FE5CC4B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373689" cy="878777"/>
          </a:xfrm>
        </p:spPr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4B18E4-40FB-4186-9E15-EC2BE51B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65226"/>
            <a:ext cx="10515600" cy="475074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关联规则挖掘的评估：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选择不同的度量指标，挖掘的规则将不同。度量的选择根据其性质（对称性、缩放不变性、反演性、零加性）及具体应用决定；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对事务数据进行合理分层避免辛普森悖论；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置信度消除倾斜支持度分布的影响。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总的来说，关联规则挖掘任务，思想（算法）简单直观，实际操作却不简单：需要考虑的因素众多！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93794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/>
              <a:t>Welcome</a:t>
            </a:r>
            <a:r>
              <a:rPr kumimoji="1" lang="zh-CN" altLang="en-US" sz="5400"/>
              <a:t> </a:t>
            </a:r>
            <a:r>
              <a:rPr kumimoji="1" lang="en-US" altLang="zh-CN" sz="5400"/>
              <a:t>to</a:t>
            </a:r>
            <a:r>
              <a:rPr kumimoji="1" lang="zh-CN" altLang="en-US" sz="5400"/>
              <a:t> </a:t>
            </a:r>
            <a:r>
              <a:rPr kumimoji="1" lang="en-US" altLang="zh-CN" sz="5400"/>
              <a:t>Data</a:t>
            </a:r>
            <a:r>
              <a:rPr kumimoji="1" lang="zh-CN" altLang="en-US" sz="5400"/>
              <a:t> </a:t>
            </a:r>
            <a:r>
              <a:rPr kumimoji="1" lang="en-US" altLang="zh-CN" sz="5400"/>
              <a:t>Mining</a:t>
            </a:r>
            <a:r>
              <a:rPr kumimoji="1" lang="zh-CN" altLang="en-US" sz="5400"/>
              <a:t>！</a:t>
            </a:r>
          </a:p>
          <a:p>
            <a:endParaRPr kumimoji="1" lang="zh-CN" altLang="en-US" sz="210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7061</Words>
  <Application>Microsoft Office PowerPoint</Application>
  <PresentationFormat>宽屏</PresentationFormat>
  <Paragraphs>1613</Paragraphs>
  <Slides>98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98</vt:i4>
      </vt:variant>
    </vt:vector>
  </HeadingPairs>
  <TitlesOfParts>
    <vt:vector size="119" baseType="lpstr">
      <vt:lpstr>Chalkboard</vt:lpstr>
      <vt:lpstr>Monotype Sorts</vt:lpstr>
      <vt:lpstr>等线</vt:lpstr>
      <vt:lpstr>等线 Light</vt:lpstr>
      <vt:lpstr>微软雅黑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Office 主题​​</vt:lpstr>
      <vt:lpstr>Visio</vt:lpstr>
      <vt:lpstr>Equation</vt:lpstr>
      <vt:lpstr>VISIO</vt:lpstr>
      <vt:lpstr>Document</vt:lpstr>
      <vt:lpstr>文档</vt:lpstr>
      <vt:lpstr>Worksheet</vt:lpstr>
      <vt:lpstr>Bitmap Image</vt:lpstr>
      <vt:lpstr>Microsoft Equation 3.0</vt:lpstr>
      <vt:lpstr>PowerPoint 演示文稿</vt:lpstr>
      <vt:lpstr>PowerPoint 演示文稿</vt:lpstr>
      <vt:lpstr>目录</vt:lpstr>
      <vt:lpstr>PowerPoint 演示文稿</vt:lpstr>
      <vt:lpstr>关联规则挖掘</vt:lpstr>
      <vt:lpstr>频繁项集</vt:lpstr>
      <vt:lpstr>定义：关联规则（Association Rule）</vt:lpstr>
      <vt:lpstr>关联规则挖掘任务 </vt:lpstr>
      <vt:lpstr>计算复杂度  </vt:lpstr>
      <vt:lpstr>关联规则挖掘</vt:lpstr>
      <vt:lpstr>PowerPoint 演示文稿</vt:lpstr>
      <vt:lpstr>PowerPoint 演示文稿</vt:lpstr>
      <vt:lpstr>频繁项集生成 </vt:lpstr>
      <vt:lpstr>频繁项集生成 </vt:lpstr>
      <vt:lpstr>频繁项集生成策略</vt:lpstr>
      <vt:lpstr>减少候选项目数量</vt:lpstr>
      <vt:lpstr>Apriori原理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Apriori Algorithm</vt:lpstr>
      <vt:lpstr>PowerPoint 演示文稿</vt:lpstr>
      <vt:lpstr>PowerPoint 演示文稿</vt:lpstr>
      <vt:lpstr>PowerPoint 演示文稿</vt:lpstr>
      <vt:lpstr>候选生成:Fk-1 x Fk-1方法 </vt:lpstr>
      <vt:lpstr>候选项修剪 </vt:lpstr>
      <vt:lpstr>另一种Fk-1 x Fk-1方法 </vt:lpstr>
      <vt:lpstr>另一种Fk-1 x Fk-1方法 </vt:lpstr>
      <vt:lpstr>Apriori原则</vt:lpstr>
      <vt:lpstr>候选项集支持计数 </vt:lpstr>
      <vt:lpstr>候选项集支持计数 </vt:lpstr>
      <vt:lpstr>PowerPoint 演示文稿</vt:lpstr>
      <vt:lpstr>PowerPoint 演示文稿</vt:lpstr>
      <vt:lpstr>PowerPoint 演示文稿</vt:lpstr>
      <vt:lpstr>使用哈希树计算支持计数</vt:lpstr>
      <vt:lpstr>使用哈希树计算支持计数</vt:lpstr>
      <vt:lpstr>使用哈希树计算支持计数</vt:lpstr>
      <vt:lpstr>使用哈希树计算支持计数</vt:lpstr>
      <vt:lpstr>使用哈希树计算支持计数</vt:lpstr>
      <vt:lpstr>使用哈希树计算支持计数</vt:lpstr>
      <vt:lpstr>规则生成 </vt:lpstr>
      <vt:lpstr>规则生成</vt:lpstr>
      <vt:lpstr>基于Apriori算法的规则生成 </vt:lpstr>
      <vt:lpstr>PowerPoint 演示文稿</vt:lpstr>
      <vt:lpstr>算法与复杂度</vt:lpstr>
      <vt:lpstr>算法与复杂度</vt:lpstr>
      <vt:lpstr>频繁项集的紧凑表示</vt:lpstr>
      <vt:lpstr>极大频繁项集</vt:lpstr>
      <vt:lpstr>极大频繁项集</vt:lpstr>
      <vt:lpstr>极大频繁项集</vt:lpstr>
      <vt:lpstr>极大频繁项集</vt:lpstr>
      <vt:lpstr>极大频繁项集</vt:lpstr>
      <vt:lpstr>极大频繁项集</vt:lpstr>
      <vt:lpstr>闭项集</vt:lpstr>
      <vt:lpstr>闭项集</vt:lpstr>
      <vt:lpstr>闭项集</vt:lpstr>
      <vt:lpstr>闭项集</vt:lpstr>
      <vt:lpstr>闭项集</vt:lpstr>
      <vt:lpstr>闭项集</vt:lpstr>
      <vt:lpstr>闭项集</vt:lpstr>
      <vt:lpstr>极大频繁项集 vs. 闭项集</vt:lpstr>
      <vt:lpstr>极大频繁项集 vs. 闭项集</vt:lpstr>
      <vt:lpstr>极大频繁项集 vs. 闭项集</vt:lpstr>
      <vt:lpstr>PowerPoint 演示文稿</vt:lpstr>
      <vt:lpstr>关联模式的评估</vt:lpstr>
      <vt:lpstr>兴趣度</vt:lpstr>
      <vt:lpstr>支持度-置信度框架的局限性</vt:lpstr>
      <vt:lpstr>支持度-置信度框架的局限性</vt:lpstr>
      <vt:lpstr>关联模式的评估</vt:lpstr>
      <vt:lpstr>关联模式的评估</vt:lpstr>
      <vt:lpstr>关联模式的评估</vt:lpstr>
      <vt:lpstr>关联模式的评估</vt:lpstr>
      <vt:lpstr>关联模式的评估</vt:lpstr>
      <vt:lpstr>关联模式的评估</vt:lpstr>
      <vt:lpstr>关联评估度量的性质</vt:lpstr>
      <vt:lpstr>关联评估度量的性质</vt:lpstr>
      <vt:lpstr>关联评估度量的性质</vt:lpstr>
      <vt:lpstr>关联评估度量的性质</vt:lpstr>
      <vt:lpstr>关联评估度量的性质</vt:lpstr>
      <vt:lpstr>关联评估度量的性质</vt:lpstr>
      <vt:lpstr>关联评估度量的性质</vt:lpstr>
      <vt:lpstr>辛普森悖论</vt:lpstr>
      <vt:lpstr>辛普森悖论</vt:lpstr>
      <vt:lpstr>辛普森悖论</vt:lpstr>
      <vt:lpstr>倾斜支持度分布的影响</vt:lpstr>
      <vt:lpstr>倾斜支持度分布的影响</vt:lpstr>
      <vt:lpstr>倾斜支持度分布的影响</vt:lpstr>
      <vt:lpstr>倾斜支持度分布的影响</vt:lpstr>
      <vt:lpstr>倾斜支持度分布的影响</vt:lpstr>
      <vt:lpstr>倾斜支持度分布的影响</vt:lpstr>
      <vt:lpstr>倾斜支持度分布的影响</vt:lpstr>
      <vt:lpstr>倾斜支持度分布的影响</vt:lpstr>
      <vt:lpstr>小结</vt:lpstr>
      <vt:lpstr>小结</vt:lpstr>
      <vt:lpstr>欢迎来到 数据挖掘的世界！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昊</dc:creator>
  <cp:lastModifiedBy>圣宇</cp:lastModifiedBy>
  <cp:revision>326</cp:revision>
  <dcterms:created xsi:type="dcterms:W3CDTF">2021-04-11T06:39:22Z</dcterms:created>
  <dcterms:modified xsi:type="dcterms:W3CDTF">2021-05-17T07:46:22Z</dcterms:modified>
</cp:coreProperties>
</file>