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3"/>
  </p:notesMasterIdLst>
  <p:sldIdLst>
    <p:sldId id="256" r:id="rId2"/>
    <p:sldId id="268" r:id="rId3"/>
    <p:sldId id="257" r:id="rId4"/>
    <p:sldId id="691" r:id="rId5"/>
    <p:sldId id="537" r:id="rId6"/>
    <p:sldId id="749" r:id="rId7"/>
    <p:sldId id="750" r:id="rId8"/>
    <p:sldId id="751" r:id="rId9"/>
    <p:sldId id="752" r:id="rId10"/>
    <p:sldId id="753" r:id="rId11"/>
    <p:sldId id="754" r:id="rId12"/>
    <p:sldId id="755" r:id="rId13"/>
    <p:sldId id="756" r:id="rId14"/>
    <p:sldId id="757" r:id="rId15"/>
    <p:sldId id="758" r:id="rId16"/>
    <p:sldId id="759" r:id="rId17"/>
    <p:sldId id="760" r:id="rId18"/>
    <p:sldId id="761" r:id="rId19"/>
    <p:sldId id="762" r:id="rId20"/>
    <p:sldId id="763" r:id="rId21"/>
    <p:sldId id="764" r:id="rId22"/>
    <p:sldId id="765" r:id="rId23"/>
    <p:sldId id="766" r:id="rId24"/>
    <p:sldId id="767" r:id="rId25"/>
    <p:sldId id="768" r:id="rId26"/>
    <p:sldId id="769" r:id="rId27"/>
    <p:sldId id="770" r:id="rId28"/>
    <p:sldId id="771" r:id="rId29"/>
    <p:sldId id="772" r:id="rId30"/>
    <p:sldId id="773" r:id="rId31"/>
    <p:sldId id="774" r:id="rId32"/>
    <p:sldId id="775" r:id="rId33"/>
    <p:sldId id="776" r:id="rId34"/>
    <p:sldId id="777" r:id="rId35"/>
    <p:sldId id="778" r:id="rId36"/>
    <p:sldId id="779" r:id="rId37"/>
    <p:sldId id="790" r:id="rId38"/>
    <p:sldId id="789" r:id="rId39"/>
    <p:sldId id="788" r:id="rId40"/>
    <p:sldId id="787" r:id="rId41"/>
    <p:sldId id="786" r:id="rId42"/>
    <p:sldId id="785" r:id="rId43"/>
    <p:sldId id="784" r:id="rId44"/>
    <p:sldId id="783" r:id="rId45"/>
    <p:sldId id="782" r:id="rId46"/>
    <p:sldId id="781" r:id="rId47"/>
    <p:sldId id="791" r:id="rId48"/>
    <p:sldId id="792" r:id="rId49"/>
    <p:sldId id="793" r:id="rId50"/>
    <p:sldId id="794" r:id="rId51"/>
    <p:sldId id="795" r:id="rId52"/>
    <p:sldId id="796" r:id="rId53"/>
    <p:sldId id="797" r:id="rId54"/>
    <p:sldId id="798" r:id="rId55"/>
    <p:sldId id="799" r:id="rId56"/>
    <p:sldId id="800" r:id="rId57"/>
    <p:sldId id="801" r:id="rId58"/>
    <p:sldId id="802" r:id="rId59"/>
    <p:sldId id="803" r:id="rId60"/>
    <p:sldId id="804" r:id="rId61"/>
    <p:sldId id="805" r:id="rId62"/>
    <p:sldId id="806" r:id="rId63"/>
    <p:sldId id="807" r:id="rId64"/>
    <p:sldId id="808" r:id="rId65"/>
    <p:sldId id="809" r:id="rId66"/>
    <p:sldId id="810" r:id="rId67"/>
    <p:sldId id="811" r:id="rId68"/>
    <p:sldId id="812" r:id="rId69"/>
    <p:sldId id="813" r:id="rId70"/>
    <p:sldId id="814" r:id="rId71"/>
    <p:sldId id="815" r:id="rId72"/>
    <p:sldId id="816" r:id="rId73"/>
    <p:sldId id="817" r:id="rId74"/>
    <p:sldId id="818" r:id="rId75"/>
    <p:sldId id="819" r:id="rId76"/>
    <p:sldId id="820" r:id="rId77"/>
    <p:sldId id="821" r:id="rId78"/>
    <p:sldId id="822" r:id="rId79"/>
    <p:sldId id="823" r:id="rId80"/>
    <p:sldId id="824" r:id="rId81"/>
    <p:sldId id="825" r:id="rId82"/>
    <p:sldId id="826" r:id="rId83"/>
    <p:sldId id="827" r:id="rId84"/>
    <p:sldId id="828" r:id="rId85"/>
    <p:sldId id="829" r:id="rId86"/>
    <p:sldId id="830" r:id="rId87"/>
    <p:sldId id="831" r:id="rId88"/>
    <p:sldId id="832" r:id="rId89"/>
    <p:sldId id="833" r:id="rId90"/>
    <p:sldId id="834" r:id="rId91"/>
    <p:sldId id="835" r:id="rId92"/>
    <p:sldId id="836" r:id="rId93"/>
    <p:sldId id="837" r:id="rId94"/>
    <p:sldId id="838" r:id="rId95"/>
    <p:sldId id="841" r:id="rId96"/>
    <p:sldId id="839" r:id="rId97"/>
    <p:sldId id="840" r:id="rId98"/>
    <p:sldId id="877" r:id="rId99"/>
    <p:sldId id="842" r:id="rId100"/>
    <p:sldId id="843" r:id="rId101"/>
    <p:sldId id="844" r:id="rId102"/>
    <p:sldId id="845" r:id="rId103"/>
    <p:sldId id="846" r:id="rId104"/>
    <p:sldId id="847" r:id="rId105"/>
    <p:sldId id="848" r:id="rId106"/>
    <p:sldId id="849" r:id="rId107"/>
    <p:sldId id="850" r:id="rId108"/>
    <p:sldId id="851" r:id="rId109"/>
    <p:sldId id="852" r:id="rId110"/>
    <p:sldId id="853" r:id="rId111"/>
    <p:sldId id="854" r:id="rId112"/>
    <p:sldId id="855" r:id="rId113"/>
    <p:sldId id="856" r:id="rId114"/>
    <p:sldId id="857" r:id="rId115"/>
    <p:sldId id="858" r:id="rId116"/>
    <p:sldId id="859" r:id="rId117"/>
    <p:sldId id="860" r:id="rId118"/>
    <p:sldId id="861" r:id="rId119"/>
    <p:sldId id="862" r:id="rId120"/>
    <p:sldId id="863" r:id="rId121"/>
    <p:sldId id="595" r:id="rId1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昊" initials="王" lastIdx="1" clrIdx="0">
    <p:extLst>
      <p:ext uri="{19B8F6BF-5375-455C-9EA6-DF929625EA0E}">
        <p15:presenceInfo xmlns:p15="http://schemas.microsoft.com/office/powerpoint/2012/main" userId="011b93cf7a0f9a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25"/>
    <p:restoredTop sz="85714"/>
  </p:normalViewPr>
  <p:slideViewPr>
    <p:cSldViewPr snapToGrid="0" snapToObjects="1">
      <p:cViewPr varScale="1">
        <p:scale>
          <a:sx n="80" d="100"/>
          <a:sy n="80" d="100"/>
        </p:scale>
        <p:origin x="9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commentAuthors" Target="commentAuthor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2A2F7B-A405-41AB-9BFE-DF3DA4EA05F2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791783-331A-49C9-B065-3CAB541D6E80}">
      <dgm:prSet/>
      <dgm:spPr/>
      <dgm:t>
        <a:bodyPr/>
        <a:lstStyle/>
        <a:p>
          <a:r>
            <a:rPr kumimoji="1" lang="en-US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1. </a:t>
          </a:r>
          <a:r>
            <a:rPr kumimoji="1" lang="zh-CN" altLang="en-US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概述</a:t>
          </a:r>
          <a:endParaRPr lang="en-US" b="0" i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01CEDBD-438E-4557-8DBF-DB9D43B1F810}" type="parTrans" cxnId="{455EFEE8-ADDF-437A-8ABC-C8E91109F6A1}">
      <dgm:prSet/>
      <dgm:spPr/>
      <dgm:t>
        <a:bodyPr/>
        <a:lstStyle/>
        <a:p>
          <a:endParaRPr lang="en-US" b="0" i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2ACE27F-94C4-4490-B566-ABA34BB0590C}" type="sibTrans" cxnId="{455EFEE8-ADDF-437A-8ABC-C8E91109F6A1}">
      <dgm:prSet/>
      <dgm:spPr/>
      <dgm:t>
        <a:bodyPr/>
        <a:lstStyle/>
        <a:p>
          <a:endParaRPr lang="en-US" b="0" i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833948F-EF3C-40F6-AE59-854F8A35E019}">
      <dgm:prSet/>
      <dgm:spPr/>
      <dgm:t>
        <a:bodyPr/>
        <a:lstStyle/>
        <a:p>
          <a:r>
            <a:rPr kumimoji="1" lang="en-US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2. K</a:t>
          </a:r>
          <a:r>
            <a:rPr kumimoji="1" lang="zh-CN" altLang="en-US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均值</a:t>
          </a:r>
          <a:endParaRPr lang="en-US" b="0" i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2BCABE3-35E2-4707-A048-E25009F5083D}" type="parTrans" cxnId="{BD901823-1397-43E9-BE0A-4D9BA8A06771}">
      <dgm:prSet/>
      <dgm:spPr/>
      <dgm:t>
        <a:bodyPr/>
        <a:lstStyle/>
        <a:p>
          <a:endParaRPr lang="en-US" b="0" i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CDCAB39-0219-4175-ABD5-E7DC7DB9FE0E}" type="sibTrans" cxnId="{BD901823-1397-43E9-BE0A-4D9BA8A06771}">
      <dgm:prSet/>
      <dgm:spPr/>
      <dgm:t>
        <a:bodyPr/>
        <a:lstStyle/>
        <a:p>
          <a:endParaRPr lang="en-US" b="0" i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9ACCB17-E483-400C-A3C9-CC9387C78AD2}">
      <dgm:prSet/>
      <dgm:spPr/>
      <dgm:t>
        <a:bodyPr/>
        <a:lstStyle/>
        <a:p>
          <a:r>
            <a:rPr lang="en-US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3. </a:t>
          </a:r>
          <a:r>
            <a:rPr lang="zh-CN" altLang="en-US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层次聚类</a:t>
          </a:r>
          <a:endParaRPr lang="en-US" b="0" i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7E9188C-256D-4AF9-87F5-1440A636F824}" type="parTrans" cxnId="{03292EDE-3D9D-4FCF-B5A4-6FFBA8B6654D}">
      <dgm:prSet/>
      <dgm:spPr/>
      <dgm:t>
        <a:bodyPr/>
        <a:lstStyle/>
        <a:p>
          <a:endParaRPr lang="zh-CN" altLang="en-US"/>
        </a:p>
      </dgm:t>
    </dgm:pt>
    <dgm:pt modelId="{D6B4D068-DE98-4F46-AAD0-D6CA33CD0DAC}" type="sibTrans" cxnId="{03292EDE-3D9D-4FCF-B5A4-6FFBA8B6654D}">
      <dgm:prSet/>
      <dgm:spPr/>
      <dgm:t>
        <a:bodyPr/>
        <a:lstStyle/>
        <a:p>
          <a:endParaRPr lang="zh-CN" altLang="en-US"/>
        </a:p>
      </dgm:t>
    </dgm:pt>
    <dgm:pt modelId="{5E7A70D9-213C-457A-ACBA-0C4F9B389E8C}">
      <dgm:prSet/>
      <dgm:spPr/>
      <dgm:t>
        <a:bodyPr/>
        <a:lstStyle/>
        <a:p>
          <a:r>
            <a:rPr lang="en-US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4. DBSCAN</a:t>
          </a:r>
        </a:p>
      </dgm:t>
    </dgm:pt>
    <dgm:pt modelId="{C4035FCE-708A-4EF2-89D8-2B7F9B37C545}" type="parTrans" cxnId="{FC5E78E8-4A27-4DAA-9F91-4084C400C65A}">
      <dgm:prSet/>
      <dgm:spPr/>
      <dgm:t>
        <a:bodyPr/>
        <a:lstStyle/>
        <a:p>
          <a:endParaRPr lang="zh-CN" altLang="en-US"/>
        </a:p>
      </dgm:t>
    </dgm:pt>
    <dgm:pt modelId="{69739836-84B2-4AB3-938D-EF3354596173}" type="sibTrans" cxnId="{FC5E78E8-4A27-4DAA-9F91-4084C400C65A}">
      <dgm:prSet/>
      <dgm:spPr/>
      <dgm:t>
        <a:bodyPr/>
        <a:lstStyle/>
        <a:p>
          <a:endParaRPr lang="zh-CN" altLang="en-US"/>
        </a:p>
      </dgm:t>
    </dgm:pt>
    <dgm:pt modelId="{F90BAEFC-A78C-4B53-941A-ED1E8710BFFD}">
      <dgm:prSet/>
      <dgm:spPr/>
      <dgm:t>
        <a:bodyPr/>
        <a:lstStyle/>
        <a:p>
          <a:r>
            <a:rPr lang="en-US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5. </a:t>
          </a:r>
          <a:r>
            <a:rPr lang="zh-CN" altLang="en-US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簇评估</a:t>
          </a:r>
          <a:endParaRPr lang="en-US" b="0" i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07CBB47-AD59-42FF-ACF9-87BE7F918DB0}" type="parTrans" cxnId="{CD273F47-BAF1-43AF-8F83-3A9D9A8C075B}">
      <dgm:prSet/>
      <dgm:spPr/>
      <dgm:t>
        <a:bodyPr/>
        <a:lstStyle/>
        <a:p>
          <a:endParaRPr lang="zh-CN" altLang="en-US"/>
        </a:p>
      </dgm:t>
    </dgm:pt>
    <dgm:pt modelId="{0F951A63-8B55-4F9A-BB53-6BFA266424D5}" type="sibTrans" cxnId="{CD273F47-BAF1-43AF-8F83-3A9D9A8C075B}">
      <dgm:prSet/>
      <dgm:spPr/>
      <dgm:t>
        <a:bodyPr/>
        <a:lstStyle/>
        <a:p>
          <a:endParaRPr lang="zh-CN" altLang="en-US"/>
        </a:p>
      </dgm:t>
    </dgm:pt>
    <dgm:pt modelId="{F7FF85FA-2A6B-E749-9FC1-ADA400F5A2B5}" type="pres">
      <dgm:prSet presAssocID="{A62A2F7B-A405-41AB-9BFE-DF3DA4EA05F2}" presName="vert0" presStyleCnt="0">
        <dgm:presLayoutVars>
          <dgm:dir/>
          <dgm:animOne val="branch"/>
          <dgm:animLvl val="lvl"/>
        </dgm:presLayoutVars>
      </dgm:prSet>
      <dgm:spPr/>
    </dgm:pt>
    <dgm:pt modelId="{F593DE08-69A3-674B-8918-B9EB948D3BDD}" type="pres">
      <dgm:prSet presAssocID="{DE791783-331A-49C9-B065-3CAB541D6E80}" presName="thickLine" presStyleLbl="alignNode1" presStyleIdx="0" presStyleCnt="5"/>
      <dgm:spPr/>
    </dgm:pt>
    <dgm:pt modelId="{0622883A-0D4E-0A41-A8A5-1AB2AF32CC2A}" type="pres">
      <dgm:prSet presAssocID="{DE791783-331A-49C9-B065-3CAB541D6E80}" presName="horz1" presStyleCnt="0"/>
      <dgm:spPr/>
    </dgm:pt>
    <dgm:pt modelId="{B484578B-364E-FF47-96B9-29E18E34B33C}" type="pres">
      <dgm:prSet presAssocID="{DE791783-331A-49C9-B065-3CAB541D6E80}" presName="tx1" presStyleLbl="revTx" presStyleIdx="0" presStyleCnt="5"/>
      <dgm:spPr/>
    </dgm:pt>
    <dgm:pt modelId="{6E211052-0D6F-754A-A3AC-2115660D8BF7}" type="pres">
      <dgm:prSet presAssocID="{DE791783-331A-49C9-B065-3CAB541D6E80}" presName="vert1" presStyleCnt="0"/>
      <dgm:spPr/>
    </dgm:pt>
    <dgm:pt modelId="{9711CB02-A6A8-FF4E-8E6C-2746206F2885}" type="pres">
      <dgm:prSet presAssocID="{0833948F-EF3C-40F6-AE59-854F8A35E019}" presName="thickLine" presStyleLbl="alignNode1" presStyleIdx="1" presStyleCnt="5"/>
      <dgm:spPr/>
    </dgm:pt>
    <dgm:pt modelId="{88EAF94F-A9E4-F14C-A9DB-68D8A848FC54}" type="pres">
      <dgm:prSet presAssocID="{0833948F-EF3C-40F6-AE59-854F8A35E019}" presName="horz1" presStyleCnt="0"/>
      <dgm:spPr/>
    </dgm:pt>
    <dgm:pt modelId="{31AF0407-FE1B-F04A-A643-D189D5697183}" type="pres">
      <dgm:prSet presAssocID="{0833948F-EF3C-40F6-AE59-854F8A35E019}" presName="tx1" presStyleLbl="revTx" presStyleIdx="1" presStyleCnt="5"/>
      <dgm:spPr/>
    </dgm:pt>
    <dgm:pt modelId="{91A80BF1-807B-174E-83C0-6A57DC1A0F80}" type="pres">
      <dgm:prSet presAssocID="{0833948F-EF3C-40F6-AE59-854F8A35E019}" presName="vert1" presStyleCnt="0"/>
      <dgm:spPr/>
    </dgm:pt>
    <dgm:pt modelId="{AFDD3839-0B02-4306-92B5-8E162B73620F}" type="pres">
      <dgm:prSet presAssocID="{09ACCB17-E483-400C-A3C9-CC9387C78AD2}" presName="thickLine" presStyleLbl="alignNode1" presStyleIdx="2" presStyleCnt="5"/>
      <dgm:spPr/>
    </dgm:pt>
    <dgm:pt modelId="{6E0326C5-C8EA-4693-9813-5C8A549DC029}" type="pres">
      <dgm:prSet presAssocID="{09ACCB17-E483-400C-A3C9-CC9387C78AD2}" presName="horz1" presStyleCnt="0"/>
      <dgm:spPr/>
    </dgm:pt>
    <dgm:pt modelId="{759D26CD-0ED6-4213-ACA2-ED96097CE228}" type="pres">
      <dgm:prSet presAssocID="{09ACCB17-E483-400C-A3C9-CC9387C78AD2}" presName="tx1" presStyleLbl="revTx" presStyleIdx="2" presStyleCnt="5"/>
      <dgm:spPr/>
    </dgm:pt>
    <dgm:pt modelId="{0276A12C-11B2-4D4F-B963-E1E154FE5D82}" type="pres">
      <dgm:prSet presAssocID="{09ACCB17-E483-400C-A3C9-CC9387C78AD2}" presName="vert1" presStyleCnt="0"/>
      <dgm:spPr/>
    </dgm:pt>
    <dgm:pt modelId="{89B6071D-77BB-4A7C-A2E9-5C37B8B6ACB6}" type="pres">
      <dgm:prSet presAssocID="{5E7A70D9-213C-457A-ACBA-0C4F9B389E8C}" presName="thickLine" presStyleLbl="alignNode1" presStyleIdx="3" presStyleCnt="5"/>
      <dgm:spPr/>
    </dgm:pt>
    <dgm:pt modelId="{9C90FDFF-575E-4E31-8201-A9EEF40D67F6}" type="pres">
      <dgm:prSet presAssocID="{5E7A70D9-213C-457A-ACBA-0C4F9B389E8C}" presName="horz1" presStyleCnt="0"/>
      <dgm:spPr/>
    </dgm:pt>
    <dgm:pt modelId="{8685F85B-45A3-41FB-B01A-6477EFC6888D}" type="pres">
      <dgm:prSet presAssocID="{5E7A70D9-213C-457A-ACBA-0C4F9B389E8C}" presName="tx1" presStyleLbl="revTx" presStyleIdx="3" presStyleCnt="5"/>
      <dgm:spPr/>
    </dgm:pt>
    <dgm:pt modelId="{09E4F9D5-10A5-4DA0-91FB-BE20E77AA9E5}" type="pres">
      <dgm:prSet presAssocID="{5E7A70D9-213C-457A-ACBA-0C4F9B389E8C}" presName="vert1" presStyleCnt="0"/>
      <dgm:spPr/>
    </dgm:pt>
    <dgm:pt modelId="{007F0D62-77A0-466C-8002-D514894ACBB8}" type="pres">
      <dgm:prSet presAssocID="{F90BAEFC-A78C-4B53-941A-ED1E8710BFFD}" presName="thickLine" presStyleLbl="alignNode1" presStyleIdx="4" presStyleCnt="5"/>
      <dgm:spPr/>
    </dgm:pt>
    <dgm:pt modelId="{225DA1A5-21F8-48D2-8ADD-AA6009E0CF7E}" type="pres">
      <dgm:prSet presAssocID="{F90BAEFC-A78C-4B53-941A-ED1E8710BFFD}" presName="horz1" presStyleCnt="0"/>
      <dgm:spPr/>
    </dgm:pt>
    <dgm:pt modelId="{C675558A-E05C-4507-A611-881F7415518A}" type="pres">
      <dgm:prSet presAssocID="{F90BAEFC-A78C-4B53-941A-ED1E8710BFFD}" presName="tx1" presStyleLbl="revTx" presStyleIdx="4" presStyleCnt="5"/>
      <dgm:spPr/>
    </dgm:pt>
    <dgm:pt modelId="{9C4AC007-D6A7-46ED-B486-D6CE84FA7681}" type="pres">
      <dgm:prSet presAssocID="{F90BAEFC-A78C-4B53-941A-ED1E8710BFFD}" presName="vert1" presStyleCnt="0"/>
      <dgm:spPr/>
    </dgm:pt>
  </dgm:ptLst>
  <dgm:cxnLst>
    <dgm:cxn modelId="{BD901823-1397-43E9-BE0A-4D9BA8A06771}" srcId="{A62A2F7B-A405-41AB-9BFE-DF3DA4EA05F2}" destId="{0833948F-EF3C-40F6-AE59-854F8A35E019}" srcOrd="1" destOrd="0" parTransId="{92BCABE3-35E2-4707-A048-E25009F5083D}" sibTransId="{7CDCAB39-0219-4175-ABD5-E7DC7DB9FE0E}"/>
    <dgm:cxn modelId="{CD273F47-BAF1-43AF-8F83-3A9D9A8C075B}" srcId="{A62A2F7B-A405-41AB-9BFE-DF3DA4EA05F2}" destId="{F90BAEFC-A78C-4B53-941A-ED1E8710BFFD}" srcOrd="4" destOrd="0" parTransId="{007CBB47-AD59-42FF-ACF9-87BE7F918DB0}" sibTransId="{0F951A63-8B55-4F9A-BB53-6BFA266424D5}"/>
    <dgm:cxn modelId="{BE0AFF56-1E7B-6D4B-A7E9-7A3A467B70B4}" type="presOf" srcId="{DE791783-331A-49C9-B065-3CAB541D6E80}" destId="{B484578B-364E-FF47-96B9-29E18E34B33C}" srcOrd="0" destOrd="0" presId="urn:microsoft.com/office/officeart/2008/layout/LinedList"/>
    <dgm:cxn modelId="{EDF08659-C6CE-46EA-B742-0BAD766BFC86}" type="presOf" srcId="{5E7A70D9-213C-457A-ACBA-0C4F9B389E8C}" destId="{8685F85B-45A3-41FB-B01A-6477EFC6888D}" srcOrd="0" destOrd="0" presId="urn:microsoft.com/office/officeart/2008/layout/LinedList"/>
    <dgm:cxn modelId="{C7D4A9CD-AA05-9C4D-AD9C-C402ABF61870}" type="presOf" srcId="{0833948F-EF3C-40F6-AE59-854F8A35E019}" destId="{31AF0407-FE1B-F04A-A643-D189D5697183}" srcOrd="0" destOrd="0" presId="urn:microsoft.com/office/officeart/2008/layout/LinedList"/>
    <dgm:cxn modelId="{D50186CF-3839-714E-83D9-976EC75BD1C2}" type="presOf" srcId="{A62A2F7B-A405-41AB-9BFE-DF3DA4EA05F2}" destId="{F7FF85FA-2A6B-E749-9FC1-ADA400F5A2B5}" srcOrd="0" destOrd="0" presId="urn:microsoft.com/office/officeart/2008/layout/LinedList"/>
    <dgm:cxn modelId="{7130B9D2-2522-4620-B820-313BCAA846C6}" type="presOf" srcId="{F90BAEFC-A78C-4B53-941A-ED1E8710BFFD}" destId="{C675558A-E05C-4507-A611-881F7415518A}" srcOrd="0" destOrd="0" presId="urn:microsoft.com/office/officeart/2008/layout/LinedList"/>
    <dgm:cxn modelId="{111DB0DA-006F-43DA-ACFE-1E0781CEEA9A}" type="presOf" srcId="{09ACCB17-E483-400C-A3C9-CC9387C78AD2}" destId="{759D26CD-0ED6-4213-ACA2-ED96097CE228}" srcOrd="0" destOrd="0" presId="urn:microsoft.com/office/officeart/2008/layout/LinedList"/>
    <dgm:cxn modelId="{03292EDE-3D9D-4FCF-B5A4-6FFBA8B6654D}" srcId="{A62A2F7B-A405-41AB-9BFE-DF3DA4EA05F2}" destId="{09ACCB17-E483-400C-A3C9-CC9387C78AD2}" srcOrd="2" destOrd="0" parTransId="{A7E9188C-256D-4AF9-87F5-1440A636F824}" sibTransId="{D6B4D068-DE98-4F46-AAD0-D6CA33CD0DAC}"/>
    <dgm:cxn modelId="{FC5E78E8-4A27-4DAA-9F91-4084C400C65A}" srcId="{A62A2F7B-A405-41AB-9BFE-DF3DA4EA05F2}" destId="{5E7A70D9-213C-457A-ACBA-0C4F9B389E8C}" srcOrd="3" destOrd="0" parTransId="{C4035FCE-708A-4EF2-89D8-2B7F9B37C545}" sibTransId="{69739836-84B2-4AB3-938D-EF3354596173}"/>
    <dgm:cxn modelId="{455EFEE8-ADDF-437A-8ABC-C8E91109F6A1}" srcId="{A62A2F7B-A405-41AB-9BFE-DF3DA4EA05F2}" destId="{DE791783-331A-49C9-B065-3CAB541D6E80}" srcOrd="0" destOrd="0" parTransId="{701CEDBD-438E-4557-8DBF-DB9D43B1F810}" sibTransId="{C2ACE27F-94C4-4490-B566-ABA34BB0590C}"/>
    <dgm:cxn modelId="{1B12BBE6-6DB8-6E4F-B35F-B348FD3C6CC1}" type="presParOf" srcId="{F7FF85FA-2A6B-E749-9FC1-ADA400F5A2B5}" destId="{F593DE08-69A3-674B-8918-B9EB948D3BDD}" srcOrd="0" destOrd="0" presId="urn:microsoft.com/office/officeart/2008/layout/LinedList"/>
    <dgm:cxn modelId="{CA2AC679-3408-6547-B693-2D3E91634693}" type="presParOf" srcId="{F7FF85FA-2A6B-E749-9FC1-ADA400F5A2B5}" destId="{0622883A-0D4E-0A41-A8A5-1AB2AF32CC2A}" srcOrd="1" destOrd="0" presId="urn:microsoft.com/office/officeart/2008/layout/LinedList"/>
    <dgm:cxn modelId="{1473CEF6-9946-2747-99D8-64881DF122EC}" type="presParOf" srcId="{0622883A-0D4E-0A41-A8A5-1AB2AF32CC2A}" destId="{B484578B-364E-FF47-96B9-29E18E34B33C}" srcOrd="0" destOrd="0" presId="urn:microsoft.com/office/officeart/2008/layout/LinedList"/>
    <dgm:cxn modelId="{23F4B298-813C-A840-8F95-DB111CA950A4}" type="presParOf" srcId="{0622883A-0D4E-0A41-A8A5-1AB2AF32CC2A}" destId="{6E211052-0D6F-754A-A3AC-2115660D8BF7}" srcOrd="1" destOrd="0" presId="urn:microsoft.com/office/officeart/2008/layout/LinedList"/>
    <dgm:cxn modelId="{8039BF18-BDE2-5E46-805B-DE28A6EC3E74}" type="presParOf" srcId="{F7FF85FA-2A6B-E749-9FC1-ADA400F5A2B5}" destId="{9711CB02-A6A8-FF4E-8E6C-2746206F2885}" srcOrd="2" destOrd="0" presId="urn:microsoft.com/office/officeart/2008/layout/LinedList"/>
    <dgm:cxn modelId="{A8219F53-2810-4C4B-A37F-F49519716DFF}" type="presParOf" srcId="{F7FF85FA-2A6B-E749-9FC1-ADA400F5A2B5}" destId="{88EAF94F-A9E4-F14C-A9DB-68D8A848FC54}" srcOrd="3" destOrd="0" presId="urn:microsoft.com/office/officeart/2008/layout/LinedList"/>
    <dgm:cxn modelId="{0ED33B0A-5385-E044-81FD-C4242D3FE0C2}" type="presParOf" srcId="{88EAF94F-A9E4-F14C-A9DB-68D8A848FC54}" destId="{31AF0407-FE1B-F04A-A643-D189D5697183}" srcOrd="0" destOrd="0" presId="urn:microsoft.com/office/officeart/2008/layout/LinedList"/>
    <dgm:cxn modelId="{A10E8236-F082-4D46-91FD-4585362BFC64}" type="presParOf" srcId="{88EAF94F-A9E4-F14C-A9DB-68D8A848FC54}" destId="{91A80BF1-807B-174E-83C0-6A57DC1A0F80}" srcOrd="1" destOrd="0" presId="urn:microsoft.com/office/officeart/2008/layout/LinedList"/>
    <dgm:cxn modelId="{C955BCDF-7056-4A2D-99CC-3CE25AD343B1}" type="presParOf" srcId="{F7FF85FA-2A6B-E749-9FC1-ADA400F5A2B5}" destId="{AFDD3839-0B02-4306-92B5-8E162B73620F}" srcOrd="4" destOrd="0" presId="urn:microsoft.com/office/officeart/2008/layout/LinedList"/>
    <dgm:cxn modelId="{A6FE8CF2-98E2-4166-9BD8-603AD1E2884A}" type="presParOf" srcId="{F7FF85FA-2A6B-E749-9FC1-ADA400F5A2B5}" destId="{6E0326C5-C8EA-4693-9813-5C8A549DC029}" srcOrd="5" destOrd="0" presId="urn:microsoft.com/office/officeart/2008/layout/LinedList"/>
    <dgm:cxn modelId="{41FDFF0E-D878-4584-8E65-3759476A210A}" type="presParOf" srcId="{6E0326C5-C8EA-4693-9813-5C8A549DC029}" destId="{759D26CD-0ED6-4213-ACA2-ED96097CE228}" srcOrd="0" destOrd="0" presId="urn:microsoft.com/office/officeart/2008/layout/LinedList"/>
    <dgm:cxn modelId="{D5F3650D-89AB-4CD4-A034-4FCF0217AFAB}" type="presParOf" srcId="{6E0326C5-C8EA-4693-9813-5C8A549DC029}" destId="{0276A12C-11B2-4D4F-B963-E1E154FE5D82}" srcOrd="1" destOrd="0" presId="urn:microsoft.com/office/officeart/2008/layout/LinedList"/>
    <dgm:cxn modelId="{C985FAF8-E6DF-48CD-B8B2-18F47BB45AA9}" type="presParOf" srcId="{F7FF85FA-2A6B-E749-9FC1-ADA400F5A2B5}" destId="{89B6071D-77BB-4A7C-A2E9-5C37B8B6ACB6}" srcOrd="6" destOrd="0" presId="urn:microsoft.com/office/officeart/2008/layout/LinedList"/>
    <dgm:cxn modelId="{05FD87A4-0CD2-4323-BDB8-D5B775D1968E}" type="presParOf" srcId="{F7FF85FA-2A6B-E749-9FC1-ADA400F5A2B5}" destId="{9C90FDFF-575E-4E31-8201-A9EEF40D67F6}" srcOrd="7" destOrd="0" presId="urn:microsoft.com/office/officeart/2008/layout/LinedList"/>
    <dgm:cxn modelId="{82C89A19-A537-4999-9F08-F5A1D0428E9F}" type="presParOf" srcId="{9C90FDFF-575E-4E31-8201-A9EEF40D67F6}" destId="{8685F85B-45A3-41FB-B01A-6477EFC6888D}" srcOrd="0" destOrd="0" presId="urn:microsoft.com/office/officeart/2008/layout/LinedList"/>
    <dgm:cxn modelId="{60FA1CC3-4771-4579-AC05-840470C7E903}" type="presParOf" srcId="{9C90FDFF-575E-4E31-8201-A9EEF40D67F6}" destId="{09E4F9D5-10A5-4DA0-91FB-BE20E77AA9E5}" srcOrd="1" destOrd="0" presId="urn:microsoft.com/office/officeart/2008/layout/LinedList"/>
    <dgm:cxn modelId="{812778D0-2A8E-4E1C-A6EA-7222777F47C0}" type="presParOf" srcId="{F7FF85FA-2A6B-E749-9FC1-ADA400F5A2B5}" destId="{007F0D62-77A0-466C-8002-D514894ACBB8}" srcOrd="8" destOrd="0" presId="urn:microsoft.com/office/officeart/2008/layout/LinedList"/>
    <dgm:cxn modelId="{135CAF9C-5B0A-46D2-AE0B-1DBA3F0C6C62}" type="presParOf" srcId="{F7FF85FA-2A6B-E749-9FC1-ADA400F5A2B5}" destId="{225DA1A5-21F8-48D2-8ADD-AA6009E0CF7E}" srcOrd="9" destOrd="0" presId="urn:microsoft.com/office/officeart/2008/layout/LinedList"/>
    <dgm:cxn modelId="{DE5A13FF-E3ED-4D23-93D4-A567E6FA3896}" type="presParOf" srcId="{225DA1A5-21F8-48D2-8ADD-AA6009E0CF7E}" destId="{C675558A-E05C-4507-A611-881F7415518A}" srcOrd="0" destOrd="0" presId="urn:microsoft.com/office/officeart/2008/layout/LinedList"/>
    <dgm:cxn modelId="{69C7DEF7-40E9-4C9B-8844-F87363F1464B}" type="presParOf" srcId="{225DA1A5-21F8-48D2-8ADD-AA6009E0CF7E}" destId="{9C4AC007-D6A7-46ED-B486-D6CE84FA768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3DE08-69A3-674B-8918-B9EB948D3BDD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484578B-364E-FF47-96B9-29E18E34B33C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1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1. </a:t>
          </a:r>
          <a:r>
            <a:rPr kumimoji="1" lang="zh-CN" altLang="en-US" sz="31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概述</a:t>
          </a:r>
          <a:endParaRPr lang="en-US" sz="3100" b="0" i="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0" y="531"/>
        <a:ext cx="10515600" cy="870055"/>
      </dsp:txXfrm>
    </dsp:sp>
    <dsp:sp modelId="{9711CB02-A6A8-FF4E-8E6C-2746206F2885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AF0407-FE1B-F04A-A643-D189D5697183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1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2. K</a:t>
          </a:r>
          <a:r>
            <a:rPr kumimoji="1" lang="zh-CN" altLang="en-US" sz="31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均值</a:t>
          </a:r>
          <a:endParaRPr lang="en-US" sz="3100" b="0" i="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0" y="870586"/>
        <a:ext cx="10515600" cy="870055"/>
      </dsp:txXfrm>
    </dsp:sp>
    <dsp:sp modelId="{AFDD3839-0B02-4306-92B5-8E162B73620F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9D26CD-0ED6-4213-ACA2-ED96097CE228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3. </a:t>
          </a:r>
          <a:r>
            <a:rPr lang="zh-CN" altLang="en-US" sz="31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层次聚类</a:t>
          </a:r>
          <a:endParaRPr lang="en-US" sz="3100" b="0" i="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0" y="1740641"/>
        <a:ext cx="10515600" cy="870055"/>
      </dsp:txXfrm>
    </dsp:sp>
    <dsp:sp modelId="{89B6071D-77BB-4A7C-A2E9-5C37B8B6ACB6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685F85B-45A3-41FB-B01A-6477EFC6888D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4. DBSCAN</a:t>
          </a:r>
        </a:p>
      </dsp:txBody>
      <dsp:txXfrm>
        <a:off x="0" y="2610696"/>
        <a:ext cx="10515600" cy="870055"/>
      </dsp:txXfrm>
    </dsp:sp>
    <dsp:sp modelId="{007F0D62-77A0-466C-8002-D514894ACBB8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675558A-E05C-4507-A611-881F7415518A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5. </a:t>
          </a:r>
          <a:r>
            <a:rPr lang="zh-CN" altLang="en-US" sz="31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簇评估</a:t>
          </a:r>
          <a:endParaRPr lang="en-US" sz="3100" b="0" i="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0" y="3480751"/>
        <a:ext cx="105156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A1FFF-D920-554F-A82C-01C19CBBA102}" type="datetimeFigureOut">
              <a:rPr kumimoji="1" lang="zh-CN" altLang="en-US" smtClean="0"/>
              <a:t>2021/5/31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D6CA-687E-F649-BDAA-2D4741DDC3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28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58D5A-FCC5-C042-906A-B476FED37F5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638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490993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101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148255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两类指标对应了聚类的两类应用：</a:t>
            </a:r>
            <a:endParaRPr kumimoji="1" lang="en-US" altLang="zh-CN" dirty="0"/>
          </a:p>
          <a:p>
            <a:r>
              <a:rPr kumimoji="1" lang="zh-CN" altLang="en-US" dirty="0"/>
              <a:t>监督评估</a:t>
            </a:r>
            <a:r>
              <a:rPr kumimoji="1" lang="en-US" altLang="zh-CN" dirty="0"/>
              <a:t>-</a:t>
            </a:r>
            <a:r>
              <a:rPr kumimoji="1" lang="zh-CN" altLang="en-US" dirty="0"/>
              <a:t>用于概括的聚类</a:t>
            </a:r>
            <a:endParaRPr kumimoji="1" lang="en-US" altLang="zh-CN" dirty="0"/>
          </a:p>
          <a:p>
            <a:r>
              <a:rPr kumimoji="1" lang="zh-CN" altLang="en-US" dirty="0"/>
              <a:t>无监督评估</a:t>
            </a:r>
            <a:r>
              <a:rPr kumimoji="1" lang="en-US" altLang="zh-CN" dirty="0"/>
              <a:t>-</a:t>
            </a:r>
            <a:r>
              <a:rPr kumimoji="1" lang="zh-CN" altLang="en-US" dirty="0"/>
              <a:t>用于理解的聚类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102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510193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始终记得聚类的基本思想：类内距离（最小），类间距离（最大）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103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538605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104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98537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105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559781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106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228885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107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62234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108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533675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109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087946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110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3819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216416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111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791826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112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107048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113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51906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114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616283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115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565893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116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918084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117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774982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118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697146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119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736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“</a:t>
            </a:r>
            <a:r>
              <a:rPr lang="zh-CN" altLang="en-US" sz="1200" dirty="0"/>
              <a:t>在聚类分析中，簇评估是最困难也是最令人懊恼的部分。在该方向上，若没有足够的进展，聚类分析可能仅仅只对那些拥有足够经验，并且敢于去接受的人是有用的。</a:t>
            </a:r>
            <a:r>
              <a:rPr lang="en-US" altLang="en-US" sz="1200" dirty="0"/>
              <a:t>”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120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7272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6229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1638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至少一个点的距离比到不同簇的距离更近，表示只用考虑离这个点最邻近的点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9833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972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0839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8363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7695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6874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009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0395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3447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82181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5645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SSE</a:t>
            </a:r>
            <a:r>
              <a:rPr kumimoji="1" lang="zh-CN" altLang="en-US" dirty="0"/>
              <a:t>表示类内差异，簇内对象距离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47164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99253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23947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6691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60265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821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81301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27844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37847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比较两种情况，得到基本思路：几个初始质心分布得尽可能散，距离尽可能远，则更可能得到全局最优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16584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比较两种情况，得到基本思路：几个初始质心分布得尽可能散，距离尽可能远，则更可能到全局最优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04121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每次循环，每一个对象都是一个候选质心，计算每个候选质心到已选择的最近质心的距离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18789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算法第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步，从簇表中取出一个簇，如何取？取出的簇可能是具有较大</a:t>
            </a:r>
            <a:r>
              <a:rPr kumimoji="1" lang="en-US" altLang="zh-CN" dirty="0"/>
              <a:t>SSE</a:t>
            </a:r>
            <a:r>
              <a:rPr kumimoji="1" lang="zh-CN" altLang="en-US" dirty="0"/>
              <a:t>的簇，也可能是包含最多对象的簇等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9714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12996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91673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55210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1811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62717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3524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09079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18016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29605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74192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34832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54011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87523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7723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2871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分类：数据集中存在类别标签，针对类别标签建模，因此是有监督的</a:t>
            </a:r>
            <a:endParaRPr kumimoji="1" lang="en-US" altLang="zh-CN" dirty="0"/>
          </a:p>
          <a:p>
            <a:r>
              <a:rPr kumimoji="1" lang="zh-CN" altLang="en-US" dirty="0"/>
              <a:t>聚类：数据集中不存在类别标签，完全基于给定的属性去分类，因此是无监督的。聚类分析属于试探性的数据分析。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89532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51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46867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198304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53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5003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54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820964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55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22730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56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31310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57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72133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58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518052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59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48609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60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6099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54787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61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790663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62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702735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63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57231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64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441592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65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92501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66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931882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67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045843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68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30796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69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166095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70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5782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555998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71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113246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72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284628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73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613804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74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521759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75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195844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76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193088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77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019097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78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521614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79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988188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80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1985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82575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81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143266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82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49013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83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33137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84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433267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85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349723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86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026467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87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625698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88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578391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89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566486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90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2842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406278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91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392830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92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557369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93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636195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94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073805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确定</a:t>
            </a:r>
            <a:r>
              <a:rPr kumimoji="1" lang="en-US" altLang="zh-CN" dirty="0"/>
              <a:t>Eps</a:t>
            </a:r>
            <a:r>
              <a:rPr kumimoji="1" lang="zh-CN" altLang="en-US" dirty="0"/>
              <a:t>及</a:t>
            </a:r>
            <a:r>
              <a:rPr kumimoji="1" lang="en-US" altLang="zh-CN" dirty="0" err="1"/>
              <a:t>MinPts</a:t>
            </a:r>
            <a:r>
              <a:rPr kumimoji="1" lang="zh-CN" altLang="en-US" dirty="0"/>
              <a:t>的关键：有效区分高密度与低密度的区域</a:t>
            </a:r>
            <a:endParaRPr kumimoji="1" lang="en-US" altLang="zh-CN" dirty="0"/>
          </a:p>
          <a:p>
            <a:r>
              <a:rPr kumimoji="1" lang="zh-CN" altLang="en-US" dirty="0"/>
              <a:t>假设给定的</a:t>
            </a:r>
            <a:r>
              <a:rPr kumimoji="1" lang="en-US" altLang="zh-CN" dirty="0" err="1"/>
              <a:t>MinPts</a:t>
            </a:r>
            <a:r>
              <a:rPr kumimoji="1" lang="zh-CN" altLang="en-US" dirty="0"/>
              <a:t>（包含</a:t>
            </a:r>
            <a:r>
              <a:rPr kumimoji="1" lang="en-US" altLang="zh-CN" dirty="0"/>
              <a:t>k</a:t>
            </a:r>
            <a:r>
              <a:rPr kumimoji="1" lang="zh-CN" altLang="en-US" dirty="0"/>
              <a:t>个点），计算不同点到其第</a:t>
            </a:r>
            <a:r>
              <a:rPr kumimoji="1" lang="en-US" altLang="zh-CN" dirty="0"/>
              <a:t>k</a:t>
            </a:r>
            <a:r>
              <a:rPr kumimoji="1" lang="zh-CN" altLang="en-US" dirty="0"/>
              <a:t>个最近邻点间的距离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95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884848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96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789815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对密度差异大的簇，</a:t>
            </a:r>
            <a:r>
              <a:rPr kumimoji="1" lang="en-US" altLang="zh-CN" dirty="0"/>
              <a:t>Eps</a:t>
            </a:r>
            <a:r>
              <a:rPr kumimoji="1" lang="zh-CN" altLang="en-US" dirty="0"/>
              <a:t>及</a:t>
            </a:r>
            <a:r>
              <a:rPr kumimoji="1" lang="en-US" altLang="zh-CN" dirty="0" err="1"/>
              <a:t>MinPts</a:t>
            </a:r>
            <a:r>
              <a:rPr kumimoji="1" lang="zh-CN" altLang="en-US" dirty="0"/>
              <a:t>怎么取？</a:t>
            </a:r>
            <a:endParaRPr kumimoji="1" lang="en-US" altLang="zh-CN" dirty="0"/>
          </a:p>
          <a:p>
            <a:r>
              <a:rPr kumimoji="1" lang="zh-CN" altLang="en-US" dirty="0"/>
              <a:t>给定</a:t>
            </a:r>
            <a:r>
              <a:rPr kumimoji="1" lang="en-US" altLang="zh-CN" dirty="0" err="1"/>
              <a:t>MinPts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Eps</a:t>
            </a:r>
            <a:r>
              <a:rPr kumimoji="1" lang="zh-CN" altLang="en-US" dirty="0"/>
              <a:t>太小，则一些小密度的簇被作为噪声删除；</a:t>
            </a:r>
            <a:endParaRPr kumimoji="1" lang="en-US" altLang="zh-CN" dirty="0"/>
          </a:p>
          <a:p>
            <a:r>
              <a:rPr kumimoji="1" lang="zh-CN" altLang="en-US" dirty="0"/>
              <a:t>给定</a:t>
            </a:r>
            <a:r>
              <a:rPr kumimoji="1" lang="en-US" altLang="zh-CN" dirty="0" err="1"/>
              <a:t>MinPts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Eps</a:t>
            </a:r>
            <a:r>
              <a:rPr kumimoji="1" lang="zh-CN" altLang="en-US" dirty="0"/>
              <a:t>太大，则一些噪声点被引入聚类算法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97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08026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98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878130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99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058493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100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764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02BC9-598F-6244-A8F1-0C45325A9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118556-97E7-A54B-94EF-58B274E34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72B168-F9EA-E342-B781-610360D8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2021/5/31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657D6-5442-C047-A403-9DBC50A4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54141-BB4F-804A-B081-E5B6D01D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63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A9827-1B5C-8A4C-8F65-F7C5B620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85918F-039D-064D-8F3E-34ECAAE18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9FE4E-B22A-304D-8677-669D251E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2021/5/31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87BD5-2303-674B-838D-A09F00A6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B98E-1546-5F4A-BCF0-A6721E1E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829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4D6C94-6B81-7545-80D7-7157263ED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3D232C-C593-9041-9FD5-C2DF79431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9CD28-120F-C142-8439-B1709743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2021/5/31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F6E531-3CF4-7042-87EA-AEED6B45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CA4A81-95E5-0E49-9206-3378A4C1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07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0A068-7CEB-9045-A505-A23C4EA8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563EC8-47EF-0C4E-8846-4E24D01E9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B5F38C-A11E-894A-8683-A0D99AB9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2021/5/31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5B277-30E2-F04F-9FEE-11619643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5E4D3-8184-B94C-BA60-B374B19B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603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E50C5-274A-1C4B-BCCE-400E1EAD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A77DE2-016C-3F4E-940D-27BE80C6F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AA8693-EB8D-244F-8912-993FB063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2021/5/31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F311C-B225-5B46-9A3B-91E36D1DE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44DF83-6305-124E-B678-D0EC10AF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819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C4DE8-1324-1545-9535-CA77D925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6D9FB-B186-454C-A818-8FC16115B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F99E8D-8269-FA46-8689-4C4B99211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3EF7FB-8138-BC46-9519-141CF668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2021/5/31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6B2F94-8C7C-0F40-910B-598D1A7F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2CD0B-0B34-8B4A-89F6-5E59C4E2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95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5BF18-4DBD-5A4C-B670-2EAEF4A34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E86DD1-D5A6-ED42-B85E-9FA61AD54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B8EAC8-2112-C947-BCF7-089843AB8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351EBC-1750-AD48-8557-1EAE5CBE1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598280-16FD-3944-B201-CFA2BF945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3CE475-0ADA-9049-95AA-A01E91BB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2021/5/31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3C45C4-BCCD-8847-AFBE-2534A1DD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198505-82BC-4E45-8865-8892DC3B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198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EB640-6963-2843-ADA4-E3A3D3BC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83FF40-175B-6240-995A-E3DB8694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2021/5/31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64014F-9672-2644-A7F7-368C1D1F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8BDF9E-0C3E-CA4A-99C4-154F658B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076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D07DD3-45C5-1C47-82F0-8C5F0556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2021/5/31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1D8FF7-6892-7345-998C-EAE3B155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DC44F4-D8C9-574F-ACED-F2B740A9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36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E5990-7619-AE47-BD3A-F39F6825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76C227-EB7C-064F-9C09-5980E705C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9902C4-B3DD-0F4C-A667-536F8C827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99733B-471F-CC40-817F-AFD36230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2021/5/31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C77361-5FD4-444C-BAB1-0C960DAE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A4C1C6-BA82-144C-85B5-9F6D3C0A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912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90FDC-C4A6-5248-B11D-03C05690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47E3E4-A259-754A-BAD4-C770D482C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DCE9CA-EAB7-0145-AB9D-7704B7B2E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16E9CC-ED4E-4444-ACD3-EF63FF41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2021/5/31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21D4ED-B9CA-7E4C-9126-FB3E8E48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05BC11-F156-0043-9CB2-960A65A4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87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0319BB-BDCB-6741-B044-4F0875C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86EABA-8583-984D-AD23-7722ABD21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E4D886-D27E-2C47-B6A5-1B65034EC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BD74A-4C35-1A4E-AAEA-D2C1EE465029}" type="datetimeFigureOut">
              <a:rPr kumimoji="1" lang="zh-CN" altLang="en-US" smtClean="0"/>
              <a:t>2021/5/31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A78B6-CA3F-1546-AFC8-FDE567475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9BCA3-71BB-8D49-B99A-92270A391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63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7.bin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emf"/><Relationship Id="rId4" Type="http://schemas.openxmlformats.org/officeDocument/2006/relationships/image" Target="../media/image89.wmf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emf"/><Relationship Id="rId4" Type="http://schemas.openxmlformats.org/officeDocument/2006/relationships/image" Target="../media/image91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wmf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wmf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wmf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wmf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08.png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wmf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85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pages.inf.ed.ac.uk/rbf/BOOKS/JAIN/Clustering_Jain_Dubes.pdf" TargetMode="External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19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9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e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6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82.png"/><Relationship Id="rId4" Type="http://schemas.openxmlformats.org/officeDocument/2006/relationships/oleObject" Target="../embeddings/oleObject15.bin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79D1E-CB84-4AD2-940E-3D7AF272EC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98" t="8829" b="263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97E7CB16-CACD-DF4F-9D3A-5269E43ED585}"/>
              </a:ext>
            </a:extLst>
          </p:cNvPr>
          <p:cNvSpPr txBox="1">
            <a:spLocks/>
          </p:cNvSpPr>
          <p:nvPr/>
        </p:nvSpPr>
        <p:spPr>
          <a:xfrm>
            <a:off x="7848600" y="1122363"/>
            <a:ext cx="4023360" cy="2270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480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数据挖掘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DA3D217-4784-9642-A64E-1D2DC1BB34C8}"/>
              </a:ext>
            </a:extLst>
          </p:cNvPr>
          <p:cNvSpPr txBox="1"/>
          <p:nvPr/>
        </p:nvSpPr>
        <p:spPr>
          <a:xfrm>
            <a:off x="8059479" y="4019107"/>
            <a:ext cx="29558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2021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年春季学期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上海大学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计算机工程与科学学院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王昊 段圣宇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3853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聚类的类型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8" y="1623842"/>
            <a:ext cx="2624488" cy="66215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层次聚类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4" name="Object 1024">
            <a:extLst>
              <a:ext uri="{FF2B5EF4-FFF2-40B4-BE49-F238E27FC236}">
                <a16:creationId xmlns:a16="http://schemas.microsoft.com/office/drawing/2014/main" id="{20851E73-EB83-45A0-AE17-2A36F4942F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048449"/>
              </p:ext>
            </p:extLst>
          </p:nvPr>
        </p:nvGraphicFramePr>
        <p:xfrm>
          <a:off x="3313906" y="4428931"/>
          <a:ext cx="2752725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747671" imgH="1960706" progId="Visio.Drawing.6">
                  <p:embed/>
                </p:oleObj>
              </mc:Choice>
              <mc:Fallback>
                <p:oleObj name="VISIO" r:id="rId3" imgW="2747671" imgH="1960706" progId="Visio.Drawing.6">
                  <p:embed/>
                  <p:pic>
                    <p:nvPicPr>
                      <p:cNvPr id="9219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906" y="4428931"/>
                        <a:ext cx="2752725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025">
            <a:extLst>
              <a:ext uri="{FF2B5EF4-FFF2-40B4-BE49-F238E27FC236}">
                <a16:creationId xmlns:a16="http://schemas.microsoft.com/office/drawing/2014/main" id="{78D21330-8331-4F0C-8D1D-D316BE93E3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502188"/>
              </p:ext>
            </p:extLst>
          </p:nvPr>
        </p:nvGraphicFramePr>
        <p:xfrm>
          <a:off x="3237706" y="1914331"/>
          <a:ext cx="276066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756614" imgH="1795265" progId="Visio.Drawing.6">
                  <p:embed/>
                </p:oleObj>
              </mc:Choice>
              <mc:Fallback>
                <p:oleObj name="VISIO" r:id="rId5" imgW="2756614" imgH="1795265" progId="Visio.Drawing.6">
                  <p:embed/>
                  <p:pic>
                    <p:nvPicPr>
                      <p:cNvPr id="922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7706" y="1914331"/>
                        <a:ext cx="2760663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026">
            <a:extLst>
              <a:ext uri="{FF2B5EF4-FFF2-40B4-BE49-F238E27FC236}">
                <a16:creationId xmlns:a16="http://schemas.microsoft.com/office/drawing/2014/main" id="{8785135F-8EEA-4FCB-809D-4423991B0D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546691"/>
              </p:ext>
            </p:extLst>
          </p:nvPr>
        </p:nvGraphicFramePr>
        <p:xfrm>
          <a:off x="7723981" y="1533331"/>
          <a:ext cx="1773238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379425" imgH="1779615" progId="Visio.Drawing.6">
                  <p:embed/>
                </p:oleObj>
              </mc:Choice>
              <mc:Fallback>
                <p:oleObj name="VISIO" r:id="rId7" imgW="1379425" imgH="1779615" progId="Visio.Drawing.6">
                  <p:embed/>
                  <p:pic>
                    <p:nvPicPr>
                      <p:cNvPr id="9221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3981" y="1533331"/>
                        <a:ext cx="1773238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027">
            <a:extLst>
              <a:ext uri="{FF2B5EF4-FFF2-40B4-BE49-F238E27FC236}">
                <a16:creationId xmlns:a16="http://schemas.microsoft.com/office/drawing/2014/main" id="{14460A0D-5475-4E17-BA38-FBCB5A7BC3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802884"/>
              </p:ext>
            </p:extLst>
          </p:nvPr>
        </p:nvGraphicFramePr>
        <p:xfrm>
          <a:off x="7723981" y="4124131"/>
          <a:ext cx="190976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1471089" imgH="1761729" progId="Visio.Drawing.6">
                  <p:embed/>
                </p:oleObj>
              </mc:Choice>
              <mc:Fallback>
                <p:oleObj name="VISIO" r:id="rId9" imgW="1471089" imgH="1761729" progId="Visio.Drawing.6">
                  <p:embed/>
                  <p:pic>
                    <p:nvPicPr>
                      <p:cNvPr id="9222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3981" y="4124131"/>
                        <a:ext cx="1909763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7">
            <a:extLst>
              <a:ext uri="{FF2B5EF4-FFF2-40B4-BE49-F238E27FC236}">
                <a16:creationId xmlns:a16="http://schemas.microsoft.com/office/drawing/2014/main" id="{A0081FDF-6E40-41D3-9BF9-22273DA67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4306" y="3666931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800" dirty="0"/>
              <a:t>层次聚类</a:t>
            </a:r>
            <a:endParaRPr lang="en-US" altLang="en-US" sz="1800" dirty="0"/>
          </a:p>
        </p:txBody>
      </p:sp>
      <p:sp>
        <p:nvSpPr>
          <p:cNvPr id="29" name="Text Box 8">
            <a:extLst>
              <a:ext uri="{FF2B5EF4-FFF2-40B4-BE49-F238E27FC236}">
                <a16:creationId xmlns:a16="http://schemas.microsoft.com/office/drawing/2014/main" id="{5D012F23-7ED0-4F9E-BE2A-B31D9EAAE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1906" y="6257731"/>
            <a:ext cx="441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800" dirty="0"/>
              <a:t>层次聚类</a:t>
            </a:r>
            <a:endParaRPr lang="en-US" altLang="en-US" sz="1800" dirty="0"/>
          </a:p>
        </p:txBody>
      </p:sp>
      <p:sp>
        <p:nvSpPr>
          <p:cNvPr id="30" name="Text Box 9">
            <a:extLst>
              <a:ext uri="{FF2B5EF4-FFF2-40B4-BE49-F238E27FC236}">
                <a16:creationId xmlns:a16="http://schemas.microsoft.com/office/drawing/2014/main" id="{6C5483DD-9FB8-41A7-96E2-E8D3F8E2A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8631" y="6257731"/>
            <a:ext cx="3810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800" dirty="0"/>
              <a:t>树状图</a:t>
            </a:r>
            <a:endParaRPr lang="en-US" altLang="en-US" sz="1800" dirty="0"/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15AB46FB-BF38-4CD0-8233-6707247A5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7231" y="3666931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800" dirty="0"/>
              <a:t>树状图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9995248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簇评估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5"/>
            <a:ext cx="10890885" cy="50935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对监督分类，分类模型有多种评估方法：准确率、精度、召回率等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然而，聚类分析作为试探性的数据分析，对其进行评估是否有意义？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簇评估的意义：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避免在随机数据中找寻规律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用于比较不同聚类算法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用于比较两组不同的簇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用于比较两个簇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982744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5007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簇评估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907238"/>
            <a:ext cx="10890885" cy="50935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在随机结构数据中进行聚类分析：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4E89D2-8010-43CF-BE9E-BBBCACE38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706" y="1500667"/>
            <a:ext cx="364807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7C801C46-F3C1-492D-8DCF-9B9293499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7506" y="2415067"/>
            <a:ext cx="990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Random Points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9F92C63-216A-4007-ABC0-075E91FCDC01}"/>
              </a:ext>
            </a:extLst>
          </p:cNvPr>
          <p:cNvGrpSpPr>
            <a:grpSpLocks/>
          </p:cNvGrpSpPr>
          <p:nvPr/>
        </p:nvGrpSpPr>
        <p:grpSpPr bwMode="auto">
          <a:xfrm>
            <a:off x="1637506" y="4074361"/>
            <a:ext cx="4113213" cy="2743200"/>
            <a:chOff x="96" y="2304"/>
            <a:chExt cx="2591" cy="172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F0B174-28A1-4E8B-BF75-60E917F53E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304"/>
              <a:ext cx="2303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A7037527-2DB3-4563-80E6-18A6950C8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640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/>
                <a:t>K</a:t>
              </a:r>
              <a:r>
                <a:rPr lang="zh-CN" altLang="en-US" dirty="0"/>
                <a:t>均值</a:t>
              </a:r>
              <a:endParaRPr lang="en-US" alt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825895D-A15F-45B5-BEFD-B3EBA223AD88}"/>
              </a:ext>
            </a:extLst>
          </p:cNvPr>
          <p:cNvGrpSpPr>
            <a:grpSpLocks/>
          </p:cNvGrpSpPr>
          <p:nvPr/>
        </p:nvGrpSpPr>
        <p:grpSpPr bwMode="auto">
          <a:xfrm>
            <a:off x="5601494" y="1500667"/>
            <a:ext cx="4341812" cy="2743200"/>
            <a:chOff x="2593" y="624"/>
            <a:chExt cx="2735" cy="172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969C2C3-3B81-4CE9-BD14-D447B34073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624"/>
              <a:ext cx="2303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39C4E5DE-B4E0-41AA-A1AB-540E98B55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200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DBSCAN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803CBD-939D-42D9-8C60-FB93305B6BA9}"/>
              </a:ext>
            </a:extLst>
          </p:cNvPr>
          <p:cNvGrpSpPr>
            <a:grpSpLocks/>
          </p:cNvGrpSpPr>
          <p:nvPr/>
        </p:nvGrpSpPr>
        <p:grpSpPr bwMode="auto">
          <a:xfrm>
            <a:off x="5601494" y="4074361"/>
            <a:ext cx="4646612" cy="2743200"/>
            <a:chOff x="2593" y="2304"/>
            <a:chExt cx="2927" cy="172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FBCDFC2-4E60-4453-BF63-06680E236F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2304"/>
              <a:ext cx="2303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7EF90BE5-D2C5-4567-A2C8-37BC967BD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640"/>
              <a:ext cx="72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dirty="0"/>
                <a:t>凝聚层次聚类</a:t>
              </a:r>
              <a:r>
                <a:rPr lang="en-US" altLang="zh-CN" dirty="0"/>
                <a:t>MAX</a:t>
              </a:r>
              <a:endParaRPr lang="en-US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301891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簇评估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5"/>
            <a:ext cx="10890885" cy="50935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用于评估簇的指标分为两类：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监督的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，聚类算法发现的聚类结构与某外部结构的匹配程度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熵：计算簇标签与外部提供的标签的匹配程度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通常称为外部指标，因为它们使用了不在数据集中出现的信息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无监督的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，在不考虑外部信息的情况下去度量聚类结构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SSE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通常称为内部指标，因为它们仅使用在数据集中出现的信息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020515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簇评估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50557" y="1297172"/>
                <a:ext cx="10890885" cy="549551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无监督评估：凝聚度与分离度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凝聚度（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cohesion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）：评价类内对象的接近程度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SSE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是一种凝聚度度量：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914400" lvl="2" indent="0">
                  <a:lnSpc>
                    <a:spcPct val="150000"/>
                  </a:lnSpc>
                  <a:buNone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为簇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en-US" altLang="zh-CN" sz="16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中的点，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en-US" altLang="zh-CN" sz="16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为簇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en-US" altLang="zh-CN" sz="16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的质心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914400" lvl="2" indent="0">
                  <a:lnSpc>
                    <a:spcPct val="150000"/>
                  </a:lnSpc>
                  <a:buNone/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分离度（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separation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）：评价类间差异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SSB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Sum of Squares Between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）是一种分离度度量，表示簇与簇之间误差的平方和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914400" lvl="2" indent="0">
                  <a:lnSpc>
                    <a:spcPct val="150000"/>
                  </a:lnSpc>
                  <a:buNone/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914400" lvl="2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是簇的大小，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是所有对象的质心，</a:t>
                </a:r>
                <a:r>
                  <a:rPr lang="en-US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en-US" sz="16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en-US" sz="16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的质心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50557" y="1297172"/>
                <a:ext cx="10890885" cy="5495516"/>
              </a:xfrm>
              <a:blipFill>
                <a:blip r:embed="rId3"/>
                <a:stretch>
                  <a:fillRect l="-504" b="-16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8C12AA5-D7FA-4B40-9B05-668F2D646E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765939"/>
              </p:ext>
            </p:extLst>
          </p:nvPr>
        </p:nvGraphicFramePr>
        <p:xfrm>
          <a:off x="3694814" y="2654634"/>
          <a:ext cx="3175000" cy="936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11300" imgH="457200" progId="Equation.3">
                  <p:embed/>
                </p:oleObj>
              </mc:Choice>
              <mc:Fallback>
                <p:oleObj name="Equation" r:id="rId4" imgW="1511300" imgH="457200" progId="Equation.3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FF346C9D-468B-409C-9854-1E5F891054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814" y="2654634"/>
                        <a:ext cx="3175000" cy="936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789CF328-EBE3-4B32-9986-78022E0C5BCB}"/>
                  </a:ext>
                </a:extLst>
              </p:cNvPr>
              <p:cNvSpPr/>
              <p:nvPr/>
            </p:nvSpPr>
            <p:spPr>
              <a:xfrm>
                <a:off x="3824415" y="5393580"/>
                <a:ext cx="2915798" cy="8392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b="0" i="1"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alt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20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sz="20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en-US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en-US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789CF328-EBE3-4B32-9986-78022E0C5B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415" y="5393580"/>
                <a:ext cx="2915798" cy="8392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35979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簇评估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297172"/>
            <a:ext cx="10890885" cy="54955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无监督评估：凝聚度与分离度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之和为定值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A20BEA3F-F62B-48C8-8943-BFB8836321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757488"/>
            <a:ext cx="609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37DEF7DB-D3D0-4D99-AFE9-3C795F8F6D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5288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BD60A1A-6F37-49C0-B2F1-2A39D8799E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5288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E68D171F-4C7E-435A-BDFF-DAA812786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5288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D7711B4E-5758-4D86-8E44-0687AF9A7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5288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648548D8-4532-4D45-A57F-DB6FA410D1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5288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BEE3719F-E5A0-4FB7-8586-37556653A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8336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E34895C4-FB13-4C6C-B291-48313FA72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336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B088C988-1D45-4C9B-816A-06435E00E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8336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3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F737167F-B7B0-49A1-9927-F3D915936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8336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4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1045C799-D28D-4BB6-9BD8-D7330BC5C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8336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5</a:t>
            </a:r>
          </a:p>
        </p:txBody>
      </p:sp>
      <p:sp>
        <p:nvSpPr>
          <p:cNvPr id="18" name="Oval 15">
            <a:extLst>
              <a:ext uri="{FF2B5EF4-FFF2-40B4-BE49-F238E27FC236}">
                <a16:creationId xmlns:a16="http://schemas.microsoft.com/office/drawing/2014/main" id="{52F35822-F54D-4CD5-8A94-517FD0857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6812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B3F1E19D-43B3-4F5B-8A30-27260C51C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812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0" name="Oval 17">
            <a:extLst>
              <a:ext uri="{FF2B5EF4-FFF2-40B4-BE49-F238E27FC236}">
                <a16:creationId xmlns:a16="http://schemas.microsoft.com/office/drawing/2014/main" id="{42165E1A-16EB-4F09-A226-37F86692F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6812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id="{BE215C98-FE9E-4571-B426-F6A3E6B7E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6812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DA714D69-D217-4B71-8F9E-CCC303ECD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4066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23" name="Text Box 20">
            <a:extLst>
              <a:ext uri="{FF2B5EF4-FFF2-40B4-BE49-F238E27FC236}">
                <a16:creationId xmlns:a16="http://schemas.microsoft.com/office/drawing/2014/main" id="{250F1A6C-4EA2-405E-926B-141270004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4066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24" name="Text Box 21">
            <a:extLst>
              <a:ext uri="{FF2B5EF4-FFF2-40B4-BE49-F238E27FC236}">
                <a16:creationId xmlns:a16="http://schemas.microsoft.com/office/drawing/2014/main" id="{B0E04254-4068-4C93-9322-118FF8D09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4066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25" name="Text Box 22">
            <a:extLst>
              <a:ext uri="{FF2B5EF4-FFF2-40B4-BE49-F238E27FC236}">
                <a16:creationId xmlns:a16="http://schemas.microsoft.com/office/drawing/2014/main" id="{531D7BEC-9CE4-41BC-93B5-EEA049882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8336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m</a:t>
            </a:r>
            <a:r>
              <a:rPr lang="en-US" altLang="en-US" sz="1800" baseline="-25000"/>
              <a:t>1</a:t>
            </a:r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C191E5AB-DD00-4AE7-B507-9E03DFA73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8336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m</a:t>
            </a:r>
            <a:r>
              <a:rPr lang="en-US" altLang="en-US" sz="1800" baseline="-25000"/>
              <a:t>2</a:t>
            </a: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6B5FB950-83E5-43DF-9821-545968427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1478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m</a:t>
            </a:r>
            <a:endParaRPr lang="en-US" altLang="en-US" sz="1800" baseline="-25000" dirty="0"/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ADC868B4-710B-465A-9C1E-F46EA25B3B7D}"/>
              </a:ext>
            </a:extLst>
          </p:cNvPr>
          <p:cNvSpPr txBox="1"/>
          <p:nvPr/>
        </p:nvSpPr>
        <p:spPr>
          <a:xfrm>
            <a:off x="6160770" y="3078480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29" name="Text Box 26">
            <a:extLst>
              <a:ext uri="{FF2B5EF4-FFF2-40B4-BE49-F238E27FC236}">
                <a16:creationId xmlns:a16="http://schemas.microsoft.com/office/drawing/2014/main" id="{D6FFD838-B34D-44A4-97DF-A8F6D3E32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0" y="4840782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K=2</a:t>
            </a:r>
            <a:r>
              <a:rPr lang="zh-CN" altLang="en-US" sz="1800" dirty="0"/>
              <a:t>聚类</a:t>
            </a:r>
            <a:r>
              <a:rPr lang="en-US" altLang="en-US" sz="1800" dirty="0"/>
              <a:t>: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B71E48EA-4A95-4BB9-9435-73F81972D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0" y="3563103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K=1</a:t>
            </a:r>
            <a:r>
              <a:rPr lang="zh-CN" altLang="en-US" sz="1800" dirty="0"/>
              <a:t>聚类</a:t>
            </a:r>
            <a:r>
              <a:rPr lang="en-US" altLang="en-US" sz="18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1">
                <a:extLst>
                  <a:ext uri="{FF2B5EF4-FFF2-40B4-BE49-F238E27FC236}">
                    <a16:creationId xmlns:a16="http://schemas.microsoft.com/office/drawing/2014/main" id="{7B2BB588-34AD-4243-A3A8-665BECA72BCC}"/>
                  </a:ext>
                </a:extLst>
              </p:cNvPr>
              <p:cNvSpPr txBox="1"/>
              <p:nvPr/>
            </p:nvSpPr>
            <p:spPr>
              <a:xfrm>
                <a:off x="3074458" y="3670258"/>
                <a:ext cx="63073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1−3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2−3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4−3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5−3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1" name="TextBox 1">
                <a:extLst>
                  <a:ext uri="{FF2B5EF4-FFF2-40B4-BE49-F238E27FC236}">
                    <a16:creationId xmlns:a16="http://schemas.microsoft.com/office/drawing/2014/main" id="{7B2BB588-34AD-4243-A3A8-665BECA72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458" y="3670258"/>
                <a:ext cx="6307368" cy="307777"/>
              </a:xfrm>
              <a:prstGeom prst="rect">
                <a:avLst/>
              </a:prstGeom>
              <a:blipFill>
                <a:blip r:embed="rId3"/>
                <a:stretch>
                  <a:fillRect l="-1353" t="-1961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2">
                <a:extLst>
                  <a:ext uri="{FF2B5EF4-FFF2-40B4-BE49-F238E27FC236}">
                    <a16:creationId xmlns:a16="http://schemas.microsoft.com/office/drawing/2014/main" id="{651C9507-5E48-4EA7-977E-BFE289098501}"/>
                  </a:ext>
                </a:extLst>
              </p:cNvPr>
              <p:cNvSpPr txBox="1"/>
              <p:nvPr/>
            </p:nvSpPr>
            <p:spPr>
              <a:xfrm>
                <a:off x="3074458" y="4063576"/>
                <a:ext cx="2772297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3−3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2" name="TextBox 2">
                <a:extLst>
                  <a:ext uri="{FF2B5EF4-FFF2-40B4-BE49-F238E27FC236}">
                    <a16:creationId xmlns:a16="http://schemas.microsoft.com/office/drawing/2014/main" id="{651C9507-5E48-4EA7-977E-BFE289098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458" y="4063576"/>
                <a:ext cx="2772297" cy="314766"/>
              </a:xfrm>
              <a:prstGeom prst="rect">
                <a:avLst/>
              </a:prstGeom>
              <a:blipFill>
                <a:blip r:embed="rId4"/>
                <a:stretch>
                  <a:fillRect l="-3077" t="-3922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4">
                <a:extLst>
                  <a:ext uri="{FF2B5EF4-FFF2-40B4-BE49-F238E27FC236}">
                    <a16:creationId xmlns:a16="http://schemas.microsoft.com/office/drawing/2014/main" id="{4171B759-7CB0-4FF4-AF0F-E81F3136ED6E}"/>
                  </a:ext>
                </a:extLst>
              </p:cNvPr>
              <p:cNvSpPr txBox="1"/>
              <p:nvPr/>
            </p:nvSpPr>
            <p:spPr>
              <a:xfrm>
                <a:off x="3074458" y="4399083"/>
                <a:ext cx="23819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=10+0=10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3" name="TextBox 4">
                <a:extLst>
                  <a:ext uri="{FF2B5EF4-FFF2-40B4-BE49-F238E27FC236}">
                    <a16:creationId xmlns:a16="http://schemas.microsoft.com/office/drawing/2014/main" id="{4171B759-7CB0-4FF4-AF0F-E81F3136E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458" y="4399083"/>
                <a:ext cx="2381999" cy="307777"/>
              </a:xfrm>
              <a:prstGeom prst="rect">
                <a:avLst/>
              </a:prstGeom>
              <a:blipFill>
                <a:blip r:embed="rId5"/>
                <a:stretch>
                  <a:fillRect l="-3836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5">
                <a:extLst>
                  <a:ext uri="{FF2B5EF4-FFF2-40B4-BE49-F238E27FC236}">
                    <a16:creationId xmlns:a16="http://schemas.microsoft.com/office/drawing/2014/main" id="{1669D52F-D8EE-44D4-9751-FBEEF09FA83E}"/>
                  </a:ext>
                </a:extLst>
              </p:cNvPr>
              <p:cNvSpPr txBox="1"/>
              <p:nvPr/>
            </p:nvSpPr>
            <p:spPr>
              <a:xfrm>
                <a:off x="3074458" y="4910462"/>
                <a:ext cx="67239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1−1.5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2−1.5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4−4.5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5−4.5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4" name="TextBox 5">
                <a:extLst>
                  <a:ext uri="{FF2B5EF4-FFF2-40B4-BE49-F238E27FC236}">
                    <a16:creationId xmlns:a16="http://schemas.microsoft.com/office/drawing/2014/main" id="{1669D52F-D8EE-44D4-9751-FBEEF09FA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458" y="4910462"/>
                <a:ext cx="6723957" cy="307777"/>
              </a:xfrm>
              <a:prstGeom prst="rect">
                <a:avLst/>
              </a:prstGeom>
              <a:blipFill>
                <a:blip r:embed="rId6"/>
                <a:stretch>
                  <a:fillRect l="-1269" t="-4000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6">
                <a:extLst>
                  <a:ext uri="{FF2B5EF4-FFF2-40B4-BE49-F238E27FC236}">
                    <a16:creationId xmlns:a16="http://schemas.microsoft.com/office/drawing/2014/main" id="{46B4EAAC-B8A4-47BA-856E-A0468E5F8E5E}"/>
                  </a:ext>
                </a:extLst>
              </p:cNvPr>
              <p:cNvSpPr txBox="1"/>
              <p:nvPr/>
            </p:nvSpPr>
            <p:spPr>
              <a:xfrm>
                <a:off x="3074458" y="5272021"/>
                <a:ext cx="4945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 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3−1.5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4.5−3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5" name="TextBox 6">
                <a:extLst>
                  <a:ext uri="{FF2B5EF4-FFF2-40B4-BE49-F238E27FC236}">
                    <a16:creationId xmlns:a16="http://schemas.microsoft.com/office/drawing/2014/main" id="{46B4EAAC-B8A4-47BA-856E-A0468E5F8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458" y="5272021"/>
                <a:ext cx="4945841" cy="307777"/>
              </a:xfrm>
              <a:prstGeom prst="rect">
                <a:avLst/>
              </a:prstGeom>
              <a:blipFill>
                <a:blip r:embed="rId7"/>
                <a:stretch>
                  <a:fillRect l="-1724" t="-4000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0BBB9-5D5D-4235-B5CD-A1D03F144351}"/>
                  </a:ext>
                </a:extLst>
              </p:cNvPr>
              <p:cNvSpPr txBox="1"/>
              <p:nvPr/>
            </p:nvSpPr>
            <p:spPr>
              <a:xfrm>
                <a:off x="3074458" y="5633580"/>
                <a:ext cx="22393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=1+9=10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0BBB9-5D5D-4235-B5CD-A1D03F144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458" y="5633580"/>
                <a:ext cx="2239331" cy="307777"/>
              </a:xfrm>
              <a:prstGeom prst="rect">
                <a:avLst/>
              </a:prstGeom>
              <a:blipFill>
                <a:blip r:embed="rId8"/>
                <a:stretch>
                  <a:fillRect l="-4076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41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簇评估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297172"/>
            <a:ext cx="10890885" cy="54955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无监督评估：凝聚度与分离度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对基于图的簇，凝聚度与分离度的定义：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凝聚度：簇内点的邻近度图中边的加权和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分离度：从一个簇的点到另一个簇的点的边的加权和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reeform 4" descr="5%">
            <a:extLst>
              <a:ext uri="{FF2B5EF4-FFF2-40B4-BE49-F238E27FC236}">
                <a16:creationId xmlns:a16="http://schemas.microsoft.com/office/drawing/2014/main" id="{A1AF3148-C405-4465-A40A-2C1185F59761}"/>
              </a:ext>
            </a:extLst>
          </p:cNvPr>
          <p:cNvSpPr>
            <a:spLocks/>
          </p:cNvSpPr>
          <p:nvPr/>
        </p:nvSpPr>
        <p:spPr bwMode="auto">
          <a:xfrm rot="-5400000">
            <a:off x="5332470" y="38806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Oval 5">
            <a:extLst>
              <a:ext uri="{FF2B5EF4-FFF2-40B4-BE49-F238E27FC236}">
                <a16:creationId xmlns:a16="http://schemas.microsoft.com/office/drawing/2014/main" id="{AB9A072F-CBA9-446D-87BD-E0D7AD39EB2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622313" y="4800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" name="Oval 6">
            <a:extLst>
              <a:ext uri="{FF2B5EF4-FFF2-40B4-BE49-F238E27FC236}">
                <a16:creationId xmlns:a16="http://schemas.microsoft.com/office/drawing/2014/main" id="{C0E54DF8-3A75-4356-B9B7-5D05508F2E0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546113" y="4038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" name="Oval 7">
            <a:extLst>
              <a:ext uri="{FF2B5EF4-FFF2-40B4-BE49-F238E27FC236}">
                <a16:creationId xmlns:a16="http://schemas.microsoft.com/office/drawing/2014/main" id="{A33DB61D-ACD0-4D57-8086-682FCFEE7A7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707913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1" name="Oval 8">
            <a:extLst>
              <a:ext uri="{FF2B5EF4-FFF2-40B4-BE49-F238E27FC236}">
                <a16:creationId xmlns:a16="http://schemas.microsoft.com/office/drawing/2014/main" id="{2295A9F5-910B-424E-B7F0-EA4A412B28F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773126" y="43418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" name="Freeform 9" descr="5%">
            <a:extLst>
              <a:ext uri="{FF2B5EF4-FFF2-40B4-BE49-F238E27FC236}">
                <a16:creationId xmlns:a16="http://schemas.microsoft.com/office/drawing/2014/main" id="{D1EF2636-4A5B-435E-87E0-06A966BBEBBE}"/>
              </a:ext>
            </a:extLst>
          </p:cNvPr>
          <p:cNvSpPr>
            <a:spLocks/>
          </p:cNvSpPr>
          <p:nvPr/>
        </p:nvSpPr>
        <p:spPr bwMode="auto">
          <a:xfrm rot="5400000" flipV="1">
            <a:off x="8222513" y="37338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Oval 10">
            <a:extLst>
              <a:ext uri="{FF2B5EF4-FFF2-40B4-BE49-F238E27FC236}">
                <a16:creationId xmlns:a16="http://schemas.microsoft.com/office/drawing/2014/main" id="{ECAF59F4-56B1-43A0-822B-8E7BFD306DCB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9746513" y="4191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4" name="Oval 11">
            <a:extLst>
              <a:ext uri="{FF2B5EF4-FFF2-40B4-BE49-F238E27FC236}">
                <a16:creationId xmlns:a16="http://schemas.microsoft.com/office/drawing/2014/main" id="{0EB77D5C-3277-41B8-8F48-94FBBCA6B0B9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8386026" y="4191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5" name="Oval 12">
            <a:extLst>
              <a:ext uri="{FF2B5EF4-FFF2-40B4-BE49-F238E27FC236}">
                <a16:creationId xmlns:a16="http://schemas.microsoft.com/office/drawing/2014/main" id="{F8504F57-8A44-4C4C-ABD2-688DEEDAC644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8908313" y="4800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" name="Oval 13">
            <a:extLst>
              <a:ext uri="{FF2B5EF4-FFF2-40B4-BE49-F238E27FC236}">
                <a16:creationId xmlns:a16="http://schemas.microsoft.com/office/drawing/2014/main" id="{E4192654-43E5-499F-97E6-53F759D4EEF8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8908313" y="3810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" name="Line 14">
            <a:extLst>
              <a:ext uri="{FF2B5EF4-FFF2-40B4-BE49-F238E27FC236}">
                <a16:creationId xmlns:a16="http://schemas.microsoft.com/office/drawing/2014/main" id="{D992F0EA-36F6-4BA3-ABD0-02F926B45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8513" y="48006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15">
            <a:extLst>
              <a:ext uri="{FF2B5EF4-FFF2-40B4-BE49-F238E27FC236}">
                <a16:creationId xmlns:a16="http://schemas.microsoft.com/office/drawing/2014/main" id="{A074AE2A-877D-4D8E-A355-72B4FB322D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98513" y="42672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6">
            <a:extLst>
              <a:ext uri="{FF2B5EF4-FFF2-40B4-BE49-F238E27FC236}">
                <a16:creationId xmlns:a16="http://schemas.microsoft.com/office/drawing/2014/main" id="{C5A157AB-0F83-4F58-AA45-84F3A9773E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98513" y="38862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7">
            <a:extLst>
              <a:ext uri="{FF2B5EF4-FFF2-40B4-BE49-F238E27FC236}">
                <a16:creationId xmlns:a16="http://schemas.microsoft.com/office/drawing/2014/main" id="{624CFC93-8614-48AA-B66F-7132510C70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98513" y="42672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8">
            <a:extLst>
              <a:ext uri="{FF2B5EF4-FFF2-40B4-BE49-F238E27FC236}">
                <a16:creationId xmlns:a16="http://schemas.microsoft.com/office/drawing/2014/main" id="{9D9F895F-ECDB-450F-B3B9-A9B27E76E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0913" y="44196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19">
            <a:extLst>
              <a:ext uri="{FF2B5EF4-FFF2-40B4-BE49-F238E27FC236}">
                <a16:creationId xmlns:a16="http://schemas.microsoft.com/office/drawing/2014/main" id="{73722845-3150-417D-937B-6FF89220C7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0913" y="42672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20">
            <a:extLst>
              <a:ext uri="{FF2B5EF4-FFF2-40B4-BE49-F238E27FC236}">
                <a16:creationId xmlns:a16="http://schemas.microsoft.com/office/drawing/2014/main" id="{34205F30-EC84-4D49-AEA9-E8ACD15567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0913" y="38862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21">
            <a:extLst>
              <a:ext uri="{FF2B5EF4-FFF2-40B4-BE49-F238E27FC236}">
                <a16:creationId xmlns:a16="http://schemas.microsoft.com/office/drawing/2014/main" id="{61C83DC3-64EB-4A79-BAA4-14F2F1CA44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0913" y="42672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22">
            <a:extLst>
              <a:ext uri="{FF2B5EF4-FFF2-40B4-BE49-F238E27FC236}">
                <a16:creationId xmlns:a16="http://schemas.microsoft.com/office/drawing/2014/main" id="{AF16289D-FFE3-40B6-BEF3-9A06D09437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4113" y="44958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23">
            <a:extLst>
              <a:ext uri="{FF2B5EF4-FFF2-40B4-BE49-F238E27FC236}">
                <a16:creationId xmlns:a16="http://schemas.microsoft.com/office/drawing/2014/main" id="{2659E12B-F76E-4DB9-8B51-06A7470962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4113" y="42672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24">
            <a:extLst>
              <a:ext uri="{FF2B5EF4-FFF2-40B4-BE49-F238E27FC236}">
                <a16:creationId xmlns:a16="http://schemas.microsoft.com/office/drawing/2014/main" id="{8DF04509-D3B1-4C40-BA27-A7D2613DED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4113" y="38862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25">
            <a:extLst>
              <a:ext uri="{FF2B5EF4-FFF2-40B4-BE49-F238E27FC236}">
                <a16:creationId xmlns:a16="http://schemas.microsoft.com/office/drawing/2014/main" id="{E0430788-14A7-4468-99D2-35D2240E87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4113" y="42672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26">
            <a:extLst>
              <a:ext uri="{FF2B5EF4-FFF2-40B4-BE49-F238E27FC236}">
                <a16:creationId xmlns:a16="http://schemas.microsoft.com/office/drawing/2014/main" id="{1C840227-4722-432A-86F7-FE2C628543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2313" y="40386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27">
            <a:extLst>
              <a:ext uri="{FF2B5EF4-FFF2-40B4-BE49-F238E27FC236}">
                <a16:creationId xmlns:a16="http://schemas.microsoft.com/office/drawing/2014/main" id="{FCBB23D2-EB30-4663-A210-713083DDEE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2313" y="40386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28">
            <a:extLst>
              <a:ext uri="{FF2B5EF4-FFF2-40B4-BE49-F238E27FC236}">
                <a16:creationId xmlns:a16="http://schemas.microsoft.com/office/drawing/2014/main" id="{24985002-6AF9-412B-825E-7958359623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2313" y="38862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29">
            <a:extLst>
              <a:ext uri="{FF2B5EF4-FFF2-40B4-BE49-F238E27FC236}">
                <a16:creationId xmlns:a16="http://schemas.microsoft.com/office/drawing/2014/main" id="{07BBD3B1-632E-499C-958F-C396D36BD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2313" y="40386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Freeform 30" descr="5%">
            <a:extLst>
              <a:ext uri="{FF2B5EF4-FFF2-40B4-BE49-F238E27FC236}">
                <a16:creationId xmlns:a16="http://schemas.microsoft.com/office/drawing/2014/main" id="{7B1A7B12-FC79-4D71-84B5-E0F893E03A76}"/>
              </a:ext>
            </a:extLst>
          </p:cNvPr>
          <p:cNvSpPr>
            <a:spLocks/>
          </p:cNvSpPr>
          <p:nvPr/>
        </p:nvSpPr>
        <p:spPr bwMode="auto">
          <a:xfrm rot="-5400000">
            <a:off x="2360670" y="40330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Oval 31">
            <a:extLst>
              <a:ext uri="{FF2B5EF4-FFF2-40B4-BE49-F238E27FC236}">
                <a16:creationId xmlns:a16="http://schemas.microsoft.com/office/drawing/2014/main" id="{2F3FFC5D-3F45-4818-928F-2A984BAC282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650513" y="4953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5" name="Oval 32">
            <a:extLst>
              <a:ext uri="{FF2B5EF4-FFF2-40B4-BE49-F238E27FC236}">
                <a16:creationId xmlns:a16="http://schemas.microsoft.com/office/drawing/2014/main" id="{1A1232AB-5768-40AA-A641-9324A4FC1B0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574313" y="4191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6" name="Oval 33">
            <a:extLst>
              <a:ext uri="{FF2B5EF4-FFF2-40B4-BE49-F238E27FC236}">
                <a16:creationId xmlns:a16="http://schemas.microsoft.com/office/drawing/2014/main" id="{EF51E12A-A263-478C-BE95-C30468926EE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736113" y="4648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7" name="Oval 34">
            <a:extLst>
              <a:ext uri="{FF2B5EF4-FFF2-40B4-BE49-F238E27FC236}">
                <a16:creationId xmlns:a16="http://schemas.microsoft.com/office/drawing/2014/main" id="{25285DAA-01F6-43F3-93E9-55FEB280251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801326" y="44942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8" name="Line 35">
            <a:extLst>
              <a:ext uri="{FF2B5EF4-FFF2-40B4-BE49-F238E27FC236}">
                <a16:creationId xmlns:a16="http://schemas.microsoft.com/office/drawing/2014/main" id="{C9030B8A-6D3A-4608-B316-5BEE1BE9DE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2313" y="4267200"/>
            <a:ext cx="7620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36">
            <a:extLst>
              <a:ext uri="{FF2B5EF4-FFF2-40B4-BE49-F238E27FC236}">
                <a16:creationId xmlns:a16="http://schemas.microsoft.com/office/drawing/2014/main" id="{2E2A01B0-E489-41F8-A561-2C5CFDFB91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74313" y="4267200"/>
            <a:ext cx="76200" cy="685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37">
            <a:extLst>
              <a:ext uri="{FF2B5EF4-FFF2-40B4-BE49-F238E27FC236}">
                <a16:creationId xmlns:a16="http://schemas.microsoft.com/office/drawing/2014/main" id="{C3A40CE1-0774-4162-A206-46EE93C8A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2313" y="4648200"/>
            <a:ext cx="8382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38">
            <a:extLst>
              <a:ext uri="{FF2B5EF4-FFF2-40B4-BE49-F238E27FC236}">
                <a16:creationId xmlns:a16="http://schemas.microsoft.com/office/drawing/2014/main" id="{FCD91749-8628-4DF4-B4C1-BA08D81A30C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74313" y="4267200"/>
            <a:ext cx="2286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39">
            <a:extLst>
              <a:ext uri="{FF2B5EF4-FFF2-40B4-BE49-F238E27FC236}">
                <a16:creationId xmlns:a16="http://schemas.microsoft.com/office/drawing/2014/main" id="{A6448053-1466-44F6-9BB2-0CC7F48CA7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2313" y="4572000"/>
            <a:ext cx="9906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40">
            <a:extLst>
              <a:ext uri="{FF2B5EF4-FFF2-40B4-BE49-F238E27FC236}">
                <a16:creationId xmlns:a16="http://schemas.microsoft.com/office/drawing/2014/main" id="{50805BCD-17E2-4F33-9FC8-4570F73CFF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0513" y="4572000"/>
            <a:ext cx="1524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Rectangle 41">
            <a:extLst>
              <a:ext uri="{FF2B5EF4-FFF2-40B4-BE49-F238E27FC236}">
                <a16:creationId xmlns:a16="http://schemas.microsoft.com/office/drawing/2014/main" id="{036FE709-6A5B-47BA-8A6E-B2B81A7EB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2606" y="5791200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000" b="0" dirty="0"/>
              <a:t>凝聚度</a:t>
            </a:r>
            <a:endParaRPr lang="en-US" altLang="en-US" sz="2000" b="0" dirty="0"/>
          </a:p>
        </p:txBody>
      </p:sp>
      <p:sp>
        <p:nvSpPr>
          <p:cNvPr id="75" name="Rectangle 42">
            <a:extLst>
              <a:ext uri="{FF2B5EF4-FFF2-40B4-BE49-F238E27FC236}">
                <a16:creationId xmlns:a16="http://schemas.microsoft.com/office/drawing/2014/main" id="{CBC75576-7C3C-4529-AEA8-0F5FE1082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5859" y="5791200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000" b="0" dirty="0"/>
              <a:t>分离度</a:t>
            </a:r>
            <a:endParaRPr lang="en-US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413532973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簇评估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297172"/>
            <a:ext cx="10890885" cy="54955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无监督评估：凝聚度与分离度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轮廓系数（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silhouette coefficient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）结合了凝聚度和分离度：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对一个对象，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微软雅黑" panose="020B0503020204020204" pitchFamily="34" charset="-122"/>
              <a:buChar char="–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到簇中所有其他对象的平均距离，记作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a;</a:t>
            </a:r>
          </a:p>
          <a:p>
            <a:pPr lvl="1">
              <a:lnSpc>
                <a:spcPct val="150000"/>
              </a:lnSpc>
              <a:buFont typeface="微软雅黑" panose="020B0503020204020204" pitchFamily="34" charset="-122"/>
              <a:buChar char="–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到给定簇中所有对象的平均距离，重复上述计算直至得到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到所有簇的距离，再求最小值，记作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lvl="1">
              <a:lnSpc>
                <a:spcPct val="150000"/>
              </a:lnSpc>
              <a:buFont typeface="微软雅黑" panose="020B0503020204020204" pitchFamily="34" charset="-122"/>
              <a:buChar char="–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轮廓系数：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= (b – a) / max(</a:t>
            </a:r>
            <a:r>
              <a:rPr lang="en-US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 lvl="1">
              <a:lnSpc>
                <a:spcPct val="150000"/>
              </a:lnSpc>
              <a:buFont typeface="微软雅黑" panose="020B0503020204020204" pitchFamily="34" charset="-122"/>
              <a:buChar char="–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的范围为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。然而通常情况下，在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lvl="1">
              <a:lnSpc>
                <a:spcPct val="150000"/>
              </a:lnSpc>
              <a:buFont typeface="微软雅黑" panose="020B0503020204020204" pitchFamily="34" charset="-122"/>
              <a:buChar char="–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越接近于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，表示聚类效果越好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322074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簇评估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05783"/>
            <a:ext cx="10890885" cy="54955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无监督评估：通过相关性度量簇的有效性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利用以下两个矩阵：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相似度矩阵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理想相似度矩阵：某点与它所属的簇内所有点的相似度为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，与其它簇中所有点相似度为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计算相似度矩阵与理想相似度矩阵间的相关性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由于两个矩阵都是对称的，只需对矩阵对角线下方或上方的</a:t>
            </a: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n(n-1) / 2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项做计算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两个矩阵的高度相关表明了属于同一个簇的点相互很接近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对基于密度和基于邻近的簇（非球形）不理想。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136632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簇评估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05783"/>
            <a:ext cx="10890885" cy="54955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无监督评估：通过相关性度量簇的有效性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对以下利用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均值算法聚类的簇，评估实际的与理想的相似度矩阵的相关性：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64F3F54-E809-4AFC-B923-EFEA27D2B2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5" r="12505"/>
          <a:stretch/>
        </p:blipFill>
        <p:spPr bwMode="auto">
          <a:xfrm>
            <a:off x="1800262" y="2450839"/>
            <a:ext cx="228467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6">
            <a:extLst>
              <a:ext uri="{FF2B5EF4-FFF2-40B4-BE49-F238E27FC236}">
                <a16:creationId xmlns:a16="http://schemas.microsoft.com/office/drawing/2014/main" id="{D11059F8-FB3F-4EFD-90AD-A863C3DA8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262" y="4774939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err="1"/>
              <a:t>Corr</a:t>
            </a:r>
            <a:r>
              <a:rPr lang="en-US" altLang="en-US" dirty="0"/>
              <a:t> = 0.9235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B0F6D3-14A9-402A-B354-72957D95A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878" y="2450839"/>
            <a:ext cx="304762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5206E2A8-48A2-487E-9779-037EABCC14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257" y="2450839"/>
            <a:ext cx="3047636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66823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簇评估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05783"/>
            <a:ext cx="10890885" cy="54955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无监督评估：通过相关性度量簇的有效性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对以下利用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均值算法聚类的簇，评估实际的与理想的相似度矩阵的相关性：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15A8B51-76A9-4A0D-AF1C-9D1FFE4252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5" r="13287"/>
          <a:stretch/>
        </p:blipFill>
        <p:spPr bwMode="auto">
          <a:xfrm>
            <a:off x="1473200" y="2651760"/>
            <a:ext cx="2222501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3BAF290-4103-41BC-A5D2-7C7C82A85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722" y="2651760"/>
            <a:ext cx="304667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FF6F81-322F-4546-9960-E7FE3F009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2651760"/>
            <a:ext cx="3047636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Box 7">
            <a:extLst>
              <a:ext uri="{FF2B5EF4-FFF2-40B4-BE49-F238E27FC236}">
                <a16:creationId xmlns:a16="http://schemas.microsoft.com/office/drawing/2014/main" id="{37405B7D-89EF-4D51-8113-7F9642FDC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800" y="51816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err="1"/>
              <a:t>Corr</a:t>
            </a:r>
            <a:r>
              <a:rPr lang="en-US" altLang="en-US" dirty="0"/>
              <a:t> = 0.5810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490E412F-1967-4AE4-BA62-D620E3A95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511302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2362952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聚类的类型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623841"/>
            <a:ext cx="10890885" cy="5336795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不同类型的聚类：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互斥的（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exclusive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聚类与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非互斥的（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non-exclusive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聚类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非互斥聚类：一个对象可能属于多个类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模糊聚类：非互斥聚类的一种。在模糊集中，每个对象以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到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之间的权重属于任何一个集合，权重之和为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，例：概率聚类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lnSpc>
                <a:spcPct val="170000"/>
              </a:lnSpc>
              <a:buNone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不同类型的聚类：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部分的（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partial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聚类与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完全的（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complete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聚类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有时，只需对部分对象进行聚类分析，例：特定主题的报刊报道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27722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簇评估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05783"/>
            <a:ext cx="10890885" cy="54955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无监督评估：通过相关性度量簇的有效性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通过相似度矩阵可视化地评价聚类：先按照簇标签调整相似度矩阵的行列次序。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对明显分离的簇，相似度矩阵呈块对角状态。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9FF095C8-3E46-4C76-8CFF-564062A16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135" y="2869204"/>
            <a:ext cx="4268788" cy="320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52B4B9F5-3219-4FEF-AA2F-7C31D77E3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335" y="2793004"/>
            <a:ext cx="4268788" cy="320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717483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簇评估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05783"/>
            <a:ext cx="10890885" cy="54955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无监督评估：通过相关性度量簇的有效性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通过相似度矩阵可视化地评价聚类：先按照簇标签调整相似度矩阵的行列次序。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对非明显分离的簇（例如，基于原型的簇），相似度矩阵比较混乱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AABC69D5-9709-459E-A6F4-1B9E6A741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1474" y="6209417"/>
            <a:ext cx="2895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/>
              <a:t>DBSCAN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392FB-9696-459E-ACAE-D513BA309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74" y="2984923"/>
            <a:ext cx="3656013" cy="2767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BE4FBCEC-DF89-4247-BC15-2440F1F60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74" y="3041567"/>
            <a:ext cx="3656013" cy="271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01046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簇评估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05783"/>
            <a:ext cx="10890885" cy="54955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无监督评估：通过相关性度量簇的有效性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通过相似度矩阵可视化地评价聚类：先按照簇标签调整相似度矩阵的行列次序。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对非明显分离的簇（例如，基于密度的簇），相似度矩阵比较混乱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B92523A8-81A8-4EF2-A768-AAD0B09F1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t="18518" r="12798" b="20370"/>
          <a:stretch>
            <a:fillRect/>
          </a:stretch>
        </p:blipFill>
        <p:spPr bwMode="auto">
          <a:xfrm>
            <a:off x="1376916" y="3260940"/>
            <a:ext cx="4800600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4">
            <a:extLst>
              <a:ext uri="{FF2B5EF4-FFF2-40B4-BE49-F238E27FC236}">
                <a16:creationId xmlns:a16="http://schemas.microsoft.com/office/drawing/2014/main" id="{611CE741-F6B7-4E01-B142-E46F593C4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7316" y="6232740"/>
            <a:ext cx="2895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/>
              <a:t>DBSCAN</a:t>
            </a: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12F7A7F0-82F1-4B85-A4BD-B918A1CD5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716" y="2956140"/>
            <a:ext cx="4259263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77146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簇评估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05783"/>
            <a:ext cx="10890885" cy="54955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确定合理的簇个数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可以用来比较几种不同簇个数的聚类算法，从而确定合理的簇个数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对以下情况，从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曲线上，可以看到明显的拐点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5E1D1AA-0B09-4014-98C7-053C2FF4A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/>
          <a:stretch>
            <a:fillRect/>
          </a:stretch>
        </p:blipFill>
        <p:spPr bwMode="auto">
          <a:xfrm>
            <a:off x="5753802" y="3297865"/>
            <a:ext cx="4046476" cy="2867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A9BFCDDD-3C58-47F4-96C0-FD51D58F7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 b="5556"/>
          <a:stretch>
            <a:fillRect/>
          </a:stretch>
        </p:blipFill>
        <p:spPr bwMode="auto">
          <a:xfrm>
            <a:off x="1485014" y="3374065"/>
            <a:ext cx="4046478" cy="269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52639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簇评估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05783"/>
            <a:ext cx="10890885" cy="54955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确定合理的簇个数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可以用来比较几种不同簇个数的聚类算法，从而确定合理的簇个数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对以下情况，从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曲线上，拐点变得不那么明显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C72E743-4718-4C59-AC9A-C87D02CC7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t="18518" r="12798" b="20370"/>
          <a:stretch>
            <a:fillRect/>
          </a:stretch>
        </p:blipFill>
        <p:spPr bwMode="auto">
          <a:xfrm>
            <a:off x="927790" y="3190155"/>
            <a:ext cx="4343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">
            <a:extLst>
              <a:ext uri="{FF2B5EF4-FFF2-40B4-BE49-F238E27FC236}">
                <a16:creationId xmlns:a16="http://schemas.microsoft.com/office/drawing/2014/main" id="{4964D9F7-678B-406F-A7ED-666D40AB1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0442" y="6126237"/>
            <a:ext cx="426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SSE of clusters found using K-means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2C6E0C42-F73D-4082-8E31-BFBEC88EB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442" y="2849637"/>
            <a:ext cx="4259263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51023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簇评估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50557" y="1105783"/>
                <a:ext cx="10890885" cy="549551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监督评估：熵与纯度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熵（</a:t>
                </a:r>
                <a:r>
                  <a:rPr kumimoji="1"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Entropy</a:t>
                </a:r>
                <a:r>
                  <a:rPr kumimoji="1"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）：</a:t>
                </a:r>
                <a:endParaRPr kumimoji="1"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纯度（</a:t>
                </a:r>
                <a:r>
                  <a:rPr kumimoji="1"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purity</a:t>
                </a:r>
                <a:r>
                  <a:rPr kumimoji="1"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kumimoji="1"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/>
                  <a:t>决策树分类器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中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zh-CN" altLang="en-US" sz="2000" dirty="0"/>
                  <a:t>是类别</a:t>
                </a:r>
                <a:r>
                  <a:rPr lang="en-US" altLang="zh-CN" sz="2000" dirty="0" err="1"/>
                  <a:t>i</a:t>
                </a:r>
                <a:r>
                  <a:rPr lang="zh-CN" altLang="en-US" sz="2000" dirty="0"/>
                  <a:t>在结点</a:t>
                </a:r>
                <a:r>
                  <a:rPr lang="en-US" altLang="zh-CN" sz="2000" dirty="0"/>
                  <a:t>t</a:t>
                </a:r>
                <a:r>
                  <a:rPr lang="zh-CN" altLang="en-US" sz="2000" dirty="0"/>
                  <a:t>的概率，</a:t>
                </a:r>
                <a:r>
                  <a:rPr lang="en-US" altLang="zh-CN" sz="2000" dirty="0"/>
                  <a:t>c</a:t>
                </a:r>
                <a:r>
                  <a:rPr lang="zh-CN" altLang="en-US" sz="2000" dirty="0"/>
                  <a:t>是类别的个数</a:t>
                </a:r>
                <a:r>
                  <a:rPr lang="zh-CN" alt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。</a:t>
                </a:r>
                <a:endParaRPr lang="en-US" altLang="zh-CN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/>
                  <a:t>聚类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分析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中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zh-CN" altLang="en-US" sz="2000" dirty="0"/>
                  <a:t>是类别</a:t>
                </a:r>
                <a:r>
                  <a:rPr lang="en-US" altLang="zh-CN" sz="2000" dirty="0" err="1"/>
                  <a:t>i</a:t>
                </a:r>
                <a:r>
                  <a:rPr lang="zh-CN" altLang="en-US" sz="2000" dirty="0"/>
                  <a:t>在簇</a:t>
                </a:r>
                <a:r>
                  <a:rPr lang="en-US" altLang="zh-CN" sz="2000" dirty="0"/>
                  <a:t>t</a:t>
                </a:r>
                <a:r>
                  <a:rPr lang="zh-CN" altLang="en-US" sz="2000" dirty="0"/>
                  <a:t>的概率，</a:t>
                </a:r>
                <a:r>
                  <a:rPr lang="en-US" altLang="zh-CN" sz="2000" dirty="0"/>
                  <a:t>c</a:t>
                </a:r>
                <a:r>
                  <a:rPr lang="zh-CN" altLang="en-US" sz="2000" dirty="0"/>
                  <a:t>是类别的个数</a:t>
                </a:r>
                <a:r>
                  <a:rPr lang="zh-CN" alt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。</a:t>
                </a:r>
                <a:endParaRPr kumimoji="1" lang="en-US" altLang="zh-CN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50557" y="1105783"/>
                <a:ext cx="10890885" cy="5495516"/>
              </a:xfrm>
              <a:blipFill>
                <a:blip r:embed="rId3"/>
                <a:stretch>
                  <a:fillRect l="-6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0">
                <a:extLst>
                  <a:ext uri="{FF2B5EF4-FFF2-40B4-BE49-F238E27FC236}">
                    <a16:creationId xmlns:a16="http://schemas.microsoft.com/office/drawing/2014/main" id="{0405D3CD-442A-419E-8F28-08160931EEBC}"/>
                  </a:ext>
                </a:extLst>
              </p:cNvPr>
              <p:cNvSpPr txBox="1"/>
              <p:nvPr/>
            </p:nvSpPr>
            <p:spPr>
              <a:xfrm>
                <a:off x="2976449" y="1457296"/>
                <a:ext cx="4645054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10">
                <a:extLst>
                  <a:ext uri="{FF2B5EF4-FFF2-40B4-BE49-F238E27FC236}">
                    <a16:creationId xmlns:a16="http://schemas.microsoft.com/office/drawing/2014/main" id="{0405D3CD-442A-419E-8F28-08160931E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449" y="1457296"/>
                <a:ext cx="4645054" cy="10378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1">
                <a:extLst>
                  <a:ext uri="{FF2B5EF4-FFF2-40B4-BE49-F238E27FC236}">
                    <a16:creationId xmlns:a16="http://schemas.microsoft.com/office/drawing/2014/main" id="{EF9E1616-B59B-45F4-A714-182DE90948A7}"/>
                  </a:ext>
                </a:extLst>
              </p:cNvPr>
              <p:cNvSpPr txBox="1"/>
              <p:nvPr/>
            </p:nvSpPr>
            <p:spPr>
              <a:xfrm>
                <a:off x="2976449" y="3003431"/>
                <a:ext cx="31786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𝑝𝑢𝑟𝑖𝑡𝑦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11">
                <a:extLst>
                  <a:ext uri="{FF2B5EF4-FFF2-40B4-BE49-F238E27FC236}">
                    <a16:creationId xmlns:a16="http://schemas.microsoft.com/office/drawing/2014/main" id="{EF9E1616-B59B-45F4-A714-182DE9094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449" y="3003431"/>
                <a:ext cx="3178691" cy="369332"/>
              </a:xfrm>
              <a:prstGeom prst="rect">
                <a:avLst/>
              </a:prstGeom>
              <a:blipFill>
                <a:blip r:embed="rId5"/>
                <a:stretch>
                  <a:fillRect l="-2682" r="-2874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7976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簇评估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05783"/>
            <a:ext cx="10890885" cy="54955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监督评估：熵与纯度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熵（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Entropy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纯度（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purity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0">
                <a:extLst>
                  <a:ext uri="{FF2B5EF4-FFF2-40B4-BE49-F238E27FC236}">
                    <a16:creationId xmlns:a16="http://schemas.microsoft.com/office/drawing/2014/main" id="{0405D3CD-442A-419E-8F28-08160931EEBC}"/>
                  </a:ext>
                </a:extLst>
              </p:cNvPr>
              <p:cNvSpPr txBox="1"/>
              <p:nvPr/>
            </p:nvSpPr>
            <p:spPr>
              <a:xfrm>
                <a:off x="2976449" y="1457296"/>
                <a:ext cx="4645054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10">
                <a:extLst>
                  <a:ext uri="{FF2B5EF4-FFF2-40B4-BE49-F238E27FC236}">
                    <a16:creationId xmlns:a16="http://schemas.microsoft.com/office/drawing/2014/main" id="{0405D3CD-442A-419E-8F28-08160931E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449" y="1457296"/>
                <a:ext cx="4645054" cy="1037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1">
                <a:extLst>
                  <a:ext uri="{FF2B5EF4-FFF2-40B4-BE49-F238E27FC236}">
                    <a16:creationId xmlns:a16="http://schemas.microsoft.com/office/drawing/2014/main" id="{EF9E1616-B59B-45F4-A714-182DE90948A7}"/>
                  </a:ext>
                </a:extLst>
              </p:cNvPr>
              <p:cNvSpPr txBox="1"/>
              <p:nvPr/>
            </p:nvSpPr>
            <p:spPr>
              <a:xfrm>
                <a:off x="2976449" y="3003431"/>
                <a:ext cx="31786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𝑝𝑢𝑟𝑖𝑡𝑦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11">
                <a:extLst>
                  <a:ext uri="{FF2B5EF4-FFF2-40B4-BE49-F238E27FC236}">
                    <a16:creationId xmlns:a16="http://schemas.microsoft.com/office/drawing/2014/main" id="{EF9E1616-B59B-45F4-A714-182DE9094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449" y="3003431"/>
                <a:ext cx="3178691" cy="369332"/>
              </a:xfrm>
              <a:prstGeom prst="rect">
                <a:avLst/>
              </a:prstGeom>
              <a:blipFill>
                <a:blip r:embed="rId4"/>
                <a:stretch>
                  <a:fillRect l="-2682" r="-2874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0">
            <a:extLst>
              <a:ext uri="{FF2B5EF4-FFF2-40B4-BE49-F238E27FC236}">
                <a16:creationId xmlns:a16="http://schemas.microsoft.com/office/drawing/2014/main" id="{232BB6C1-F9BC-4782-9A63-91E3AFE09E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434257"/>
              </p:ext>
            </p:extLst>
          </p:nvPr>
        </p:nvGraphicFramePr>
        <p:xfrm>
          <a:off x="1474234" y="3564411"/>
          <a:ext cx="9691688" cy="303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像" r:id="rId5" imgW="11630160" imgH="3753000" progId="Paint.Picture">
                  <p:embed/>
                </p:oleObj>
              </mc:Choice>
              <mc:Fallback>
                <p:oleObj name="BMP 图像" r:id="rId5" imgW="11630160" imgH="3753000" progId="Paint.Picture">
                  <p:embed/>
                  <p:pic>
                    <p:nvPicPr>
                      <p:cNvPr id="109571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 b="2864"/>
                      <a:stretch>
                        <a:fillRect/>
                      </a:stretch>
                    </p:blipFill>
                    <p:spPr bwMode="auto">
                      <a:xfrm>
                        <a:off x="1474234" y="3564411"/>
                        <a:ext cx="9691688" cy="303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772574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簇评估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05783"/>
            <a:ext cx="10890885" cy="54955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评估簇有效性度量的显著性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、相似度等簇的有效性度量利用单个数字作为聚类分析优良性的度量，然而该数字的显著性如何去解释？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例如，簇有效性度量值为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，那么这个聚类分析的效果是好、一般还是差？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一种常见的方法：利用统计学术语解释有效性度量值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确定观测值是随机得到的可能性有多大：如果值是不寻常的，则它不是随机获得的，因此很可能是有意义的（好的）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762765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簇评估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05783"/>
            <a:ext cx="10890885" cy="54955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评估簇有效性度量的显著性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示例：对以下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均值算法得到的簇，比较凝聚度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SSE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4F928605-49BC-4007-84AF-3526E28D040A}"/>
              </a:ext>
            </a:extLst>
          </p:cNvPr>
          <p:cNvGrpSpPr>
            <a:grpSpLocks/>
          </p:cNvGrpSpPr>
          <p:nvPr/>
        </p:nvGrpSpPr>
        <p:grpSpPr bwMode="auto">
          <a:xfrm>
            <a:off x="1733107" y="2211388"/>
            <a:ext cx="7848600" cy="3124200"/>
            <a:chOff x="288" y="1488"/>
            <a:chExt cx="4944" cy="1968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9F3977A6-CC67-44B4-A7DF-DEB1379F4B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10"/>
            <a:stretch>
              <a:fillRect/>
            </a:stretch>
          </p:blipFill>
          <p:spPr bwMode="auto">
            <a:xfrm>
              <a:off x="2543" y="1536"/>
              <a:ext cx="268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35337041-D4DA-4FF1-AEBF-4D27BA8280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10" t="4759"/>
            <a:stretch>
              <a:fillRect/>
            </a:stretch>
          </p:blipFill>
          <p:spPr bwMode="auto">
            <a:xfrm>
              <a:off x="288" y="1488"/>
              <a:ext cx="2401" cy="1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3F4AEED-CB0D-4672-B635-BB8DD36E6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872"/>
              <a:ext cx="960" cy="9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8" name="TextBox 1">
            <a:extLst>
              <a:ext uri="{FF2B5EF4-FFF2-40B4-BE49-F238E27FC236}">
                <a16:creationId xmlns:a16="http://schemas.microsoft.com/office/drawing/2014/main" id="{3428C37C-7830-4636-BA1F-5162A886CF54}"/>
              </a:ext>
            </a:extLst>
          </p:cNvPr>
          <p:cNvSpPr txBox="1"/>
          <p:nvPr/>
        </p:nvSpPr>
        <p:spPr>
          <a:xfrm>
            <a:off x="5085907" y="5335588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/>
              <a:t>500</a:t>
            </a:r>
            <a:r>
              <a:rPr lang="zh-CN" altLang="en-US" dirty="0"/>
              <a:t>次随机运行数据集所得到的</a:t>
            </a:r>
            <a:r>
              <a:rPr lang="en-US" altLang="zh-CN" dirty="0"/>
              <a:t>SSE</a:t>
            </a:r>
            <a:r>
              <a:rPr lang="zh-CN" altLang="en-US" dirty="0"/>
              <a:t>直方图，可以看到得到</a:t>
            </a:r>
            <a:r>
              <a:rPr lang="en-US" altLang="zh-CN" dirty="0"/>
              <a:t>SSE</a:t>
            </a:r>
            <a:r>
              <a:rPr lang="zh-CN" altLang="en-US" dirty="0"/>
              <a:t>最小值为</a:t>
            </a:r>
            <a:r>
              <a:rPr lang="en-US" altLang="zh-CN" dirty="0"/>
              <a:t>0.0173</a:t>
            </a:r>
            <a:r>
              <a:rPr lang="zh-CN" altLang="en-US" dirty="0"/>
              <a:t>，远大于利用</a:t>
            </a:r>
            <a:r>
              <a:rPr lang="en-US" altLang="zh-CN" dirty="0"/>
              <a:t>K</a:t>
            </a:r>
            <a:r>
              <a:rPr lang="zh-CN" altLang="en-US" dirty="0"/>
              <a:t>均值算法得到的</a:t>
            </a:r>
            <a:r>
              <a:rPr lang="en-US" altLang="zh-CN" dirty="0"/>
              <a:t>SSE</a:t>
            </a:r>
            <a:r>
              <a:rPr lang="zh-CN" altLang="en-US" dirty="0"/>
              <a:t>（</a:t>
            </a:r>
            <a:r>
              <a:rPr lang="en-US" altLang="zh-CN" dirty="0"/>
              <a:t>0.005</a:t>
            </a:r>
            <a:r>
              <a:rPr lang="zh-CN" altLang="en-US" dirty="0"/>
              <a:t>）</a:t>
            </a:r>
            <a:endParaRPr lang="en-US" b="0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7C00F284-94B2-4007-AB1F-5E7028957724}"/>
              </a:ext>
            </a:extLst>
          </p:cNvPr>
          <p:cNvSpPr txBox="1"/>
          <p:nvPr/>
        </p:nvSpPr>
        <p:spPr>
          <a:xfrm>
            <a:off x="2457007" y="5413376"/>
            <a:ext cx="1828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SSE = 0.005</a:t>
            </a:r>
          </a:p>
        </p:txBody>
      </p:sp>
    </p:spTree>
    <p:extLst>
      <p:ext uri="{BB962C8B-B14F-4D97-AF65-F5344CB8AC3E}">
        <p14:creationId xmlns:p14="http://schemas.microsoft.com/office/powerpoint/2010/main" val="400181677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簇评估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05783"/>
            <a:ext cx="10890885" cy="54955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评估簇有效性度量的显著性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示例：对以下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均值算法得到的簇，利用实际的与理想的相似度矩阵，比较相关性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AAF37B1F-FFC9-4F95-9565-E023D1111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637" y="2780417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19A6FA6C-5165-4DA4-B7CA-0514F8C0D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437" y="2782005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6">
            <a:extLst>
              <a:ext uri="{FF2B5EF4-FFF2-40B4-BE49-F238E27FC236}">
                <a16:creationId xmlns:a16="http://schemas.microsoft.com/office/drawing/2014/main" id="{0BBF2555-29F9-4588-B2DA-81A538A7F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037" y="5447417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Corr = -0.9235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C1C2E989-E2CF-45DB-8DC6-58F9ECE3A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0237" y="5447417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Corr = -0.5810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A1271EB4-0354-4A63-AC89-191453F03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372" y="2321629"/>
            <a:ext cx="3656013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">
            <a:extLst>
              <a:ext uri="{FF2B5EF4-FFF2-40B4-BE49-F238E27FC236}">
                <a16:creationId xmlns:a16="http://schemas.microsoft.com/office/drawing/2014/main" id="{C18FDDA9-60D0-48A4-BC74-BB87EE02AE56}"/>
              </a:ext>
            </a:extLst>
          </p:cNvPr>
          <p:cNvSpPr txBox="1"/>
          <p:nvPr/>
        </p:nvSpPr>
        <p:spPr>
          <a:xfrm>
            <a:off x="6647675" y="5138152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/>
              <a:t>500</a:t>
            </a:r>
            <a:r>
              <a:rPr lang="zh-CN" altLang="en-US" dirty="0"/>
              <a:t>次随机运行数据集所得到的相关性直方图，可以看到得到相关性最小值约为</a:t>
            </a:r>
            <a:r>
              <a:rPr lang="en-US" altLang="zh-CN" dirty="0"/>
              <a:t>-0.675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09898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簇的类型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623841"/>
            <a:ext cx="10890885" cy="4441057"/>
          </a:xfrm>
        </p:spPr>
        <p:txBody>
          <a:bodyPr>
            <a:noAutofit/>
          </a:bodyPr>
          <a:lstStyle/>
          <a:p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明显分离的（</a:t>
            </a: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Well-separated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基于原型的（</a:t>
            </a: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Prototype-based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基于邻近的（</a:t>
            </a: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Contiguity-based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基于密度的（</a:t>
            </a: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Density-based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共同性质的，也被称为概念簇</a:t>
            </a: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680118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簇评估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05783"/>
            <a:ext cx="10890885" cy="5495516"/>
          </a:xfrm>
        </p:spPr>
        <p:txBody>
          <a:bodyPr>
            <a:noAutofit/>
          </a:bodyPr>
          <a:lstStyle/>
          <a:p>
            <a:pPr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</a:pPr>
            <a:r>
              <a:rPr lang="en-US" altLang="en-US" sz="2000" dirty="0"/>
              <a:t> </a:t>
            </a:r>
            <a:r>
              <a:rPr lang="en-US" altLang="en-US" sz="2400" dirty="0"/>
              <a:t>“The validation of clustering structures is the most difficult and frustrating part of cluster analysis. Without a strong effort in this direction, cluster analysis will remain a black art accessible only to those true believers who have experience and great courage.”</a:t>
            </a:r>
          </a:p>
          <a:p>
            <a:pPr marL="0" indent="0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- “</a:t>
            </a:r>
            <a:r>
              <a:rPr lang="en-US" altLang="en-US" sz="2000" b="1" i="1" dirty="0"/>
              <a:t>Algorithms for Clustering Data”</a:t>
            </a:r>
            <a:r>
              <a:rPr lang="en-US" altLang="en-US" sz="2000" b="1" dirty="0"/>
              <a:t>, Jain and </a:t>
            </a:r>
            <a:r>
              <a:rPr lang="en-US" altLang="en-US" sz="2000" b="1" dirty="0" err="1"/>
              <a:t>Dubes</a:t>
            </a:r>
            <a:r>
              <a:rPr lang="en-US" altLang="en-US" sz="2000" b="1" dirty="0"/>
              <a:t>, 1988, link: </a:t>
            </a:r>
            <a:r>
              <a:rPr lang="en-US" altLang="en-US" sz="2000" b="1" dirty="0">
                <a:hlinkClick r:id="rId3"/>
              </a:rPr>
              <a:t>https://homepages.inf.ed.ac.uk/rbf/BOOKS/JAIN/Clustering_Jain_Dubes.pdf</a:t>
            </a:r>
            <a:endParaRPr lang="en-US" altLang="en-US" sz="2000" b="1" dirty="0"/>
          </a:p>
          <a:p>
            <a:pPr marL="0" indent="0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  <a:buNone/>
            </a:pPr>
            <a:endParaRPr lang="en-US" altLang="en-US" sz="2000" b="1" dirty="0"/>
          </a:p>
          <a:p>
            <a:pPr marL="0" indent="0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859913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AA538-0BBB-1344-A4F4-F33DA4B8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7145"/>
            <a:ext cx="4535905" cy="2978150"/>
          </a:xfrm>
        </p:spPr>
        <p:txBody>
          <a:bodyPr anchor="b">
            <a:normAutofit/>
          </a:bodyPr>
          <a:lstStyle/>
          <a:p>
            <a:r>
              <a:rPr kumimoji="1" lang="zh-CN" altLang="en-US" sz="4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欢迎来到</a:t>
            </a:r>
            <a:br>
              <a:rPr kumimoji="1" lang="en-US" altLang="zh-CN" sz="4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4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数据挖掘的世界！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1A7A6-8D56-F04B-892F-1A4BB7753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400" y="939800"/>
            <a:ext cx="5232400" cy="48450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zh-CN" sz="5400"/>
              <a:t>Welcome</a:t>
            </a:r>
            <a:r>
              <a:rPr kumimoji="1" lang="zh-CN" altLang="en-US" sz="5400"/>
              <a:t> </a:t>
            </a:r>
            <a:r>
              <a:rPr kumimoji="1" lang="en-US" altLang="zh-CN" sz="5400"/>
              <a:t>to</a:t>
            </a:r>
            <a:r>
              <a:rPr kumimoji="1" lang="zh-CN" altLang="en-US" sz="5400"/>
              <a:t> </a:t>
            </a:r>
            <a:r>
              <a:rPr kumimoji="1" lang="en-US" altLang="zh-CN" sz="5400"/>
              <a:t>Data</a:t>
            </a:r>
            <a:r>
              <a:rPr kumimoji="1" lang="zh-CN" altLang="en-US" sz="5400"/>
              <a:t> </a:t>
            </a:r>
            <a:r>
              <a:rPr kumimoji="1" lang="en-US" altLang="zh-CN" sz="5400"/>
              <a:t>Mining</a:t>
            </a:r>
            <a:r>
              <a:rPr kumimoji="1" lang="zh-CN" altLang="en-US" sz="5400"/>
              <a:t>！</a:t>
            </a:r>
          </a:p>
          <a:p>
            <a:endParaRPr kumimoji="1" lang="zh-CN" altLang="en-US" sz="2100"/>
          </a:p>
        </p:txBody>
      </p:sp>
    </p:spTree>
    <p:extLst>
      <p:ext uri="{BB962C8B-B14F-4D97-AF65-F5344CB8AC3E}">
        <p14:creationId xmlns:p14="http://schemas.microsoft.com/office/powerpoint/2010/main" val="309221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簇的类型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623841"/>
            <a:ext cx="10890885" cy="4441057"/>
          </a:xfrm>
        </p:spPr>
        <p:txBody>
          <a:bodyPr>
            <a:noAutofit/>
          </a:bodyPr>
          <a:lstStyle/>
          <a:p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明显分离的簇：每个对象到同簇中每个对象的距离比到不同簇任意对象的距离都近（或相似）</a:t>
            </a: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B76E310A-83C1-4D24-9653-4D11449EF3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4203700"/>
            <a:ext cx="1143000" cy="1143000"/>
          </a:xfrm>
          <a:prstGeom prst="ellipse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0CAEDBEA-BCC4-426C-A3A2-2D9BAB115C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1213" y="4203700"/>
            <a:ext cx="1143000" cy="11430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CD662C9F-7468-4AA0-8ACE-24F9B9226F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9788" y="2605087"/>
            <a:ext cx="1143000" cy="11430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8F82A910-2275-4E34-AA34-05D117F73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424487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dirty="0"/>
              <a:t>3</a:t>
            </a:r>
            <a:r>
              <a:rPr lang="zh-CN" altLang="en-US" sz="1800" dirty="0"/>
              <a:t>个明显分离的簇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65573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簇的类型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623841"/>
            <a:ext cx="10890885" cy="444105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基于原型的簇：每个对象到定义该簇的原型的距离比其他簇的原型的距离更近（或更相似）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对连续属性数据，簇的原型通常为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质心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，即簇中所有点的平均值；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对离散属性数据（如标称），原型通常为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，即簇中最有代表性的点；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大多数情况下，原型被视为最靠近中心的点（基于中心的簇）</a:t>
            </a:r>
            <a:endParaRPr lang="en-US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A9F81ACE-7CCF-4803-9691-40E44900A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14600" y="4543720"/>
            <a:ext cx="1371600" cy="1371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B585378E-5E96-49AA-8FD5-A839E36FB7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86200" y="4543720"/>
            <a:ext cx="1371600" cy="137160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5E343F5D-1054-4D8A-8FF6-36642041B5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94488" y="4681833"/>
            <a:ext cx="1166812" cy="1100137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831F0699-6BBA-4C24-B4FB-9FDE2419BD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66088" y="4681833"/>
            <a:ext cx="1166812" cy="1100137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56F345EA-344C-4C73-89C6-947F98BB6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14392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dirty="0"/>
              <a:t>4</a:t>
            </a:r>
            <a:r>
              <a:rPr lang="zh-CN" altLang="en-US" sz="1800" dirty="0"/>
              <a:t>个基于中心的簇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02482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簇的类型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623841"/>
            <a:ext cx="10890885" cy="444105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基于邻近的簇：每个点到该簇中至少一个点的距离比到不同簇中任意点的距离更近</a:t>
            </a:r>
            <a:endParaRPr lang="en-US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Group 15">
            <a:extLst>
              <a:ext uri="{FF2B5EF4-FFF2-40B4-BE49-F238E27FC236}">
                <a16:creationId xmlns:a16="http://schemas.microsoft.com/office/drawing/2014/main" id="{7F5D587A-E6A6-4429-BDB3-213CA8977119}"/>
              </a:ext>
            </a:extLst>
          </p:cNvPr>
          <p:cNvGrpSpPr>
            <a:grpSpLocks/>
          </p:cNvGrpSpPr>
          <p:nvPr/>
        </p:nvGrpSpPr>
        <p:grpSpPr bwMode="auto">
          <a:xfrm>
            <a:off x="1603309" y="3388782"/>
            <a:ext cx="8772331" cy="1481797"/>
            <a:chOff x="950" y="2544"/>
            <a:chExt cx="4106" cy="576"/>
          </a:xfrm>
        </p:grpSpPr>
        <p:sp>
          <p:nvSpPr>
            <p:cNvPr id="14" name="Freeform 4" descr="Large grid">
              <a:extLst>
                <a:ext uri="{FF2B5EF4-FFF2-40B4-BE49-F238E27FC236}">
                  <a16:creationId xmlns:a16="http://schemas.microsoft.com/office/drawing/2014/main" id="{7EE36F56-33D9-49B9-B033-DE998DBEFBD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50" y="2552"/>
              <a:ext cx="267" cy="457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8 h 744"/>
                <a:gd name="T10" fmla="*/ 27 w 432"/>
                <a:gd name="T11" fmla="*/ 44 h 744"/>
                <a:gd name="T12" fmla="*/ 27 w 432"/>
                <a:gd name="T13" fmla="*/ 62 h 744"/>
                <a:gd name="T14" fmla="*/ 22 w 432"/>
                <a:gd name="T15" fmla="*/ 63 h 744"/>
                <a:gd name="T16" fmla="*/ 0 w 432"/>
                <a:gd name="T17" fmla="*/ 65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>
              <a:solidFill>
                <a:srgbClr val="99CC00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 descr="Large grid">
              <a:extLst>
                <a:ext uri="{FF2B5EF4-FFF2-40B4-BE49-F238E27FC236}">
                  <a16:creationId xmlns:a16="http://schemas.microsoft.com/office/drawing/2014/main" id="{33C14FD4-2916-437E-8379-F1743324DCF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61" y="2618"/>
              <a:ext cx="267" cy="459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9 h 744"/>
                <a:gd name="T10" fmla="*/ 27 w 432"/>
                <a:gd name="T11" fmla="*/ 45 h 744"/>
                <a:gd name="T12" fmla="*/ 27 w 432"/>
                <a:gd name="T13" fmla="*/ 64 h 744"/>
                <a:gd name="T14" fmla="*/ 22 w 432"/>
                <a:gd name="T15" fmla="*/ 64 h 744"/>
                <a:gd name="T16" fmla="*/ 0 w 432"/>
                <a:gd name="T17" fmla="*/ 67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rnd">
              <a:solidFill>
                <a:srgbClr val="00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6" descr="Large grid">
              <a:extLst>
                <a:ext uri="{FF2B5EF4-FFF2-40B4-BE49-F238E27FC236}">
                  <a16:creationId xmlns:a16="http://schemas.microsoft.com/office/drawing/2014/main" id="{75A3514D-51A5-48AE-935E-04E481BD67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95" y="2663"/>
              <a:ext cx="267" cy="457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8 h 744"/>
                <a:gd name="T10" fmla="*/ 27 w 432"/>
                <a:gd name="T11" fmla="*/ 44 h 744"/>
                <a:gd name="T12" fmla="*/ 27 w 432"/>
                <a:gd name="T13" fmla="*/ 62 h 744"/>
                <a:gd name="T14" fmla="*/ 22 w 432"/>
                <a:gd name="T15" fmla="*/ 63 h 744"/>
                <a:gd name="T16" fmla="*/ 0 w 432"/>
                <a:gd name="T17" fmla="*/ 65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>
              <a:solidFill>
                <a:srgbClr val="FF7C8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7">
              <a:extLst>
                <a:ext uri="{FF2B5EF4-FFF2-40B4-BE49-F238E27FC236}">
                  <a16:creationId xmlns:a16="http://schemas.microsoft.com/office/drawing/2014/main" id="{7E7AD9DE-F77C-46C7-91D5-DA69EB54667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71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" name="AutoShape 8">
              <a:extLst>
                <a:ext uri="{FF2B5EF4-FFF2-40B4-BE49-F238E27FC236}">
                  <a16:creationId xmlns:a16="http://schemas.microsoft.com/office/drawing/2014/main" id="{7C73ED48-14A0-417E-BA89-A8A5B172A7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5400000">
              <a:off x="1942" y="2382"/>
              <a:ext cx="525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Oval 9">
              <a:extLst>
                <a:ext uri="{FF2B5EF4-FFF2-40B4-BE49-F238E27FC236}">
                  <a16:creationId xmlns:a16="http://schemas.microsoft.com/office/drawing/2014/main" id="{A23072C0-801E-4AAD-A919-AB1753ECC0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04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" name="Line 10">
              <a:extLst>
                <a:ext uri="{FF2B5EF4-FFF2-40B4-BE49-F238E27FC236}">
                  <a16:creationId xmlns:a16="http://schemas.microsoft.com/office/drawing/2014/main" id="{6DC8A6F9-FB4B-4622-AFFD-599399DBBDF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305" y="2818"/>
              <a:ext cx="199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Oval 11">
              <a:extLst>
                <a:ext uri="{FF2B5EF4-FFF2-40B4-BE49-F238E27FC236}">
                  <a16:creationId xmlns:a16="http://schemas.microsoft.com/office/drawing/2014/main" id="{82318ED8-A45A-4B43-893C-F8E064DAED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36" y="2633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" name="Oval 12">
              <a:extLst>
                <a:ext uri="{FF2B5EF4-FFF2-40B4-BE49-F238E27FC236}">
                  <a16:creationId xmlns:a16="http://schemas.microsoft.com/office/drawing/2014/main" id="{5FCA5A30-E25B-4216-840B-7EB9886C9E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80" y="2633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" name="Oval 13">
              <a:extLst>
                <a:ext uri="{FF2B5EF4-FFF2-40B4-BE49-F238E27FC236}">
                  <a16:creationId xmlns:a16="http://schemas.microsoft.com/office/drawing/2014/main" id="{2401AB99-22DE-487D-B048-4E7DFF069A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92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" name="Oval 14">
              <a:extLst>
                <a:ext uri="{FF2B5EF4-FFF2-40B4-BE49-F238E27FC236}">
                  <a16:creationId xmlns:a16="http://schemas.microsoft.com/office/drawing/2014/main" id="{41B29DC3-8499-47D8-AB1C-FBF30E2613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91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5" name="Text Box 16">
            <a:extLst>
              <a:ext uri="{FF2B5EF4-FFF2-40B4-BE49-F238E27FC236}">
                <a16:creationId xmlns:a16="http://schemas.microsoft.com/office/drawing/2014/main" id="{6BA497EE-C620-4EBA-ABAD-71D850D18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62" y="5522170"/>
            <a:ext cx="32896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dirty="0"/>
              <a:t>8</a:t>
            </a:r>
            <a:r>
              <a:rPr lang="zh-CN" altLang="en-US" sz="1800" dirty="0"/>
              <a:t>个基于邻近的簇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20037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簇的类型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623841"/>
            <a:ext cx="10890885" cy="444105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基于密度的簇：将簇作为对象的稠密区域，被低密度的区域环绕。</a:t>
            </a:r>
            <a:endParaRPr lang="en-US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16">
            <a:extLst>
              <a:ext uri="{FF2B5EF4-FFF2-40B4-BE49-F238E27FC236}">
                <a16:creationId xmlns:a16="http://schemas.microsoft.com/office/drawing/2014/main" id="{6BA497EE-C620-4EBA-ABAD-71D850D18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665" y="5244419"/>
            <a:ext cx="32896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dirty="0"/>
              <a:t>6</a:t>
            </a:r>
            <a:r>
              <a:rPr lang="zh-CN" altLang="en-US" sz="1800" dirty="0"/>
              <a:t>个基于密度的簇</a:t>
            </a:r>
            <a:endParaRPr lang="en-US" altLang="en-US" sz="1800" dirty="0"/>
          </a:p>
        </p:txBody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1AF6AAB7-70E3-41C8-A261-E5A962C02E25}"/>
              </a:ext>
            </a:extLst>
          </p:cNvPr>
          <p:cNvGrpSpPr>
            <a:grpSpLocks/>
          </p:cNvGrpSpPr>
          <p:nvPr/>
        </p:nvGrpSpPr>
        <p:grpSpPr bwMode="auto">
          <a:xfrm>
            <a:off x="1592425" y="3359020"/>
            <a:ext cx="8610600" cy="1676400"/>
            <a:chOff x="1056" y="3072"/>
            <a:chExt cx="3840" cy="720"/>
          </a:xfrm>
        </p:grpSpPr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84F724B-B9CD-4C15-9ECF-B48E6C741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072"/>
              <a:ext cx="3840" cy="72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A416711A-545D-41F7-AF29-CF9CF9C529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99" y="3374"/>
              <a:ext cx="134" cy="134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" name="AutoShape 6">
              <a:extLst>
                <a:ext uri="{FF2B5EF4-FFF2-40B4-BE49-F238E27FC236}">
                  <a16:creationId xmlns:a16="http://schemas.microsoft.com/office/drawing/2014/main" id="{42BCE275-F983-43A4-ABAF-8D607DF745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5400000">
              <a:off x="1370" y="3006"/>
              <a:ext cx="525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7">
              <a:extLst>
                <a:ext uri="{FF2B5EF4-FFF2-40B4-BE49-F238E27FC236}">
                  <a16:creationId xmlns:a16="http://schemas.microsoft.com/office/drawing/2014/main" id="{0BDFAA11-444F-49C3-BED8-3FE5858869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32" y="3374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" name="Oval 8">
              <a:extLst>
                <a:ext uri="{FF2B5EF4-FFF2-40B4-BE49-F238E27FC236}">
                  <a16:creationId xmlns:a16="http://schemas.microsoft.com/office/drawing/2014/main" id="{1A59866F-44A4-4E79-85BF-00FAE1E02B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64" y="3257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" name="Oval 9">
              <a:extLst>
                <a:ext uri="{FF2B5EF4-FFF2-40B4-BE49-F238E27FC236}">
                  <a16:creationId xmlns:a16="http://schemas.microsoft.com/office/drawing/2014/main" id="{5FE1E73C-EAAB-4532-BF07-44F2BF2F40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08" y="3257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3" name="Oval 10">
              <a:extLst>
                <a:ext uri="{FF2B5EF4-FFF2-40B4-BE49-F238E27FC236}">
                  <a16:creationId xmlns:a16="http://schemas.microsoft.com/office/drawing/2014/main" id="{F3733428-8F0B-44F4-B353-CF2FB83ECB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20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34AEADD5-6AA0-4288-998C-DE21FCED02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9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478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簇的类型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623841"/>
            <a:ext cx="10890885" cy="444105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共同性质的簇：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定义一个目标函数，使簇能实现目标函数的最大值或最小值；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对对象集，穷举所有的聚类组合，对每种组合计算目标函数值（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难问题）；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可能使用全局或局部的目标函数：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对层次聚类，常采用局部目标函数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对划分聚类，采用全局目标函数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216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输入数据的影响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623841"/>
            <a:ext cx="10890885" cy="50008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对象集的性质影响邻近度或密度的度量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例如，原型点的选择取决于数据类型及应用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影响邻近度及密度度量的数据属性：维数、数据类型、属性间的关系（例如自相关）、数据分布等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噪声与离群点对聚类分析产生影响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簇的大小、密度、形状等也会对分析产生影响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7325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聚类分析算法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623841"/>
            <a:ext cx="10890885" cy="50008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层次聚类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基于密度的聚类（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DBSCAN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077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FF74C-60A9-7C43-9A0B-42536E0F4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060"/>
            <a:ext cx="10515600" cy="357447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Lecture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7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ctr">
              <a:buNone/>
            </a:pPr>
            <a:r>
              <a:rPr kumimoji="1" lang="zh-CN" altLang="en-US" sz="7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聚类分析：基本概念与算法</a:t>
            </a:r>
          </a:p>
        </p:txBody>
      </p:sp>
    </p:spTree>
    <p:extLst>
      <p:ext uri="{BB962C8B-B14F-4D97-AF65-F5344CB8AC3E}">
        <p14:creationId xmlns:p14="http://schemas.microsoft.com/office/powerpoint/2010/main" val="2808012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FF74C-60A9-7C43-9A0B-42536E0F4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060"/>
            <a:ext cx="10515600" cy="357447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Lecture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6.2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7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ctr">
              <a:buNone/>
            </a:pPr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均值</a:t>
            </a:r>
            <a:endParaRPr kumimoji="1" lang="zh-CN" altLang="en-US" sz="7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446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均值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623841"/>
            <a:ext cx="10890885" cy="50008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基本思想：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均值聚类为划分聚类算法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为簇的数量，需要预先指定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每个簇拥有一个质心（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centroid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），即所有点的平均值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每个点被指派到最近的质心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E0458E-6A31-4E56-A62A-AC1D6CA3E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597" y="4348162"/>
            <a:ext cx="5834064" cy="214471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194466A-7041-4C8F-A55B-AF3AAEDEB89E}"/>
              </a:ext>
            </a:extLst>
          </p:cNvPr>
          <p:cNvSpPr txBox="1"/>
          <p:nvPr/>
        </p:nvSpPr>
        <p:spPr>
          <a:xfrm>
            <a:off x="3054350" y="4508500"/>
            <a:ext cx="5143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7.1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58743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均值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623841"/>
            <a:ext cx="10890885" cy="50008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F527B759-CB51-4B1A-BFEC-36E05A47A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605" y="1571447"/>
            <a:ext cx="6895322" cy="517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1FE8991-B2EB-4525-B965-7A2BBE30BDAD}"/>
              </a:ext>
            </a:extLst>
          </p:cNvPr>
          <p:cNvSpPr/>
          <p:nvPr/>
        </p:nvSpPr>
        <p:spPr>
          <a:xfrm>
            <a:off x="5181598" y="1504599"/>
            <a:ext cx="1676401" cy="324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23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均值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623841"/>
            <a:ext cx="10890885" cy="50008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8BF381C2-91ED-474D-B19B-F249C6B1D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326" y="4967288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B97260A-6F91-4B63-9548-1FB7FA422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726" y="1690688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D6BC5E10-F41C-42E6-AE83-0C6A76858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926" y="1690688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764BB17B-BFD1-43B3-BC9C-C9EEE4D29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526" y="1690688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BE4ADAF9-2E21-49B6-B9D0-70F4D7C9B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726" y="4433888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BF17A4F7-E66D-48B5-AF1A-245D95966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926" y="4433888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57D3875E-4CC6-433C-AFD0-5596E44BD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526" y="4433888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341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均值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4"/>
            <a:ext cx="10890885" cy="54481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均值的特点：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初始质心随机选择，因此对同样数据集，每次聚类分析所产生的簇可能有所不同；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质心一般是所有点的平均值，但有时也利用中位数去确定；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均值算法最终会收敛于一个解。而在算法执行过程中，大多数的收敛都发生在算法执行早期。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常用较弱的条件替换算法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中第五行，例如“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until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只有极少数的对象（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）改变簇”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算法复杂度：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对象数量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簇的数量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迭代次数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属性数量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364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均值目标函数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4"/>
            <a:ext cx="10890885" cy="54481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考虑使用欧几里得距离的数据，常使用误差的平方和（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 of the squared error, SSE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）作为目标函数：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中的点，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的质心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在每次迭代后减小，直到达到局部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全局最小值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FF346C9D-468B-409C-9854-1E5F891054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277136"/>
              </p:ext>
            </p:extLst>
          </p:nvPr>
        </p:nvGraphicFramePr>
        <p:xfrm>
          <a:off x="3886200" y="2164289"/>
          <a:ext cx="3175000" cy="936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11300" imgH="457200" progId="Equation.3">
                  <p:embed/>
                </p:oleObj>
              </mc:Choice>
              <mc:Fallback>
                <p:oleObj name="Equation" r:id="rId3" imgW="1511300" imgH="457200" progId="Equation.3">
                  <p:embed/>
                  <p:pic>
                    <p:nvPicPr>
                      <p:cNvPr id="2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164289"/>
                        <a:ext cx="3175000" cy="936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4924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均值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4"/>
            <a:ext cx="10890885" cy="54481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考虑以下对象集可能产生的两种聚类：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C5681BD7-D693-48E2-933E-A8F5F1C48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7" y="1963067"/>
            <a:ext cx="3727482" cy="279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1">
            <a:extLst>
              <a:ext uri="{FF2B5EF4-FFF2-40B4-BE49-F238E27FC236}">
                <a16:creationId xmlns:a16="http://schemas.microsoft.com/office/drawing/2014/main" id="{37CFE127-CB33-4B8A-AE76-28C6C7567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5556" y="4929511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800" dirty="0"/>
              <a:t>原始点</a:t>
            </a:r>
            <a:endParaRPr lang="en-US" altLang="en-US" sz="18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551FC83-D3DD-48B8-A8D4-DDB2CE145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C5FCA088-207B-48BB-8F91-CFDE2181C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4628" y="4930065"/>
            <a:ext cx="274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800" dirty="0"/>
              <a:t>次最优聚类</a:t>
            </a:r>
            <a:endParaRPr lang="en-US" alt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062779-B255-46A2-AA2D-2F7DA6B59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698" y="20574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0">
            <a:extLst>
              <a:ext uri="{FF2B5EF4-FFF2-40B4-BE49-F238E27FC236}">
                <a16:creationId xmlns:a16="http://schemas.microsoft.com/office/drawing/2014/main" id="{759F2D86-B6AE-47C7-9978-37A1749D9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07" y="4929512"/>
            <a:ext cx="228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800" dirty="0"/>
              <a:t>最优聚类</a:t>
            </a:r>
            <a:endParaRPr lang="en-US" altLang="en-US" sz="1800" dirty="0"/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02A9ADE1-7943-4F2B-83A1-2E3ABD0AD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771" y="2003066"/>
            <a:ext cx="3673081" cy="275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2AA5F04-4511-41D1-BEC4-6FB75906683F}"/>
              </a:ext>
            </a:extLst>
          </p:cNvPr>
          <p:cNvSpPr/>
          <p:nvPr/>
        </p:nvSpPr>
        <p:spPr>
          <a:xfrm>
            <a:off x="9294566" y="1679686"/>
            <a:ext cx="1800808" cy="475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27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均值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4"/>
            <a:ext cx="10890885" cy="54481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初始质心选择的重要性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551FC83-D3DD-48B8-A8D4-DDB2CE145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9" name="Text Box 7">
            <a:extLst>
              <a:ext uri="{FF2B5EF4-FFF2-40B4-BE49-F238E27FC236}">
                <a16:creationId xmlns:a16="http://schemas.microsoft.com/office/drawing/2014/main" id="{E49EAF50-9948-4C7F-9820-DBB6C7663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0" y="5194496"/>
            <a:ext cx="274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800" dirty="0"/>
              <a:t>最优聚类</a:t>
            </a:r>
            <a:endParaRPr lang="en-US" altLang="en-US" sz="1800" dirty="0"/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F377E1EE-2267-41B9-87E2-1CE2EEB96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943" y="4967288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6020B930-33DB-45EC-9171-E45F6F229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43" y="1690688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5">
            <a:extLst>
              <a:ext uri="{FF2B5EF4-FFF2-40B4-BE49-F238E27FC236}">
                <a16:creationId xmlns:a16="http://schemas.microsoft.com/office/drawing/2014/main" id="{A54A5C63-F8DA-4E9B-84EC-C1DEAD63E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43" y="1690688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315AF8D6-C5E2-4E02-A980-EAC196F2B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43" y="1690688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7">
            <a:extLst>
              <a:ext uri="{FF2B5EF4-FFF2-40B4-BE49-F238E27FC236}">
                <a16:creationId xmlns:a16="http://schemas.microsoft.com/office/drawing/2014/main" id="{FAC144EB-7956-44BC-B004-45EB47D09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43" y="4433888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8">
            <a:extLst>
              <a:ext uri="{FF2B5EF4-FFF2-40B4-BE49-F238E27FC236}">
                <a16:creationId xmlns:a16="http://schemas.microsoft.com/office/drawing/2014/main" id="{9A9A81BF-3F5A-46AC-BB72-0E1516223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43" y="4433888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>
            <a:extLst>
              <a:ext uri="{FF2B5EF4-FFF2-40B4-BE49-F238E27FC236}">
                <a16:creationId xmlns:a16="http://schemas.microsoft.com/office/drawing/2014/main" id="{8DC5D39B-BDA6-4EF7-B9DE-598EEB984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43" y="4433888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358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均值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4"/>
            <a:ext cx="10890885" cy="54481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初始质心选择的重要性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551FC83-D3DD-48B8-A8D4-DDB2CE145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2AA5F04-4511-41D1-BEC4-6FB75906683F}"/>
              </a:ext>
            </a:extLst>
          </p:cNvPr>
          <p:cNvSpPr/>
          <p:nvPr/>
        </p:nvSpPr>
        <p:spPr>
          <a:xfrm>
            <a:off x="9294566" y="1679686"/>
            <a:ext cx="1800808" cy="475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F7BEF4B8-B74E-4DFB-906F-240D1E3C3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914186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455A1206-7FA8-441A-8C7D-2534B39A2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13786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>
            <a:extLst>
              <a:ext uri="{FF2B5EF4-FFF2-40B4-BE49-F238E27FC236}">
                <a16:creationId xmlns:a16="http://schemas.microsoft.com/office/drawing/2014/main" id="{DB06D38D-3AE0-46C0-B11B-21A2170EE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13786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F64D7531-BB9F-4FF9-B50D-9D04AB956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304586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7">
            <a:extLst>
              <a:ext uri="{FF2B5EF4-FFF2-40B4-BE49-F238E27FC236}">
                <a16:creationId xmlns:a16="http://schemas.microsoft.com/office/drawing/2014/main" id="{0307E9DF-5EBD-4909-998E-BF8BEDBEF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304586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6F915E4C-6854-430C-8897-AD5E8DB53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304586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7">
            <a:extLst>
              <a:ext uri="{FF2B5EF4-FFF2-40B4-BE49-F238E27FC236}">
                <a16:creationId xmlns:a16="http://schemas.microsoft.com/office/drawing/2014/main" id="{E49EAF50-9948-4C7F-9820-DBB6C7663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0" y="5194496"/>
            <a:ext cx="274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800" dirty="0"/>
              <a:t>次最优聚类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58813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均值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4"/>
            <a:ext cx="10890885" cy="54481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初始质心选择的重要性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选择不同的初始质心，类别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与类别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可能被合并，也可能被分开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551FC83-D3DD-48B8-A8D4-DDB2CE145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2AA5F04-4511-41D1-BEC4-6FB75906683F}"/>
              </a:ext>
            </a:extLst>
          </p:cNvPr>
          <p:cNvSpPr/>
          <p:nvPr/>
        </p:nvSpPr>
        <p:spPr>
          <a:xfrm>
            <a:off x="9294566" y="1679686"/>
            <a:ext cx="1800808" cy="475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D5331E67-067F-4517-B252-35948C8704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6725" y="4759092"/>
            <a:ext cx="1143000" cy="1143000"/>
          </a:xfrm>
          <a:prstGeom prst="ellipse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83039E6A-8DCC-4BAB-9FEA-7913B3DB7F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6710" y="4842436"/>
            <a:ext cx="1143000" cy="11430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2" name="Oval 6">
            <a:extLst>
              <a:ext uri="{FF2B5EF4-FFF2-40B4-BE49-F238E27FC236}">
                <a16:creationId xmlns:a16="http://schemas.microsoft.com/office/drawing/2014/main" id="{B25CC158-1286-4918-B656-EA7520B11C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53000" y="2705100"/>
            <a:ext cx="1143000" cy="11430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4" name="Text Box 7">
            <a:extLst>
              <a:ext uri="{FF2B5EF4-FFF2-40B4-BE49-F238E27FC236}">
                <a16:creationId xmlns:a16="http://schemas.microsoft.com/office/drawing/2014/main" id="{7DB1305E-5238-44F1-889E-8A83EB06D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033" y="3093244"/>
            <a:ext cx="604934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dirty="0"/>
              <a:t>A</a:t>
            </a:r>
          </a:p>
        </p:txBody>
      </p:sp>
      <p:sp>
        <p:nvSpPr>
          <p:cNvPr id="25" name="Text Box 7">
            <a:extLst>
              <a:ext uri="{FF2B5EF4-FFF2-40B4-BE49-F238E27FC236}">
                <a16:creationId xmlns:a16="http://schemas.microsoft.com/office/drawing/2014/main" id="{0E215C4E-7BC1-4B48-893B-54B872095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5758" y="5147236"/>
            <a:ext cx="604934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dirty="0"/>
              <a:t>B</a:t>
            </a:r>
          </a:p>
        </p:txBody>
      </p:sp>
      <p:sp>
        <p:nvSpPr>
          <p:cNvPr id="26" name="Text Box 7">
            <a:extLst>
              <a:ext uri="{FF2B5EF4-FFF2-40B4-BE49-F238E27FC236}">
                <a16:creationId xmlns:a16="http://schemas.microsoft.com/office/drawing/2014/main" id="{86089F38-114C-4CDB-9553-E8FE79463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258" y="5160061"/>
            <a:ext cx="604934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1734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1D945-E633-154D-8A62-F79C8C4A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D2363CED-01C6-45C7-9E9F-4056F4D9B5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0634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2621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均值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4"/>
            <a:ext cx="10890885" cy="54481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初始质心选择的重要性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假设对象集有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个真实的类，从每个类中选择一个点作为质心的概率很小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假设每个类有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个对象，选择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个初始质心，则从这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各质心碰巧是这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个类中的点的概率为：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K=10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P=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10!/1010 = 0.00036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在算法执行过程中，质心并不一定向正确的方向移动</a:t>
            </a:r>
            <a:endParaRPr lang="en-US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551FC83-D3DD-48B8-A8D4-DDB2CE145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733AC918-C3EB-4642-96F3-C5795DC3D7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877101"/>
              </p:ext>
            </p:extLst>
          </p:nvPr>
        </p:nvGraphicFramePr>
        <p:xfrm>
          <a:off x="2198914" y="3158879"/>
          <a:ext cx="80010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259102" imgH="960203" progId="Paint.Picture">
                  <p:embed/>
                </p:oleObj>
              </mc:Choice>
              <mc:Fallback>
                <p:oleObj name="Bitmap Image" r:id="rId3" imgW="9259102" imgH="960203" progId="Paint.Picture">
                  <p:embed/>
                  <p:pic>
                    <p:nvPicPr>
                      <p:cNvPr id="389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914" y="3158879"/>
                        <a:ext cx="80010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6087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均值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4"/>
            <a:ext cx="10890885" cy="54481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初始质心选择的重要性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考虑以下对象集的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个类：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551FC83-D3DD-48B8-A8D4-DDB2CE145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803DFE45-3B68-4312-9914-4EAEDBD09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28661" r="6615" b="28661"/>
          <a:stretch>
            <a:fillRect/>
          </a:stretch>
        </p:blipFill>
        <p:spPr bwMode="auto">
          <a:xfrm>
            <a:off x="1486578" y="2315536"/>
            <a:ext cx="9218843" cy="3842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150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均值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4"/>
            <a:ext cx="10890885" cy="54481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初始质心选择的重要性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情况一：每两个簇附近都有两个初始质心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551FC83-D3DD-48B8-A8D4-DDB2CE145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A591D9C1-0115-4D8D-8D5A-E0E0F89A0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5" y="2472957"/>
            <a:ext cx="4212755" cy="3162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62970221-E109-4797-844E-2B16BC460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230" y="2554593"/>
            <a:ext cx="4004856" cy="300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6509176D-39CA-4B8D-AC21-58BAF2D43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272" y="366153"/>
            <a:ext cx="4212755" cy="3162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D45A9CB9-36C0-46E6-9C95-5AAD89F8A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642" y="3626076"/>
            <a:ext cx="4199496" cy="315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6919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均值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4"/>
            <a:ext cx="10890885" cy="54481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初始质心选择的重要性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情况二：部分两个簇附近只有一个初始质心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551FC83-D3DD-48B8-A8D4-DDB2CE145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A519B3F8-35ED-400F-935D-35052C12D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59" y="2495929"/>
            <a:ext cx="3984153" cy="2990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4F37E42A-28DF-455E-BA0E-FD3644081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773" y="2495928"/>
            <a:ext cx="3984152" cy="2990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B33D53EF-952B-4F9E-8060-3E234B52B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3" y="438529"/>
            <a:ext cx="3984152" cy="2990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ADCFF274-621A-4E90-A57D-C7766F8C9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3709433"/>
            <a:ext cx="3984153" cy="2990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262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均值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4"/>
            <a:ext cx="10890885" cy="54481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解决初始质心随机选择的问题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多次重复执行算法，然而当簇的数量足够多时，获得最优聚类的概率仍可能很低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利用一定的策略去选择初始质心：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选择离已经选取过的初始质心最远的点作为质心：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均值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利用层次聚类提取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均值（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bisecting K-means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）：该方法受初始质心影响程度较低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551FC83-D3DD-48B8-A8D4-DDB2CE145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7240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均值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++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50557" y="1139264"/>
                <a:ext cx="10890885" cy="5448147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相比于随机选择质心，该方法执行时间较长，但就较低的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SSE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而言，可以获得明显更好的聚类结果；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算法：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lnSpc>
                    <a:spcPct val="90000"/>
                  </a:lnSpc>
                  <a:spcBef>
                    <a:spcPct val="20000"/>
                  </a:spcBef>
                  <a:buFont typeface="+mj-lt"/>
                  <a:buAutoNum type="arabicPeriod"/>
                </a:pPr>
                <a:r>
                  <a:rPr lang="zh-CN" altLang="en-US" sz="2000" dirty="0"/>
                  <a:t>随机选择一个点作为第一个初始质心</a:t>
                </a:r>
                <a:endParaRPr lang="en-US" altLang="zh-CN" sz="2000" dirty="0"/>
              </a:p>
              <a:p>
                <a:pPr marL="457200" indent="-457200">
                  <a:lnSpc>
                    <a:spcPct val="90000"/>
                  </a:lnSpc>
                  <a:spcBef>
                    <a:spcPct val="20000"/>
                  </a:spcBef>
                  <a:buFont typeface="+mj-lt"/>
                  <a:buAutoNum type="arabicPeriod"/>
                </a:pPr>
                <a:r>
                  <a:rPr lang="zh-CN" altLang="en-US" sz="2000" dirty="0"/>
                  <a:t>循环：对剩余</a:t>
                </a:r>
                <a:r>
                  <a:rPr lang="en-US" altLang="en-US" sz="2000" dirty="0"/>
                  <a:t>k – 1</a:t>
                </a:r>
                <a:r>
                  <a:rPr lang="zh-CN" altLang="en-US" sz="2000" dirty="0"/>
                  <a:t>个初始质心</a:t>
                </a:r>
                <a:r>
                  <a:rPr lang="en-US" altLang="en-US" sz="2000" dirty="0"/>
                  <a:t>  </a:t>
                </a:r>
              </a:p>
              <a:p>
                <a:pPr marL="457200" indent="-457200">
                  <a:spcBef>
                    <a:spcPct val="20000"/>
                  </a:spcBef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altLang="en-US" sz="2000" dirty="0"/>
                  <a:t>	</a:t>
                </a:r>
                <a:r>
                  <a:rPr lang="zh-CN" altLang="en-US" sz="2000" dirty="0"/>
                  <a:t>对</a:t>
                </a:r>
                <a:r>
                  <a:rPr lang="en-US" altLang="zh-CN" sz="2000" dirty="0"/>
                  <a:t>N</a:t>
                </a:r>
                <a:r>
                  <a:rPr lang="zh-CN" altLang="en-US" sz="2000" dirty="0"/>
                  <a:t>个对象中每一个对象</a:t>
                </a:r>
                <a:r>
                  <a:rPr lang="en-US" altLang="zh-CN" sz="2000" dirty="0"/>
                  <a:t> </a:t>
                </a:r>
                <a:r>
                  <a:rPr lang="en-US" altLang="en-US" sz="2000" dirty="0"/>
                  <a:t>x</a:t>
                </a:r>
                <a:r>
                  <a:rPr lang="en-US" altLang="en-US" sz="2000" i="1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en-US" sz="20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 ≤ 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0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≤ N,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找到离该点最近的质心，计算方法：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20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en-US" sz="2000" i="1">
                                <a:latin typeface="Cambria Math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US" altLang="en-US" sz="2000" dirty="0"/>
                          <m:t>d</m:t>
                        </m:r>
                        <m:r>
                          <m:rPr>
                            <m:nor/>
                          </m:rPr>
                          <a:rPr lang="en-US" altLang="en-US" sz="2000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altLang="en-US" sz="2000" dirty="0"/>
                          <m:t>( </m:t>
                        </m:r>
                        <m:r>
                          <m:rPr>
                            <m:nor/>
                          </m:rPr>
                          <a:rPr lang="en-US" altLang="en-US" sz="2000" i="1" dirty="0"/>
                          <m:t>C</m:t>
                        </m:r>
                        <m:r>
                          <m:rPr>
                            <m:nor/>
                          </m:rPr>
                          <a:rPr lang="en-US" altLang="en-US" sz="2000" i="1" baseline="-25000" dirty="0"/>
                          <m:t>j</m:t>
                        </m:r>
                        <m:r>
                          <m:rPr>
                            <m:nor/>
                          </m:rPr>
                          <a:rPr lang="en-US" altLang="en-US" sz="2000" dirty="0"/>
                          <m:t>, </m:t>
                        </m:r>
                        <m:r>
                          <m:rPr>
                            <m:nor/>
                          </m:rPr>
                          <a:rPr lang="en-US" altLang="en-US" sz="2000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en-US" sz="20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en-US" sz="2000" dirty="0"/>
                          <m:t> )</m:t>
                        </m:r>
                      </m:e>
                    </m:func>
                    <m:r>
                      <m:rPr>
                        <m:nor/>
                      </m:rPr>
                      <a:rPr lang="en-US" altLang="en-US" sz="200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000" baseline="30000" dirty="0"/>
                  <a:t>，</a:t>
                </a:r>
                <a:r>
                  <a:rPr lang="en-US" altLang="en-US" sz="2000" i="1" dirty="0"/>
                  <a:t> </a:t>
                </a:r>
                <a:r>
                  <a:rPr lang="en-US" altLang="en-US" sz="2000" i="1" dirty="0" err="1"/>
                  <a:t>C</a:t>
                </a:r>
                <a:r>
                  <a:rPr lang="en-US" altLang="en-US" sz="2000" i="1" baseline="-25000" dirty="0" err="1"/>
                  <a:t>j</a:t>
                </a:r>
                <a:r>
                  <a:rPr lang="zh-CN" altLang="en-US" sz="2000" dirty="0"/>
                  <a:t>为第</a:t>
                </a:r>
                <a:r>
                  <a:rPr lang="en-US" altLang="zh-CN" sz="2000" dirty="0"/>
                  <a:t>j</a:t>
                </a:r>
                <a:r>
                  <a:rPr lang="zh-CN" altLang="en-US" sz="2000" dirty="0"/>
                  <a:t>个质心</a:t>
                </a:r>
                <a:endParaRPr lang="en-US" altLang="en-US" sz="2000" dirty="0"/>
              </a:p>
              <a:p>
                <a:pPr marL="457200" indent="-457200">
                  <a:lnSpc>
                    <a:spcPct val="90000"/>
                  </a:lnSpc>
                  <a:spcBef>
                    <a:spcPct val="20000"/>
                  </a:spcBef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altLang="en-US" sz="2000" dirty="0"/>
                  <a:t>    </a:t>
                </a:r>
                <a:r>
                  <a:rPr lang="zh-CN" altLang="en-US" sz="2000" dirty="0"/>
                  <a:t>利用如下公式计算每个点被选为质心的概率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sz="2000"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en-US" sz="2000" i="1">
                                    <a:latin typeface="Cambria Math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r>
                              <m:rPr>
                                <m:nor/>
                              </m:rPr>
                              <a:rPr lang="en-US" altLang="en-US" sz="2000" dirty="0"/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 altLang="en-US" sz="2000" baseline="300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en-US" sz="2000" dirty="0"/>
                              <m:t>( </m:t>
                            </m:r>
                            <m:r>
                              <m:rPr>
                                <m:nor/>
                              </m:rPr>
                              <a:rPr lang="en-US" altLang="en-US" sz="2000" i="1" dirty="0"/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altLang="en-US" sz="2000" i="1" baseline="-25000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altLang="en-US" sz="2000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en-US" sz="2000" i="1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en-US" sz="2000" i="1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altLang="en-US" sz="2000" dirty="0"/>
                              <m:t> )</m:t>
                            </m:r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en-US" sz="2000">
                                        <a:latin typeface="Cambria Math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altLang="en-US" sz="2000" i="1">
                                        <a:latin typeface="Cambria Math"/>
                                      </a:rPr>
                                      <m:t>𝑗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m:rPr>
                                    <m:nor/>
                                  </m:rPr>
                                  <a:rPr lang="en-US" altLang="en-US" sz="2000" dirty="0"/>
                                  <m:t>d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2000" baseline="30000" dirty="0"/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2000" dirty="0"/>
                                  <m:t>( 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2000" i="1" dirty="0"/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2000" i="1" baseline="-25000" dirty="0"/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2000" dirty="0"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2000" i="1" dirty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2000" dirty="0"/>
                                  <m:t> )</m:t>
                                </m:r>
                              </m:e>
                            </m:func>
                          </m:e>
                        </m:nary>
                      </m:den>
                    </m:f>
                  </m:oMath>
                </a14:m>
                <a:r>
                  <a:rPr lang="zh-CN" altLang="en-US" sz="2000" dirty="0"/>
                  <a:t>，通过上述概率选择质心</a:t>
                </a:r>
                <a:endParaRPr lang="en-US" altLang="en-US" sz="2000" dirty="0"/>
              </a:p>
              <a:p>
                <a:pPr marL="508000" indent="-457200">
                  <a:lnSpc>
                    <a:spcPct val="90000"/>
                  </a:lnSpc>
                  <a:spcBef>
                    <a:spcPct val="20000"/>
                  </a:spcBef>
                  <a:buFont typeface="+mj-lt"/>
                  <a:buAutoNum type="arabicPeriod" startAt="5"/>
                </a:pPr>
                <a:r>
                  <a:rPr lang="zh-CN" altLang="en-US" sz="2000" dirty="0"/>
                  <a:t>结束循环</a:t>
                </a:r>
                <a:endParaRPr lang="en-US" altLang="en-US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50557" y="1139264"/>
                <a:ext cx="10890885" cy="5448147"/>
              </a:xfrm>
              <a:blipFill>
                <a:blip r:embed="rId3"/>
                <a:stretch>
                  <a:fillRect l="-504" r="-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4">
            <a:extLst>
              <a:ext uri="{FF2B5EF4-FFF2-40B4-BE49-F238E27FC236}">
                <a16:creationId xmlns:a16="http://schemas.microsoft.com/office/drawing/2014/main" id="{D551FC83-D3DD-48B8-A8D4-DDB2CE145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4640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二分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均值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4"/>
            <a:ext cx="10890885" cy="54481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均值算法的直接扩展，可产生划分聚类或层次聚类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551FC83-D3DD-48B8-A8D4-DDB2CE145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42FA2C-5814-4E08-94B4-952E50EC3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142" y="2396486"/>
            <a:ext cx="5442377" cy="321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59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二分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均值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4"/>
            <a:ext cx="10890885" cy="54481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551FC83-D3DD-48B8-A8D4-DDB2CE145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6BBCDA9-45B9-493C-8841-E95417FF6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7">
            <a:extLst>
              <a:ext uri="{FF2B5EF4-FFF2-40B4-BE49-F238E27FC236}">
                <a16:creationId xmlns:a16="http://schemas.microsoft.com/office/drawing/2014/main" id="{5E1CE0AC-73A7-4A7E-8064-EB0C93BC8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518" y="4883483"/>
            <a:ext cx="21649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800" dirty="0"/>
              <a:t>第</a:t>
            </a:r>
            <a:r>
              <a:rPr lang="en-US" altLang="zh-CN" sz="1800" dirty="0"/>
              <a:t>1</a:t>
            </a:r>
            <a:r>
              <a:rPr lang="zh-CN" altLang="en-US" sz="1800" dirty="0"/>
              <a:t>次迭代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33408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二分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均值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4"/>
            <a:ext cx="10890885" cy="54481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551FC83-D3DD-48B8-A8D4-DDB2CE145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6BBCDA9-45B9-493C-8841-E95417FF6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68FA33E8-EF45-4F12-8027-5013D8BB8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7">
            <a:extLst>
              <a:ext uri="{FF2B5EF4-FFF2-40B4-BE49-F238E27FC236}">
                <a16:creationId xmlns:a16="http://schemas.microsoft.com/office/drawing/2014/main" id="{97126C52-2479-4198-AE53-73E234E1C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518" y="4883483"/>
            <a:ext cx="21649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800" dirty="0"/>
              <a:t>第</a:t>
            </a:r>
            <a:r>
              <a:rPr lang="en-US" altLang="zh-CN" sz="1800" dirty="0"/>
              <a:t>2</a:t>
            </a:r>
            <a:r>
              <a:rPr lang="zh-CN" altLang="en-US" sz="1800" dirty="0"/>
              <a:t>次迭代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955799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二分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均值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4"/>
            <a:ext cx="10890885" cy="54481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551FC83-D3DD-48B8-A8D4-DDB2CE145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6BBCDA9-45B9-493C-8841-E95417FF6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68FA33E8-EF45-4F12-8027-5013D8BB8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BFC60CCE-3901-4DFD-88F6-666990AA3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7">
            <a:extLst>
              <a:ext uri="{FF2B5EF4-FFF2-40B4-BE49-F238E27FC236}">
                <a16:creationId xmlns:a16="http://schemas.microsoft.com/office/drawing/2014/main" id="{7605AA56-B2D1-42EC-A147-7553BD5AC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518" y="4883483"/>
            <a:ext cx="21649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800" dirty="0"/>
              <a:t>第</a:t>
            </a:r>
            <a:r>
              <a:rPr lang="en-US" altLang="zh-CN" sz="1800" dirty="0"/>
              <a:t>3</a:t>
            </a:r>
            <a:r>
              <a:rPr lang="zh-CN" altLang="en-US" sz="1800" dirty="0"/>
              <a:t>次迭代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4251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FF74C-60A9-7C43-9A0B-42536E0F4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060"/>
            <a:ext cx="10515600" cy="357447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Lecture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6.1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7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ctr">
              <a:buNone/>
            </a:pPr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概述</a:t>
            </a:r>
            <a:endParaRPr kumimoji="1" lang="zh-CN" altLang="en-US" sz="7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9424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二分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均值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4"/>
            <a:ext cx="10890885" cy="54481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551FC83-D3DD-48B8-A8D4-DDB2CE145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6BBCDA9-45B9-493C-8841-E95417FF6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68FA33E8-EF45-4F12-8027-5013D8BB8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BFC60CCE-3901-4DFD-88F6-666990AA3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FE534D2E-8EA8-4D56-9FC1-4A742DF23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7">
            <a:extLst>
              <a:ext uri="{FF2B5EF4-FFF2-40B4-BE49-F238E27FC236}">
                <a16:creationId xmlns:a16="http://schemas.microsoft.com/office/drawing/2014/main" id="{6D9D5140-6AAF-401D-AD49-977810404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518" y="4883483"/>
            <a:ext cx="21649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800" dirty="0"/>
              <a:t>第</a:t>
            </a:r>
            <a:r>
              <a:rPr lang="en-US" altLang="zh-CN" sz="1800" dirty="0"/>
              <a:t>4</a:t>
            </a:r>
            <a:r>
              <a:rPr lang="zh-CN" altLang="en-US" sz="1800" dirty="0"/>
              <a:t>次迭代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256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二分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均值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4"/>
            <a:ext cx="10890885" cy="54481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551FC83-D3DD-48B8-A8D4-DDB2CE145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6BBCDA9-45B9-493C-8841-E95417FF6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68FA33E8-EF45-4F12-8027-5013D8BB8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BFC60CCE-3901-4DFD-88F6-666990AA3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FE534D2E-8EA8-4D56-9FC1-4A742DF23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73C816D4-54AF-484C-BC7A-958973C02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7">
            <a:extLst>
              <a:ext uri="{FF2B5EF4-FFF2-40B4-BE49-F238E27FC236}">
                <a16:creationId xmlns:a16="http://schemas.microsoft.com/office/drawing/2014/main" id="{814A7C6D-F2BE-4518-A103-ACE0C72EE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518" y="4883483"/>
            <a:ext cx="21649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800" dirty="0"/>
              <a:t>第</a:t>
            </a:r>
            <a:r>
              <a:rPr lang="en-US" altLang="zh-CN" sz="1800" dirty="0"/>
              <a:t>5</a:t>
            </a:r>
            <a:r>
              <a:rPr lang="zh-CN" altLang="en-US" sz="1800" dirty="0"/>
              <a:t>次迭代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306610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二分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均值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4"/>
            <a:ext cx="10890885" cy="54481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551FC83-D3DD-48B8-A8D4-DDB2CE145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6BBCDA9-45B9-493C-8841-E95417FF6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68FA33E8-EF45-4F12-8027-5013D8BB8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BFC60CCE-3901-4DFD-88F6-666990AA3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FE534D2E-8EA8-4D56-9FC1-4A742DF23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73C816D4-54AF-484C-BC7A-958973C02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F98AFC03-66E3-493A-9E1C-C9776FB97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7">
            <a:extLst>
              <a:ext uri="{FF2B5EF4-FFF2-40B4-BE49-F238E27FC236}">
                <a16:creationId xmlns:a16="http://schemas.microsoft.com/office/drawing/2014/main" id="{BBB66BBF-63E2-465E-ADD2-0F24E10F8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518" y="4883483"/>
            <a:ext cx="21649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800" dirty="0"/>
              <a:t>第</a:t>
            </a:r>
            <a:r>
              <a:rPr lang="en-US" altLang="zh-CN" sz="1800" dirty="0"/>
              <a:t>6</a:t>
            </a:r>
            <a:r>
              <a:rPr lang="zh-CN" altLang="en-US" sz="1800" dirty="0"/>
              <a:t>次迭代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961401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二分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均值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4"/>
            <a:ext cx="10890885" cy="54481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551FC83-D3DD-48B8-A8D4-DDB2CE145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6BBCDA9-45B9-493C-8841-E95417FF6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68FA33E8-EF45-4F12-8027-5013D8BB8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BFC60CCE-3901-4DFD-88F6-666990AA3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FE534D2E-8EA8-4D56-9FC1-4A742DF23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73C816D4-54AF-484C-BC7A-958973C02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F98AFC03-66E3-493A-9E1C-C9776FB97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AAA56E27-78C0-4FD2-913D-CED263B1B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7">
            <a:extLst>
              <a:ext uri="{FF2B5EF4-FFF2-40B4-BE49-F238E27FC236}">
                <a16:creationId xmlns:a16="http://schemas.microsoft.com/office/drawing/2014/main" id="{D07E8236-0383-4120-9CE1-DD94EDFAC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518" y="4883483"/>
            <a:ext cx="21649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800" dirty="0"/>
              <a:t>第</a:t>
            </a:r>
            <a:r>
              <a:rPr lang="en-US" altLang="zh-CN" sz="1800" dirty="0"/>
              <a:t>7</a:t>
            </a:r>
            <a:r>
              <a:rPr lang="zh-CN" altLang="en-US" sz="1800" dirty="0"/>
              <a:t>次迭代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944382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二分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均值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4"/>
            <a:ext cx="10890885" cy="54481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551FC83-D3DD-48B8-A8D4-DDB2CE145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6BBCDA9-45B9-493C-8841-E95417FF6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68FA33E8-EF45-4F12-8027-5013D8BB8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BFC60CCE-3901-4DFD-88F6-666990AA3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FE534D2E-8EA8-4D56-9FC1-4A742DF23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73C816D4-54AF-484C-BC7A-958973C02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F98AFC03-66E3-493A-9E1C-C9776FB97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AAA56E27-78C0-4FD2-913D-CED263B1B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9">
            <a:extLst>
              <a:ext uri="{FF2B5EF4-FFF2-40B4-BE49-F238E27FC236}">
                <a16:creationId xmlns:a16="http://schemas.microsoft.com/office/drawing/2014/main" id="{B407C668-8E05-4956-82E8-819CC3CFD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7">
            <a:extLst>
              <a:ext uri="{FF2B5EF4-FFF2-40B4-BE49-F238E27FC236}">
                <a16:creationId xmlns:a16="http://schemas.microsoft.com/office/drawing/2014/main" id="{94D793B0-2F33-41C2-97CB-9349EBE3F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518" y="4883483"/>
            <a:ext cx="21649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800" dirty="0"/>
              <a:t>第</a:t>
            </a:r>
            <a:r>
              <a:rPr lang="en-US" altLang="zh-CN" sz="1800" dirty="0"/>
              <a:t>8</a:t>
            </a:r>
            <a:r>
              <a:rPr lang="zh-CN" altLang="en-US" sz="1800" dirty="0"/>
              <a:t>次迭代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696250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二分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均值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4"/>
            <a:ext cx="10890885" cy="54481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551FC83-D3DD-48B8-A8D4-DDB2CE145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6BBCDA9-45B9-493C-8841-E95417FF6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68FA33E8-EF45-4F12-8027-5013D8BB8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BFC60CCE-3901-4DFD-88F6-666990AA3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FE534D2E-8EA8-4D56-9FC1-4A742DF23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73C816D4-54AF-484C-BC7A-958973C02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F98AFC03-66E3-493A-9E1C-C9776FB97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AAA56E27-78C0-4FD2-913D-CED263B1B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9">
            <a:extLst>
              <a:ext uri="{FF2B5EF4-FFF2-40B4-BE49-F238E27FC236}">
                <a16:creationId xmlns:a16="http://schemas.microsoft.com/office/drawing/2014/main" id="{B407C668-8E05-4956-82E8-819CC3CFD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0">
            <a:extLst>
              <a:ext uri="{FF2B5EF4-FFF2-40B4-BE49-F238E27FC236}">
                <a16:creationId xmlns:a16="http://schemas.microsoft.com/office/drawing/2014/main" id="{43090FCD-8023-4195-80FF-6A4B6EB17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7">
            <a:extLst>
              <a:ext uri="{FF2B5EF4-FFF2-40B4-BE49-F238E27FC236}">
                <a16:creationId xmlns:a16="http://schemas.microsoft.com/office/drawing/2014/main" id="{6340CD94-0817-469A-92B7-885C352B1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518" y="4883483"/>
            <a:ext cx="21649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800" dirty="0"/>
              <a:t>第</a:t>
            </a:r>
            <a:r>
              <a:rPr lang="en-US" altLang="zh-CN" sz="1800" dirty="0"/>
              <a:t>9</a:t>
            </a:r>
            <a:r>
              <a:rPr lang="zh-CN" altLang="en-US" sz="1800" dirty="0"/>
              <a:t>次迭代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43218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二分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均值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4"/>
            <a:ext cx="10890885" cy="54481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551FC83-D3DD-48B8-A8D4-DDB2CE145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6BBCDA9-45B9-493C-8841-E95417FF6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68FA33E8-EF45-4F12-8027-5013D8BB8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BFC60CCE-3901-4DFD-88F6-666990AA3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FE534D2E-8EA8-4D56-9FC1-4A742DF23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73C816D4-54AF-484C-BC7A-958973C02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F98AFC03-66E3-493A-9E1C-C9776FB97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AAA56E27-78C0-4FD2-913D-CED263B1B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9">
            <a:extLst>
              <a:ext uri="{FF2B5EF4-FFF2-40B4-BE49-F238E27FC236}">
                <a16:creationId xmlns:a16="http://schemas.microsoft.com/office/drawing/2014/main" id="{B407C668-8E05-4956-82E8-819CC3CFD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0">
            <a:extLst>
              <a:ext uri="{FF2B5EF4-FFF2-40B4-BE49-F238E27FC236}">
                <a16:creationId xmlns:a16="http://schemas.microsoft.com/office/drawing/2014/main" id="{43090FCD-8023-4195-80FF-6A4B6EB17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3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1">
            <a:extLst>
              <a:ext uri="{FF2B5EF4-FFF2-40B4-BE49-F238E27FC236}">
                <a16:creationId xmlns:a16="http://schemas.microsoft.com/office/drawing/2014/main" id="{09F7B24A-B3AA-4DAA-8037-8490EF5BD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62404" y="2102642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7">
            <a:extLst>
              <a:ext uri="{FF2B5EF4-FFF2-40B4-BE49-F238E27FC236}">
                <a16:creationId xmlns:a16="http://schemas.microsoft.com/office/drawing/2014/main" id="{0568DAD6-9D0C-4CB9-8F96-F7E42F3F8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518" y="4883483"/>
            <a:ext cx="21649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800" dirty="0"/>
              <a:t>第</a:t>
            </a:r>
            <a:r>
              <a:rPr lang="en-US" altLang="zh-CN" sz="1800" dirty="0"/>
              <a:t>10</a:t>
            </a:r>
            <a:r>
              <a:rPr lang="zh-CN" altLang="en-US" sz="1800" dirty="0"/>
              <a:t>次迭代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258457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均值缺点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4"/>
            <a:ext cx="10890885" cy="54481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均值不适用于所有的数据类型：当各簇有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不同尺寸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不同密度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，或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非球形簇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均值算法不适用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离群点影响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均值的聚类效果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利用数据预处理，去除离群点对聚类结果有帮助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551FC83-D3DD-48B8-A8D4-DDB2CE145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56005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均值缺点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4"/>
            <a:ext cx="10890885" cy="54481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不适用于尺寸不等的簇：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551FC83-D3DD-48B8-A8D4-DDB2CE145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6401C57-8E04-4241-9239-7F497AB9645A}"/>
              </a:ext>
            </a:extLst>
          </p:cNvPr>
          <p:cNvSpPr txBox="1">
            <a:spLocks noChangeArrowheads="1"/>
          </p:cNvSpPr>
          <p:nvPr/>
        </p:nvSpPr>
        <p:spPr>
          <a:xfrm>
            <a:off x="1572824" y="1524000"/>
            <a:ext cx="8001000" cy="976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4299B5E-36BD-48C0-94B1-ED663B9E1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61" y="1828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6571E0B1-90C7-4335-A6B2-BED669E5D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386" y="18542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6">
            <a:extLst>
              <a:ext uri="{FF2B5EF4-FFF2-40B4-BE49-F238E27FC236}">
                <a16:creationId xmlns:a16="http://schemas.microsoft.com/office/drawing/2014/main" id="{23DA2077-1121-42AE-9159-7F9FBDE25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061" y="53340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800" dirty="0"/>
              <a:t>原始点</a:t>
            </a:r>
            <a:endParaRPr lang="en-US" altLang="en-US" sz="1800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D0291DDF-B780-46D3-86B9-F1B5F5C32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186" y="5308600"/>
            <a:ext cx="25571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dirty="0"/>
              <a:t>利用</a:t>
            </a:r>
            <a:r>
              <a:rPr lang="en-US" altLang="zh-CN" sz="1800" dirty="0"/>
              <a:t>K</a:t>
            </a:r>
            <a:r>
              <a:rPr lang="zh-CN" altLang="en-US" sz="1800" dirty="0"/>
              <a:t>均值得到的</a:t>
            </a:r>
            <a:r>
              <a:rPr lang="en-US" altLang="zh-CN" sz="1800" dirty="0"/>
              <a:t>3</a:t>
            </a:r>
            <a:r>
              <a:rPr lang="zh-CN" altLang="en-US" sz="1800" dirty="0"/>
              <a:t>个簇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787835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均值缺点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4"/>
            <a:ext cx="10890885" cy="54481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不适用于密度不等的簇：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551FC83-D3DD-48B8-A8D4-DDB2CE145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6401C57-8E04-4241-9239-7F497AB9645A}"/>
              </a:ext>
            </a:extLst>
          </p:cNvPr>
          <p:cNvSpPr txBox="1">
            <a:spLocks noChangeArrowheads="1"/>
          </p:cNvSpPr>
          <p:nvPr/>
        </p:nvSpPr>
        <p:spPr>
          <a:xfrm>
            <a:off x="1572824" y="1524000"/>
            <a:ext cx="8001000" cy="976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23DA2077-1121-42AE-9159-7F9FBDE25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061" y="53340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800" dirty="0"/>
              <a:t>原始点</a:t>
            </a:r>
            <a:endParaRPr lang="en-US" altLang="en-US" sz="1800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D0291DDF-B780-46D3-86B9-F1B5F5C32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186" y="5308600"/>
            <a:ext cx="25571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dirty="0"/>
              <a:t>利用</a:t>
            </a:r>
            <a:r>
              <a:rPr lang="en-US" altLang="zh-CN" sz="1800" dirty="0"/>
              <a:t>K</a:t>
            </a:r>
            <a:r>
              <a:rPr lang="zh-CN" altLang="en-US" sz="1800" dirty="0"/>
              <a:t>均值得到的</a:t>
            </a:r>
            <a:r>
              <a:rPr lang="en-US" altLang="zh-CN" sz="1800" dirty="0"/>
              <a:t>3</a:t>
            </a:r>
            <a:r>
              <a:rPr lang="zh-CN" altLang="en-US" sz="1800" dirty="0"/>
              <a:t>个簇</a:t>
            </a:r>
            <a:endParaRPr lang="en-US" altLang="en-US" sz="1800" dirty="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97C16465-9DDC-47B3-A3B5-389B19C9D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98" y="19812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35776879-6852-4AA9-95AF-943700F3E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069" y="1974065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41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聚类分析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623842"/>
            <a:ext cx="10890885" cy="1353754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定义：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对给定的一组描述对象进行分组，使得组内对象是相似的（相关的），不同组中的对象是不同的（不相关的）。</a:t>
            </a:r>
            <a:endParaRPr lang="en-US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CF39409A-4EB7-42D7-B958-9095F555C0E4}"/>
              </a:ext>
            </a:extLst>
          </p:cNvPr>
          <p:cNvGrpSpPr>
            <a:grpSpLocks/>
          </p:cNvGrpSpPr>
          <p:nvPr/>
        </p:nvGrpSpPr>
        <p:grpSpPr bwMode="auto">
          <a:xfrm>
            <a:off x="4629539" y="3814763"/>
            <a:ext cx="3048000" cy="2678112"/>
            <a:chOff x="2160" y="2544"/>
            <a:chExt cx="1920" cy="1687"/>
          </a:xfrm>
        </p:grpSpPr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1D410420-A218-453C-88D0-10749310F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906DA6DF-EED6-40E2-82A3-4D6449998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1BFCABE0-28C2-4837-83C0-EA66FEFB5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  <a:gd name="T4" fmla="*/ 0 60000 65536"/>
                <a:gd name="T5" fmla="*/ 0 60000 65536"/>
                <a:gd name="T6" fmla="*/ 0 w 510"/>
                <a:gd name="T7" fmla="*/ 0 h 535"/>
                <a:gd name="T8" fmla="*/ 510 w 510"/>
                <a:gd name="T9" fmla="*/ 535 h 5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10">
              <a:extLst>
                <a:ext uri="{FF2B5EF4-FFF2-40B4-BE49-F238E27FC236}">
                  <a16:creationId xmlns:a16="http://schemas.microsoft.com/office/drawing/2014/main" id="{64FB7806-568B-480D-B835-80EDDA8B2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AutoShape 11">
              <a:extLst>
                <a:ext uri="{FF2B5EF4-FFF2-40B4-BE49-F238E27FC236}">
                  <a16:creationId xmlns:a16="http://schemas.microsoft.com/office/drawing/2014/main" id="{ACAC12F5-4E4A-4D90-A8F3-D7883D7E1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AutoShape 12">
              <a:extLst>
                <a:ext uri="{FF2B5EF4-FFF2-40B4-BE49-F238E27FC236}">
                  <a16:creationId xmlns:a16="http://schemas.microsoft.com/office/drawing/2014/main" id="{BBB40E3B-CDA3-4ED8-B41E-001FFF5C5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AutoShape 13">
              <a:extLst>
                <a:ext uri="{FF2B5EF4-FFF2-40B4-BE49-F238E27FC236}">
                  <a16:creationId xmlns:a16="http://schemas.microsoft.com/office/drawing/2014/main" id="{012331D3-3298-4582-AB3C-5EA84EAFF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" name="AutoShape 14">
              <a:extLst>
                <a:ext uri="{FF2B5EF4-FFF2-40B4-BE49-F238E27FC236}">
                  <a16:creationId xmlns:a16="http://schemas.microsoft.com/office/drawing/2014/main" id="{31DC942C-611C-4485-BE56-D07C858F4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" name="AutoShape 15">
              <a:extLst>
                <a:ext uri="{FF2B5EF4-FFF2-40B4-BE49-F238E27FC236}">
                  <a16:creationId xmlns:a16="http://schemas.microsoft.com/office/drawing/2014/main" id="{90A36043-562E-4D7B-85A6-931B063B6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" name="AutoShape 16">
              <a:extLst>
                <a:ext uri="{FF2B5EF4-FFF2-40B4-BE49-F238E27FC236}">
                  <a16:creationId xmlns:a16="http://schemas.microsoft.com/office/drawing/2014/main" id="{0B498FC4-64BB-4A9D-BC1A-8C3D24113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" name="AutoShape 17">
              <a:extLst>
                <a:ext uri="{FF2B5EF4-FFF2-40B4-BE49-F238E27FC236}">
                  <a16:creationId xmlns:a16="http://schemas.microsoft.com/office/drawing/2014/main" id="{0CDC5CCF-101D-4C5E-ACDF-C886893DE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16F1EE44-9B65-409D-89CD-629B8C09B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5300658E-141B-4187-8AB6-655C396A7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FF1B83E5-EF06-41A8-8EF4-21DBB258C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" name="AutoShape 21">
              <a:extLst>
                <a:ext uri="{FF2B5EF4-FFF2-40B4-BE49-F238E27FC236}">
                  <a16:creationId xmlns:a16="http://schemas.microsoft.com/office/drawing/2014/main" id="{586B8A24-E958-40BC-998F-86AE62F53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" name="AutoShape 22">
              <a:extLst>
                <a:ext uri="{FF2B5EF4-FFF2-40B4-BE49-F238E27FC236}">
                  <a16:creationId xmlns:a16="http://schemas.microsoft.com/office/drawing/2014/main" id="{2087EF35-77CC-4A6E-BA4B-E112E7139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" name="AutoShape 23">
              <a:extLst>
                <a:ext uri="{FF2B5EF4-FFF2-40B4-BE49-F238E27FC236}">
                  <a16:creationId xmlns:a16="http://schemas.microsoft.com/office/drawing/2014/main" id="{82150451-78D0-493D-A247-81FB96D7B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" name="AutoShape 24">
              <a:extLst>
                <a:ext uri="{FF2B5EF4-FFF2-40B4-BE49-F238E27FC236}">
                  <a16:creationId xmlns:a16="http://schemas.microsoft.com/office/drawing/2014/main" id="{06A5EB53-096D-4A36-988C-318AF2539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" name="AutoShape 25">
              <a:extLst>
                <a:ext uri="{FF2B5EF4-FFF2-40B4-BE49-F238E27FC236}">
                  <a16:creationId xmlns:a16="http://schemas.microsoft.com/office/drawing/2014/main" id="{1E5A29B1-59AF-4AD7-8778-C5FCDD397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" name="AutoShape 26">
              <a:extLst>
                <a:ext uri="{FF2B5EF4-FFF2-40B4-BE49-F238E27FC236}">
                  <a16:creationId xmlns:a16="http://schemas.microsoft.com/office/drawing/2014/main" id="{4FBFD0F0-1997-4D4F-A323-CE36E57C9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" name="AutoShape 27">
              <a:extLst>
                <a:ext uri="{FF2B5EF4-FFF2-40B4-BE49-F238E27FC236}">
                  <a16:creationId xmlns:a16="http://schemas.microsoft.com/office/drawing/2014/main" id="{EB527810-C098-42CA-BF91-764E07725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" name="AutoShape 28">
              <a:extLst>
                <a:ext uri="{FF2B5EF4-FFF2-40B4-BE49-F238E27FC236}">
                  <a16:creationId xmlns:a16="http://schemas.microsoft.com/office/drawing/2014/main" id="{7E3734B4-18D6-42A9-A6D8-F53671D84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" name="AutoShape 29">
              <a:extLst>
                <a:ext uri="{FF2B5EF4-FFF2-40B4-BE49-F238E27FC236}">
                  <a16:creationId xmlns:a16="http://schemas.microsoft.com/office/drawing/2014/main" id="{8D80DB2E-2D3E-4147-A169-18FCB8611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3" name="AutoShape 30">
              <a:extLst>
                <a:ext uri="{FF2B5EF4-FFF2-40B4-BE49-F238E27FC236}">
                  <a16:creationId xmlns:a16="http://schemas.microsoft.com/office/drawing/2014/main" id="{4060AC20-F8C0-4A14-914B-E3C597C18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" name="AutoShape 31">
              <a:extLst>
                <a:ext uri="{FF2B5EF4-FFF2-40B4-BE49-F238E27FC236}">
                  <a16:creationId xmlns:a16="http://schemas.microsoft.com/office/drawing/2014/main" id="{439BC1B1-6587-47AE-A884-BFF34AD9CEA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" name="AutoShape 32">
              <a:extLst>
                <a:ext uri="{FF2B5EF4-FFF2-40B4-BE49-F238E27FC236}">
                  <a16:creationId xmlns:a16="http://schemas.microsoft.com/office/drawing/2014/main" id="{2DCEE099-675D-46EB-AFB4-E5066F6CB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6" name="Group 33">
            <a:extLst>
              <a:ext uri="{FF2B5EF4-FFF2-40B4-BE49-F238E27FC236}">
                <a16:creationId xmlns:a16="http://schemas.microsoft.com/office/drawing/2014/main" id="{1419BAC0-D8D7-44D2-968B-045E69DDBD58}"/>
              </a:ext>
            </a:extLst>
          </p:cNvPr>
          <p:cNvGrpSpPr>
            <a:grpSpLocks/>
          </p:cNvGrpSpPr>
          <p:nvPr/>
        </p:nvGrpSpPr>
        <p:grpSpPr bwMode="auto">
          <a:xfrm>
            <a:off x="6610740" y="3603626"/>
            <a:ext cx="3170238" cy="1822451"/>
            <a:chOff x="3312" y="2020"/>
            <a:chExt cx="1997" cy="1148"/>
          </a:xfrm>
        </p:grpSpPr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E865047F-A1D2-4CB6-80FB-23DC567A22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AutoShape 35">
              <a:extLst>
                <a:ext uri="{FF2B5EF4-FFF2-40B4-BE49-F238E27FC236}">
                  <a16:creationId xmlns:a16="http://schemas.microsoft.com/office/drawing/2014/main" id="{2ECECC78-6AE9-4D2B-B897-C55572FF7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" y="2020"/>
              <a:ext cx="1248" cy="445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0" dirty="0">
                  <a:latin typeface="Tahoma" pitchFamily="34" charset="0"/>
                </a:rPr>
                <a:t>最大化组（簇）间距离</a:t>
              </a:r>
              <a:endParaRPr lang="en-US" altLang="en-US" sz="2000" b="0" dirty="0">
                <a:latin typeface="Tahoma" pitchFamily="34" charset="0"/>
              </a:endParaRPr>
            </a:p>
          </p:txBody>
        </p:sp>
      </p:grpSp>
      <p:grpSp>
        <p:nvGrpSpPr>
          <p:cNvPr id="39" name="Group 36">
            <a:extLst>
              <a:ext uri="{FF2B5EF4-FFF2-40B4-BE49-F238E27FC236}">
                <a16:creationId xmlns:a16="http://schemas.microsoft.com/office/drawing/2014/main" id="{B06FEAE0-88D1-497E-87BD-4F05300F1E0C}"/>
              </a:ext>
            </a:extLst>
          </p:cNvPr>
          <p:cNvGrpSpPr>
            <a:grpSpLocks/>
          </p:cNvGrpSpPr>
          <p:nvPr/>
        </p:nvGrpSpPr>
        <p:grpSpPr bwMode="auto">
          <a:xfrm>
            <a:off x="4248539" y="3902075"/>
            <a:ext cx="3276600" cy="2286000"/>
            <a:chOff x="1824" y="2208"/>
            <a:chExt cx="2064" cy="1440"/>
          </a:xfrm>
        </p:grpSpPr>
        <p:sp>
          <p:nvSpPr>
            <p:cNvPr id="40" name="Oval 37">
              <a:extLst>
                <a:ext uri="{FF2B5EF4-FFF2-40B4-BE49-F238E27FC236}">
                  <a16:creationId xmlns:a16="http://schemas.microsoft.com/office/drawing/2014/main" id="{16C582FE-B852-44AF-AD77-7466C2EF7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" name="Oval 38">
              <a:extLst>
                <a:ext uri="{FF2B5EF4-FFF2-40B4-BE49-F238E27FC236}">
                  <a16:creationId xmlns:a16="http://schemas.microsoft.com/office/drawing/2014/main" id="{B2AE0806-8F18-4114-9583-3012DA5C7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" name="Oval 39">
              <a:extLst>
                <a:ext uri="{FF2B5EF4-FFF2-40B4-BE49-F238E27FC236}">
                  <a16:creationId xmlns:a16="http://schemas.microsoft.com/office/drawing/2014/main" id="{CCD90634-2144-4219-BCCE-602D7F332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43" name="Group 40">
            <a:extLst>
              <a:ext uri="{FF2B5EF4-FFF2-40B4-BE49-F238E27FC236}">
                <a16:creationId xmlns:a16="http://schemas.microsoft.com/office/drawing/2014/main" id="{E0155FF9-A45E-48B0-BBDB-14A94647641A}"/>
              </a:ext>
            </a:extLst>
          </p:cNvPr>
          <p:cNvGrpSpPr>
            <a:grpSpLocks/>
          </p:cNvGrpSpPr>
          <p:nvPr/>
        </p:nvGrpSpPr>
        <p:grpSpPr bwMode="auto">
          <a:xfrm>
            <a:off x="2648339" y="3505202"/>
            <a:ext cx="2286000" cy="1387476"/>
            <a:chOff x="816" y="1958"/>
            <a:chExt cx="1440" cy="874"/>
          </a:xfrm>
        </p:grpSpPr>
        <p:sp>
          <p:nvSpPr>
            <p:cNvPr id="44" name="Line 41">
              <a:extLst>
                <a:ext uri="{FF2B5EF4-FFF2-40B4-BE49-F238E27FC236}">
                  <a16:creationId xmlns:a16="http://schemas.microsoft.com/office/drawing/2014/main" id="{92D32360-1ABA-4C82-A90F-F27B782E69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AutoShape 42">
              <a:extLst>
                <a:ext uri="{FF2B5EF4-FFF2-40B4-BE49-F238E27FC236}">
                  <a16:creationId xmlns:a16="http://schemas.microsoft.com/office/drawing/2014/main" id="{CBBE4E68-FEAE-453B-A617-39BF43839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958"/>
              <a:ext cx="1248" cy="490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0" dirty="0">
                  <a:latin typeface="Tahoma" pitchFamily="34" charset="0"/>
                </a:rPr>
                <a:t>最小化组（簇）内距离</a:t>
              </a:r>
              <a:endParaRPr lang="en-US" altLang="en-US" sz="2000" b="0" dirty="0"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39242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均值缺点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4"/>
            <a:ext cx="10890885" cy="54481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不适用于非球形簇：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551FC83-D3DD-48B8-A8D4-DDB2CE145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6401C57-8E04-4241-9239-7F497AB9645A}"/>
              </a:ext>
            </a:extLst>
          </p:cNvPr>
          <p:cNvSpPr txBox="1">
            <a:spLocks noChangeArrowheads="1"/>
          </p:cNvSpPr>
          <p:nvPr/>
        </p:nvSpPr>
        <p:spPr>
          <a:xfrm>
            <a:off x="1572824" y="1524000"/>
            <a:ext cx="8001000" cy="976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23DA2077-1121-42AE-9159-7F9FBDE25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061" y="53340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800" dirty="0"/>
              <a:t>原始点</a:t>
            </a:r>
            <a:endParaRPr lang="en-US" altLang="en-US" sz="1800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D0291DDF-B780-46D3-86B9-F1B5F5C32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186" y="5308600"/>
            <a:ext cx="25571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dirty="0"/>
              <a:t>利用</a:t>
            </a:r>
            <a:r>
              <a:rPr lang="en-US" altLang="zh-CN" sz="1800" dirty="0"/>
              <a:t>K</a:t>
            </a:r>
            <a:r>
              <a:rPr lang="zh-CN" altLang="en-US" sz="1800" dirty="0"/>
              <a:t>均值得到的</a:t>
            </a:r>
            <a:r>
              <a:rPr lang="en-US" altLang="zh-CN" sz="1800" dirty="0"/>
              <a:t>2</a:t>
            </a:r>
            <a:r>
              <a:rPr lang="zh-CN" altLang="en-US" sz="1800" dirty="0"/>
              <a:t>个簇</a:t>
            </a:r>
            <a:endParaRPr lang="en-US" altLang="en-US" sz="1800" dirty="0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F5A6DC51-A1A1-422D-8C10-A68B7976A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7" y="1834224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32D52A1A-78E8-4BC7-B56D-DC8219464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394" y="1828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9367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均值缺点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4"/>
            <a:ext cx="10890885" cy="54481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当各簇有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不同尺寸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不同密度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，或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非球形簇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均值算法不适用。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解决上述问题的方法：将对象集聚类为很多个簇，使得每个簇都是真实类别分布的一部分（子簇）。而后利用数据后处理，将子簇合并。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551FC83-D3DD-48B8-A8D4-DDB2CE145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6401C57-8E04-4241-9239-7F497AB9645A}"/>
              </a:ext>
            </a:extLst>
          </p:cNvPr>
          <p:cNvSpPr txBox="1">
            <a:spLocks noChangeArrowheads="1"/>
          </p:cNvSpPr>
          <p:nvPr/>
        </p:nvSpPr>
        <p:spPr>
          <a:xfrm>
            <a:off x="1572824" y="1524000"/>
            <a:ext cx="8001000" cy="976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2B2F358-E61B-46C3-A711-62992408FA36}"/>
              </a:ext>
            </a:extLst>
          </p:cNvPr>
          <p:cNvSpPr txBox="1">
            <a:spLocks noChangeArrowheads="1"/>
          </p:cNvSpPr>
          <p:nvPr/>
        </p:nvSpPr>
        <p:spPr>
          <a:xfrm>
            <a:off x="2212587" y="2341205"/>
            <a:ext cx="8001000" cy="976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EBDFB29F-1DCE-4293-AF66-4A84D10CD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824" y="2646005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5">
            <a:extLst>
              <a:ext uri="{FF2B5EF4-FFF2-40B4-BE49-F238E27FC236}">
                <a16:creationId xmlns:a16="http://schemas.microsoft.com/office/drawing/2014/main" id="{16B4A932-DC49-4D0E-9630-C16E02B0B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824" y="5770205"/>
            <a:ext cx="769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Original Points				K-means Clusters</a:t>
            </a: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0C3C0B1D-CAFC-4964-BAA8-965028D65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224" y="2646005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07701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均值缺点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4"/>
            <a:ext cx="10890885" cy="54481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当各簇有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不同尺寸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不同密度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，或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非球形簇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均值算法不适用。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解决上述问题的方法：将对象集聚类为很多个簇，使得每个簇都是真实类别分布的一部分（子簇）。而后利用数据后处理，将子簇合并。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551FC83-D3DD-48B8-A8D4-DDB2CE145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6401C57-8E04-4241-9239-7F497AB9645A}"/>
              </a:ext>
            </a:extLst>
          </p:cNvPr>
          <p:cNvSpPr txBox="1">
            <a:spLocks noChangeArrowheads="1"/>
          </p:cNvSpPr>
          <p:nvPr/>
        </p:nvSpPr>
        <p:spPr>
          <a:xfrm>
            <a:off x="1572824" y="1524000"/>
            <a:ext cx="8001000" cy="976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spcBef>
                <a:spcPct val="20000"/>
              </a:spcBef>
              <a:buFont typeface="Monotype Sorts" pitchFamily="2" charset="2"/>
              <a:buNone/>
            </a:pPr>
            <a:endParaRPr lang="en-US" altLang="en-US" dirty="0"/>
          </a:p>
          <a:p>
            <a:pPr marL="990600" lvl="1" indent="-533400">
              <a:spcBef>
                <a:spcPct val="20000"/>
              </a:spcBef>
            </a:pPr>
            <a:endParaRPr lang="en-US" altLang="en-US" dirty="0"/>
          </a:p>
          <a:p>
            <a:pPr marL="990600" lvl="1" indent="-533400">
              <a:spcBef>
                <a:spcPct val="20000"/>
              </a:spcBef>
            </a:pPr>
            <a:endParaRPr lang="en-US" altLang="en-US" sz="2000" dirty="0"/>
          </a:p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endParaRPr lang="en-US" altLang="en-US" sz="20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2B2F358-E61B-46C3-A711-62992408FA36}"/>
              </a:ext>
            </a:extLst>
          </p:cNvPr>
          <p:cNvSpPr txBox="1">
            <a:spLocks noChangeArrowheads="1"/>
          </p:cNvSpPr>
          <p:nvPr/>
        </p:nvSpPr>
        <p:spPr>
          <a:xfrm>
            <a:off x="2212587" y="2341205"/>
            <a:ext cx="8001000" cy="976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88B4B90-7B2F-45F0-82BA-6BDE31B02057}"/>
              </a:ext>
            </a:extLst>
          </p:cNvPr>
          <p:cNvSpPr txBox="1">
            <a:spLocks noChangeArrowheads="1"/>
          </p:cNvSpPr>
          <p:nvPr/>
        </p:nvSpPr>
        <p:spPr>
          <a:xfrm>
            <a:off x="2178375" y="2422264"/>
            <a:ext cx="8001000" cy="976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CF5455E9-562E-430C-9EC4-C2D34AC98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612" y="5927464"/>
            <a:ext cx="769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Original Points				K-means Clusters</a:t>
            </a: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BA8F9EA5-6881-46DC-BA78-362C46BB7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612" y="2727064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DE7DBF87-5BA5-4E77-911C-595143D66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812" y="2803264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8124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均值缺点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4"/>
            <a:ext cx="10890885" cy="54481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当各簇有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不同尺寸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不同密度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，或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非球形簇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均值算法不适用。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解决上述问题的方法：将对象集聚类为很多个簇，使得每个簇都是真实类别分布的一部分（子簇）。而后利用数据后处理，将子簇合并。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551FC83-D3DD-48B8-A8D4-DDB2CE145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6401C57-8E04-4241-9239-7F497AB9645A}"/>
              </a:ext>
            </a:extLst>
          </p:cNvPr>
          <p:cNvSpPr txBox="1">
            <a:spLocks noChangeArrowheads="1"/>
          </p:cNvSpPr>
          <p:nvPr/>
        </p:nvSpPr>
        <p:spPr>
          <a:xfrm>
            <a:off x="1572824" y="1524000"/>
            <a:ext cx="8001000" cy="976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2B2F358-E61B-46C3-A711-62992408FA36}"/>
              </a:ext>
            </a:extLst>
          </p:cNvPr>
          <p:cNvSpPr txBox="1">
            <a:spLocks noChangeArrowheads="1"/>
          </p:cNvSpPr>
          <p:nvPr/>
        </p:nvSpPr>
        <p:spPr>
          <a:xfrm>
            <a:off x="2212587" y="2341205"/>
            <a:ext cx="8001000" cy="976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1C6037A-19D2-462A-B792-960BDABB0412}"/>
              </a:ext>
            </a:extLst>
          </p:cNvPr>
          <p:cNvSpPr txBox="1">
            <a:spLocks noChangeArrowheads="1"/>
          </p:cNvSpPr>
          <p:nvPr/>
        </p:nvSpPr>
        <p:spPr>
          <a:xfrm>
            <a:off x="1801177" y="2557238"/>
            <a:ext cx="8001000" cy="976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A3F76681-A52C-410D-9FB0-F1BD186F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4414" y="5833838"/>
            <a:ext cx="769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				K-means Clusters</a:t>
            </a:r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A8D2FE97-5D0C-4B39-AFF4-DE74F890F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014" y="2633438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06D51BFA-60A3-4BF2-A0FB-4396B0044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27" y="2633438"/>
            <a:ext cx="42687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45189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FF74C-60A9-7C43-9A0B-42536E0F4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060"/>
            <a:ext cx="10515600" cy="357447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Lecture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6.3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0" indent="0" algn="ctr">
              <a:buNone/>
            </a:pPr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层次聚类</a:t>
            </a:r>
            <a:endParaRPr kumimoji="1" lang="zh-CN" altLang="en-US" sz="7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89918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层次聚类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4"/>
            <a:ext cx="10890885" cy="54481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利用层次聚类，生成嵌套的簇，以树结构表示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常用树状图（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dendrogram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）显示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树状图显示簇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子簇的联系，以及簇合并或分裂的次序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551FC83-D3DD-48B8-A8D4-DDB2CE145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6401C57-8E04-4241-9239-7F497AB9645A}"/>
              </a:ext>
            </a:extLst>
          </p:cNvPr>
          <p:cNvSpPr txBox="1">
            <a:spLocks noChangeArrowheads="1"/>
          </p:cNvSpPr>
          <p:nvPr/>
        </p:nvSpPr>
        <p:spPr>
          <a:xfrm>
            <a:off x="1572824" y="1524000"/>
            <a:ext cx="8001000" cy="976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2B2F358-E61B-46C3-A711-62992408FA36}"/>
              </a:ext>
            </a:extLst>
          </p:cNvPr>
          <p:cNvSpPr txBox="1">
            <a:spLocks noChangeArrowheads="1"/>
          </p:cNvSpPr>
          <p:nvPr/>
        </p:nvSpPr>
        <p:spPr>
          <a:xfrm>
            <a:off x="2212587" y="2341205"/>
            <a:ext cx="8001000" cy="976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1C6037A-19D2-462A-B792-960BDABB0412}"/>
              </a:ext>
            </a:extLst>
          </p:cNvPr>
          <p:cNvSpPr txBox="1">
            <a:spLocks noChangeArrowheads="1"/>
          </p:cNvSpPr>
          <p:nvPr/>
        </p:nvSpPr>
        <p:spPr>
          <a:xfrm>
            <a:off x="1801177" y="2557238"/>
            <a:ext cx="8001000" cy="976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C3E0AABB-FDB4-4019-8743-84AB815B0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45" y="3574265"/>
            <a:ext cx="3996846" cy="249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9ED063D5-D8B3-44B7-999E-DD1455E866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295993"/>
              </p:ext>
            </p:extLst>
          </p:nvPr>
        </p:nvGraphicFramePr>
        <p:xfrm>
          <a:off x="6890657" y="3590415"/>
          <a:ext cx="2452773" cy="2496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163511" imgH="3230582" progId="Visio.Drawing.6">
                  <p:embed/>
                </p:oleObj>
              </mc:Choice>
              <mc:Fallback>
                <p:oleObj name="VISIO" r:id="rId4" imgW="3163511" imgH="3230582" progId="Visio.Drawing.6">
                  <p:embed/>
                  <p:pic>
                    <p:nvPicPr>
                      <p:cNvPr id="512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0657" y="3590415"/>
                        <a:ext cx="2452773" cy="24964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23695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层次聚类的优势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4"/>
            <a:ext cx="10890885" cy="54481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无需对簇的数量进行假设：通过簇的分裂可得到任意数量的簇。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生成的簇很可能是具有一定意义的，例如在生物学中代表物种进化链。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551FC83-D3DD-48B8-A8D4-DDB2CE145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6401C57-8E04-4241-9239-7F497AB9645A}"/>
              </a:ext>
            </a:extLst>
          </p:cNvPr>
          <p:cNvSpPr txBox="1">
            <a:spLocks noChangeArrowheads="1"/>
          </p:cNvSpPr>
          <p:nvPr/>
        </p:nvSpPr>
        <p:spPr>
          <a:xfrm>
            <a:off x="1572824" y="1524000"/>
            <a:ext cx="8001000" cy="976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spcBef>
                <a:spcPct val="20000"/>
              </a:spcBef>
              <a:buFont typeface="Monotype Sorts" pitchFamily="2" charset="2"/>
              <a:buNone/>
            </a:pPr>
            <a:endParaRPr lang="en-US" altLang="en-US" dirty="0"/>
          </a:p>
          <a:p>
            <a:pPr marL="990600" lvl="1" indent="-533400">
              <a:spcBef>
                <a:spcPct val="20000"/>
              </a:spcBef>
            </a:pPr>
            <a:endParaRPr lang="en-US" altLang="en-US" dirty="0"/>
          </a:p>
          <a:p>
            <a:pPr marL="990600" lvl="1" indent="-533400">
              <a:spcBef>
                <a:spcPct val="20000"/>
              </a:spcBef>
            </a:pPr>
            <a:endParaRPr lang="en-US" altLang="en-US" sz="2000" dirty="0"/>
          </a:p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endParaRPr lang="en-US" altLang="en-US" sz="20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2B2F358-E61B-46C3-A711-62992408FA36}"/>
              </a:ext>
            </a:extLst>
          </p:cNvPr>
          <p:cNvSpPr txBox="1">
            <a:spLocks noChangeArrowheads="1"/>
          </p:cNvSpPr>
          <p:nvPr/>
        </p:nvSpPr>
        <p:spPr>
          <a:xfrm>
            <a:off x="2212587" y="2341205"/>
            <a:ext cx="8001000" cy="976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1C6037A-19D2-462A-B792-960BDABB0412}"/>
              </a:ext>
            </a:extLst>
          </p:cNvPr>
          <p:cNvSpPr txBox="1">
            <a:spLocks noChangeArrowheads="1"/>
          </p:cNvSpPr>
          <p:nvPr/>
        </p:nvSpPr>
        <p:spPr>
          <a:xfrm>
            <a:off x="1801177" y="2557238"/>
            <a:ext cx="8001000" cy="976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4124657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层次聚类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4"/>
            <a:ext cx="10890885" cy="54481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层次聚类的两种方法：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凝聚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从点作为个体簇开始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每一步合并两个最接近的簇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从包含所有点的簇开始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每一步分裂一个粗，直到仅剩下单点簇（或预期得到的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个簇）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传统层次聚类算法利用相似度或距离矩阵，且一次合并或分裂得到一个簇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551FC83-D3DD-48B8-A8D4-DDB2CE145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2B2F358-E61B-46C3-A711-62992408FA36}"/>
              </a:ext>
            </a:extLst>
          </p:cNvPr>
          <p:cNvSpPr txBox="1">
            <a:spLocks noChangeArrowheads="1"/>
          </p:cNvSpPr>
          <p:nvPr/>
        </p:nvSpPr>
        <p:spPr>
          <a:xfrm>
            <a:off x="2212587" y="2341205"/>
            <a:ext cx="8001000" cy="976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1C6037A-19D2-462A-B792-960BDABB0412}"/>
              </a:ext>
            </a:extLst>
          </p:cNvPr>
          <p:cNvSpPr txBox="1">
            <a:spLocks noChangeArrowheads="1"/>
          </p:cNvSpPr>
          <p:nvPr/>
        </p:nvSpPr>
        <p:spPr>
          <a:xfrm>
            <a:off x="1801177" y="2557238"/>
            <a:ext cx="8001000" cy="976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0037831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凝聚层次聚类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4"/>
            <a:ext cx="10890885" cy="54481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基本思想：相继合并两个最接近的簇，直到只剩下一个簇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关键操作：计算两个簇的邻近度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不同算法利用不同方式计算邻近度，从而生成不同的簇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551FC83-D3DD-48B8-A8D4-DDB2CE145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2B2F358-E61B-46C3-A711-62992408FA36}"/>
              </a:ext>
            </a:extLst>
          </p:cNvPr>
          <p:cNvSpPr txBox="1">
            <a:spLocks noChangeArrowheads="1"/>
          </p:cNvSpPr>
          <p:nvPr/>
        </p:nvSpPr>
        <p:spPr>
          <a:xfrm>
            <a:off x="2212587" y="2341205"/>
            <a:ext cx="8001000" cy="976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1C6037A-19D2-462A-B792-960BDABB0412}"/>
              </a:ext>
            </a:extLst>
          </p:cNvPr>
          <p:cNvSpPr txBox="1">
            <a:spLocks noChangeArrowheads="1"/>
          </p:cNvSpPr>
          <p:nvPr/>
        </p:nvSpPr>
        <p:spPr>
          <a:xfrm>
            <a:off x="1801177" y="2557238"/>
            <a:ext cx="8001000" cy="976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E82FCE-11E0-4506-A830-0020DF630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823" y="1834945"/>
            <a:ext cx="6449969" cy="198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097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凝聚层次聚类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4"/>
            <a:ext cx="10890885" cy="54481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从个体点作为簇开始，并生成邻近度矩阵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551FC83-D3DD-48B8-A8D4-DDB2CE145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2B2F358-E61B-46C3-A711-62992408FA36}"/>
              </a:ext>
            </a:extLst>
          </p:cNvPr>
          <p:cNvSpPr txBox="1">
            <a:spLocks noChangeArrowheads="1"/>
          </p:cNvSpPr>
          <p:nvPr/>
        </p:nvSpPr>
        <p:spPr>
          <a:xfrm>
            <a:off x="2212587" y="2341205"/>
            <a:ext cx="8001000" cy="976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1C6037A-19D2-462A-B792-960BDABB0412}"/>
              </a:ext>
            </a:extLst>
          </p:cNvPr>
          <p:cNvSpPr txBox="1">
            <a:spLocks noChangeArrowheads="1"/>
          </p:cNvSpPr>
          <p:nvPr/>
        </p:nvSpPr>
        <p:spPr>
          <a:xfrm>
            <a:off x="1801177" y="2557238"/>
            <a:ext cx="8001000" cy="976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2C1435F2-8B0A-41B4-A9C8-5D90E14A9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8703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87BA31DD-5727-4267-B55D-38B03A135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937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24767B5D-CE37-4842-8863-9C76D3FF4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032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18455FD4-1409-47A8-97C6-C241AB1FD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847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Oval 8">
            <a:extLst>
              <a:ext uri="{FF2B5EF4-FFF2-40B4-BE49-F238E27FC236}">
                <a16:creationId xmlns:a16="http://schemas.microsoft.com/office/drawing/2014/main" id="{D032DF9B-DA5F-4542-90AF-4D356E7B2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032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28084C43-19B8-42A2-96D3-D72FF6903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422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6" name="Oval 10">
            <a:extLst>
              <a:ext uri="{FF2B5EF4-FFF2-40B4-BE49-F238E27FC236}">
                <a16:creationId xmlns:a16="http://schemas.microsoft.com/office/drawing/2014/main" id="{EE378EE1-873B-4222-BB8C-1A1EBB45A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75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Oval 11">
            <a:extLst>
              <a:ext uri="{FF2B5EF4-FFF2-40B4-BE49-F238E27FC236}">
                <a16:creationId xmlns:a16="http://schemas.microsoft.com/office/drawing/2014/main" id="{00A2F273-1991-4C33-97E0-6DBF13E5B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7847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8" name="Oval 12">
            <a:extLst>
              <a:ext uri="{FF2B5EF4-FFF2-40B4-BE49-F238E27FC236}">
                <a16:creationId xmlns:a16="http://schemas.microsoft.com/office/drawing/2014/main" id="{636DE247-9FCF-4647-9744-20B17A9F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556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54751812-A143-456B-904E-535A528BD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4987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0" name="Oval 14">
            <a:extLst>
              <a:ext uri="{FF2B5EF4-FFF2-40B4-BE49-F238E27FC236}">
                <a16:creationId xmlns:a16="http://schemas.microsoft.com/office/drawing/2014/main" id="{52669B21-91D0-45FE-9122-E9E5A54F5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1" name="Oval 15">
            <a:extLst>
              <a:ext uri="{FF2B5EF4-FFF2-40B4-BE49-F238E27FC236}">
                <a16:creationId xmlns:a16="http://schemas.microsoft.com/office/drawing/2014/main" id="{82F4D0B8-1364-4656-9B0C-8E1D6F47A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651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2" name="Object 42">
            <a:extLst>
              <a:ext uri="{FF2B5EF4-FFF2-40B4-BE49-F238E27FC236}">
                <a16:creationId xmlns:a16="http://schemas.microsoft.com/office/drawing/2014/main" id="{61A2B350-8F0F-4CC2-98B6-54782C2B70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053703"/>
              </p:ext>
            </p:extLst>
          </p:nvPr>
        </p:nvGraphicFramePr>
        <p:xfrm>
          <a:off x="5337110" y="5467125"/>
          <a:ext cx="5678829" cy="1000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949438" imgH="1399827" progId="Visio.Drawing.6">
                  <p:embed/>
                </p:oleObj>
              </mc:Choice>
              <mc:Fallback>
                <p:oleObj name="Visio" r:id="rId3" imgW="7949438" imgH="1399827" progId="Visio.Drawing.6">
                  <p:embed/>
                  <p:pic>
                    <p:nvPicPr>
                      <p:cNvPr id="55314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110" y="5467125"/>
                        <a:ext cx="5678829" cy="1000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806A0F4A-7BD6-4CE4-A6D9-E3A51C7923E8}"/>
              </a:ext>
            </a:extLst>
          </p:cNvPr>
          <p:cNvGrpSpPr/>
          <p:nvPr/>
        </p:nvGrpSpPr>
        <p:grpSpPr>
          <a:xfrm>
            <a:off x="6571774" y="1876604"/>
            <a:ext cx="3200400" cy="2799992"/>
            <a:chOff x="6017013" y="1822094"/>
            <a:chExt cx="3200400" cy="2799992"/>
          </a:xfrm>
        </p:grpSpPr>
        <p:grpSp>
          <p:nvGrpSpPr>
            <p:cNvPr id="23" name="Group 16">
              <a:extLst>
                <a:ext uri="{FF2B5EF4-FFF2-40B4-BE49-F238E27FC236}">
                  <a16:creationId xmlns:a16="http://schemas.microsoft.com/office/drawing/2014/main" id="{8F5090D9-E27B-46D4-A1C1-E36A241268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7013" y="1822094"/>
              <a:ext cx="3200400" cy="2789237"/>
              <a:chOff x="3456" y="1622"/>
              <a:chExt cx="2160" cy="2058"/>
            </a:xfrm>
          </p:grpSpPr>
          <p:sp>
            <p:nvSpPr>
              <p:cNvPr id="24" name="Line 17">
                <a:extLst>
                  <a:ext uri="{FF2B5EF4-FFF2-40B4-BE49-F238E27FC236}">
                    <a16:creationId xmlns:a16="http://schemas.microsoft.com/office/drawing/2014/main" id="{DE1E6962-8A77-4565-8CC6-B71D0846AA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622"/>
                <a:ext cx="0" cy="16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18">
                <a:extLst>
                  <a:ext uri="{FF2B5EF4-FFF2-40B4-BE49-F238E27FC236}">
                    <a16:creationId xmlns:a16="http://schemas.microsoft.com/office/drawing/2014/main" id="{461E9FB8-BE7B-4A4D-AAF9-28732C871B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1814"/>
                <a:ext cx="18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19">
                <a:extLst>
                  <a:ext uri="{FF2B5EF4-FFF2-40B4-BE49-F238E27FC236}">
                    <a16:creationId xmlns:a16="http://schemas.microsoft.com/office/drawing/2014/main" id="{8ED23CC1-218B-4B81-899D-E3B7B7ADA6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2" y="1622"/>
                <a:ext cx="0" cy="16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20">
                <a:extLst>
                  <a:ext uri="{FF2B5EF4-FFF2-40B4-BE49-F238E27FC236}">
                    <a16:creationId xmlns:a16="http://schemas.microsoft.com/office/drawing/2014/main" id="{2305D8CB-FADA-4384-B3CE-95D0A30F2C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9" y="1622"/>
                <a:ext cx="0" cy="16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1">
                <a:extLst>
                  <a:ext uri="{FF2B5EF4-FFF2-40B4-BE49-F238E27FC236}">
                    <a16:creationId xmlns:a16="http://schemas.microsoft.com/office/drawing/2014/main" id="{0C58656E-6BDC-4CA7-8855-C06646DF33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6" y="1622"/>
                <a:ext cx="0" cy="16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2">
                <a:extLst>
                  <a:ext uri="{FF2B5EF4-FFF2-40B4-BE49-F238E27FC236}">
                    <a16:creationId xmlns:a16="http://schemas.microsoft.com/office/drawing/2014/main" id="{9387000D-8D71-4476-B524-AEB1E9116B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3" y="1622"/>
                <a:ext cx="0" cy="16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23">
                <a:extLst>
                  <a:ext uri="{FF2B5EF4-FFF2-40B4-BE49-F238E27FC236}">
                    <a16:creationId xmlns:a16="http://schemas.microsoft.com/office/drawing/2014/main" id="{59E2255D-A7F0-46EF-9196-F3F0C757C2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1622"/>
                <a:ext cx="0" cy="16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24">
                <a:extLst>
                  <a:ext uri="{FF2B5EF4-FFF2-40B4-BE49-F238E27FC236}">
                    <a16:creationId xmlns:a16="http://schemas.microsoft.com/office/drawing/2014/main" id="{577E33AB-FE47-4CAF-97CE-82AD15195F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73"/>
                <a:ext cx="18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25">
                <a:extLst>
                  <a:ext uri="{FF2B5EF4-FFF2-40B4-BE49-F238E27FC236}">
                    <a16:creationId xmlns:a16="http://schemas.microsoft.com/office/drawing/2014/main" id="{D9E31446-11AA-4A81-B23D-095B521464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332"/>
                <a:ext cx="18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26">
                <a:extLst>
                  <a:ext uri="{FF2B5EF4-FFF2-40B4-BE49-F238E27FC236}">
                    <a16:creationId xmlns:a16="http://schemas.microsoft.com/office/drawing/2014/main" id="{A7F948EB-199A-4218-9E7B-4BA643539E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591"/>
                <a:ext cx="18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27">
                <a:extLst>
                  <a:ext uri="{FF2B5EF4-FFF2-40B4-BE49-F238E27FC236}">
                    <a16:creationId xmlns:a16="http://schemas.microsoft.com/office/drawing/2014/main" id="{1AD0EB85-D6B1-498C-8660-626F49A592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850"/>
                <a:ext cx="18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28">
                <a:extLst>
                  <a:ext uri="{FF2B5EF4-FFF2-40B4-BE49-F238E27FC236}">
                    <a16:creationId xmlns:a16="http://schemas.microsoft.com/office/drawing/2014/main" id="{351E7FDF-0CDA-4B7C-A1B3-B2D3AE3AF5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3110"/>
                <a:ext cx="18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 Box 29">
                <a:extLst>
                  <a:ext uri="{FF2B5EF4-FFF2-40B4-BE49-F238E27FC236}">
                    <a16:creationId xmlns:a16="http://schemas.microsoft.com/office/drawing/2014/main" id="{67F5DA30-B115-431D-A22A-CE4F04DA29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1862"/>
                <a:ext cx="336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/>
                  <a:t>p1</a:t>
                </a:r>
              </a:p>
            </p:txBody>
          </p:sp>
          <p:sp>
            <p:nvSpPr>
              <p:cNvPr id="37" name="Text Box 30">
                <a:extLst>
                  <a:ext uri="{FF2B5EF4-FFF2-40B4-BE49-F238E27FC236}">
                    <a16:creationId xmlns:a16="http://schemas.microsoft.com/office/drawing/2014/main" id="{4BB2386B-51E6-4E2B-AEE5-E1107F8A8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2390"/>
                <a:ext cx="336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/>
                  <a:t>p3</a:t>
                </a:r>
              </a:p>
            </p:txBody>
          </p:sp>
          <p:sp>
            <p:nvSpPr>
              <p:cNvPr id="38" name="Text Box 31">
                <a:extLst>
                  <a:ext uri="{FF2B5EF4-FFF2-40B4-BE49-F238E27FC236}">
                    <a16:creationId xmlns:a16="http://schemas.microsoft.com/office/drawing/2014/main" id="{73CA40DC-16DB-49F3-A0D6-F986C4DCE8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2917"/>
                <a:ext cx="336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/>
                  <a:t>p5</a:t>
                </a:r>
              </a:p>
            </p:txBody>
          </p:sp>
          <p:sp>
            <p:nvSpPr>
              <p:cNvPr id="39" name="Text Box 32">
                <a:extLst>
                  <a:ext uri="{FF2B5EF4-FFF2-40B4-BE49-F238E27FC236}">
                    <a16:creationId xmlns:a16="http://schemas.microsoft.com/office/drawing/2014/main" id="{CB2A17AD-6B16-41B1-8F2D-5A6F9E9AFE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2679"/>
                <a:ext cx="336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/>
                  <a:t>p4</a:t>
                </a:r>
              </a:p>
            </p:txBody>
          </p:sp>
          <p:sp>
            <p:nvSpPr>
              <p:cNvPr id="40" name="Text Box 33">
                <a:extLst>
                  <a:ext uri="{FF2B5EF4-FFF2-40B4-BE49-F238E27FC236}">
                    <a16:creationId xmlns:a16="http://schemas.microsoft.com/office/drawing/2014/main" id="{E6EA095E-DAC5-46ED-BDF8-7613174999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2150"/>
                <a:ext cx="336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/>
                  <a:t>p2</a:t>
                </a:r>
              </a:p>
            </p:txBody>
          </p:sp>
          <p:sp>
            <p:nvSpPr>
              <p:cNvPr id="41" name="Text Box 34">
                <a:extLst>
                  <a:ext uri="{FF2B5EF4-FFF2-40B4-BE49-F238E27FC236}">
                    <a16:creationId xmlns:a16="http://schemas.microsoft.com/office/drawing/2014/main" id="{0B38989E-EBC1-4FE6-B776-6960F7FBD5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622"/>
                <a:ext cx="337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/>
                  <a:t>p1</a:t>
                </a:r>
              </a:p>
            </p:txBody>
          </p:sp>
          <p:sp>
            <p:nvSpPr>
              <p:cNvPr id="42" name="Text Box 35">
                <a:extLst>
                  <a:ext uri="{FF2B5EF4-FFF2-40B4-BE49-F238E27FC236}">
                    <a16:creationId xmlns:a16="http://schemas.microsoft.com/office/drawing/2014/main" id="{2C4DE834-5D8C-494E-9CD8-64409746FB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1622"/>
                <a:ext cx="336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/>
                  <a:t>p2</a:t>
                </a:r>
              </a:p>
            </p:txBody>
          </p:sp>
          <p:sp>
            <p:nvSpPr>
              <p:cNvPr id="43" name="Text Box 36">
                <a:extLst>
                  <a:ext uri="{FF2B5EF4-FFF2-40B4-BE49-F238E27FC236}">
                    <a16:creationId xmlns:a16="http://schemas.microsoft.com/office/drawing/2014/main" id="{CC9CBFB2-8F26-44A9-AD8C-B6A68AF689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1622"/>
                <a:ext cx="336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/>
                  <a:t>p3</a:t>
                </a:r>
              </a:p>
            </p:txBody>
          </p:sp>
          <p:sp>
            <p:nvSpPr>
              <p:cNvPr id="44" name="Text Box 37">
                <a:extLst>
                  <a:ext uri="{FF2B5EF4-FFF2-40B4-BE49-F238E27FC236}">
                    <a16:creationId xmlns:a16="http://schemas.microsoft.com/office/drawing/2014/main" id="{42DFB8F9-27F1-4E22-A85C-CB56AF7418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1622"/>
                <a:ext cx="336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/>
                  <a:t>p4</a:t>
                </a:r>
              </a:p>
            </p:txBody>
          </p:sp>
          <p:sp>
            <p:nvSpPr>
              <p:cNvPr id="45" name="Text Box 38">
                <a:extLst>
                  <a:ext uri="{FF2B5EF4-FFF2-40B4-BE49-F238E27FC236}">
                    <a16:creationId xmlns:a16="http://schemas.microsoft.com/office/drawing/2014/main" id="{83EF3856-0A44-4C9A-9647-78F13DE13E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1622"/>
                <a:ext cx="336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/>
                  <a:t>p5</a:t>
                </a:r>
              </a:p>
            </p:txBody>
          </p:sp>
          <p:sp>
            <p:nvSpPr>
              <p:cNvPr id="46" name="Text Box 39">
                <a:extLst>
                  <a:ext uri="{FF2B5EF4-FFF2-40B4-BE49-F238E27FC236}">
                    <a16:creationId xmlns:a16="http://schemas.microsoft.com/office/drawing/2014/main" id="{007180BC-0C58-4B21-ACE9-CA7646D7FA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0" y="1622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/>
                  <a:t>. . .</a:t>
                </a:r>
              </a:p>
            </p:txBody>
          </p:sp>
          <p:sp>
            <p:nvSpPr>
              <p:cNvPr id="47" name="Text Box 40">
                <a:extLst>
                  <a:ext uri="{FF2B5EF4-FFF2-40B4-BE49-F238E27FC236}">
                    <a16:creationId xmlns:a16="http://schemas.microsoft.com/office/drawing/2014/main" id="{424DE62A-04F9-424E-936E-9DA6011137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3072"/>
                <a:ext cx="192" cy="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00"/>
                  <a:t>.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sz="1200"/>
                  <a:t>.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sz="1200"/>
                  <a:t>.</a:t>
                </a:r>
              </a:p>
            </p:txBody>
          </p:sp>
        </p:grpSp>
        <p:sp>
          <p:nvSpPr>
            <p:cNvPr id="48" name="Text Box 41">
              <a:extLst>
                <a:ext uri="{FF2B5EF4-FFF2-40B4-BE49-F238E27FC236}">
                  <a16:creationId xmlns:a16="http://schemas.microsoft.com/office/drawing/2014/main" id="{7F020957-F639-4D16-81A9-18422CAD24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613" y="4225211"/>
              <a:ext cx="2514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dirty="0"/>
                <a:t>邻近度矩阵</a:t>
              </a:r>
              <a:endParaRPr lang="en-US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032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聚类分析的应用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Rectangle 1027">
            <a:extLst>
              <a:ext uri="{FF2B5EF4-FFF2-40B4-BE49-F238E27FC236}">
                <a16:creationId xmlns:a16="http://schemas.microsoft.com/office/drawing/2014/main" id="{2EB9BDBD-71FE-422F-BBC2-77266D7315AB}"/>
              </a:ext>
            </a:extLst>
          </p:cNvPr>
          <p:cNvSpPr txBox="1">
            <a:spLocks noChangeArrowheads="1"/>
          </p:cNvSpPr>
          <p:nvPr/>
        </p:nvSpPr>
        <p:spPr>
          <a:xfrm>
            <a:off x="769303" y="1672545"/>
            <a:ext cx="5837237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400" b="1" dirty="0"/>
              <a:t>主要的两类应用：</a:t>
            </a:r>
            <a:endParaRPr lang="en-US" altLang="zh-CN" sz="2400" b="1" dirty="0"/>
          </a:p>
          <a:p>
            <a:pPr>
              <a:spcBef>
                <a:spcPct val="20000"/>
              </a:spcBef>
            </a:pPr>
            <a:endParaRPr lang="en-US" altLang="en-US" sz="2400" b="1" dirty="0"/>
          </a:p>
          <a:p>
            <a:pPr lvl="1">
              <a:spcBef>
                <a:spcPct val="20000"/>
              </a:spcBef>
            </a:pPr>
            <a:r>
              <a:rPr lang="zh-CN" altLang="en-US" sz="2000" dirty="0">
                <a:solidFill>
                  <a:srgbClr val="0070C0"/>
                </a:solidFill>
              </a:rPr>
              <a:t>用于理解事物的聚类</a:t>
            </a:r>
            <a:r>
              <a:rPr lang="zh-CN" altLang="en-US" sz="2000" dirty="0"/>
              <a:t>，例如：</a:t>
            </a:r>
            <a:endParaRPr lang="en-US" altLang="zh-CN" sz="2000" dirty="0"/>
          </a:p>
          <a:p>
            <a:pPr lvl="2">
              <a:spcBef>
                <a:spcPct val="20000"/>
              </a:spcBef>
            </a:pPr>
            <a:r>
              <a:rPr lang="zh-CN" altLang="en-US" sz="1600" dirty="0"/>
              <a:t>信息检索中，文档的聚类</a:t>
            </a:r>
            <a:endParaRPr lang="en-US" altLang="zh-CN" sz="1600" dirty="0"/>
          </a:p>
          <a:p>
            <a:pPr lvl="2">
              <a:spcBef>
                <a:spcPct val="20000"/>
              </a:spcBef>
            </a:pPr>
            <a:r>
              <a:rPr lang="zh-CN" altLang="en-US" sz="1600" dirty="0"/>
              <a:t>生物学中，发现类似功能的基因、蛋白质</a:t>
            </a:r>
            <a:endParaRPr lang="en-US" altLang="zh-CN" sz="1600" dirty="0"/>
          </a:p>
          <a:p>
            <a:pPr lvl="2">
              <a:spcBef>
                <a:spcPct val="20000"/>
              </a:spcBef>
            </a:pPr>
            <a:r>
              <a:rPr lang="zh-CN" altLang="en-US" sz="1600" dirty="0"/>
              <a:t>商业领域，顾客群体的划分，用于定向营销</a:t>
            </a:r>
            <a:endParaRPr lang="en-US" altLang="zh-CN" sz="1600" dirty="0"/>
          </a:p>
          <a:p>
            <a:pPr lvl="1">
              <a:spcBef>
                <a:spcPct val="20000"/>
              </a:spcBef>
            </a:pPr>
            <a:endParaRPr lang="en-US" altLang="en-US" sz="2400" b="1" dirty="0"/>
          </a:p>
          <a:p>
            <a:pPr lvl="1">
              <a:spcBef>
                <a:spcPct val="20000"/>
              </a:spcBef>
            </a:pPr>
            <a:r>
              <a:rPr lang="zh-CN" altLang="en-US" sz="2000" dirty="0">
                <a:solidFill>
                  <a:srgbClr val="0070C0"/>
                </a:solidFill>
              </a:rPr>
              <a:t>用于概括（抽象）的聚类</a:t>
            </a:r>
            <a:r>
              <a:rPr lang="zh-CN" altLang="en-US" sz="2000" dirty="0"/>
              <a:t>，例如：</a:t>
            </a:r>
            <a:endParaRPr lang="en-US" altLang="zh-CN" sz="2000" dirty="0"/>
          </a:p>
          <a:p>
            <a:pPr lvl="2">
              <a:spcBef>
                <a:spcPct val="20000"/>
              </a:spcBef>
            </a:pPr>
            <a:r>
              <a:rPr lang="zh-CN" altLang="en-US" sz="1600" dirty="0"/>
              <a:t>使用聚类降低数据集大小</a:t>
            </a:r>
            <a:endParaRPr lang="en-US" altLang="en-US" sz="2400" dirty="0"/>
          </a:p>
          <a:p>
            <a:endParaRPr lang="en-US" altLang="en-US" sz="2400" dirty="0"/>
          </a:p>
        </p:txBody>
      </p:sp>
      <p:graphicFrame>
        <p:nvGraphicFramePr>
          <p:cNvPr id="47" name="Object 1028">
            <a:extLst>
              <a:ext uri="{FF2B5EF4-FFF2-40B4-BE49-F238E27FC236}">
                <a16:creationId xmlns:a16="http://schemas.microsoft.com/office/drawing/2014/main" id="{4245E83B-BB71-44B5-8452-F46267436F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727413"/>
              </p:ext>
            </p:extLst>
          </p:nvPr>
        </p:nvGraphicFramePr>
        <p:xfrm>
          <a:off x="6189306" y="641869"/>
          <a:ext cx="5627291" cy="3126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620181" imgH="3122232" progId="Word.Document.8">
                  <p:embed/>
                </p:oleObj>
              </mc:Choice>
              <mc:Fallback>
                <p:oleObj name="Document" r:id="rId3" imgW="5620181" imgH="3122232" progId="Word.Document.8">
                  <p:embed/>
                  <p:pic>
                    <p:nvPicPr>
                      <p:cNvPr id="410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9306" y="641869"/>
                        <a:ext cx="5627291" cy="3126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59F6B59C-E56D-4E4E-911E-2664F987843A}"/>
              </a:ext>
            </a:extLst>
          </p:cNvPr>
          <p:cNvSpPr txBox="1"/>
          <p:nvPr/>
        </p:nvSpPr>
        <p:spPr>
          <a:xfrm>
            <a:off x="6189306" y="27253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不同企业的聚类：</a:t>
            </a:r>
          </a:p>
        </p:txBody>
      </p:sp>
      <p:pic>
        <p:nvPicPr>
          <p:cNvPr id="48" name="Picture 1030" descr="precip_aust">
            <a:extLst>
              <a:ext uri="{FF2B5EF4-FFF2-40B4-BE49-F238E27FC236}">
                <a16:creationId xmlns:a16="http://schemas.microsoft.com/office/drawing/2014/main" id="{6D4A624E-EF0C-4609-AA15-CA609903B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4" t="12122" r="11072" b="18182"/>
          <a:stretch>
            <a:fillRect/>
          </a:stretch>
        </p:blipFill>
        <p:spPr>
          <a:xfrm>
            <a:off x="7382768" y="4422824"/>
            <a:ext cx="3657600" cy="2474913"/>
          </a:xfrm>
          <a:prstGeom prst="rect">
            <a:avLst/>
          </a:prstGeom>
          <a:noFill/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F876EDCE-A6BD-4CB7-B110-95A1D1FF55C9}"/>
              </a:ext>
            </a:extLst>
          </p:cNvPr>
          <p:cNvSpPr txBox="1"/>
          <p:nvPr/>
        </p:nvSpPr>
        <p:spPr>
          <a:xfrm>
            <a:off x="6189306" y="409708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不同地区（按降水量）的聚类：</a:t>
            </a:r>
          </a:p>
        </p:txBody>
      </p:sp>
    </p:spTree>
    <p:extLst>
      <p:ext uri="{BB962C8B-B14F-4D97-AF65-F5344CB8AC3E}">
        <p14:creationId xmlns:p14="http://schemas.microsoft.com/office/powerpoint/2010/main" val="5380978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凝聚层次聚类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4"/>
            <a:ext cx="10890885" cy="54481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经过几次凝聚后所得到的簇及邻近度矩阵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551FC83-D3DD-48B8-A8D4-DDB2CE145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2B2F358-E61B-46C3-A711-62992408FA36}"/>
              </a:ext>
            </a:extLst>
          </p:cNvPr>
          <p:cNvSpPr txBox="1">
            <a:spLocks noChangeArrowheads="1"/>
          </p:cNvSpPr>
          <p:nvPr/>
        </p:nvSpPr>
        <p:spPr>
          <a:xfrm>
            <a:off x="2212587" y="2341205"/>
            <a:ext cx="8001000" cy="976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1C6037A-19D2-462A-B792-960BDABB0412}"/>
              </a:ext>
            </a:extLst>
          </p:cNvPr>
          <p:cNvSpPr txBox="1">
            <a:spLocks noChangeArrowheads="1"/>
          </p:cNvSpPr>
          <p:nvPr/>
        </p:nvSpPr>
        <p:spPr>
          <a:xfrm>
            <a:off x="1801177" y="2557238"/>
            <a:ext cx="8001000" cy="976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spcBef>
                <a:spcPct val="20000"/>
              </a:spcBef>
              <a:buFont typeface="Monotype Sorts" pitchFamily="2" charset="2"/>
              <a:buNone/>
            </a:pPr>
            <a:endParaRPr lang="en-US" altLang="en-US" dirty="0"/>
          </a:p>
          <a:p>
            <a:pPr marL="990600" lvl="1" indent="-533400">
              <a:spcBef>
                <a:spcPct val="20000"/>
              </a:spcBef>
            </a:pPr>
            <a:endParaRPr lang="en-US" altLang="en-US" dirty="0"/>
          </a:p>
          <a:p>
            <a:pPr marL="990600" lvl="1" indent="-533400">
              <a:spcBef>
                <a:spcPct val="20000"/>
              </a:spcBef>
            </a:pPr>
            <a:endParaRPr lang="en-US" altLang="en-US" sz="2000" dirty="0"/>
          </a:p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endParaRPr lang="en-US" altLang="en-US" sz="2000" dirty="0"/>
          </a:p>
        </p:txBody>
      </p:sp>
      <p:sp>
        <p:nvSpPr>
          <p:cNvPr id="49" name="Freeform 4">
            <a:extLst>
              <a:ext uri="{FF2B5EF4-FFF2-40B4-BE49-F238E27FC236}">
                <a16:creationId xmlns:a16="http://schemas.microsoft.com/office/drawing/2014/main" id="{4823DE6E-A4B4-4204-A81F-4AA4044466EE}"/>
              </a:ext>
            </a:extLst>
          </p:cNvPr>
          <p:cNvSpPr>
            <a:spLocks/>
          </p:cNvSpPr>
          <p:nvPr/>
        </p:nvSpPr>
        <p:spPr bwMode="auto">
          <a:xfrm>
            <a:off x="693490" y="3419872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E73B84CF-C5E5-4692-965B-2F7D1C7C2CF6}"/>
              </a:ext>
            </a:extLst>
          </p:cNvPr>
          <p:cNvSpPr>
            <a:spLocks/>
          </p:cNvSpPr>
          <p:nvPr/>
        </p:nvSpPr>
        <p:spPr bwMode="auto">
          <a:xfrm rot="16200000">
            <a:off x="1684090" y="2200672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D8913834-1832-47F9-9C84-708B69041A89}"/>
              </a:ext>
            </a:extLst>
          </p:cNvPr>
          <p:cNvSpPr>
            <a:spLocks/>
          </p:cNvSpPr>
          <p:nvPr/>
        </p:nvSpPr>
        <p:spPr bwMode="auto">
          <a:xfrm rot="10800000">
            <a:off x="3436690" y="2581672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" name="Freeform 7">
            <a:extLst>
              <a:ext uri="{FF2B5EF4-FFF2-40B4-BE49-F238E27FC236}">
                <a16:creationId xmlns:a16="http://schemas.microsoft.com/office/drawing/2014/main" id="{726E6AB9-7BEF-4583-B128-FFE3241D6A72}"/>
              </a:ext>
            </a:extLst>
          </p:cNvPr>
          <p:cNvSpPr>
            <a:spLocks/>
          </p:cNvSpPr>
          <p:nvPr/>
        </p:nvSpPr>
        <p:spPr bwMode="auto">
          <a:xfrm>
            <a:off x="1379290" y="4486672"/>
            <a:ext cx="7747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" name="Freeform 8">
            <a:extLst>
              <a:ext uri="{FF2B5EF4-FFF2-40B4-BE49-F238E27FC236}">
                <a16:creationId xmlns:a16="http://schemas.microsoft.com/office/drawing/2014/main" id="{74292AE7-B7E9-4536-97F0-08AE07E491C4}"/>
              </a:ext>
            </a:extLst>
          </p:cNvPr>
          <p:cNvSpPr>
            <a:spLocks/>
          </p:cNvSpPr>
          <p:nvPr/>
        </p:nvSpPr>
        <p:spPr bwMode="auto">
          <a:xfrm rot="10800000">
            <a:off x="2674690" y="4410472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" name="Text Box 9">
            <a:extLst>
              <a:ext uri="{FF2B5EF4-FFF2-40B4-BE49-F238E27FC236}">
                <a16:creationId xmlns:a16="http://schemas.microsoft.com/office/drawing/2014/main" id="{375B6991-0A32-4BAF-A104-90CEABFE8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90" y="3724672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5" name="Text Box 10">
            <a:extLst>
              <a:ext uri="{FF2B5EF4-FFF2-40B4-BE49-F238E27FC236}">
                <a16:creationId xmlns:a16="http://schemas.microsoft.com/office/drawing/2014/main" id="{CE03E7F0-67A4-4DB4-8F81-B8D0A73F1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2890" y="2886472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C4</a:t>
            </a:r>
          </a:p>
        </p:txBody>
      </p:sp>
      <p:sp>
        <p:nvSpPr>
          <p:cNvPr id="56" name="Text Box 11">
            <a:extLst>
              <a:ext uri="{FF2B5EF4-FFF2-40B4-BE49-F238E27FC236}">
                <a16:creationId xmlns:a16="http://schemas.microsoft.com/office/drawing/2014/main" id="{8E789AE2-BB3E-4F93-BDD0-F17EB49FA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7890" y="4715272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</a:t>
            </a:r>
          </a:p>
        </p:txBody>
      </p:sp>
      <p:sp>
        <p:nvSpPr>
          <p:cNvPr id="57" name="Text Box 12">
            <a:extLst>
              <a:ext uri="{FF2B5EF4-FFF2-40B4-BE49-F238E27FC236}">
                <a16:creationId xmlns:a16="http://schemas.microsoft.com/office/drawing/2014/main" id="{9B03B021-BE5D-477C-A1EE-899D653B0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090" y="4639072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C5</a:t>
            </a:r>
          </a:p>
        </p:txBody>
      </p:sp>
      <p:sp>
        <p:nvSpPr>
          <p:cNvPr id="58" name="Text Box 13">
            <a:extLst>
              <a:ext uri="{FF2B5EF4-FFF2-40B4-BE49-F238E27FC236}">
                <a16:creationId xmlns:a16="http://schemas.microsoft.com/office/drawing/2014/main" id="{3BE98265-A391-45E9-B5C3-F130DE002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490" y="2505472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graphicFrame>
        <p:nvGraphicFramePr>
          <p:cNvPr id="59" name="Object 38">
            <a:extLst>
              <a:ext uri="{FF2B5EF4-FFF2-40B4-BE49-F238E27FC236}">
                <a16:creationId xmlns:a16="http://schemas.microsoft.com/office/drawing/2014/main" id="{6AF39CBC-1700-496D-AC2E-19AC0F9714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795852"/>
              </p:ext>
            </p:extLst>
          </p:nvPr>
        </p:nvGraphicFramePr>
        <p:xfrm>
          <a:off x="5655906" y="4573191"/>
          <a:ext cx="5296436" cy="2090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591349" imgH="2996548" progId="Visio.Drawing.6">
                  <p:embed/>
                </p:oleObj>
              </mc:Choice>
              <mc:Fallback>
                <p:oleObj name="Visio" r:id="rId3" imgW="7591349" imgH="2996548" progId="Visio.Drawing.6">
                  <p:embed/>
                  <p:pic>
                    <p:nvPicPr>
                      <p:cNvPr id="5633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5906" y="4573191"/>
                        <a:ext cx="5296436" cy="2090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Group 14">
            <a:extLst>
              <a:ext uri="{FF2B5EF4-FFF2-40B4-BE49-F238E27FC236}">
                <a16:creationId xmlns:a16="http://schemas.microsoft.com/office/drawing/2014/main" id="{11C3237A-23BC-4AFC-81E9-60EC488CD229}"/>
              </a:ext>
            </a:extLst>
          </p:cNvPr>
          <p:cNvGrpSpPr>
            <a:grpSpLocks/>
          </p:cNvGrpSpPr>
          <p:nvPr/>
        </p:nvGrpSpPr>
        <p:grpSpPr bwMode="auto">
          <a:xfrm>
            <a:off x="6856324" y="1223708"/>
            <a:ext cx="2895600" cy="2212975"/>
            <a:chOff x="3456" y="1440"/>
            <a:chExt cx="1872" cy="1503"/>
          </a:xfrm>
        </p:grpSpPr>
        <p:sp>
          <p:nvSpPr>
            <p:cNvPr id="61" name="Text Box 15">
              <a:extLst>
                <a:ext uri="{FF2B5EF4-FFF2-40B4-BE49-F238E27FC236}">
                  <a16:creationId xmlns:a16="http://schemas.microsoft.com/office/drawing/2014/main" id="{1555F384-F81C-47CB-AE6B-CA3E5EB00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62" name="Text Box 16">
              <a:extLst>
                <a:ext uri="{FF2B5EF4-FFF2-40B4-BE49-F238E27FC236}">
                  <a16:creationId xmlns:a16="http://schemas.microsoft.com/office/drawing/2014/main" id="{534DE730-109A-41D6-82E5-2F51A8D74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63" name="Line 17">
              <a:extLst>
                <a:ext uri="{FF2B5EF4-FFF2-40B4-BE49-F238E27FC236}">
                  <a16:creationId xmlns:a16="http://schemas.microsoft.com/office/drawing/2014/main" id="{EBCBD130-E337-4CE6-9D49-B497B60F4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8">
              <a:extLst>
                <a:ext uri="{FF2B5EF4-FFF2-40B4-BE49-F238E27FC236}">
                  <a16:creationId xmlns:a16="http://schemas.microsoft.com/office/drawing/2014/main" id="{4B861C61-E789-4CA7-ADBE-B14A6A16D4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63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9">
              <a:extLst>
                <a:ext uri="{FF2B5EF4-FFF2-40B4-BE49-F238E27FC236}">
                  <a16:creationId xmlns:a16="http://schemas.microsoft.com/office/drawing/2014/main" id="{ADBE434E-F04B-4FAC-AFC3-25EF11396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20">
              <a:extLst>
                <a:ext uri="{FF2B5EF4-FFF2-40B4-BE49-F238E27FC236}">
                  <a16:creationId xmlns:a16="http://schemas.microsoft.com/office/drawing/2014/main" id="{7B2F8A51-80DA-4A38-86DF-19DA8DCD9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92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Text Box 21">
              <a:extLst>
                <a:ext uri="{FF2B5EF4-FFF2-40B4-BE49-F238E27FC236}">
                  <a16:creationId xmlns:a16="http://schemas.microsoft.com/office/drawing/2014/main" id="{F0C9DEF8-6D75-4C4F-B7D5-6C5D94585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68" name="Text Box 22">
              <a:extLst>
                <a:ext uri="{FF2B5EF4-FFF2-40B4-BE49-F238E27FC236}">
                  <a16:creationId xmlns:a16="http://schemas.microsoft.com/office/drawing/2014/main" id="{0037E37E-AD07-46AA-88FA-BCF8722F2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207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69" name="Text Box 23">
              <a:extLst>
                <a:ext uri="{FF2B5EF4-FFF2-40B4-BE49-F238E27FC236}">
                  <a16:creationId xmlns:a16="http://schemas.microsoft.com/office/drawing/2014/main" id="{566355A0-8686-4227-B385-EFC1000F4E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70" name="Text Box 24">
              <a:extLst>
                <a:ext uri="{FF2B5EF4-FFF2-40B4-BE49-F238E27FC236}">
                  <a16:creationId xmlns:a16="http://schemas.microsoft.com/office/drawing/2014/main" id="{5EFCFBEF-BE81-4924-B896-BDA4E473AD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71" name="Text Box 25">
              <a:extLst>
                <a:ext uri="{FF2B5EF4-FFF2-40B4-BE49-F238E27FC236}">
                  <a16:creationId xmlns:a16="http://schemas.microsoft.com/office/drawing/2014/main" id="{D680A8EB-FD50-4500-8EA7-2247D50F4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72" name="Text Box 26">
              <a:extLst>
                <a:ext uri="{FF2B5EF4-FFF2-40B4-BE49-F238E27FC236}">
                  <a16:creationId xmlns:a16="http://schemas.microsoft.com/office/drawing/2014/main" id="{8F578907-3D5A-4359-BEDF-532FB504E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73" name="Text Box 27">
              <a:extLst>
                <a:ext uri="{FF2B5EF4-FFF2-40B4-BE49-F238E27FC236}">
                  <a16:creationId xmlns:a16="http://schemas.microsoft.com/office/drawing/2014/main" id="{BFB3DA54-CD03-47AA-B64E-D3958CF27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74" name="Text Box 28">
              <a:extLst>
                <a:ext uri="{FF2B5EF4-FFF2-40B4-BE49-F238E27FC236}">
                  <a16:creationId xmlns:a16="http://schemas.microsoft.com/office/drawing/2014/main" id="{EBC042DE-938A-42C2-A18A-DE7D4A307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75" name="Line 29">
              <a:extLst>
                <a:ext uri="{FF2B5EF4-FFF2-40B4-BE49-F238E27FC236}">
                  <a16:creationId xmlns:a16="http://schemas.microsoft.com/office/drawing/2014/main" id="{C4A75041-C771-409D-944D-E18312322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87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30">
              <a:extLst>
                <a:ext uri="{FF2B5EF4-FFF2-40B4-BE49-F238E27FC236}">
                  <a16:creationId xmlns:a16="http://schemas.microsoft.com/office/drawing/2014/main" id="{E793A344-4589-45D2-85F5-595590C92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0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31">
              <a:extLst>
                <a:ext uri="{FF2B5EF4-FFF2-40B4-BE49-F238E27FC236}">
                  <a16:creationId xmlns:a16="http://schemas.microsoft.com/office/drawing/2014/main" id="{588AB3DB-2F64-4D55-9FE7-D62B1C129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16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32">
              <a:extLst>
                <a:ext uri="{FF2B5EF4-FFF2-40B4-BE49-F238E27FC236}">
                  <a16:creationId xmlns:a16="http://schemas.microsoft.com/office/drawing/2014/main" id="{52E17059-BE2F-47B1-9C73-B1734F208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6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33">
              <a:extLst>
                <a:ext uri="{FF2B5EF4-FFF2-40B4-BE49-F238E27FC236}">
                  <a16:creationId xmlns:a16="http://schemas.microsoft.com/office/drawing/2014/main" id="{5F854910-5E3D-448B-9A44-35D09F804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34">
              <a:extLst>
                <a:ext uri="{FF2B5EF4-FFF2-40B4-BE49-F238E27FC236}">
                  <a16:creationId xmlns:a16="http://schemas.microsoft.com/office/drawing/2014/main" id="{948D06FC-FFDB-4257-9B03-DBEE75EB0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35">
              <a:extLst>
                <a:ext uri="{FF2B5EF4-FFF2-40B4-BE49-F238E27FC236}">
                  <a16:creationId xmlns:a16="http://schemas.microsoft.com/office/drawing/2014/main" id="{6C302C07-AA66-4D6C-A3F1-192B7CD04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36">
              <a:extLst>
                <a:ext uri="{FF2B5EF4-FFF2-40B4-BE49-F238E27FC236}">
                  <a16:creationId xmlns:a16="http://schemas.microsoft.com/office/drawing/2014/main" id="{8CF570F9-DE28-4F99-93FB-B6233C60C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" name="Text Box 41">
            <a:extLst>
              <a:ext uri="{FF2B5EF4-FFF2-40B4-BE49-F238E27FC236}">
                <a16:creationId xmlns:a16="http://schemas.microsoft.com/office/drawing/2014/main" id="{4D0626AF-3E52-47E4-8EC1-09951ADCB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824" y="3533312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dirty="0"/>
              <a:t>邻近度矩阵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170249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凝聚层次聚类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4"/>
            <a:ext cx="10890885" cy="46965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合并最接近的两个簇（例如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），并更新邻近度矩阵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551FC83-D3DD-48B8-A8D4-DDB2CE145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42" name="Freeform 4">
            <a:extLst>
              <a:ext uri="{FF2B5EF4-FFF2-40B4-BE49-F238E27FC236}">
                <a16:creationId xmlns:a16="http://schemas.microsoft.com/office/drawing/2014/main" id="{515E889C-96F7-4F18-8F50-57DF0EAAF925}"/>
              </a:ext>
            </a:extLst>
          </p:cNvPr>
          <p:cNvSpPr>
            <a:spLocks/>
          </p:cNvSpPr>
          <p:nvPr/>
        </p:nvSpPr>
        <p:spPr bwMode="auto">
          <a:xfrm>
            <a:off x="1757732" y="3970176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2AF825AE-1569-44C3-A33F-EF1624145513}"/>
              </a:ext>
            </a:extLst>
          </p:cNvPr>
          <p:cNvSpPr>
            <a:spLocks/>
          </p:cNvSpPr>
          <p:nvPr/>
        </p:nvSpPr>
        <p:spPr bwMode="auto">
          <a:xfrm rot="16200000">
            <a:off x="2748332" y="2750976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02582ED9-8845-48DC-B689-DC56DA281C36}"/>
              </a:ext>
            </a:extLst>
          </p:cNvPr>
          <p:cNvSpPr>
            <a:spLocks/>
          </p:cNvSpPr>
          <p:nvPr/>
        </p:nvSpPr>
        <p:spPr bwMode="auto">
          <a:xfrm rot="10800000">
            <a:off x="4500932" y="3131976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92902DC8-C8ED-40EF-BE14-11BF9B69A17C}"/>
              </a:ext>
            </a:extLst>
          </p:cNvPr>
          <p:cNvSpPr>
            <a:spLocks/>
          </p:cNvSpPr>
          <p:nvPr/>
        </p:nvSpPr>
        <p:spPr bwMode="auto">
          <a:xfrm>
            <a:off x="2443532" y="5036976"/>
            <a:ext cx="7747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Freeform 8">
            <a:extLst>
              <a:ext uri="{FF2B5EF4-FFF2-40B4-BE49-F238E27FC236}">
                <a16:creationId xmlns:a16="http://schemas.microsoft.com/office/drawing/2014/main" id="{38938F20-B372-4CAD-9088-6A318853C1A2}"/>
              </a:ext>
            </a:extLst>
          </p:cNvPr>
          <p:cNvSpPr>
            <a:spLocks/>
          </p:cNvSpPr>
          <p:nvPr/>
        </p:nvSpPr>
        <p:spPr bwMode="auto">
          <a:xfrm rot="10800000">
            <a:off x="3738932" y="4960776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Text Box 9">
            <a:extLst>
              <a:ext uri="{FF2B5EF4-FFF2-40B4-BE49-F238E27FC236}">
                <a16:creationId xmlns:a16="http://schemas.microsoft.com/office/drawing/2014/main" id="{016C87EF-B93E-493A-B9D5-730E06EE7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932" y="4274976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48" name="Text Box 10">
            <a:extLst>
              <a:ext uri="{FF2B5EF4-FFF2-40B4-BE49-F238E27FC236}">
                <a16:creationId xmlns:a16="http://schemas.microsoft.com/office/drawing/2014/main" id="{D24878AD-88FF-46EA-B2FE-98D38B198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7132" y="3436776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84" name="Text Box 11">
            <a:extLst>
              <a:ext uri="{FF2B5EF4-FFF2-40B4-BE49-F238E27FC236}">
                <a16:creationId xmlns:a16="http://schemas.microsoft.com/office/drawing/2014/main" id="{9A7C6660-1519-44D0-80B8-9981137BC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2132" y="5265576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</a:t>
            </a:r>
          </a:p>
        </p:txBody>
      </p:sp>
      <p:sp>
        <p:nvSpPr>
          <p:cNvPr id="85" name="Text Box 12">
            <a:extLst>
              <a:ext uri="{FF2B5EF4-FFF2-40B4-BE49-F238E27FC236}">
                <a16:creationId xmlns:a16="http://schemas.microsoft.com/office/drawing/2014/main" id="{7B52F372-C1ED-4F62-8F79-202287121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1332" y="5189376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C5</a:t>
            </a:r>
          </a:p>
        </p:txBody>
      </p:sp>
      <p:sp>
        <p:nvSpPr>
          <p:cNvPr id="86" name="Text Box 13">
            <a:extLst>
              <a:ext uri="{FF2B5EF4-FFF2-40B4-BE49-F238E27FC236}">
                <a16:creationId xmlns:a16="http://schemas.microsoft.com/office/drawing/2014/main" id="{83CFABF5-5DBC-4C10-B750-D5F4F0E9B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732" y="3055776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grpSp>
        <p:nvGrpSpPr>
          <p:cNvPr id="87" name="Group 14">
            <a:extLst>
              <a:ext uri="{FF2B5EF4-FFF2-40B4-BE49-F238E27FC236}">
                <a16:creationId xmlns:a16="http://schemas.microsoft.com/office/drawing/2014/main" id="{78941A20-BD21-4ED5-9CA4-905B9536D6E8}"/>
              </a:ext>
            </a:extLst>
          </p:cNvPr>
          <p:cNvGrpSpPr>
            <a:grpSpLocks/>
          </p:cNvGrpSpPr>
          <p:nvPr/>
        </p:nvGrpSpPr>
        <p:grpSpPr bwMode="auto">
          <a:xfrm>
            <a:off x="6634532" y="1760376"/>
            <a:ext cx="2971800" cy="2193925"/>
            <a:chOff x="3456" y="1094"/>
            <a:chExt cx="1920" cy="1503"/>
          </a:xfrm>
        </p:grpSpPr>
        <p:sp>
          <p:nvSpPr>
            <p:cNvPr id="88" name="Text Box 15">
              <a:extLst>
                <a:ext uri="{FF2B5EF4-FFF2-40B4-BE49-F238E27FC236}">
                  <a16:creationId xmlns:a16="http://schemas.microsoft.com/office/drawing/2014/main" id="{1A8FA293-51CD-4104-A11E-AC423DD5E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89" name="Text Box 16">
              <a:extLst>
                <a:ext uri="{FF2B5EF4-FFF2-40B4-BE49-F238E27FC236}">
                  <a16:creationId xmlns:a16="http://schemas.microsoft.com/office/drawing/2014/main" id="{0641A679-386B-42C2-9A59-898C92F87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90" name="Line 17">
              <a:extLst>
                <a:ext uri="{FF2B5EF4-FFF2-40B4-BE49-F238E27FC236}">
                  <a16:creationId xmlns:a16="http://schemas.microsoft.com/office/drawing/2014/main" id="{05B2B183-D2AE-41F3-B61A-90F16686A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8">
              <a:extLst>
                <a:ext uri="{FF2B5EF4-FFF2-40B4-BE49-F238E27FC236}">
                  <a16:creationId xmlns:a16="http://schemas.microsoft.com/office/drawing/2014/main" id="{E364140F-C63C-4A40-94F0-A64E612C7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28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19">
              <a:extLst>
                <a:ext uri="{FF2B5EF4-FFF2-40B4-BE49-F238E27FC236}">
                  <a16:creationId xmlns:a16="http://schemas.microsoft.com/office/drawing/2014/main" id="{EDDBADB5-8098-4880-80CF-8AD6692BA9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20">
              <a:extLst>
                <a:ext uri="{FF2B5EF4-FFF2-40B4-BE49-F238E27FC236}">
                  <a16:creationId xmlns:a16="http://schemas.microsoft.com/office/drawing/2014/main" id="{445D7DCD-95B0-4DDF-984F-0FB0014D7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58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Text Box 21">
              <a:extLst>
                <a:ext uri="{FF2B5EF4-FFF2-40B4-BE49-F238E27FC236}">
                  <a16:creationId xmlns:a16="http://schemas.microsoft.com/office/drawing/2014/main" id="{FE89E2EB-A76B-4AF8-9084-79B52993E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33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95" name="Text Box 22">
              <a:extLst>
                <a:ext uri="{FF2B5EF4-FFF2-40B4-BE49-F238E27FC236}">
                  <a16:creationId xmlns:a16="http://schemas.microsoft.com/office/drawing/2014/main" id="{7E281C7B-1536-437E-B212-AB744C09B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96" name="Text Box 23">
              <a:extLst>
                <a:ext uri="{FF2B5EF4-FFF2-40B4-BE49-F238E27FC236}">
                  <a16:creationId xmlns:a16="http://schemas.microsoft.com/office/drawing/2014/main" id="{49D967A6-BEC5-4058-83FB-2FB2574B2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389"/>
              <a:ext cx="3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97" name="Text Box 24">
              <a:extLst>
                <a:ext uri="{FF2B5EF4-FFF2-40B4-BE49-F238E27FC236}">
                  <a16:creationId xmlns:a16="http://schemas.microsoft.com/office/drawing/2014/main" id="{8FCAFC0A-278D-4A50-91F2-ED0A5F4F4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98" name="Text Box 25">
              <a:extLst>
                <a:ext uri="{FF2B5EF4-FFF2-40B4-BE49-F238E27FC236}">
                  <a16:creationId xmlns:a16="http://schemas.microsoft.com/office/drawing/2014/main" id="{4DB58561-9B48-4105-AFE4-D85C80D9E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622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99" name="Text Box 26">
              <a:extLst>
                <a:ext uri="{FF2B5EF4-FFF2-40B4-BE49-F238E27FC236}">
                  <a16:creationId xmlns:a16="http://schemas.microsoft.com/office/drawing/2014/main" id="{C2C7B0B5-90FD-4130-9434-70E23F85A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100" name="Text Box 27">
              <a:extLst>
                <a:ext uri="{FF2B5EF4-FFF2-40B4-BE49-F238E27FC236}">
                  <a16:creationId xmlns:a16="http://schemas.microsoft.com/office/drawing/2014/main" id="{9A2BC5DF-6BA1-4399-A3B6-3560306D27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101" name="Text Box 28">
              <a:extLst>
                <a:ext uri="{FF2B5EF4-FFF2-40B4-BE49-F238E27FC236}">
                  <a16:creationId xmlns:a16="http://schemas.microsoft.com/office/drawing/2014/main" id="{63441819-E7FF-493C-A798-ED7286F83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102" name="Line 29">
              <a:extLst>
                <a:ext uri="{FF2B5EF4-FFF2-40B4-BE49-F238E27FC236}">
                  <a16:creationId xmlns:a16="http://schemas.microsoft.com/office/drawing/2014/main" id="{B2868D6A-D154-4E39-8755-867B49DF9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52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30">
              <a:extLst>
                <a:ext uri="{FF2B5EF4-FFF2-40B4-BE49-F238E27FC236}">
                  <a16:creationId xmlns:a16="http://schemas.microsoft.com/office/drawing/2014/main" id="{14B1FA18-6A9B-4848-A256-BF7A6FF9C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05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31">
              <a:extLst>
                <a:ext uri="{FF2B5EF4-FFF2-40B4-BE49-F238E27FC236}">
                  <a16:creationId xmlns:a16="http://schemas.microsoft.com/office/drawing/2014/main" id="{B4CF925E-800B-4433-8D1B-AB9C03CF9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81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32">
              <a:extLst>
                <a:ext uri="{FF2B5EF4-FFF2-40B4-BE49-F238E27FC236}">
                  <a16:creationId xmlns:a16="http://schemas.microsoft.com/office/drawing/2014/main" id="{C3690228-881D-425A-A042-69F420F14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29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33">
              <a:extLst>
                <a:ext uri="{FF2B5EF4-FFF2-40B4-BE49-F238E27FC236}">
                  <a16:creationId xmlns:a16="http://schemas.microsoft.com/office/drawing/2014/main" id="{78C3EC37-E555-4A02-8F5F-1A3171E28C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34">
              <a:extLst>
                <a:ext uri="{FF2B5EF4-FFF2-40B4-BE49-F238E27FC236}">
                  <a16:creationId xmlns:a16="http://schemas.microsoft.com/office/drawing/2014/main" id="{68E1E7C7-7988-4603-8F5C-62B6D43A4C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35">
              <a:extLst>
                <a:ext uri="{FF2B5EF4-FFF2-40B4-BE49-F238E27FC236}">
                  <a16:creationId xmlns:a16="http://schemas.microsoft.com/office/drawing/2014/main" id="{733E2FF8-E4EE-403F-92D5-111C53AD4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36">
              <a:extLst>
                <a:ext uri="{FF2B5EF4-FFF2-40B4-BE49-F238E27FC236}">
                  <a16:creationId xmlns:a16="http://schemas.microsoft.com/office/drawing/2014/main" id="{C3E0F6E0-4E24-4767-A506-D40A38895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Rectangle 37" descr="Wide downward diagonal">
              <a:extLst>
                <a:ext uri="{FF2B5EF4-FFF2-40B4-BE49-F238E27FC236}">
                  <a16:creationId xmlns:a16="http://schemas.microsoft.com/office/drawing/2014/main" id="{101F9220-7BB0-4D98-877F-66ADF9566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526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1" name="Rectangle 38" descr="Wide downward diagonal">
              <a:extLst>
                <a:ext uri="{FF2B5EF4-FFF2-40B4-BE49-F238E27FC236}">
                  <a16:creationId xmlns:a16="http://schemas.microsoft.com/office/drawing/2014/main" id="{DAE98609-9939-404E-AE63-50A5A1991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294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" name="Rectangle 39" descr="Wide downward diagonal">
              <a:extLst>
                <a:ext uri="{FF2B5EF4-FFF2-40B4-BE49-F238E27FC236}">
                  <a16:creationId xmlns:a16="http://schemas.microsoft.com/office/drawing/2014/main" id="{0ACB980E-3029-4F84-AA7F-4946DAA3C9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521" y="1783"/>
              <a:ext cx="1298" cy="299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" name="Rectangle 40" descr="Wide downward diagonal">
              <a:extLst>
                <a:ext uri="{FF2B5EF4-FFF2-40B4-BE49-F238E27FC236}">
                  <a16:creationId xmlns:a16="http://schemas.microsoft.com/office/drawing/2014/main" id="{EB57399C-00FF-48D6-A32D-0BC3CF1E81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477" y="1778"/>
              <a:ext cx="1297" cy="311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14" name="Oval 41">
            <a:extLst>
              <a:ext uri="{FF2B5EF4-FFF2-40B4-BE49-F238E27FC236}">
                <a16:creationId xmlns:a16="http://schemas.microsoft.com/office/drawing/2014/main" id="{7C9363ED-7B2C-47CD-B499-519B9E3C9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732" y="4732176"/>
            <a:ext cx="2514600" cy="1295400"/>
          </a:xfrm>
          <a:prstGeom prst="ellips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15" name="Text Box 42">
            <a:extLst>
              <a:ext uri="{FF2B5EF4-FFF2-40B4-BE49-F238E27FC236}">
                <a16:creationId xmlns:a16="http://schemas.microsoft.com/office/drawing/2014/main" id="{4BCE9EED-9396-4868-A3C4-CF8E61D07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9332" y="3954301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dirty="0"/>
              <a:t>邻近度矩阵</a:t>
            </a:r>
            <a:endParaRPr lang="en-US" altLang="en-US" sz="2000" dirty="0"/>
          </a:p>
        </p:txBody>
      </p:sp>
      <p:graphicFrame>
        <p:nvGraphicFramePr>
          <p:cNvPr id="116" name="Object 43">
            <a:extLst>
              <a:ext uri="{FF2B5EF4-FFF2-40B4-BE49-F238E27FC236}">
                <a16:creationId xmlns:a16="http://schemas.microsoft.com/office/drawing/2014/main" id="{CDA9DB66-6777-4A81-9DAE-D252465E9D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762779"/>
              </p:ext>
            </p:extLst>
          </p:nvPr>
        </p:nvGraphicFramePr>
        <p:xfrm>
          <a:off x="5796332" y="4579776"/>
          <a:ext cx="4083050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591349" imgH="3431733" progId="Visio.Drawing.6">
                  <p:embed/>
                </p:oleObj>
              </mc:Choice>
              <mc:Fallback>
                <p:oleObj name="Visio" r:id="rId3" imgW="7591349" imgH="3431733" progId="Visio.Drawing.6">
                  <p:embed/>
                  <p:pic>
                    <p:nvPicPr>
                      <p:cNvPr id="5736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332" y="4579776"/>
                        <a:ext cx="4083050" cy="184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26434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凝聚层次聚类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4"/>
            <a:ext cx="10890885" cy="46965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然而邻近度矩阵如何更新？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Text Box 42">
            <a:extLst>
              <a:ext uri="{FF2B5EF4-FFF2-40B4-BE49-F238E27FC236}">
                <a16:creationId xmlns:a16="http://schemas.microsoft.com/office/drawing/2014/main" id="{4BCE9EED-9396-4868-A3C4-CF8E61D07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3803088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dirty="0"/>
              <a:t>邻近度矩阵</a:t>
            </a:r>
            <a:endParaRPr lang="en-US" altLang="en-US" sz="2000" dirty="0"/>
          </a:p>
        </p:txBody>
      </p:sp>
      <p:sp>
        <p:nvSpPr>
          <p:cNvPr id="49" name="Freeform 4">
            <a:extLst>
              <a:ext uri="{FF2B5EF4-FFF2-40B4-BE49-F238E27FC236}">
                <a16:creationId xmlns:a16="http://schemas.microsoft.com/office/drawing/2014/main" id="{BEFFBFE4-91F8-4305-9FAF-85C2FDF15901}"/>
              </a:ext>
            </a:extLst>
          </p:cNvPr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E467E4A6-2500-46E2-AA0A-1D1948896CC5}"/>
              </a:ext>
            </a:extLst>
          </p:cNvPr>
          <p:cNvSpPr>
            <a:spLocks/>
          </p:cNvSpPr>
          <p:nvPr/>
        </p:nvSpPr>
        <p:spPr bwMode="auto">
          <a:xfrm rot="16200000">
            <a:off x="1600200" y="2667000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817C92C7-B819-4C30-B42F-D1687DE04690}"/>
              </a:ext>
            </a:extLst>
          </p:cNvPr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" name="Freeform 7">
            <a:extLst>
              <a:ext uri="{FF2B5EF4-FFF2-40B4-BE49-F238E27FC236}">
                <a16:creationId xmlns:a16="http://schemas.microsoft.com/office/drawing/2014/main" id="{550309B0-C555-4F17-BF29-BF6B152BC87F}"/>
              </a:ext>
            </a:extLst>
          </p:cNvPr>
          <p:cNvSpPr>
            <a:spLocks/>
          </p:cNvSpPr>
          <p:nvPr/>
        </p:nvSpPr>
        <p:spPr bwMode="auto">
          <a:xfrm>
            <a:off x="1295400" y="4953000"/>
            <a:ext cx="23622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" name="Text Box 8">
            <a:extLst>
              <a:ext uri="{FF2B5EF4-FFF2-40B4-BE49-F238E27FC236}">
                <a16:creationId xmlns:a16="http://schemas.microsoft.com/office/drawing/2014/main" id="{0C1BBDA6-55C5-48F3-BEDF-D00275468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4" name="Text Box 9">
            <a:extLst>
              <a:ext uri="{FF2B5EF4-FFF2-40B4-BE49-F238E27FC236}">
                <a16:creationId xmlns:a16="http://schemas.microsoft.com/office/drawing/2014/main" id="{F773C0C4-5387-4249-BF39-8AC68C2A5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5" name="Text Box 10">
            <a:extLst>
              <a:ext uri="{FF2B5EF4-FFF2-40B4-BE49-F238E27FC236}">
                <a16:creationId xmlns:a16="http://schemas.microsoft.com/office/drawing/2014/main" id="{1F62C671-B078-4A4B-A568-710F196CD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1816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 </a:t>
            </a:r>
            <a:r>
              <a:rPr lang="en-US" altLang="en-US" b="0"/>
              <a:t>U</a:t>
            </a:r>
            <a:r>
              <a:rPr lang="en-US" altLang="en-US"/>
              <a:t> C5</a:t>
            </a:r>
          </a:p>
        </p:txBody>
      </p:sp>
      <p:sp>
        <p:nvSpPr>
          <p:cNvPr id="56" name="Text Box 11">
            <a:extLst>
              <a:ext uri="{FF2B5EF4-FFF2-40B4-BE49-F238E27FC236}">
                <a16:creationId xmlns:a16="http://schemas.microsoft.com/office/drawing/2014/main" id="{8DE18DFB-CBAF-4C6C-82ED-0CB38C120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FBC3810-8B48-49E5-A6AE-ECDAF1F93E81}"/>
              </a:ext>
            </a:extLst>
          </p:cNvPr>
          <p:cNvGrpSpPr/>
          <p:nvPr/>
        </p:nvGrpSpPr>
        <p:grpSpPr>
          <a:xfrm>
            <a:off x="5181600" y="1374092"/>
            <a:ext cx="8001000" cy="2406650"/>
            <a:chOff x="4191000" y="1555750"/>
            <a:chExt cx="8001000" cy="2406650"/>
          </a:xfrm>
        </p:grpSpPr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D551FC83-D3DD-48B8-A8D4-DDB2CE1457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3276600"/>
              <a:ext cx="8001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57" name="Text Box 12">
              <a:extLst>
                <a:ext uri="{FF2B5EF4-FFF2-40B4-BE49-F238E27FC236}">
                  <a16:creationId xmlns:a16="http://schemas.microsoft.com/office/drawing/2014/main" id="{B46CDDAC-139E-49C0-A589-3F823F0D8A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2743200"/>
              <a:ext cx="21336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/>
                <a:t>?        ?        </a:t>
              </a:r>
              <a:r>
                <a:rPr lang="en-US" altLang="en-US" b="0" dirty="0"/>
                <a:t>?       </a:t>
              </a:r>
              <a:r>
                <a:rPr lang="en-US" altLang="en-US" dirty="0"/>
                <a:t> ?    	   </a:t>
              </a:r>
            </a:p>
          </p:txBody>
        </p:sp>
        <p:sp>
          <p:nvSpPr>
            <p:cNvPr id="58" name="Text Box 13">
              <a:extLst>
                <a:ext uri="{FF2B5EF4-FFF2-40B4-BE49-F238E27FC236}">
                  <a16:creationId xmlns:a16="http://schemas.microsoft.com/office/drawing/2014/main" id="{819072E5-A7CE-484E-80B8-AB2341587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1625" y="2362200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?</a:t>
              </a:r>
            </a:p>
          </p:txBody>
        </p:sp>
        <p:sp>
          <p:nvSpPr>
            <p:cNvPr id="59" name="Text Box 14">
              <a:extLst>
                <a:ext uri="{FF2B5EF4-FFF2-40B4-BE49-F238E27FC236}">
                  <a16:creationId xmlns:a16="http://schemas.microsoft.com/office/drawing/2014/main" id="{5CAD5697-C8B4-44C4-8C7C-6B9A7728B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1625" y="3200400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?</a:t>
              </a:r>
            </a:p>
          </p:txBody>
        </p:sp>
        <p:sp>
          <p:nvSpPr>
            <p:cNvPr id="60" name="Text Box 15">
              <a:extLst>
                <a:ext uri="{FF2B5EF4-FFF2-40B4-BE49-F238E27FC236}">
                  <a16:creationId xmlns:a16="http://schemas.microsoft.com/office/drawing/2014/main" id="{7A9A15E2-5CA1-4D79-91D3-ECA0259B1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1625" y="3581400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?</a:t>
              </a:r>
            </a:p>
          </p:txBody>
        </p:sp>
        <p:sp>
          <p:nvSpPr>
            <p:cNvPr id="61" name="Text Box 16">
              <a:extLst>
                <a:ext uri="{FF2B5EF4-FFF2-40B4-BE49-F238E27FC236}">
                  <a16:creationId xmlns:a16="http://schemas.microsoft.com/office/drawing/2014/main" id="{351075F8-1470-45AE-A7E4-3275C90FC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400" y="1555750"/>
              <a:ext cx="533400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 </a:t>
              </a:r>
              <a:r>
                <a:rPr lang="en-US" altLang="en-US" b="0"/>
                <a:t>U </a:t>
              </a:r>
              <a:r>
                <a:rPr lang="en-US" altLang="en-US"/>
                <a:t>C5</a:t>
              </a:r>
            </a:p>
          </p:txBody>
        </p:sp>
        <p:sp>
          <p:nvSpPr>
            <p:cNvPr id="62" name="Text Box 17">
              <a:extLst>
                <a:ext uri="{FF2B5EF4-FFF2-40B4-BE49-F238E27FC236}">
                  <a16:creationId xmlns:a16="http://schemas.microsoft.com/office/drawing/2014/main" id="{58B0D7F7-120C-431E-80CB-4C1F3581D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1981200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253F4D00-C29D-478F-A9C9-D781575192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1981200"/>
              <a:ext cx="0" cy="1905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4926A61D-F349-4005-81BA-8A66FED12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5000" y="2286000"/>
              <a:ext cx="2362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20">
              <a:extLst>
                <a:ext uri="{FF2B5EF4-FFF2-40B4-BE49-F238E27FC236}">
                  <a16:creationId xmlns:a16="http://schemas.microsoft.com/office/drawing/2014/main" id="{DAFAC5DE-060E-49E1-93F7-011A3647B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8800" y="2362200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66" name="Text Box 21">
              <a:extLst>
                <a:ext uri="{FF2B5EF4-FFF2-40B4-BE49-F238E27FC236}">
                  <a16:creationId xmlns:a16="http://schemas.microsoft.com/office/drawing/2014/main" id="{5ED79262-7D0E-48E6-B118-BCA5BFBE9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8800" y="3200400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67" name="Text Box 22">
              <a:extLst>
                <a:ext uri="{FF2B5EF4-FFF2-40B4-BE49-F238E27FC236}">
                  <a16:creationId xmlns:a16="http://schemas.microsoft.com/office/drawing/2014/main" id="{4A3A2268-929E-4D97-888D-96A16B3008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8800" y="3657600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68" name="Text Box 23">
              <a:extLst>
                <a:ext uri="{FF2B5EF4-FFF2-40B4-BE49-F238E27FC236}">
                  <a16:creationId xmlns:a16="http://schemas.microsoft.com/office/drawing/2014/main" id="{E03B7C59-44C5-4C23-81F2-954BF546D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819400"/>
              <a:ext cx="9906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 </a:t>
              </a:r>
              <a:r>
                <a:rPr lang="en-US" altLang="en-US" b="0"/>
                <a:t>U </a:t>
              </a:r>
              <a:r>
                <a:rPr lang="en-US" altLang="en-US"/>
                <a:t>C5</a:t>
              </a:r>
            </a:p>
          </p:txBody>
        </p:sp>
        <p:sp>
          <p:nvSpPr>
            <p:cNvPr id="69" name="Text Box 24">
              <a:extLst>
                <a:ext uri="{FF2B5EF4-FFF2-40B4-BE49-F238E27FC236}">
                  <a16:creationId xmlns:a16="http://schemas.microsoft.com/office/drawing/2014/main" id="{E63F1B11-B0A1-4EDC-92F1-DFAF9822A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600" y="1981200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70" name="Text Box 25">
              <a:extLst>
                <a:ext uri="{FF2B5EF4-FFF2-40B4-BE49-F238E27FC236}">
                  <a16:creationId xmlns:a16="http://schemas.microsoft.com/office/drawing/2014/main" id="{11C107D2-80F6-4027-B085-83E4FE944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0" y="1981200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71" name="Line 26">
              <a:extLst>
                <a:ext uri="{FF2B5EF4-FFF2-40B4-BE49-F238E27FC236}">
                  <a16:creationId xmlns:a16="http://schemas.microsoft.com/office/drawing/2014/main" id="{090B5315-700A-4746-83FA-87EE126E0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5000" y="2667000"/>
              <a:ext cx="2362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27">
              <a:extLst>
                <a:ext uri="{FF2B5EF4-FFF2-40B4-BE49-F238E27FC236}">
                  <a16:creationId xmlns:a16="http://schemas.microsoft.com/office/drawing/2014/main" id="{9195C5BE-45CD-4460-98EB-07AA8495D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5000" y="3505200"/>
              <a:ext cx="2362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28">
              <a:extLst>
                <a:ext uri="{FF2B5EF4-FFF2-40B4-BE49-F238E27FC236}">
                  <a16:creationId xmlns:a16="http://schemas.microsoft.com/office/drawing/2014/main" id="{ADB176D5-8DE5-4D4A-9178-975862A30D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5000" y="3124200"/>
              <a:ext cx="2362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29">
              <a:extLst>
                <a:ext uri="{FF2B5EF4-FFF2-40B4-BE49-F238E27FC236}">
                  <a16:creationId xmlns:a16="http://schemas.microsoft.com/office/drawing/2014/main" id="{7595F577-5BE8-488D-85A9-27BDEC797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5000" y="3886200"/>
              <a:ext cx="2362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30">
              <a:extLst>
                <a:ext uri="{FF2B5EF4-FFF2-40B4-BE49-F238E27FC236}">
                  <a16:creationId xmlns:a16="http://schemas.microsoft.com/office/drawing/2014/main" id="{9F28765A-405C-478B-A028-42EB729BF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3200" y="1981200"/>
              <a:ext cx="0" cy="1905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31">
              <a:extLst>
                <a:ext uri="{FF2B5EF4-FFF2-40B4-BE49-F238E27FC236}">
                  <a16:creationId xmlns:a16="http://schemas.microsoft.com/office/drawing/2014/main" id="{19BB9E7A-C1B6-4A4D-80A1-F912DF1FB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0400" y="1981200"/>
              <a:ext cx="0" cy="1905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32">
              <a:extLst>
                <a:ext uri="{FF2B5EF4-FFF2-40B4-BE49-F238E27FC236}">
                  <a16:creationId xmlns:a16="http://schemas.microsoft.com/office/drawing/2014/main" id="{126AC704-706A-4C3E-8A07-93C5EE980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1981200"/>
              <a:ext cx="0" cy="1905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33">
              <a:extLst>
                <a:ext uri="{FF2B5EF4-FFF2-40B4-BE49-F238E27FC236}">
                  <a16:creationId xmlns:a16="http://schemas.microsoft.com/office/drawing/2014/main" id="{22776129-B6E1-465A-9B30-9523848CA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981200"/>
              <a:ext cx="0" cy="1905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80" name="Object 1024">
            <a:extLst>
              <a:ext uri="{FF2B5EF4-FFF2-40B4-BE49-F238E27FC236}">
                <a16:creationId xmlns:a16="http://schemas.microsoft.com/office/drawing/2014/main" id="{889BE27B-6264-46D4-B8DF-93D9451DC2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730860"/>
              </p:ext>
            </p:extLst>
          </p:nvPr>
        </p:nvGraphicFramePr>
        <p:xfrm>
          <a:off x="5433089" y="4639479"/>
          <a:ext cx="4373821" cy="2105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591349" imgH="3654718" progId="Visio.Drawing.6">
                  <p:embed/>
                </p:oleObj>
              </mc:Choice>
              <mc:Fallback>
                <p:oleObj name="Visio" r:id="rId3" imgW="7591349" imgH="3654718" progId="Visio.Drawing.6">
                  <p:embed/>
                  <p:pic>
                    <p:nvPicPr>
                      <p:cNvPr id="58403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3089" y="4639479"/>
                        <a:ext cx="4373821" cy="2105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4663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凝聚层次聚类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5"/>
            <a:ext cx="10890885" cy="6335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计算簇间邻近度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DCFC1956-CBB0-4DA4-96CB-49D2FA7D092B}"/>
              </a:ext>
            </a:extLst>
          </p:cNvPr>
          <p:cNvSpPr txBox="1">
            <a:spLocks noChangeArrowheads="1"/>
          </p:cNvSpPr>
          <p:nvPr/>
        </p:nvSpPr>
        <p:spPr>
          <a:xfrm>
            <a:off x="1812926" y="3028951"/>
            <a:ext cx="4800600" cy="3303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39" name="Group 4">
            <a:extLst>
              <a:ext uri="{FF2B5EF4-FFF2-40B4-BE49-F238E27FC236}">
                <a16:creationId xmlns:a16="http://schemas.microsoft.com/office/drawing/2014/main" id="{1437068B-1E85-4641-B8A0-C3FA1BD84E8B}"/>
              </a:ext>
            </a:extLst>
          </p:cNvPr>
          <p:cNvGrpSpPr>
            <a:grpSpLocks/>
          </p:cNvGrpSpPr>
          <p:nvPr/>
        </p:nvGrpSpPr>
        <p:grpSpPr bwMode="auto">
          <a:xfrm>
            <a:off x="7708706" y="1301377"/>
            <a:ext cx="3429000" cy="3508375"/>
            <a:chOff x="3456" y="1440"/>
            <a:chExt cx="2160" cy="2210"/>
          </a:xfrm>
        </p:grpSpPr>
        <p:sp>
          <p:nvSpPr>
            <p:cNvPr id="40" name="Line 5">
              <a:extLst>
                <a:ext uri="{FF2B5EF4-FFF2-40B4-BE49-F238E27FC236}">
                  <a16:creationId xmlns:a16="http://schemas.microsoft.com/office/drawing/2014/main" id="{503DDD0A-96EE-4CA0-9B56-8DE5395DF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6">
              <a:extLst>
                <a:ext uri="{FF2B5EF4-FFF2-40B4-BE49-F238E27FC236}">
                  <a16:creationId xmlns:a16="http://schemas.microsoft.com/office/drawing/2014/main" id="{0CFD9A76-16F0-4E60-8D86-B20FD8FF9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7">
              <a:extLst>
                <a:ext uri="{FF2B5EF4-FFF2-40B4-BE49-F238E27FC236}">
                  <a16:creationId xmlns:a16="http://schemas.microsoft.com/office/drawing/2014/main" id="{C71A4679-B36B-4B03-A4AA-6CC3EBC0B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8">
              <a:extLst>
                <a:ext uri="{FF2B5EF4-FFF2-40B4-BE49-F238E27FC236}">
                  <a16:creationId xmlns:a16="http://schemas.microsoft.com/office/drawing/2014/main" id="{B0AC8310-686E-4478-820B-1335C6E0EC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9">
              <a:extLst>
                <a:ext uri="{FF2B5EF4-FFF2-40B4-BE49-F238E27FC236}">
                  <a16:creationId xmlns:a16="http://schemas.microsoft.com/office/drawing/2014/main" id="{5780F45E-3586-4F48-B6CB-753BB3A50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6D164BCC-7CE6-414D-836C-55946B89C9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93D8676F-6375-42E8-8147-21839658B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51417834-CDA0-4BF9-BD9B-EABABAF4C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D5F4350C-CEA8-4A17-A914-1A6E9495A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4">
              <a:extLst>
                <a:ext uri="{FF2B5EF4-FFF2-40B4-BE49-F238E27FC236}">
                  <a16:creationId xmlns:a16="http://schemas.microsoft.com/office/drawing/2014/main" id="{2BFEEA70-AE77-4FCB-9A9C-0E174A529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5">
              <a:extLst>
                <a:ext uri="{FF2B5EF4-FFF2-40B4-BE49-F238E27FC236}">
                  <a16:creationId xmlns:a16="http://schemas.microsoft.com/office/drawing/2014/main" id="{05B0F0A7-D04C-402C-B318-252249E001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16">
              <a:extLst>
                <a:ext uri="{FF2B5EF4-FFF2-40B4-BE49-F238E27FC236}">
                  <a16:creationId xmlns:a16="http://schemas.microsoft.com/office/drawing/2014/main" id="{A4FAC8E1-2FF4-4A44-AD33-944C7FF47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Text Box 17">
              <a:extLst>
                <a:ext uri="{FF2B5EF4-FFF2-40B4-BE49-F238E27FC236}">
                  <a16:creationId xmlns:a16="http://schemas.microsoft.com/office/drawing/2014/main" id="{EF762FA7-FB06-42E6-8507-DAFA613B0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84" name="Text Box 18">
              <a:extLst>
                <a:ext uri="{FF2B5EF4-FFF2-40B4-BE49-F238E27FC236}">
                  <a16:creationId xmlns:a16="http://schemas.microsoft.com/office/drawing/2014/main" id="{12035AA1-729A-4578-9A35-A47DC7503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85" name="Text Box 19">
              <a:extLst>
                <a:ext uri="{FF2B5EF4-FFF2-40B4-BE49-F238E27FC236}">
                  <a16:creationId xmlns:a16="http://schemas.microsoft.com/office/drawing/2014/main" id="{856BC81C-BE8B-4CDC-8C84-7690D1E3C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86" name="Text Box 20">
              <a:extLst>
                <a:ext uri="{FF2B5EF4-FFF2-40B4-BE49-F238E27FC236}">
                  <a16:creationId xmlns:a16="http://schemas.microsoft.com/office/drawing/2014/main" id="{59C68CA2-0BA0-486C-B213-19DF61942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87" name="Text Box 21">
              <a:extLst>
                <a:ext uri="{FF2B5EF4-FFF2-40B4-BE49-F238E27FC236}">
                  <a16:creationId xmlns:a16="http://schemas.microsoft.com/office/drawing/2014/main" id="{C82AEAB7-76E0-461D-B833-ADCF24798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88" name="Text Box 22">
              <a:extLst>
                <a:ext uri="{FF2B5EF4-FFF2-40B4-BE49-F238E27FC236}">
                  <a16:creationId xmlns:a16="http://schemas.microsoft.com/office/drawing/2014/main" id="{F019452B-7A5E-4625-8E46-195444514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89" name="Text Box 23">
              <a:extLst>
                <a:ext uri="{FF2B5EF4-FFF2-40B4-BE49-F238E27FC236}">
                  <a16:creationId xmlns:a16="http://schemas.microsoft.com/office/drawing/2014/main" id="{CE5696B0-73D4-4621-BAC4-C72596552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90" name="Text Box 24">
              <a:extLst>
                <a:ext uri="{FF2B5EF4-FFF2-40B4-BE49-F238E27FC236}">
                  <a16:creationId xmlns:a16="http://schemas.microsoft.com/office/drawing/2014/main" id="{6E2631E5-F937-48E0-888F-4BF24C9A6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91" name="Text Box 25">
              <a:extLst>
                <a:ext uri="{FF2B5EF4-FFF2-40B4-BE49-F238E27FC236}">
                  <a16:creationId xmlns:a16="http://schemas.microsoft.com/office/drawing/2014/main" id="{FCF49B02-4988-4C13-B4F8-BD5EF582C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92" name="Text Box 26">
              <a:extLst>
                <a:ext uri="{FF2B5EF4-FFF2-40B4-BE49-F238E27FC236}">
                  <a16:creationId xmlns:a16="http://schemas.microsoft.com/office/drawing/2014/main" id="{EDE29C30-B7B3-4663-AE30-CE049C32DD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93" name="Text Box 27">
              <a:extLst>
                <a:ext uri="{FF2B5EF4-FFF2-40B4-BE49-F238E27FC236}">
                  <a16:creationId xmlns:a16="http://schemas.microsoft.com/office/drawing/2014/main" id="{A03DF8DE-28D5-449E-80F8-D603C6651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94" name="Text Box 28">
              <a:extLst>
                <a:ext uri="{FF2B5EF4-FFF2-40B4-BE49-F238E27FC236}">
                  <a16:creationId xmlns:a16="http://schemas.microsoft.com/office/drawing/2014/main" id="{484DB385-6B77-4150-BDB8-504F84F06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95" name="Line 29">
            <a:extLst>
              <a:ext uri="{FF2B5EF4-FFF2-40B4-BE49-F238E27FC236}">
                <a16:creationId xmlns:a16="http://schemas.microsoft.com/office/drawing/2014/main" id="{1E0C8959-6376-42DB-9C15-A4B1A9F063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2963" y="2741613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Text Box 30">
            <a:extLst>
              <a:ext uri="{FF2B5EF4-FFF2-40B4-BE49-F238E27FC236}">
                <a16:creationId xmlns:a16="http://schemas.microsoft.com/office/drawing/2014/main" id="{859D4B33-A56C-487D-B832-CD669BF36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963" y="2284413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600" dirty="0"/>
              <a:t>相似度</a:t>
            </a:r>
            <a:r>
              <a:rPr lang="en-US" altLang="en-US" sz="1600" dirty="0"/>
              <a:t>?</a:t>
            </a:r>
          </a:p>
        </p:txBody>
      </p:sp>
      <p:sp>
        <p:nvSpPr>
          <p:cNvPr id="97" name="Rectangle 31">
            <a:extLst>
              <a:ext uri="{FF2B5EF4-FFF2-40B4-BE49-F238E27FC236}">
                <a16:creationId xmlns:a16="http://schemas.microsoft.com/office/drawing/2014/main" id="{5622BB5F-F7D3-437B-AF3E-C0AC42CE8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31" y="3786609"/>
            <a:ext cx="5791200" cy="2278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000" b="0" dirty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000" b="0" dirty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zh-CN" altLang="en-US" sz="2000" b="0" dirty="0"/>
              <a:t>组平均</a:t>
            </a:r>
            <a:endParaRPr lang="en-US" altLang="zh-CN" sz="2000" b="0" dirty="0"/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zh-CN" altLang="en-US" sz="2000" b="0" dirty="0"/>
              <a:t>质心距离</a:t>
            </a:r>
            <a:endParaRPr lang="en-US" altLang="zh-CN" sz="2000" b="0" dirty="0"/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zh-CN" altLang="en-US" sz="2000" b="0" dirty="0"/>
              <a:t>其它目标函数，例如</a:t>
            </a:r>
            <a:r>
              <a:rPr lang="en-US" altLang="en-US" sz="2000" b="0" dirty="0"/>
              <a:t>Ward</a:t>
            </a:r>
            <a:r>
              <a:rPr lang="zh-CN" altLang="en-US" sz="2000" b="0" dirty="0"/>
              <a:t>方法计算合并两个簇导致的</a:t>
            </a:r>
            <a:r>
              <a:rPr lang="en-US" altLang="zh-CN" sz="2000" b="0" dirty="0"/>
              <a:t>SSE</a:t>
            </a:r>
            <a:r>
              <a:rPr lang="zh-CN" altLang="en-US" sz="2000" b="0" dirty="0"/>
              <a:t>增加值</a:t>
            </a:r>
            <a:endParaRPr lang="en-US" altLang="en-US" sz="2000" b="0" dirty="0"/>
          </a:p>
        </p:txBody>
      </p:sp>
      <p:sp>
        <p:nvSpPr>
          <p:cNvPr id="98" name="Freeform 32" descr="5%">
            <a:extLst>
              <a:ext uri="{FF2B5EF4-FFF2-40B4-BE49-F238E27FC236}">
                <a16:creationId xmlns:a16="http://schemas.microsoft.com/office/drawing/2014/main" id="{1906FDD3-A930-4FF0-B055-76ADCF9DC15A}"/>
              </a:ext>
            </a:extLst>
          </p:cNvPr>
          <p:cNvSpPr>
            <a:spLocks/>
          </p:cNvSpPr>
          <p:nvPr/>
        </p:nvSpPr>
        <p:spPr bwMode="auto">
          <a:xfrm rot="-5400000">
            <a:off x="1635920" y="1974056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Oval 33">
            <a:extLst>
              <a:ext uri="{FF2B5EF4-FFF2-40B4-BE49-F238E27FC236}">
                <a16:creationId xmlns:a16="http://schemas.microsoft.com/office/drawing/2014/main" id="{A425F4C2-036D-4343-A625-90631CD6E03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925763" y="2894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0" name="Oval 34">
            <a:extLst>
              <a:ext uri="{FF2B5EF4-FFF2-40B4-BE49-F238E27FC236}">
                <a16:creationId xmlns:a16="http://schemas.microsoft.com/office/drawing/2014/main" id="{42996D17-541E-42F8-9E7E-9AEBCD8AE40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849563" y="2132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1" name="Oval 35">
            <a:extLst>
              <a:ext uri="{FF2B5EF4-FFF2-40B4-BE49-F238E27FC236}">
                <a16:creationId xmlns:a16="http://schemas.microsoft.com/office/drawing/2014/main" id="{B9E34877-77A2-491F-918F-B47074A66E9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011363" y="25892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" name="Oval 36">
            <a:extLst>
              <a:ext uri="{FF2B5EF4-FFF2-40B4-BE49-F238E27FC236}">
                <a16:creationId xmlns:a16="http://schemas.microsoft.com/office/drawing/2014/main" id="{B4735648-CF1B-4C20-B65F-7EE02AE137C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076576" y="243522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3" name="Freeform 37" descr="5%">
            <a:extLst>
              <a:ext uri="{FF2B5EF4-FFF2-40B4-BE49-F238E27FC236}">
                <a16:creationId xmlns:a16="http://schemas.microsoft.com/office/drawing/2014/main" id="{4156993C-4586-4DA1-9094-890AD39A60E9}"/>
              </a:ext>
            </a:extLst>
          </p:cNvPr>
          <p:cNvSpPr>
            <a:spLocks/>
          </p:cNvSpPr>
          <p:nvPr/>
        </p:nvSpPr>
        <p:spPr bwMode="auto">
          <a:xfrm rot="5400000" flipV="1">
            <a:off x="4525963" y="1827213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Oval 38">
            <a:extLst>
              <a:ext uri="{FF2B5EF4-FFF2-40B4-BE49-F238E27FC236}">
                <a16:creationId xmlns:a16="http://schemas.microsoft.com/office/drawing/2014/main" id="{5B00EE11-8DEC-4100-9A94-7B4E6BA3F2CF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049963" y="22844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5" name="Oval 39">
            <a:extLst>
              <a:ext uri="{FF2B5EF4-FFF2-40B4-BE49-F238E27FC236}">
                <a16:creationId xmlns:a16="http://schemas.microsoft.com/office/drawing/2014/main" id="{762B29AB-CF43-4909-989C-A2630FF9FC46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689476" y="228282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" name="Oval 40">
            <a:extLst>
              <a:ext uri="{FF2B5EF4-FFF2-40B4-BE49-F238E27FC236}">
                <a16:creationId xmlns:a16="http://schemas.microsoft.com/office/drawing/2014/main" id="{A7F459DE-64AC-4FDD-B476-0A5645D122D4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5211763" y="2894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" name="Oval 41">
            <a:extLst>
              <a:ext uri="{FF2B5EF4-FFF2-40B4-BE49-F238E27FC236}">
                <a16:creationId xmlns:a16="http://schemas.microsoft.com/office/drawing/2014/main" id="{48F2AA64-EEA4-4923-BAB3-67873D9A009F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5211763" y="19034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8" name="Text Box 42">
            <a:extLst>
              <a:ext uri="{FF2B5EF4-FFF2-40B4-BE49-F238E27FC236}">
                <a16:creationId xmlns:a16="http://schemas.microsoft.com/office/drawing/2014/main" id="{B8678A1D-787C-4681-ADD6-0C50490E4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9706" y="4165227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dirty="0"/>
              <a:t>邻近度矩阵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621330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凝聚层次聚类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5"/>
            <a:ext cx="10890885" cy="6335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计算簇间邻近度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DCFC1956-CBB0-4DA4-96CB-49D2FA7D092B}"/>
              </a:ext>
            </a:extLst>
          </p:cNvPr>
          <p:cNvSpPr txBox="1">
            <a:spLocks noChangeArrowheads="1"/>
          </p:cNvSpPr>
          <p:nvPr/>
        </p:nvSpPr>
        <p:spPr>
          <a:xfrm>
            <a:off x="1812926" y="3028951"/>
            <a:ext cx="4800600" cy="3303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sp>
        <p:nvSpPr>
          <p:cNvPr id="97" name="Rectangle 31">
            <a:extLst>
              <a:ext uri="{FF2B5EF4-FFF2-40B4-BE49-F238E27FC236}">
                <a16:creationId xmlns:a16="http://schemas.microsoft.com/office/drawing/2014/main" id="{5622BB5F-F7D3-437B-AF3E-C0AC42CE8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30" y="3991372"/>
            <a:ext cx="9916367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000" b="0" dirty="0"/>
              <a:t>MIN</a:t>
            </a:r>
            <a:r>
              <a:rPr lang="zh-CN" altLang="en-US" sz="2000" b="0" dirty="0"/>
              <a:t>：不同簇的两个最近的点的邻近度为两个簇的邻近度</a:t>
            </a:r>
            <a:endParaRPr lang="en-US" altLang="zh-CN" sz="2000" b="0" dirty="0"/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endParaRPr lang="en-US" altLang="zh-CN" sz="2000" b="0" dirty="0"/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r>
              <a:rPr lang="zh-CN" altLang="en-US" sz="2000" b="0" dirty="0"/>
              <a:t>也被称为单链（</a:t>
            </a:r>
            <a:r>
              <a:rPr lang="en-US" altLang="zh-CN" sz="2000" b="0" dirty="0"/>
              <a:t>single link</a:t>
            </a:r>
            <a:r>
              <a:rPr lang="zh-CN" altLang="en-US" sz="2000" b="0" dirty="0"/>
              <a:t>）</a:t>
            </a:r>
            <a:endParaRPr lang="en-US" altLang="en-US" sz="2000" b="0" dirty="0"/>
          </a:p>
        </p:txBody>
      </p:sp>
      <p:sp>
        <p:nvSpPr>
          <p:cNvPr id="49" name="Freeform 29" descr="5%">
            <a:extLst>
              <a:ext uri="{FF2B5EF4-FFF2-40B4-BE49-F238E27FC236}">
                <a16:creationId xmlns:a16="http://schemas.microsoft.com/office/drawing/2014/main" id="{CC92969A-4AEA-4610-ACF9-0D6697A26E00}"/>
              </a:ext>
            </a:extLst>
          </p:cNvPr>
          <p:cNvSpPr>
            <a:spLocks/>
          </p:cNvSpPr>
          <p:nvPr/>
        </p:nvSpPr>
        <p:spPr bwMode="auto">
          <a:xfrm rot="-5400000">
            <a:off x="1640489" y="2026839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Oval 30">
            <a:extLst>
              <a:ext uri="{FF2B5EF4-FFF2-40B4-BE49-F238E27FC236}">
                <a16:creationId xmlns:a16="http://schemas.microsoft.com/office/drawing/2014/main" id="{98348130-8F9C-45E0-A3A7-7924B2C580E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930332" y="294679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" name="Oval 31">
            <a:extLst>
              <a:ext uri="{FF2B5EF4-FFF2-40B4-BE49-F238E27FC236}">
                <a16:creationId xmlns:a16="http://schemas.microsoft.com/office/drawing/2014/main" id="{562C3E47-7C02-4AC3-B3C5-89BE956CE19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854132" y="218479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" name="Oval 32">
            <a:extLst>
              <a:ext uri="{FF2B5EF4-FFF2-40B4-BE49-F238E27FC236}">
                <a16:creationId xmlns:a16="http://schemas.microsoft.com/office/drawing/2014/main" id="{9305FDBA-C36A-4E19-B8A2-AD55218B80E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015932" y="264199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3" name="Oval 33">
            <a:extLst>
              <a:ext uri="{FF2B5EF4-FFF2-40B4-BE49-F238E27FC236}">
                <a16:creationId xmlns:a16="http://schemas.microsoft.com/office/drawing/2014/main" id="{2CEE0735-BC10-4CA3-8DFC-4C81DD12F16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081145" y="2488009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" name="Freeform 34" descr="5%">
            <a:extLst>
              <a:ext uri="{FF2B5EF4-FFF2-40B4-BE49-F238E27FC236}">
                <a16:creationId xmlns:a16="http://schemas.microsoft.com/office/drawing/2014/main" id="{A003DE58-360D-4068-A69E-70F5B3228475}"/>
              </a:ext>
            </a:extLst>
          </p:cNvPr>
          <p:cNvSpPr>
            <a:spLocks/>
          </p:cNvSpPr>
          <p:nvPr/>
        </p:nvSpPr>
        <p:spPr bwMode="auto">
          <a:xfrm rot="5400000" flipV="1">
            <a:off x="4530532" y="1879996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Oval 35">
            <a:extLst>
              <a:ext uri="{FF2B5EF4-FFF2-40B4-BE49-F238E27FC236}">
                <a16:creationId xmlns:a16="http://schemas.microsoft.com/office/drawing/2014/main" id="{84D4BD48-328C-4D9F-8C17-677756FCBCB4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054532" y="233719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6" name="Oval 36">
            <a:extLst>
              <a:ext uri="{FF2B5EF4-FFF2-40B4-BE49-F238E27FC236}">
                <a16:creationId xmlns:a16="http://schemas.microsoft.com/office/drawing/2014/main" id="{AAEB37D0-126B-48C9-89A6-E46A4E1CF73C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694045" y="2335609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" name="Oval 37">
            <a:extLst>
              <a:ext uri="{FF2B5EF4-FFF2-40B4-BE49-F238E27FC236}">
                <a16:creationId xmlns:a16="http://schemas.microsoft.com/office/drawing/2014/main" id="{DFA07344-9E9F-4454-A527-F810238B91C4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5216332" y="294679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8" name="Oval 38">
            <a:extLst>
              <a:ext uri="{FF2B5EF4-FFF2-40B4-BE49-F238E27FC236}">
                <a16:creationId xmlns:a16="http://schemas.microsoft.com/office/drawing/2014/main" id="{E6E2997C-A56B-49DA-A624-1348087908CC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5216332" y="195619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" name="Line 39">
            <a:extLst>
              <a:ext uri="{FF2B5EF4-FFF2-40B4-BE49-F238E27FC236}">
                <a16:creationId xmlns:a16="http://schemas.microsoft.com/office/drawing/2014/main" id="{A26EC76F-C850-41DC-B950-E34DEC7E73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8932" y="2337196"/>
            <a:ext cx="1524000" cy="1524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351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凝聚层次聚类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5"/>
            <a:ext cx="10890885" cy="6335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计算簇间邻近度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DCFC1956-CBB0-4DA4-96CB-49D2FA7D092B}"/>
              </a:ext>
            </a:extLst>
          </p:cNvPr>
          <p:cNvSpPr txBox="1">
            <a:spLocks noChangeArrowheads="1"/>
          </p:cNvSpPr>
          <p:nvPr/>
        </p:nvSpPr>
        <p:spPr>
          <a:xfrm>
            <a:off x="1812926" y="3028951"/>
            <a:ext cx="4800600" cy="3303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sp>
        <p:nvSpPr>
          <p:cNvPr id="97" name="Rectangle 31">
            <a:extLst>
              <a:ext uri="{FF2B5EF4-FFF2-40B4-BE49-F238E27FC236}">
                <a16:creationId xmlns:a16="http://schemas.microsoft.com/office/drawing/2014/main" id="{5622BB5F-F7D3-437B-AF3E-C0AC42CE8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30" y="3991372"/>
            <a:ext cx="9916367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000" b="0" dirty="0"/>
              <a:t>MAX</a:t>
            </a:r>
            <a:r>
              <a:rPr lang="zh-CN" altLang="en-US" sz="2000" b="0" dirty="0"/>
              <a:t>：不同簇的两个最远的点的邻近度为两个簇的邻近度</a:t>
            </a:r>
            <a:endParaRPr lang="en-US" altLang="zh-CN" sz="2000" b="0" dirty="0"/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endParaRPr lang="en-US" altLang="zh-CN" sz="2000" b="0" dirty="0"/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r>
              <a:rPr lang="zh-CN" altLang="en-US" sz="2000" b="0" dirty="0"/>
              <a:t>也被称为全链（</a:t>
            </a:r>
            <a:r>
              <a:rPr lang="en-US" altLang="zh-CN" sz="2000" b="0" dirty="0"/>
              <a:t>complete link</a:t>
            </a:r>
            <a:r>
              <a:rPr lang="zh-CN" altLang="en-US" sz="2000" b="0" dirty="0"/>
              <a:t>）</a:t>
            </a:r>
            <a:endParaRPr lang="en-US" altLang="en-US" sz="2000" b="0" dirty="0"/>
          </a:p>
        </p:txBody>
      </p:sp>
      <p:sp>
        <p:nvSpPr>
          <p:cNvPr id="17" name="Freeform 29" descr="5%">
            <a:extLst>
              <a:ext uri="{FF2B5EF4-FFF2-40B4-BE49-F238E27FC236}">
                <a16:creationId xmlns:a16="http://schemas.microsoft.com/office/drawing/2014/main" id="{FC398803-47BF-4836-87A6-26AECA8961DF}"/>
              </a:ext>
            </a:extLst>
          </p:cNvPr>
          <p:cNvSpPr>
            <a:spLocks/>
          </p:cNvSpPr>
          <p:nvPr/>
        </p:nvSpPr>
        <p:spPr bwMode="auto">
          <a:xfrm rot="-5400000">
            <a:off x="1986757" y="1995860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30">
            <a:extLst>
              <a:ext uri="{FF2B5EF4-FFF2-40B4-BE49-F238E27FC236}">
                <a16:creationId xmlns:a16="http://schemas.microsoft.com/office/drawing/2014/main" id="{8F40D8D0-0453-461F-9465-F84DB34526E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276600" y="291581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9" name="Oval 31">
            <a:extLst>
              <a:ext uri="{FF2B5EF4-FFF2-40B4-BE49-F238E27FC236}">
                <a16:creationId xmlns:a16="http://schemas.microsoft.com/office/drawing/2014/main" id="{B945B1DE-03AA-491D-8522-5C83E2AC78C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200400" y="215381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0" name="Oval 32">
            <a:extLst>
              <a:ext uri="{FF2B5EF4-FFF2-40B4-BE49-F238E27FC236}">
                <a16:creationId xmlns:a16="http://schemas.microsoft.com/office/drawing/2014/main" id="{FD5DD64E-D944-4A0D-820B-7651785DFD9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362200" y="261101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1" name="Oval 33">
            <a:extLst>
              <a:ext uri="{FF2B5EF4-FFF2-40B4-BE49-F238E27FC236}">
                <a16:creationId xmlns:a16="http://schemas.microsoft.com/office/drawing/2014/main" id="{E2B53426-A19C-494E-8EE4-38D286790CB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427413" y="245703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2" name="Freeform 34" descr="5%">
            <a:extLst>
              <a:ext uri="{FF2B5EF4-FFF2-40B4-BE49-F238E27FC236}">
                <a16:creationId xmlns:a16="http://schemas.microsoft.com/office/drawing/2014/main" id="{C9C06E18-E487-4B26-9309-D8B429F91C15}"/>
              </a:ext>
            </a:extLst>
          </p:cNvPr>
          <p:cNvSpPr>
            <a:spLocks/>
          </p:cNvSpPr>
          <p:nvPr/>
        </p:nvSpPr>
        <p:spPr bwMode="auto">
          <a:xfrm rot="5400000" flipV="1">
            <a:off x="4876800" y="1849017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Oval 35">
            <a:extLst>
              <a:ext uri="{FF2B5EF4-FFF2-40B4-BE49-F238E27FC236}">
                <a16:creationId xmlns:a16="http://schemas.microsoft.com/office/drawing/2014/main" id="{40186454-0C04-4972-9A18-C56B4E575F9F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400800" y="230621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4" name="Oval 36">
            <a:extLst>
              <a:ext uri="{FF2B5EF4-FFF2-40B4-BE49-F238E27FC236}">
                <a16:creationId xmlns:a16="http://schemas.microsoft.com/office/drawing/2014/main" id="{BE22B5FC-21B9-4EC2-9D99-BA897CE15761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5040313" y="230463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5" name="Oval 37">
            <a:extLst>
              <a:ext uri="{FF2B5EF4-FFF2-40B4-BE49-F238E27FC236}">
                <a16:creationId xmlns:a16="http://schemas.microsoft.com/office/drawing/2014/main" id="{1595363B-377B-4E2D-AF7F-1AF6950B1F64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5562600" y="291581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6" name="Oval 38">
            <a:extLst>
              <a:ext uri="{FF2B5EF4-FFF2-40B4-BE49-F238E27FC236}">
                <a16:creationId xmlns:a16="http://schemas.microsoft.com/office/drawing/2014/main" id="{B33B84F5-EDFC-4C36-A042-2A6E4758C661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5562600" y="192521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7" name="Line 39">
            <a:extLst>
              <a:ext uri="{FF2B5EF4-FFF2-40B4-BE49-F238E27FC236}">
                <a16:creationId xmlns:a16="http://schemas.microsoft.com/office/drawing/2014/main" id="{EAC2F671-67A8-4A82-8A3C-4B2245C089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2382417"/>
            <a:ext cx="3962400" cy="228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426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凝聚层次聚类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5"/>
            <a:ext cx="10890885" cy="6335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计算簇间邻近度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DCFC1956-CBB0-4DA4-96CB-49D2FA7D092B}"/>
              </a:ext>
            </a:extLst>
          </p:cNvPr>
          <p:cNvSpPr txBox="1">
            <a:spLocks noChangeArrowheads="1"/>
          </p:cNvSpPr>
          <p:nvPr/>
        </p:nvSpPr>
        <p:spPr>
          <a:xfrm>
            <a:off x="1812926" y="3028951"/>
            <a:ext cx="4800600" cy="3303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sp>
        <p:nvSpPr>
          <p:cNvPr id="97" name="Rectangle 31">
            <a:extLst>
              <a:ext uri="{FF2B5EF4-FFF2-40B4-BE49-F238E27FC236}">
                <a16:creationId xmlns:a16="http://schemas.microsoft.com/office/drawing/2014/main" id="{5622BB5F-F7D3-437B-AF3E-C0AC42CE8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30" y="3991372"/>
            <a:ext cx="9916367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r>
              <a:rPr lang="zh-CN" altLang="en-US" sz="2000" b="0" dirty="0"/>
              <a:t>组平均：不同簇所有点之间的邻近度的平均值为簇的邻近度</a:t>
            </a:r>
            <a:endParaRPr lang="en-US" altLang="en-US" sz="2000" b="0" dirty="0"/>
          </a:p>
        </p:txBody>
      </p:sp>
      <p:sp>
        <p:nvSpPr>
          <p:cNvPr id="28" name="Freeform 29" descr="5%">
            <a:extLst>
              <a:ext uri="{FF2B5EF4-FFF2-40B4-BE49-F238E27FC236}">
                <a16:creationId xmlns:a16="http://schemas.microsoft.com/office/drawing/2014/main" id="{D990119F-8154-4FFB-B6FF-E95B96431F1C}"/>
              </a:ext>
            </a:extLst>
          </p:cNvPr>
          <p:cNvSpPr>
            <a:spLocks/>
          </p:cNvSpPr>
          <p:nvPr/>
        </p:nvSpPr>
        <p:spPr bwMode="auto">
          <a:xfrm rot="-5400000">
            <a:off x="1910557" y="2081686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30">
            <a:extLst>
              <a:ext uri="{FF2B5EF4-FFF2-40B4-BE49-F238E27FC236}">
                <a16:creationId xmlns:a16="http://schemas.microsoft.com/office/drawing/2014/main" id="{393D483C-6F72-4CB9-865D-B19A8B2100D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200400" y="300164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" name="Oval 31">
            <a:extLst>
              <a:ext uri="{FF2B5EF4-FFF2-40B4-BE49-F238E27FC236}">
                <a16:creationId xmlns:a16="http://schemas.microsoft.com/office/drawing/2014/main" id="{F18A0D02-56FA-4014-B04C-4FFD950F9B7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124200" y="223964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1" name="Oval 32">
            <a:extLst>
              <a:ext uri="{FF2B5EF4-FFF2-40B4-BE49-F238E27FC236}">
                <a16:creationId xmlns:a16="http://schemas.microsoft.com/office/drawing/2014/main" id="{4C412AB2-2809-4E7F-A33E-66B8F8EBDA4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286000" y="269684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" name="Oval 33">
            <a:extLst>
              <a:ext uri="{FF2B5EF4-FFF2-40B4-BE49-F238E27FC236}">
                <a16:creationId xmlns:a16="http://schemas.microsoft.com/office/drawing/2014/main" id="{C12EB423-3A37-49CC-963F-F05BBF9C35D5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351213" y="254285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" name="Freeform 34" descr="5%">
            <a:extLst>
              <a:ext uri="{FF2B5EF4-FFF2-40B4-BE49-F238E27FC236}">
                <a16:creationId xmlns:a16="http://schemas.microsoft.com/office/drawing/2014/main" id="{3620527D-0EA4-4643-81F4-0CB8ED35E30E}"/>
              </a:ext>
            </a:extLst>
          </p:cNvPr>
          <p:cNvSpPr>
            <a:spLocks/>
          </p:cNvSpPr>
          <p:nvPr/>
        </p:nvSpPr>
        <p:spPr bwMode="auto">
          <a:xfrm rot="5400000" flipV="1">
            <a:off x="4800600" y="1934843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Oval 35">
            <a:extLst>
              <a:ext uri="{FF2B5EF4-FFF2-40B4-BE49-F238E27FC236}">
                <a16:creationId xmlns:a16="http://schemas.microsoft.com/office/drawing/2014/main" id="{F639EAF9-A801-4600-A864-F927A8E56CC1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24600" y="239204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" name="Oval 36">
            <a:extLst>
              <a:ext uri="{FF2B5EF4-FFF2-40B4-BE49-F238E27FC236}">
                <a16:creationId xmlns:a16="http://schemas.microsoft.com/office/drawing/2014/main" id="{0A235615-8811-4F6E-9747-AECFD95EF921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964113" y="239204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" name="Oval 37">
            <a:extLst>
              <a:ext uri="{FF2B5EF4-FFF2-40B4-BE49-F238E27FC236}">
                <a16:creationId xmlns:a16="http://schemas.microsoft.com/office/drawing/2014/main" id="{F587054E-A768-4E96-9C5D-5B63610C2C58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5486400" y="300164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" name="Oval 38">
            <a:extLst>
              <a:ext uri="{FF2B5EF4-FFF2-40B4-BE49-F238E27FC236}">
                <a16:creationId xmlns:a16="http://schemas.microsoft.com/office/drawing/2014/main" id="{7ACEC6B7-7F46-4C61-9E52-61A4C08AE100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5486400" y="201104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B84A8B5B-C8A1-4337-AAA0-F8C12F6775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001643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0">
            <a:extLst>
              <a:ext uri="{FF2B5EF4-FFF2-40B4-BE49-F238E27FC236}">
                <a16:creationId xmlns:a16="http://schemas.microsoft.com/office/drawing/2014/main" id="{BB89ED15-FC4F-4D2C-8505-0C7A10409A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2468243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1">
            <a:extLst>
              <a:ext uri="{FF2B5EF4-FFF2-40B4-BE49-F238E27FC236}">
                <a16:creationId xmlns:a16="http://schemas.microsoft.com/office/drawing/2014/main" id="{7A7469FE-42A7-4282-8707-57AA3638CC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2087243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2">
            <a:extLst>
              <a:ext uri="{FF2B5EF4-FFF2-40B4-BE49-F238E27FC236}">
                <a16:creationId xmlns:a16="http://schemas.microsoft.com/office/drawing/2014/main" id="{10DAAC7F-C2B1-44AC-9524-9F324FFBD2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2468243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3">
            <a:extLst>
              <a:ext uri="{FF2B5EF4-FFF2-40B4-BE49-F238E27FC236}">
                <a16:creationId xmlns:a16="http://schemas.microsoft.com/office/drawing/2014/main" id="{E9BDD9AF-3455-4874-B575-CB0172DA5D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620643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4">
            <a:extLst>
              <a:ext uri="{FF2B5EF4-FFF2-40B4-BE49-F238E27FC236}">
                <a16:creationId xmlns:a16="http://schemas.microsoft.com/office/drawing/2014/main" id="{AD274228-2147-4AB4-A5D7-783B0B8352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2468243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45">
            <a:extLst>
              <a:ext uri="{FF2B5EF4-FFF2-40B4-BE49-F238E27FC236}">
                <a16:creationId xmlns:a16="http://schemas.microsoft.com/office/drawing/2014/main" id="{59EC2F46-1893-469A-8933-EEEA2C3AD0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2087243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46">
            <a:extLst>
              <a:ext uri="{FF2B5EF4-FFF2-40B4-BE49-F238E27FC236}">
                <a16:creationId xmlns:a16="http://schemas.microsoft.com/office/drawing/2014/main" id="{3C44958C-11ED-42DD-8E22-95BA20E814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2468243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47">
            <a:extLst>
              <a:ext uri="{FF2B5EF4-FFF2-40B4-BE49-F238E27FC236}">
                <a16:creationId xmlns:a16="http://schemas.microsoft.com/office/drawing/2014/main" id="{AD156147-80A9-4AB1-B14C-8ED7A4F11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696843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48">
            <a:extLst>
              <a:ext uri="{FF2B5EF4-FFF2-40B4-BE49-F238E27FC236}">
                <a16:creationId xmlns:a16="http://schemas.microsoft.com/office/drawing/2014/main" id="{002BBB6E-AF94-497C-9144-0A850D1869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2468243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49">
            <a:extLst>
              <a:ext uri="{FF2B5EF4-FFF2-40B4-BE49-F238E27FC236}">
                <a16:creationId xmlns:a16="http://schemas.microsoft.com/office/drawing/2014/main" id="{D63F5EC5-D30F-4C6B-ACFF-2F1DFAEECC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2087243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50">
            <a:extLst>
              <a:ext uri="{FF2B5EF4-FFF2-40B4-BE49-F238E27FC236}">
                <a16:creationId xmlns:a16="http://schemas.microsoft.com/office/drawing/2014/main" id="{D5D362B7-88CF-4FF1-BEF9-BFD72A5311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2468243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51">
            <a:extLst>
              <a:ext uri="{FF2B5EF4-FFF2-40B4-BE49-F238E27FC236}">
                <a16:creationId xmlns:a16="http://schemas.microsoft.com/office/drawing/2014/main" id="{380E4A9A-3BB2-472A-ACC0-5B0F9AD065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239643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52">
            <a:extLst>
              <a:ext uri="{FF2B5EF4-FFF2-40B4-BE49-F238E27FC236}">
                <a16:creationId xmlns:a16="http://schemas.microsoft.com/office/drawing/2014/main" id="{3B882A51-A9DB-4C81-A75D-87364ED80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239643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53">
            <a:extLst>
              <a:ext uri="{FF2B5EF4-FFF2-40B4-BE49-F238E27FC236}">
                <a16:creationId xmlns:a16="http://schemas.microsoft.com/office/drawing/2014/main" id="{87496739-6104-45F1-ABE8-3C3581FF58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2087243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54">
            <a:extLst>
              <a:ext uri="{FF2B5EF4-FFF2-40B4-BE49-F238E27FC236}">
                <a16:creationId xmlns:a16="http://schemas.microsoft.com/office/drawing/2014/main" id="{EE618182-355F-4DF6-BAB7-B0846D5DBD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239643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32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凝聚层次聚类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5"/>
            <a:ext cx="10890885" cy="6335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计算簇间邻近度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DCFC1956-CBB0-4DA4-96CB-49D2FA7D092B}"/>
              </a:ext>
            </a:extLst>
          </p:cNvPr>
          <p:cNvSpPr txBox="1">
            <a:spLocks noChangeArrowheads="1"/>
          </p:cNvSpPr>
          <p:nvPr/>
        </p:nvSpPr>
        <p:spPr>
          <a:xfrm>
            <a:off x="1812926" y="3028951"/>
            <a:ext cx="4800600" cy="3303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sp>
        <p:nvSpPr>
          <p:cNvPr id="97" name="Rectangle 31">
            <a:extLst>
              <a:ext uri="{FF2B5EF4-FFF2-40B4-BE49-F238E27FC236}">
                <a16:creationId xmlns:a16="http://schemas.microsoft.com/office/drawing/2014/main" id="{5622BB5F-F7D3-437B-AF3E-C0AC42CE8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30" y="3991372"/>
            <a:ext cx="9916367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r>
              <a:rPr lang="zh-CN" altLang="en-US" sz="2000" b="0" dirty="0"/>
              <a:t>质心距离：不同簇质心的邻近度为簇的邻近度</a:t>
            </a:r>
            <a:endParaRPr lang="en-US" altLang="en-US" sz="2000" b="0" dirty="0"/>
          </a:p>
        </p:txBody>
      </p:sp>
      <p:sp>
        <p:nvSpPr>
          <p:cNvPr id="55" name="Line 2">
            <a:extLst>
              <a:ext uri="{FF2B5EF4-FFF2-40B4-BE49-F238E27FC236}">
                <a16:creationId xmlns:a16="http://schemas.microsoft.com/office/drawing/2014/main" id="{5E27A29B-B30B-4312-83B5-158DF1962A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8615" y="2758751"/>
            <a:ext cx="2895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Freeform 3" descr="5%">
            <a:extLst>
              <a:ext uri="{FF2B5EF4-FFF2-40B4-BE49-F238E27FC236}">
                <a16:creationId xmlns:a16="http://schemas.microsoft.com/office/drawing/2014/main" id="{1B89BBB1-338C-465F-8E09-6BF0828F274A}"/>
              </a:ext>
            </a:extLst>
          </p:cNvPr>
          <p:cNvSpPr>
            <a:spLocks/>
          </p:cNvSpPr>
          <p:nvPr/>
        </p:nvSpPr>
        <p:spPr bwMode="auto">
          <a:xfrm rot="-5400000">
            <a:off x="1549772" y="2067394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Oval 31">
            <a:extLst>
              <a:ext uri="{FF2B5EF4-FFF2-40B4-BE49-F238E27FC236}">
                <a16:creationId xmlns:a16="http://schemas.microsoft.com/office/drawing/2014/main" id="{1C1615BA-F3B5-4DC7-BCB3-39995EF0AA4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839615" y="2987351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8" name="Oval 32">
            <a:extLst>
              <a:ext uri="{FF2B5EF4-FFF2-40B4-BE49-F238E27FC236}">
                <a16:creationId xmlns:a16="http://schemas.microsoft.com/office/drawing/2014/main" id="{98C44B7D-8A93-4214-8E95-5B71CD41BC5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763415" y="2225351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" name="Oval 33">
            <a:extLst>
              <a:ext uri="{FF2B5EF4-FFF2-40B4-BE49-F238E27FC236}">
                <a16:creationId xmlns:a16="http://schemas.microsoft.com/office/drawing/2014/main" id="{0AA2147A-4F6B-44AB-A4D1-1552D66443A4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925215" y="2682551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" name="Oval 34">
            <a:extLst>
              <a:ext uri="{FF2B5EF4-FFF2-40B4-BE49-F238E27FC236}">
                <a16:creationId xmlns:a16="http://schemas.microsoft.com/office/drawing/2014/main" id="{4E865055-C2FA-4E88-A503-E286F067885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990428" y="252856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" name="Freeform 35" descr="5%">
            <a:extLst>
              <a:ext uri="{FF2B5EF4-FFF2-40B4-BE49-F238E27FC236}">
                <a16:creationId xmlns:a16="http://schemas.microsoft.com/office/drawing/2014/main" id="{7A1C741F-648C-42CB-A649-53DB1D487794}"/>
              </a:ext>
            </a:extLst>
          </p:cNvPr>
          <p:cNvSpPr>
            <a:spLocks/>
          </p:cNvSpPr>
          <p:nvPr/>
        </p:nvSpPr>
        <p:spPr bwMode="auto">
          <a:xfrm rot="5400000" flipV="1">
            <a:off x="4439815" y="1920551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Oval 36">
            <a:extLst>
              <a:ext uri="{FF2B5EF4-FFF2-40B4-BE49-F238E27FC236}">
                <a16:creationId xmlns:a16="http://schemas.microsoft.com/office/drawing/2014/main" id="{0DCEA5AC-AE70-40BF-A07E-B8AE1858086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5963815" y="2377751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" name="Oval 37">
            <a:extLst>
              <a:ext uri="{FF2B5EF4-FFF2-40B4-BE49-F238E27FC236}">
                <a16:creationId xmlns:a16="http://schemas.microsoft.com/office/drawing/2014/main" id="{EB883936-D543-4346-AEFC-7C52628ED9A9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603328" y="237616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4" name="Oval 38">
            <a:extLst>
              <a:ext uri="{FF2B5EF4-FFF2-40B4-BE49-F238E27FC236}">
                <a16:creationId xmlns:a16="http://schemas.microsoft.com/office/drawing/2014/main" id="{2C9BA39E-2030-40FA-9CED-F3C7CDC9303C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5125615" y="2987351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5" name="Oval 39">
            <a:extLst>
              <a:ext uri="{FF2B5EF4-FFF2-40B4-BE49-F238E27FC236}">
                <a16:creationId xmlns:a16="http://schemas.microsoft.com/office/drawing/2014/main" id="{C5B698B3-95B9-42D8-9249-4E0D71D93791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5125615" y="1996751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6" name="Text Box 42">
            <a:extLst>
              <a:ext uri="{FF2B5EF4-FFF2-40B4-BE49-F238E27FC236}">
                <a16:creationId xmlns:a16="http://schemas.microsoft.com/office/drawing/2014/main" id="{5239EE38-FE94-40FB-9CAD-06DC090CD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215" y="2606351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67" name="Text Box 43">
            <a:extLst>
              <a:ext uri="{FF2B5EF4-FFF2-40B4-BE49-F238E27FC236}">
                <a16:creationId xmlns:a16="http://schemas.microsoft.com/office/drawing/2014/main" id="{74140E52-FF6E-4199-B8B2-FD7FA8EDF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1815" y="2606351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</p:spTree>
    <p:extLst>
      <p:ext uri="{BB962C8B-B14F-4D97-AF65-F5344CB8AC3E}">
        <p14:creationId xmlns:p14="http://schemas.microsoft.com/office/powerpoint/2010/main" val="25779517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凝聚层次聚类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5"/>
            <a:ext cx="10890885" cy="50935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计算簇间邻近度的方法：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：不同簇的两个最近的点的邻近度为两个簇的邻近度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DCFC1956-CBB0-4DA4-96CB-49D2FA7D092B}"/>
              </a:ext>
            </a:extLst>
          </p:cNvPr>
          <p:cNvSpPr txBox="1">
            <a:spLocks noChangeArrowheads="1"/>
          </p:cNvSpPr>
          <p:nvPr/>
        </p:nvSpPr>
        <p:spPr>
          <a:xfrm>
            <a:off x="1812926" y="3028951"/>
            <a:ext cx="4800600" cy="3303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85879C22-B635-4E9B-B061-4A08C5D93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3334"/>
          <a:stretch>
            <a:fillRect/>
          </a:stretch>
        </p:blipFill>
        <p:spPr>
          <a:xfrm>
            <a:off x="1463351" y="3218422"/>
            <a:ext cx="3276600" cy="2500313"/>
          </a:xfrm>
          <a:prstGeom prst="rect">
            <a:avLst/>
          </a:prstGeom>
          <a:noFill/>
        </p:spPr>
      </p:pic>
      <p:pic>
        <p:nvPicPr>
          <p:cNvPr id="20" name="Picture 5">
            <a:extLst>
              <a:ext uri="{FF2B5EF4-FFF2-40B4-BE49-F238E27FC236}">
                <a16:creationId xmlns:a16="http://schemas.microsoft.com/office/drawing/2014/main" id="{80892498-E435-44E8-82F2-1ED3F3C12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73351" y="3523222"/>
            <a:ext cx="4000500" cy="1836738"/>
          </a:xfrm>
          <a:prstGeom prst="rect">
            <a:avLst/>
          </a:prstGeom>
          <a:noFill/>
        </p:spPr>
      </p:pic>
      <p:sp>
        <p:nvSpPr>
          <p:cNvPr id="21" name="Text Box 6">
            <a:extLst>
              <a:ext uri="{FF2B5EF4-FFF2-40B4-BE49-F238E27FC236}">
                <a16:creationId xmlns:a16="http://schemas.microsoft.com/office/drawing/2014/main" id="{556AA868-E944-460B-8E2F-0B51C600B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151" y="3066022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距离矩阵</a:t>
            </a:r>
            <a:r>
              <a:rPr lang="en-US" alt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447711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凝聚层次聚类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5"/>
            <a:ext cx="10890885" cy="50935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计算簇间邻近度的方法：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：不同簇的两个最近的点的邻近度为两个簇的邻近度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DCFC1956-CBB0-4DA4-96CB-49D2FA7D092B}"/>
              </a:ext>
            </a:extLst>
          </p:cNvPr>
          <p:cNvSpPr txBox="1">
            <a:spLocks noChangeArrowheads="1"/>
          </p:cNvSpPr>
          <p:nvPr/>
        </p:nvSpPr>
        <p:spPr>
          <a:xfrm>
            <a:off x="1812926" y="3028951"/>
            <a:ext cx="4800600" cy="3303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pic>
        <p:nvPicPr>
          <p:cNvPr id="20" name="Picture 5">
            <a:extLst>
              <a:ext uri="{FF2B5EF4-FFF2-40B4-BE49-F238E27FC236}">
                <a16:creationId xmlns:a16="http://schemas.microsoft.com/office/drawing/2014/main" id="{80892498-E435-44E8-82F2-1ED3F3C12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6093" y="3463308"/>
            <a:ext cx="4000500" cy="1836738"/>
          </a:xfrm>
          <a:prstGeom prst="rect">
            <a:avLst/>
          </a:prstGeom>
          <a:noFill/>
        </p:spPr>
      </p:pic>
      <p:sp>
        <p:nvSpPr>
          <p:cNvPr id="21" name="Text Box 6">
            <a:extLst>
              <a:ext uri="{FF2B5EF4-FFF2-40B4-BE49-F238E27FC236}">
                <a16:creationId xmlns:a16="http://schemas.microsoft.com/office/drawing/2014/main" id="{556AA868-E944-460B-8E2F-0B51C600B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077" y="3218422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距离矩阵</a:t>
            </a:r>
            <a:r>
              <a:rPr lang="en-US" altLang="en-US" dirty="0"/>
              <a:t>:</a:t>
            </a:r>
          </a:p>
        </p:txBody>
      </p:sp>
      <p:grpSp>
        <p:nvGrpSpPr>
          <p:cNvPr id="11" name="Group 5">
            <a:extLst>
              <a:ext uri="{FF2B5EF4-FFF2-40B4-BE49-F238E27FC236}">
                <a16:creationId xmlns:a16="http://schemas.microsoft.com/office/drawing/2014/main" id="{EFDE0803-190B-4D45-B4C6-37196FD2741C}"/>
              </a:ext>
            </a:extLst>
          </p:cNvPr>
          <p:cNvGrpSpPr>
            <a:grpSpLocks/>
          </p:cNvGrpSpPr>
          <p:nvPr/>
        </p:nvGrpSpPr>
        <p:grpSpPr bwMode="auto">
          <a:xfrm>
            <a:off x="8460263" y="427597"/>
            <a:ext cx="3175000" cy="2790825"/>
            <a:chOff x="471" y="1117"/>
            <a:chExt cx="2000" cy="1758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5782251-9B3E-4136-A11F-5060F477E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2E4DB98-5B28-4322-90FB-F0690922B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70BDA002-48EA-4C3F-A10B-773F4DAC2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118E4AE-1E35-4D84-9AC2-0D7F3F444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0A16A73-6C74-48E8-B273-DDDCB71E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F6F945-55D7-46A4-AAD2-54E06A439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14DA42E1-8754-4159-9CB6-896664545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117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2D93DD46-2F71-445E-A3F6-85991D8A1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" y="1764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F8A863DF-ABF5-4B15-A331-7B121AEE1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" y="2069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EBEF0CF7-5D09-4DC7-8313-15CCF5364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" y="263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FCE24D16-C99D-4735-90A8-164C54F47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1626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26" name="Rectangle 17">
              <a:extLst>
                <a:ext uri="{FF2B5EF4-FFF2-40B4-BE49-F238E27FC236}">
                  <a16:creationId xmlns:a16="http://schemas.microsoft.com/office/drawing/2014/main" id="{E4166CAD-4184-46F6-8D28-A52AFBC0D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7" y="212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43" name="Group 18">
            <a:extLst>
              <a:ext uri="{FF2B5EF4-FFF2-40B4-BE49-F238E27FC236}">
                <a16:creationId xmlns:a16="http://schemas.microsoft.com/office/drawing/2014/main" id="{2D0EB117-D8D5-4DAD-A7B6-8DDEF29C171C}"/>
              </a:ext>
            </a:extLst>
          </p:cNvPr>
          <p:cNvGrpSpPr>
            <a:grpSpLocks/>
          </p:cNvGrpSpPr>
          <p:nvPr/>
        </p:nvGrpSpPr>
        <p:grpSpPr bwMode="auto">
          <a:xfrm>
            <a:off x="10160475" y="1527735"/>
            <a:ext cx="1423988" cy="914400"/>
            <a:chOff x="1572" y="1804"/>
            <a:chExt cx="897" cy="576"/>
          </a:xfrm>
        </p:grpSpPr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6DE1D830-76C2-4099-B48B-F87AD4831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20">
              <a:extLst>
                <a:ext uri="{FF2B5EF4-FFF2-40B4-BE49-F238E27FC236}">
                  <a16:creationId xmlns:a16="http://schemas.microsoft.com/office/drawing/2014/main" id="{4815F430-D83D-4D06-BEE9-2CF66B49C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804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aphicFrame>
        <p:nvGraphicFramePr>
          <p:cNvPr id="46" name="表格 2">
            <a:extLst>
              <a:ext uri="{FF2B5EF4-FFF2-40B4-BE49-F238E27FC236}">
                <a16:creationId xmlns:a16="http://schemas.microsoft.com/office/drawing/2014/main" id="{74F3071A-0490-4F67-959E-D8AA28B28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139496"/>
              </p:ext>
            </p:extLst>
          </p:nvPr>
        </p:nvGraphicFramePr>
        <p:xfrm>
          <a:off x="5559299" y="3507399"/>
          <a:ext cx="5156802" cy="2642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467">
                  <a:extLst>
                    <a:ext uri="{9D8B030D-6E8A-4147-A177-3AD203B41FA5}">
                      <a16:colId xmlns:a16="http://schemas.microsoft.com/office/drawing/2014/main" val="1402402479"/>
                    </a:ext>
                  </a:extLst>
                </a:gridCol>
                <a:gridCol w="859467">
                  <a:extLst>
                    <a:ext uri="{9D8B030D-6E8A-4147-A177-3AD203B41FA5}">
                      <a16:colId xmlns:a16="http://schemas.microsoft.com/office/drawing/2014/main" val="940784552"/>
                    </a:ext>
                  </a:extLst>
                </a:gridCol>
                <a:gridCol w="859467">
                  <a:extLst>
                    <a:ext uri="{9D8B030D-6E8A-4147-A177-3AD203B41FA5}">
                      <a16:colId xmlns:a16="http://schemas.microsoft.com/office/drawing/2014/main" val="3053000335"/>
                    </a:ext>
                  </a:extLst>
                </a:gridCol>
                <a:gridCol w="859467">
                  <a:extLst>
                    <a:ext uri="{9D8B030D-6E8A-4147-A177-3AD203B41FA5}">
                      <a16:colId xmlns:a16="http://schemas.microsoft.com/office/drawing/2014/main" val="2103213953"/>
                    </a:ext>
                  </a:extLst>
                </a:gridCol>
                <a:gridCol w="859467">
                  <a:extLst>
                    <a:ext uri="{9D8B030D-6E8A-4147-A177-3AD203B41FA5}">
                      <a16:colId xmlns:a16="http://schemas.microsoft.com/office/drawing/2014/main" val="4201980387"/>
                    </a:ext>
                  </a:extLst>
                </a:gridCol>
                <a:gridCol w="859467">
                  <a:extLst>
                    <a:ext uri="{9D8B030D-6E8A-4147-A177-3AD203B41FA5}">
                      <a16:colId xmlns:a16="http://schemas.microsoft.com/office/drawing/2014/main" val="2902264385"/>
                    </a:ext>
                  </a:extLst>
                </a:gridCol>
              </a:tblGrid>
              <a:tr h="44040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p3&amp;p6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794037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231524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427333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724937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03190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p3&amp;p6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428435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0F67ABFB-9863-4681-8860-19A8FDE272ED}"/>
              </a:ext>
            </a:extLst>
          </p:cNvPr>
          <p:cNvSpPr/>
          <p:nvPr/>
        </p:nvSpPr>
        <p:spPr>
          <a:xfrm>
            <a:off x="4786604" y="4415865"/>
            <a:ext cx="438539" cy="4360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74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簇的定义往往是模棱两可的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8" name="Group 91">
            <a:extLst>
              <a:ext uri="{FF2B5EF4-FFF2-40B4-BE49-F238E27FC236}">
                <a16:creationId xmlns:a16="http://schemas.microsoft.com/office/drawing/2014/main" id="{0F45FE9E-46E1-4EC1-B7F1-E7D9040B17F9}"/>
              </a:ext>
            </a:extLst>
          </p:cNvPr>
          <p:cNvGrpSpPr>
            <a:grpSpLocks/>
          </p:cNvGrpSpPr>
          <p:nvPr/>
        </p:nvGrpSpPr>
        <p:grpSpPr bwMode="auto">
          <a:xfrm>
            <a:off x="1142480" y="1845468"/>
            <a:ext cx="3782366" cy="1826141"/>
            <a:chOff x="432" y="1200"/>
            <a:chExt cx="2107" cy="903"/>
          </a:xfrm>
        </p:grpSpPr>
        <p:grpSp>
          <p:nvGrpSpPr>
            <p:cNvPr id="9" name="Group 3">
              <a:extLst>
                <a:ext uri="{FF2B5EF4-FFF2-40B4-BE49-F238E27FC236}">
                  <a16:creationId xmlns:a16="http://schemas.microsoft.com/office/drawing/2014/main" id="{0FB95EA6-1E3C-4677-8CE7-EB5B12CB48C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11" name="Oval 4">
                <a:extLst>
                  <a:ext uri="{FF2B5EF4-FFF2-40B4-BE49-F238E27FC236}">
                    <a16:creationId xmlns:a16="http://schemas.microsoft.com/office/drawing/2014/main" id="{041D1E5D-6743-41D4-A628-E5077178261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" name="Oval 5">
                <a:extLst>
                  <a:ext uri="{FF2B5EF4-FFF2-40B4-BE49-F238E27FC236}">
                    <a16:creationId xmlns:a16="http://schemas.microsoft.com/office/drawing/2014/main" id="{B4735137-D914-48D1-A955-5466B7A7A92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" name="Oval 6">
                <a:extLst>
                  <a:ext uri="{FF2B5EF4-FFF2-40B4-BE49-F238E27FC236}">
                    <a16:creationId xmlns:a16="http://schemas.microsoft.com/office/drawing/2014/main" id="{522F9735-A2D2-45B7-BF00-B3DBA910A8E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" name="Oval 7">
                <a:extLst>
                  <a:ext uri="{FF2B5EF4-FFF2-40B4-BE49-F238E27FC236}">
                    <a16:creationId xmlns:a16="http://schemas.microsoft.com/office/drawing/2014/main" id="{00378916-F4FC-4092-9E31-A9E6B082738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" name="Oval 8">
                <a:extLst>
                  <a:ext uri="{FF2B5EF4-FFF2-40B4-BE49-F238E27FC236}">
                    <a16:creationId xmlns:a16="http://schemas.microsoft.com/office/drawing/2014/main" id="{03143B32-9760-45D2-8A51-502AE07444B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" name="Oval 9">
                <a:extLst>
                  <a:ext uri="{FF2B5EF4-FFF2-40B4-BE49-F238E27FC236}">
                    <a16:creationId xmlns:a16="http://schemas.microsoft.com/office/drawing/2014/main" id="{B501F82E-6315-4838-9C9F-AE7CD756D5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" name="Oval 10">
                <a:extLst>
                  <a:ext uri="{FF2B5EF4-FFF2-40B4-BE49-F238E27FC236}">
                    <a16:creationId xmlns:a16="http://schemas.microsoft.com/office/drawing/2014/main" id="{BC16E1A5-3ADE-498E-9865-84C32116B93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" name="Oval 11">
                <a:extLst>
                  <a:ext uri="{FF2B5EF4-FFF2-40B4-BE49-F238E27FC236}">
                    <a16:creationId xmlns:a16="http://schemas.microsoft.com/office/drawing/2014/main" id="{843B417A-3F5B-413B-A87B-8103FD27F6F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" name="Oval 12">
                <a:extLst>
                  <a:ext uri="{FF2B5EF4-FFF2-40B4-BE49-F238E27FC236}">
                    <a16:creationId xmlns:a16="http://schemas.microsoft.com/office/drawing/2014/main" id="{A895EA3A-E350-4AAA-ADA2-12789E8CA09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" name="Oval 13">
                <a:extLst>
                  <a:ext uri="{FF2B5EF4-FFF2-40B4-BE49-F238E27FC236}">
                    <a16:creationId xmlns:a16="http://schemas.microsoft.com/office/drawing/2014/main" id="{27ECA2E5-B2FC-4B9E-9492-33063557C53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" name="Oval 14">
                <a:extLst>
                  <a:ext uri="{FF2B5EF4-FFF2-40B4-BE49-F238E27FC236}">
                    <a16:creationId xmlns:a16="http://schemas.microsoft.com/office/drawing/2014/main" id="{E5F2C721-7AC7-409C-8557-6553A7495C5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" name="Oval 15">
                <a:extLst>
                  <a:ext uri="{FF2B5EF4-FFF2-40B4-BE49-F238E27FC236}">
                    <a16:creationId xmlns:a16="http://schemas.microsoft.com/office/drawing/2014/main" id="{40EA8B85-AD91-4EEA-BAE8-5728FD17345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" name="Oval 16">
                <a:extLst>
                  <a:ext uri="{FF2B5EF4-FFF2-40B4-BE49-F238E27FC236}">
                    <a16:creationId xmlns:a16="http://schemas.microsoft.com/office/drawing/2014/main" id="{5ADCB827-464C-4EF1-965E-D3EBE7FE7F0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" name="Oval 17">
                <a:extLst>
                  <a:ext uri="{FF2B5EF4-FFF2-40B4-BE49-F238E27FC236}">
                    <a16:creationId xmlns:a16="http://schemas.microsoft.com/office/drawing/2014/main" id="{6A465FA9-CE1A-4B10-8F4E-3B9F9FE2C67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" name="Oval 18">
                <a:extLst>
                  <a:ext uri="{FF2B5EF4-FFF2-40B4-BE49-F238E27FC236}">
                    <a16:creationId xmlns:a16="http://schemas.microsoft.com/office/drawing/2014/main" id="{9847564B-3D7D-47C2-AEF8-4BB0C872C50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" name="Oval 19">
                <a:extLst>
                  <a:ext uri="{FF2B5EF4-FFF2-40B4-BE49-F238E27FC236}">
                    <a16:creationId xmlns:a16="http://schemas.microsoft.com/office/drawing/2014/main" id="{9AB074E7-5BFD-4B6F-B125-ECB6D63FE0B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" name="Oval 20">
                <a:extLst>
                  <a:ext uri="{FF2B5EF4-FFF2-40B4-BE49-F238E27FC236}">
                    <a16:creationId xmlns:a16="http://schemas.microsoft.com/office/drawing/2014/main" id="{A9B10FAB-713D-4803-8A6E-DEF9E59B7DE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" name="Oval 21">
                <a:extLst>
                  <a:ext uri="{FF2B5EF4-FFF2-40B4-BE49-F238E27FC236}">
                    <a16:creationId xmlns:a16="http://schemas.microsoft.com/office/drawing/2014/main" id="{D1F6A12F-89CF-44BA-BFF3-6FBDC327E81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9" name="Oval 22">
                <a:extLst>
                  <a:ext uri="{FF2B5EF4-FFF2-40B4-BE49-F238E27FC236}">
                    <a16:creationId xmlns:a16="http://schemas.microsoft.com/office/drawing/2014/main" id="{7FF5A234-AD31-402A-AC92-272AB2B16A6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" name="Oval 23">
                <a:extLst>
                  <a:ext uri="{FF2B5EF4-FFF2-40B4-BE49-F238E27FC236}">
                    <a16:creationId xmlns:a16="http://schemas.microsoft.com/office/drawing/2014/main" id="{B5C33350-6579-4A32-8D61-7C68A6AE83A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" name="Rectangle 87">
              <a:extLst>
                <a:ext uri="{FF2B5EF4-FFF2-40B4-BE49-F238E27FC236}">
                  <a16:creationId xmlns:a16="http://schemas.microsoft.com/office/drawing/2014/main" id="{3F198EDB-3B8A-4D93-85B1-18B1682D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920"/>
              <a:ext cx="144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800" b="0" dirty="0"/>
                <a:t>a) </a:t>
              </a:r>
              <a:r>
                <a:rPr lang="zh-CN" altLang="en-US" sz="1800" b="0" dirty="0"/>
                <a:t>初始点</a:t>
              </a:r>
              <a:endParaRPr lang="en-US" altLang="en-US" sz="1800" b="0" dirty="0"/>
            </a:p>
          </p:txBody>
        </p:sp>
      </p:grpSp>
      <p:grpSp>
        <p:nvGrpSpPr>
          <p:cNvPr id="31" name="Group 94">
            <a:extLst>
              <a:ext uri="{FF2B5EF4-FFF2-40B4-BE49-F238E27FC236}">
                <a16:creationId xmlns:a16="http://schemas.microsoft.com/office/drawing/2014/main" id="{CE09F4EF-666B-45EC-9F16-69D0A1D2BB22}"/>
              </a:ext>
            </a:extLst>
          </p:cNvPr>
          <p:cNvGrpSpPr>
            <a:grpSpLocks/>
          </p:cNvGrpSpPr>
          <p:nvPr/>
        </p:nvGrpSpPr>
        <p:grpSpPr bwMode="auto">
          <a:xfrm>
            <a:off x="6537291" y="4465815"/>
            <a:ext cx="3782365" cy="1688624"/>
            <a:chOff x="3125" y="2592"/>
            <a:chExt cx="2107" cy="835"/>
          </a:xfrm>
        </p:grpSpPr>
        <p:grpSp>
          <p:nvGrpSpPr>
            <p:cNvPr id="32" name="Group 66">
              <a:extLst>
                <a:ext uri="{FF2B5EF4-FFF2-40B4-BE49-F238E27FC236}">
                  <a16:creationId xmlns:a16="http://schemas.microsoft.com/office/drawing/2014/main" id="{A952B70C-C660-43FD-9AC9-5E9B1CC7F7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34" name="AutoShape 67">
                <a:extLst>
                  <a:ext uri="{FF2B5EF4-FFF2-40B4-BE49-F238E27FC236}">
                    <a16:creationId xmlns:a16="http://schemas.microsoft.com/office/drawing/2014/main" id="{E7B225C9-4166-4D1E-B1A7-6863B030D6A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" name="AutoShape 68">
                <a:extLst>
                  <a:ext uri="{FF2B5EF4-FFF2-40B4-BE49-F238E27FC236}">
                    <a16:creationId xmlns:a16="http://schemas.microsoft.com/office/drawing/2014/main" id="{F1231857-07AB-4ADE-8AE1-38EE0DD06FB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6" name="AutoShape 69">
                <a:extLst>
                  <a:ext uri="{FF2B5EF4-FFF2-40B4-BE49-F238E27FC236}">
                    <a16:creationId xmlns:a16="http://schemas.microsoft.com/office/drawing/2014/main" id="{DBCC9C98-657F-4FFD-A405-6BA55F78531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" name="AutoShape 70">
                <a:extLst>
                  <a:ext uri="{FF2B5EF4-FFF2-40B4-BE49-F238E27FC236}">
                    <a16:creationId xmlns:a16="http://schemas.microsoft.com/office/drawing/2014/main" id="{124EEC95-A6DC-4E76-AD2E-A9F751C6D3D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" name="AutoShape 71">
                <a:extLst>
                  <a:ext uri="{FF2B5EF4-FFF2-40B4-BE49-F238E27FC236}">
                    <a16:creationId xmlns:a16="http://schemas.microsoft.com/office/drawing/2014/main" id="{9894F772-234E-41A3-BFCD-8EEE1CAD75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AutoShape 72">
                <a:extLst>
                  <a:ext uri="{FF2B5EF4-FFF2-40B4-BE49-F238E27FC236}">
                    <a16:creationId xmlns:a16="http://schemas.microsoft.com/office/drawing/2014/main" id="{466270CF-3DAD-40A1-9044-166D805CFBF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" name="AutoShape 73">
                <a:extLst>
                  <a:ext uri="{FF2B5EF4-FFF2-40B4-BE49-F238E27FC236}">
                    <a16:creationId xmlns:a16="http://schemas.microsoft.com/office/drawing/2014/main" id="{18350CCE-C4FF-4419-9447-B20C1394DBB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" name="AutoShape 74">
                <a:extLst>
                  <a:ext uri="{FF2B5EF4-FFF2-40B4-BE49-F238E27FC236}">
                    <a16:creationId xmlns:a16="http://schemas.microsoft.com/office/drawing/2014/main" id="{79703E54-ECB1-4C5E-B90D-ECEECBD7478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" name="AutoShape 75">
                <a:extLst>
                  <a:ext uri="{FF2B5EF4-FFF2-40B4-BE49-F238E27FC236}">
                    <a16:creationId xmlns:a16="http://schemas.microsoft.com/office/drawing/2014/main" id="{49912663-0B3B-4E73-9A62-A26748BD292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" name="AutoShape 76">
                <a:extLst>
                  <a:ext uri="{FF2B5EF4-FFF2-40B4-BE49-F238E27FC236}">
                    <a16:creationId xmlns:a16="http://schemas.microsoft.com/office/drawing/2014/main" id="{3131ACB6-1F17-49A3-B15A-FF98A7E4AA5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" name="AutoShape 77">
                <a:extLst>
                  <a:ext uri="{FF2B5EF4-FFF2-40B4-BE49-F238E27FC236}">
                    <a16:creationId xmlns:a16="http://schemas.microsoft.com/office/drawing/2014/main" id="{CDB69958-90FE-44AE-A8DA-DF9A9DADAA4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" name="AutoShape 78">
                <a:extLst>
                  <a:ext uri="{FF2B5EF4-FFF2-40B4-BE49-F238E27FC236}">
                    <a16:creationId xmlns:a16="http://schemas.microsoft.com/office/drawing/2014/main" id="{A939224D-6462-406D-9920-28E404292EF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0" name="AutoShape 79">
                <a:extLst>
                  <a:ext uri="{FF2B5EF4-FFF2-40B4-BE49-F238E27FC236}">
                    <a16:creationId xmlns:a16="http://schemas.microsoft.com/office/drawing/2014/main" id="{81F4D2EA-272D-484B-8743-CBCAB85857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1" name="AutoShape 80">
                <a:extLst>
                  <a:ext uri="{FF2B5EF4-FFF2-40B4-BE49-F238E27FC236}">
                    <a16:creationId xmlns:a16="http://schemas.microsoft.com/office/drawing/2014/main" id="{4F2E2D84-8BBC-40C9-9C47-1805DAA563B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" name="AutoShape 81">
                <a:extLst>
                  <a:ext uri="{FF2B5EF4-FFF2-40B4-BE49-F238E27FC236}">
                    <a16:creationId xmlns:a16="http://schemas.microsoft.com/office/drawing/2014/main" id="{08580768-001E-47C8-97DC-4D37DCEEE3E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" name="AutoShape 82">
                <a:extLst>
                  <a:ext uri="{FF2B5EF4-FFF2-40B4-BE49-F238E27FC236}">
                    <a16:creationId xmlns:a16="http://schemas.microsoft.com/office/drawing/2014/main" id="{9A7F00B4-D7F7-4BB0-9861-EB01BD1BACC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4" name="AutoShape 83">
                <a:extLst>
                  <a:ext uri="{FF2B5EF4-FFF2-40B4-BE49-F238E27FC236}">
                    <a16:creationId xmlns:a16="http://schemas.microsoft.com/office/drawing/2014/main" id="{D62E6A92-0C9C-4ADF-B3D7-88A4D023C2D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5" name="AutoShape 84">
                <a:extLst>
                  <a:ext uri="{FF2B5EF4-FFF2-40B4-BE49-F238E27FC236}">
                    <a16:creationId xmlns:a16="http://schemas.microsoft.com/office/drawing/2014/main" id="{10C8CD32-E1C2-419A-BB94-4708487022B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6" name="AutoShape 85">
                <a:extLst>
                  <a:ext uri="{FF2B5EF4-FFF2-40B4-BE49-F238E27FC236}">
                    <a16:creationId xmlns:a16="http://schemas.microsoft.com/office/drawing/2014/main" id="{88E8979A-204C-4384-9611-D7E4DAE2EEB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" name="AutoShape 86">
                <a:extLst>
                  <a:ext uri="{FF2B5EF4-FFF2-40B4-BE49-F238E27FC236}">
                    <a16:creationId xmlns:a16="http://schemas.microsoft.com/office/drawing/2014/main" id="{E8DF5594-9D49-40AC-B0C4-DBE4EA5FDCB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33" name="Rectangle 88">
              <a:extLst>
                <a:ext uri="{FF2B5EF4-FFF2-40B4-BE49-F238E27FC236}">
                  <a16:creationId xmlns:a16="http://schemas.microsoft.com/office/drawing/2014/main" id="{A18BDB48-AFEC-4F98-8C2C-2369CAE52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3244"/>
              <a:ext cx="144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1800" b="0" dirty="0"/>
                <a:t>d</a:t>
              </a:r>
              <a:r>
                <a:rPr lang="en-US" altLang="en-US" sz="1800" b="0" dirty="0"/>
                <a:t>) </a:t>
              </a:r>
              <a:r>
                <a:rPr lang="zh-CN" altLang="en-US" sz="1800" b="0" dirty="0"/>
                <a:t>四个簇</a:t>
              </a:r>
              <a:endParaRPr lang="en-US" altLang="en-US" sz="1800" b="0" dirty="0"/>
            </a:p>
          </p:txBody>
        </p:sp>
      </p:grpSp>
      <p:grpSp>
        <p:nvGrpSpPr>
          <p:cNvPr id="58" name="Group 93">
            <a:extLst>
              <a:ext uri="{FF2B5EF4-FFF2-40B4-BE49-F238E27FC236}">
                <a16:creationId xmlns:a16="http://schemas.microsoft.com/office/drawing/2014/main" id="{FFA8ECBA-017E-45F1-A8C3-17B4BDE749C4}"/>
              </a:ext>
            </a:extLst>
          </p:cNvPr>
          <p:cNvGrpSpPr>
            <a:grpSpLocks/>
          </p:cNvGrpSpPr>
          <p:nvPr/>
        </p:nvGrpSpPr>
        <p:grpSpPr bwMode="auto">
          <a:xfrm>
            <a:off x="1142480" y="4465815"/>
            <a:ext cx="3782366" cy="1688624"/>
            <a:chOff x="432" y="2592"/>
            <a:chExt cx="2107" cy="835"/>
          </a:xfrm>
        </p:grpSpPr>
        <p:grpSp>
          <p:nvGrpSpPr>
            <p:cNvPr id="59" name="Group 45">
              <a:extLst>
                <a:ext uri="{FF2B5EF4-FFF2-40B4-BE49-F238E27FC236}">
                  <a16:creationId xmlns:a16="http://schemas.microsoft.com/office/drawing/2014/main" id="{60689DAB-A42C-4F31-8A43-8E2E658166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61" name="AutoShape 46">
                <a:extLst>
                  <a:ext uri="{FF2B5EF4-FFF2-40B4-BE49-F238E27FC236}">
                    <a16:creationId xmlns:a16="http://schemas.microsoft.com/office/drawing/2014/main" id="{3BCE8D72-3AD9-44BA-8044-1D46E59FF52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" name="AutoShape 47">
                <a:extLst>
                  <a:ext uri="{FF2B5EF4-FFF2-40B4-BE49-F238E27FC236}">
                    <a16:creationId xmlns:a16="http://schemas.microsoft.com/office/drawing/2014/main" id="{E07D381B-99D6-43AA-BB1A-CAC5014C306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3" name="AutoShape 48">
                <a:extLst>
                  <a:ext uri="{FF2B5EF4-FFF2-40B4-BE49-F238E27FC236}">
                    <a16:creationId xmlns:a16="http://schemas.microsoft.com/office/drawing/2014/main" id="{B9EEA790-C500-4C9A-845B-0E0430E6D3B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4" name="AutoShape 49">
                <a:extLst>
                  <a:ext uri="{FF2B5EF4-FFF2-40B4-BE49-F238E27FC236}">
                    <a16:creationId xmlns:a16="http://schemas.microsoft.com/office/drawing/2014/main" id="{4DA235BD-D92C-435E-9702-DCD97B8DF80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" name="AutoShape 50">
                <a:extLst>
                  <a:ext uri="{FF2B5EF4-FFF2-40B4-BE49-F238E27FC236}">
                    <a16:creationId xmlns:a16="http://schemas.microsoft.com/office/drawing/2014/main" id="{48CC0C0A-B301-4C8A-A33C-272AB7A5DA0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6" name="AutoShape 51">
                <a:extLst>
                  <a:ext uri="{FF2B5EF4-FFF2-40B4-BE49-F238E27FC236}">
                    <a16:creationId xmlns:a16="http://schemas.microsoft.com/office/drawing/2014/main" id="{692E167F-834D-4F1A-88D5-344AC71BBA0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7" name="AutoShape 52">
                <a:extLst>
                  <a:ext uri="{FF2B5EF4-FFF2-40B4-BE49-F238E27FC236}">
                    <a16:creationId xmlns:a16="http://schemas.microsoft.com/office/drawing/2014/main" id="{128A7927-5335-466E-ADA5-43B9024357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8" name="AutoShape 53">
                <a:extLst>
                  <a:ext uri="{FF2B5EF4-FFF2-40B4-BE49-F238E27FC236}">
                    <a16:creationId xmlns:a16="http://schemas.microsoft.com/office/drawing/2014/main" id="{CCE5D143-9CAF-4F8F-8FDC-DEB8B845B8D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9" name="AutoShape 54">
                <a:extLst>
                  <a:ext uri="{FF2B5EF4-FFF2-40B4-BE49-F238E27FC236}">
                    <a16:creationId xmlns:a16="http://schemas.microsoft.com/office/drawing/2014/main" id="{1DC78ED5-FFCB-44D3-913A-E9F3D0A5C9F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0" name="AutoShape 55">
                <a:extLst>
                  <a:ext uri="{FF2B5EF4-FFF2-40B4-BE49-F238E27FC236}">
                    <a16:creationId xmlns:a16="http://schemas.microsoft.com/office/drawing/2014/main" id="{138806C2-EBB8-474F-86E0-E69CAC18FD1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" name="Rectangle 56">
                <a:extLst>
                  <a:ext uri="{FF2B5EF4-FFF2-40B4-BE49-F238E27FC236}">
                    <a16:creationId xmlns:a16="http://schemas.microsoft.com/office/drawing/2014/main" id="{F6113693-2752-43EA-9590-64D62C4B9A9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2" name="Rectangle 57">
                <a:extLst>
                  <a:ext uri="{FF2B5EF4-FFF2-40B4-BE49-F238E27FC236}">
                    <a16:creationId xmlns:a16="http://schemas.microsoft.com/office/drawing/2014/main" id="{20A83D31-9979-4638-9831-2195A8CCA79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3" name="Rectangle 58">
                <a:extLst>
                  <a:ext uri="{FF2B5EF4-FFF2-40B4-BE49-F238E27FC236}">
                    <a16:creationId xmlns:a16="http://schemas.microsoft.com/office/drawing/2014/main" id="{84E43F2F-4BFF-4D85-A8B8-64145654487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4" name="Rectangle 59">
                <a:extLst>
                  <a:ext uri="{FF2B5EF4-FFF2-40B4-BE49-F238E27FC236}">
                    <a16:creationId xmlns:a16="http://schemas.microsoft.com/office/drawing/2014/main" id="{B90DEDF0-ABF6-4CC5-87BF-A13AF5CBAE3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5" name="Rectangle 60">
                <a:extLst>
                  <a:ext uri="{FF2B5EF4-FFF2-40B4-BE49-F238E27FC236}">
                    <a16:creationId xmlns:a16="http://schemas.microsoft.com/office/drawing/2014/main" id="{1068028C-C2AE-4FB1-9849-76C0D72D617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6" name="Rectangle 61">
                <a:extLst>
                  <a:ext uri="{FF2B5EF4-FFF2-40B4-BE49-F238E27FC236}">
                    <a16:creationId xmlns:a16="http://schemas.microsoft.com/office/drawing/2014/main" id="{56A26703-4BBB-4550-ACFA-5DCF68C85C5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7" name="Rectangle 62">
                <a:extLst>
                  <a:ext uri="{FF2B5EF4-FFF2-40B4-BE49-F238E27FC236}">
                    <a16:creationId xmlns:a16="http://schemas.microsoft.com/office/drawing/2014/main" id="{0B48BDC4-1E3E-4ABB-93F5-BD4D0A427DE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8" name="Rectangle 63">
                <a:extLst>
                  <a:ext uri="{FF2B5EF4-FFF2-40B4-BE49-F238E27FC236}">
                    <a16:creationId xmlns:a16="http://schemas.microsoft.com/office/drawing/2014/main" id="{7FD881F3-9CB1-424C-BD07-EE6B9901594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9" name="Rectangle 64">
                <a:extLst>
                  <a:ext uri="{FF2B5EF4-FFF2-40B4-BE49-F238E27FC236}">
                    <a16:creationId xmlns:a16="http://schemas.microsoft.com/office/drawing/2014/main" id="{52027441-FBBF-491F-8215-BF26BCF4854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0" name="Rectangle 65">
                <a:extLst>
                  <a:ext uri="{FF2B5EF4-FFF2-40B4-BE49-F238E27FC236}">
                    <a16:creationId xmlns:a16="http://schemas.microsoft.com/office/drawing/2014/main" id="{F8C37F58-9F4B-4062-AF5D-1D0CFD68C38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0" name="Rectangle 89">
              <a:extLst>
                <a:ext uri="{FF2B5EF4-FFF2-40B4-BE49-F238E27FC236}">
                  <a16:creationId xmlns:a16="http://schemas.microsoft.com/office/drawing/2014/main" id="{45F8EE6A-EA14-4BD0-88DD-670373BB0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244"/>
              <a:ext cx="144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1800" b="0" dirty="0"/>
                <a:t>c</a:t>
              </a:r>
              <a:r>
                <a:rPr lang="en-US" altLang="en-US" sz="1800" b="0" dirty="0"/>
                <a:t>) </a:t>
              </a:r>
              <a:r>
                <a:rPr lang="zh-CN" altLang="en-US" sz="1800" b="0" dirty="0"/>
                <a:t>两个簇</a:t>
              </a:r>
              <a:endParaRPr lang="en-US" altLang="en-US" sz="1800" b="0" dirty="0"/>
            </a:p>
          </p:txBody>
        </p:sp>
      </p:grpSp>
      <p:grpSp>
        <p:nvGrpSpPr>
          <p:cNvPr id="81" name="Group 92">
            <a:extLst>
              <a:ext uri="{FF2B5EF4-FFF2-40B4-BE49-F238E27FC236}">
                <a16:creationId xmlns:a16="http://schemas.microsoft.com/office/drawing/2014/main" id="{DCC7953E-DC0D-4BA5-8025-D2D7ECB29E70}"/>
              </a:ext>
            </a:extLst>
          </p:cNvPr>
          <p:cNvGrpSpPr>
            <a:grpSpLocks/>
          </p:cNvGrpSpPr>
          <p:nvPr/>
        </p:nvGrpSpPr>
        <p:grpSpPr bwMode="auto">
          <a:xfrm>
            <a:off x="6537291" y="1845468"/>
            <a:ext cx="3782365" cy="1826141"/>
            <a:chOff x="3125" y="1200"/>
            <a:chExt cx="2107" cy="903"/>
          </a:xfrm>
        </p:grpSpPr>
        <p:grpSp>
          <p:nvGrpSpPr>
            <p:cNvPr id="82" name="Group 24">
              <a:extLst>
                <a:ext uri="{FF2B5EF4-FFF2-40B4-BE49-F238E27FC236}">
                  <a16:creationId xmlns:a16="http://schemas.microsoft.com/office/drawing/2014/main" id="{8EFA714C-93EE-437A-8031-9BEA9953C4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84" name="AutoShape 25">
                <a:extLst>
                  <a:ext uri="{FF2B5EF4-FFF2-40B4-BE49-F238E27FC236}">
                    <a16:creationId xmlns:a16="http://schemas.microsoft.com/office/drawing/2014/main" id="{58A877B1-B0FC-48AB-9FFC-83CBC3B908E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5" name="AutoShape 26">
                <a:extLst>
                  <a:ext uri="{FF2B5EF4-FFF2-40B4-BE49-F238E27FC236}">
                    <a16:creationId xmlns:a16="http://schemas.microsoft.com/office/drawing/2014/main" id="{F34F323E-9127-4CAA-8221-C6EB9B4FDC0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6" name="AutoShape 27">
                <a:extLst>
                  <a:ext uri="{FF2B5EF4-FFF2-40B4-BE49-F238E27FC236}">
                    <a16:creationId xmlns:a16="http://schemas.microsoft.com/office/drawing/2014/main" id="{8563898A-5F3C-47C5-A75D-F21468E1FE0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7" name="AutoShape 28">
                <a:extLst>
                  <a:ext uri="{FF2B5EF4-FFF2-40B4-BE49-F238E27FC236}">
                    <a16:creationId xmlns:a16="http://schemas.microsoft.com/office/drawing/2014/main" id="{312E2E11-38D6-4439-B799-0096B516150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8" name="AutoShape 29">
                <a:extLst>
                  <a:ext uri="{FF2B5EF4-FFF2-40B4-BE49-F238E27FC236}">
                    <a16:creationId xmlns:a16="http://schemas.microsoft.com/office/drawing/2014/main" id="{A668B590-CA35-4E59-8BB3-3981261EEF2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9" name="AutoShape 30">
                <a:extLst>
                  <a:ext uri="{FF2B5EF4-FFF2-40B4-BE49-F238E27FC236}">
                    <a16:creationId xmlns:a16="http://schemas.microsoft.com/office/drawing/2014/main" id="{604413DA-882B-4F31-B989-FCD3E710934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0" name="AutoShape 31">
                <a:extLst>
                  <a:ext uri="{FF2B5EF4-FFF2-40B4-BE49-F238E27FC236}">
                    <a16:creationId xmlns:a16="http://schemas.microsoft.com/office/drawing/2014/main" id="{7CC94C26-7DEA-47D6-951A-0E14C73C85A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1" name="Rectangle 32">
                <a:extLst>
                  <a:ext uri="{FF2B5EF4-FFF2-40B4-BE49-F238E27FC236}">
                    <a16:creationId xmlns:a16="http://schemas.microsoft.com/office/drawing/2014/main" id="{CEC70FAC-8C22-42B0-9D7E-D80209017A5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2" name="Rectangle 33">
                <a:extLst>
                  <a:ext uri="{FF2B5EF4-FFF2-40B4-BE49-F238E27FC236}">
                    <a16:creationId xmlns:a16="http://schemas.microsoft.com/office/drawing/2014/main" id="{2216D5B5-46D4-439A-A91E-2BA8772944F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3" name="Rectangle 34">
                <a:extLst>
                  <a:ext uri="{FF2B5EF4-FFF2-40B4-BE49-F238E27FC236}">
                    <a16:creationId xmlns:a16="http://schemas.microsoft.com/office/drawing/2014/main" id="{DC1F5D0A-E322-41CA-876F-0F3EAD0BE15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4" name="AutoShape 35">
                <a:extLst>
                  <a:ext uri="{FF2B5EF4-FFF2-40B4-BE49-F238E27FC236}">
                    <a16:creationId xmlns:a16="http://schemas.microsoft.com/office/drawing/2014/main" id="{205D6909-9D33-4BD8-9042-35B9F02AE89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5" name="AutoShape 36">
                <a:extLst>
                  <a:ext uri="{FF2B5EF4-FFF2-40B4-BE49-F238E27FC236}">
                    <a16:creationId xmlns:a16="http://schemas.microsoft.com/office/drawing/2014/main" id="{85238359-DCEB-4A4D-9806-EB8F70AF559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6" name="AutoShape 37">
                <a:extLst>
                  <a:ext uri="{FF2B5EF4-FFF2-40B4-BE49-F238E27FC236}">
                    <a16:creationId xmlns:a16="http://schemas.microsoft.com/office/drawing/2014/main" id="{C6D27554-5240-4B30-9DE2-38A6217A632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7" name="AutoShape 38">
                <a:extLst>
                  <a:ext uri="{FF2B5EF4-FFF2-40B4-BE49-F238E27FC236}">
                    <a16:creationId xmlns:a16="http://schemas.microsoft.com/office/drawing/2014/main" id="{598CC88E-42B5-4740-B3D2-9EAFB9A3058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8" name="AutoShape 39">
                <a:extLst>
                  <a:ext uri="{FF2B5EF4-FFF2-40B4-BE49-F238E27FC236}">
                    <a16:creationId xmlns:a16="http://schemas.microsoft.com/office/drawing/2014/main" id="{3EE81EA2-41E2-4283-995C-6CA1699314F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9" name="AutoShape 40">
                <a:extLst>
                  <a:ext uri="{FF2B5EF4-FFF2-40B4-BE49-F238E27FC236}">
                    <a16:creationId xmlns:a16="http://schemas.microsoft.com/office/drawing/2014/main" id="{16189867-8F84-487B-8C6E-CADCC60BF60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0" name="AutoShape 41">
                <a:extLst>
                  <a:ext uri="{FF2B5EF4-FFF2-40B4-BE49-F238E27FC236}">
                    <a16:creationId xmlns:a16="http://schemas.microsoft.com/office/drawing/2014/main" id="{B2CF9901-9A10-4656-B846-9E30B51E899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" name="Oval 42">
                <a:extLst>
                  <a:ext uri="{FF2B5EF4-FFF2-40B4-BE49-F238E27FC236}">
                    <a16:creationId xmlns:a16="http://schemas.microsoft.com/office/drawing/2014/main" id="{6284B7E1-427D-451B-A35B-9ABB02D2DC0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" name="Oval 43">
                <a:extLst>
                  <a:ext uri="{FF2B5EF4-FFF2-40B4-BE49-F238E27FC236}">
                    <a16:creationId xmlns:a16="http://schemas.microsoft.com/office/drawing/2014/main" id="{B2035B9F-9FC1-4BF3-8D5F-7936992BDB7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" name="Oval 44">
                <a:extLst>
                  <a:ext uri="{FF2B5EF4-FFF2-40B4-BE49-F238E27FC236}">
                    <a16:creationId xmlns:a16="http://schemas.microsoft.com/office/drawing/2014/main" id="{DD7184C7-65EB-42BD-9C5A-1F390931ED8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83" name="Rectangle 90">
              <a:extLst>
                <a:ext uri="{FF2B5EF4-FFF2-40B4-BE49-F238E27FC236}">
                  <a16:creationId xmlns:a16="http://schemas.microsoft.com/office/drawing/2014/main" id="{560A6ABF-9580-4F83-BE72-1E3F6CB43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1920"/>
              <a:ext cx="144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800" b="0" dirty="0"/>
                <a:t>b) </a:t>
              </a:r>
              <a:r>
                <a:rPr lang="zh-CN" altLang="en-US" sz="1800" b="0" dirty="0"/>
                <a:t>六个簇</a:t>
              </a:r>
              <a:endParaRPr lang="en-US" altLang="en-US" sz="18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8257555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凝聚层次聚类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5"/>
            <a:ext cx="10890885" cy="50935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计算簇间邻近度的方法：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：不同簇的两个最近的点的邻近度为两个簇的邻近度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DCFC1956-CBB0-4DA4-96CB-49D2FA7D092B}"/>
              </a:ext>
            </a:extLst>
          </p:cNvPr>
          <p:cNvSpPr txBox="1">
            <a:spLocks noChangeArrowheads="1"/>
          </p:cNvSpPr>
          <p:nvPr/>
        </p:nvSpPr>
        <p:spPr>
          <a:xfrm>
            <a:off x="1812926" y="3028951"/>
            <a:ext cx="4800600" cy="3303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sp>
        <p:nvSpPr>
          <p:cNvPr id="21" name="Text Box 6">
            <a:extLst>
              <a:ext uri="{FF2B5EF4-FFF2-40B4-BE49-F238E27FC236}">
                <a16:creationId xmlns:a16="http://schemas.microsoft.com/office/drawing/2014/main" id="{556AA868-E944-460B-8E2F-0B51C600B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077" y="3218422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距离矩阵</a:t>
            </a:r>
            <a:r>
              <a:rPr lang="en-US" altLang="en-US" dirty="0"/>
              <a:t>:</a:t>
            </a:r>
          </a:p>
        </p:txBody>
      </p:sp>
      <p:grpSp>
        <p:nvGrpSpPr>
          <p:cNvPr id="11" name="Group 5">
            <a:extLst>
              <a:ext uri="{FF2B5EF4-FFF2-40B4-BE49-F238E27FC236}">
                <a16:creationId xmlns:a16="http://schemas.microsoft.com/office/drawing/2014/main" id="{EFDE0803-190B-4D45-B4C6-37196FD2741C}"/>
              </a:ext>
            </a:extLst>
          </p:cNvPr>
          <p:cNvGrpSpPr>
            <a:grpSpLocks/>
          </p:cNvGrpSpPr>
          <p:nvPr/>
        </p:nvGrpSpPr>
        <p:grpSpPr bwMode="auto">
          <a:xfrm>
            <a:off x="8460263" y="427597"/>
            <a:ext cx="3175000" cy="2790825"/>
            <a:chOff x="471" y="1117"/>
            <a:chExt cx="2000" cy="1758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5782251-9B3E-4136-A11F-5060F477E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2E4DB98-5B28-4322-90FB-F0690922B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70BDA002-48EA-4C3F-A10B-773F4DAC2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118E4AE-1E35-4D84-9AC2-0D7F3F444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0A16A73-6C74-48E8-B273-DDDCB71E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F6F945-55D7-46A4-AAD2-54E06A439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14DA42E1-8754-4159-9CB6-896664545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117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2D93DD46-2F71-445E-A3F6-85991D8A1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" y="1764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F8A863DF-ABF5-4B15-A331-7B121AEE1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" y="2069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EBEF0CF7-5D09-4DC7-8313-15CCF5364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" y="263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FCE24D16-C99D-4735-90A8-164C54F47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1626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26" name="Rectangle 17">
              <a:extLst>
                <a:ext uri="{FF2B5EF4-FFF2-40B4-BE49-F238E27FC236}">
                  <a16:creationId xmlns:a16="http://schemas.microsoft.com/office/drawing/2014/main" id="{E4166CAD-4184-46F6-8D28-A52AFBC0D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7" y="212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43" name="Group 18">
            <a:extLst>
              <a:ext uri="{FF2B5EF4-FFF2-40B4-BE49-F238E27FC236}">
                <a16:creationId xmlns:a16="http://schemas.microsoft.com/office/drawing/2014/main" id="{2D0EB117-D8D5-4DAD-A7B6-8DDEF29C171C}"/>
              </a:ext>
            </a:extLst>
          </p:cNvPr>
          <p:cNvGrpSpPr>
            <a:grpSpLocks/>
          </p:cNvGrpSpPr>
          <p:nvPr/>
        </p:nvGrpSpPr>
        <p:grpSpPr bwMode="auto">
          <a:xfrm>
            <a:off x="10160475" y="1527735"/>
            <a:ext cx="1423988" cy="914400"/>
            <a:chOff x="1572" y="1804"/>
            <a:chExt cx="897" cy="576"/>
          </a:xfrm>
        </p:grpSpPr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6DE1D830-76C2-4099-B48B-F87AD4831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20">
              <a:extLst>
                <a:ext uri="{FF2B5EF4-FFF2-40B4-BE49-F238E27FC236}">
                  <a16:creationId xmlns:a16="http://schemas.microsoft.com/office/drawing/2014/main" id="{4815F430-D83D-4D06-BEE9-2CF66B49C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804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aphicFrame>
        <p:nvGraphicFramePr>
          <p:cNvPr id="46" name="表格 2">
            <a:extLst>
              <a:ext uri="{FF2B5EF4-FFF2-40B4-BE49-F238E27FC236}">
                <a16:creationId xmlns:a16="http://schemas.microsoft.com/office/drawing/2014/main" id="{74F3071A-0490-4F67-959E-D8AA28B28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048663"/>
              </p:ext>
            </p:extLst>
          </p:nvPr>
        </p:nvGraphicFramePr>
        <p:xfrm>
          <a:off x="579867" y="3640264"/>
          <a:ext cx="5156802" cy="2642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467">
                  <a:extLst>
                    <a:ext uri="{9D8B030D-6E8A-4147-A177-3AD203B41FA5}">
                      <a16:colId xmlns:a16="http://schemas.microsoft.com/office/drawing/2014/main" val="1402402479"/>
                    </a:ext>
                  </a:extLst>
                </a:gridCol>
                <a:gridCol w="859467">
                  <a:extLst>
                    <a:ext uri="{9D8B030D-6E8A-4147-A177-3AD203B41FA5}">
                      <a16:colId xmlns:a16="http://schemas.microsoft.com/office/drawing/2014/main" val="940784552"/>
                    </a:ext>
                  </a:extLst>
                </a:gridCol>
                <a:gridCol w="859467">
                  <a:extLst>
                    <a:ext uri="{9D8B030D-6E8A-4147-A177-3AD203B41FA5}">
                      <a16:colId xmlns:a16="http://schemas.microsoft.com/office/drawing/2014/main" val="3053000335"/>
                    </a:ext>
                  </a:extLst>
                </a:gridCol>
                <a:gridCol w="859467">
                  <a:extLst>
                    <a:ext uri="{9D8B030D-6E8A-4147-A177-3AD203B41FA5}">
                      <a16:colId xmlns:a16="http://schemas.microsoft.com/office/drawing/2014/main" val="2103213953"/>
                    </a:ext>
                  </a:extLst>
                </a:gridCol>
                <a:gridCol w="859467">
                  <a:extLst>
                    <a:ext uri="{9D8B030D-6E8A-4147-A177-3AD203B41FA5}">
                      <a16:colId xmlns:a16="http://schemas.microsoft.com/office/drawing/2014/main" val="4201980387"/>
                    </a:ext>
                  </a:extLst>
                </a:gridCol>
                <a:gridCol w="859467">
                  <a:extLst>
                    <a:ext uri="{9D8B030D-6E8A-4147-A177-3AD203B41FA5}">
                      <a16:colId xmlns:a16="http://schemas.microsoft.com/office/drawing/2014/main" val="2902264385"/>
                    </a:ext>
                  </a:extLst>
                </a:gridCol>
              </a:tblGrid>
              <a:tr h="44040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p3&amp;p6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794037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231524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0.14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427333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724937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0.14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03190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p3&amp;p6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428435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0F67ABFB-9863-4681-8860-19A8FDE272ED}"/>
              </a:ext>
            </a:extLst>
          </p:cNvPr>
          <p:cNvSpPr/>
          <p:nvPr/>
        </p:nvSpPr>
        <p:spPr>
          <a:xfrm>
            <a:off x="5876729" y="4743452"/>
            <a:ext cx="438539" cy="4360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81DBFF89-8256-47CE-A0A5-DE13A7EE2F99}"/>
              </a:ext>
            </a:extLst>
          </p:cNvPr>
          <p:cNvGrpSpPr>
            <a:grpSpLocks/>
          </p:cNvGrpSpPr>
          <p:nvPr/>
        </p:nvGrpSpPr>
        <p:grpSpPr bwMode="auto">
          <a:xfrm>
            <a:off x="8259330" y="1100414"/>
            <a:ext cx="1735138" cy="1158875"/>
            <a:chOff x="332" y="1568"/>
            <a:chExt cx="1093" cy="730"/>
          </a:xfrm>
        </p:grpSpPr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EF5C9E6-A559-4A8C-AF07-88486AEEB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AA94B272-8FAE-4789-A899-CB97BACE4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" y="2052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aphicFrame>
        <p:nvGraphicFramePr>
          <p:cNvPr id="30" name="表格 2">
            <a:extLst>
              <a:ext uri="{FF2B5EF4-FFF2-40B4-BE49-F238E27FC236}">
                <a16:creationId xmlns:a16="http://schemas.microsoft.com/office/drawing/2014/main" id="{51E384FB-79B3-46B7-94AC-727E4CB2F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618665"/>
              </p:ext>
            </p:extLst>
          </p:nvPr>
        </p:nvGraphicFramePr>
        <p:xfrm>
          <a:off x="6613526" y="3705836"/>
          <a:ext cx="4585175" cy="2202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035">
                  <a:extLst>
                    <a:ext uri="{9D8B030D-6E8A-4147-A177-3AD203B41FA5}">
                      <a16:colId xmlns:a16="http://schemas.microsoft.com/office/drawing/2014/main" val="1402402479"/>
                    </a:ext>
                  </a:extLst>
                </a:gridCol>
                <a:gridCol w="917035">
                  <a:extLst>
                    <a:ext uri="{9D8B030D-6E8A-4147-A177-3AD203B41FA5}">
                      <a16:colId xmlns:a16="http://schemas.microsoft.com/office/drawing/2014/main" val="940784552"/>
                    </a:ext>
                  </a:extLst>
                </a:gridCol>
                <a:gridCol w="917035">
                  <a:extLst>
                    <a:ext uri="{9D8B030D-6E8A-4147-A177-3AD203B41FA5}">
                      <a16:colId xmlns:a16="http://schemas.microsoft.com/office/drawing/2014/main" val="3053000335"/>
                    </a:ext>
                  </a:extLst>
                </a:gridCol>
                <a:gridCol w="917035">
                  <a:extLst>
                    <a:ext uri="{9D8B030D-6E8A-4147-A177-3AD203B41FA5}">
                      <a16:colId xmlns:a16="http://schemas.microsoft.com/office/drawing/2014/main" val="4201980387"/>
                    </a:ext>
                  </a:extLst>
                </a:gridCol>
                <a:gridCol w="917035">
                  <a:extLst>
                    <a:ext uri="{9D8B030D-6E8A-4147-A177-3AD203B41FA5}">
                      <a16:colId xmlns:a16="http://schemas.microsoft.com/office/drawing/2014/main" val="2799705313"/>
                    </a:ext>
                  </a:extLst>
                </a:gridCol>
              </a:tblGrid>
              <a:tr h="44040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p3&amp;p6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p2&amp;p5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794037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231524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724937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p3&amp;p6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428435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p2&amp;p5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030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9033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凝聚层次聚类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5"/>
            <a:ext cx="10890885" cy="50935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计算簇间邻近度的方法：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：不同簇的两个最近的点的邻近度为两个簇的邻近度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DCFC1956-CBB0-4DA4-96CB-49D2FA7D092B}"/>
              </a:ext>
            </a:extLst>
          </p:cNvPr>
          <p:cNvSpPr txBox="1">
            <a:spLocks noChangeArrowheads="1"/>
          </p:cNvSpPr>
          <p:nvPr/>
        </p:nvSpPr>
        <p:spPr>
          <a:xfrm>
            <a:off x="1812926" y="3028951"/>
            <a:ext cx="4800600" cy="3303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sp>
        <p:nvSpPr>
          <p:cNvPr id="21" name="Text Box 6">
            <a:extLst>
              <a:ext uri="{FF2B5EF4-FFF2-40B4-BE49-F238E27FC236}">
                <a16:creationId xmlns:a16="http://schemas.microsoft.com/office/drawing/2014/main" id="{556AA868-E944-460B-8E2F-0B51C600B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077" y="3218422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距离矩阵</a:t>
            </a:r>
            <a:r>
              <a:rPr lang="en-US" altLang="en-US" dirty="0"/>
              <a:t>:</a:t>
            </a:r>
          </a:p>
        </p:txBody>
      </p:sp>
      <p:grpSp>
        <p:nvGrpSpPr>
          <p:cNvPr id="11" name="Group 5">
            <a:extLst>
              <a:ext uri="{FF2B5EF4-FFF2-40B4-BE49-F238E27FC236}">
                <a16:creationId xmlns:a16="http://schemas.microsoft.com/office/drawing/2014/main" id="{EFDE0803-190B-4D45-B4C6-37196FD2741C}"/>
              </a:ext>
            </a:extLst>
          </p:cNvPr>
          <p:cNvGrpSpPr>
            <a:grpSpLocks/>
          </p:cNvGrpSpPr>
          <p:nvPr/>
        </p:nvGrpSpPr>
        <p:grpSpPr bwMode="auto">
          <a:xfrm>
            <a:off x="8460263" y="427597"/>
            <a:ext cx="3175000" cy="2790825"/>
            <a:chOff x="471" y="1117"/>
            <a:chExt cx="2000" cy="1758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5782251-9B3E-4136-A11F-5060F477E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2E4DB98-5B28-4322-90FB-F0690922B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70BDA002-48EA-4C3F-A10B-773F4DAC2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118E4AE-1E35-4D84-9AC2-0D7F3F444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0A16A73-6C74-48E8-B273-DDDCB71E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F6F945-55D7-46A4-AAD2-54E06A439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14DA42E1-8754-4159-9CB6-896664545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117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2D93DD46-2F71-445E-A3F6-85991D8A1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" y="1764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F8A863DF-ABF5-4B15-A331-7B121AEE1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" y="2069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EBEF0CF7-5D09-4DC7-8313-15CCF5364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" y="263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FCE24D16-C99D-4735-90A8-164C54F47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1626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26" name="Rectangle 17">
              <a:extLst>
                <a:ext uri="{FF2B5EF4-FFF2-40B4-BE49-F238E27FC236}">
                  <a16:creationId xmlns:a16="http://schemas.microsoft.com/office/drawing/2014/main" id="{E4166CAD-4184-46F6-8D28-A52AFBC0D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7" y="212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43" name="Group 18">
            <a:extLst>
              <a:ext uri="{FF2B5EF4-FFF2-40B4-BE49-F238E27FC236}">
                <a16:creationId xmlns:a16="http://schemas.microsoft.com/office/drawing/2014/main" id="{2D0EB117-D8D5-4DAD-A7B6-8DDEF29C171C}"/>
              </a:ext>
            </a:extLst>
          </p:cNvPr>
          <p:cNvGrpSpPr>
            <a:grpSpLocks/>
          </p:cNvGrpSpPr>
          <p:nvPr/>
        </p:nvGrpSpPr>
        <p:grpSpPr bwMode="auto">
          <a:xfrm>
            <a:off x="10160475" y="1527735"/>
            <a:ext cx="1423988" cy="914400"/>
            <a:chOff x="1572" y="1804"/>
            <a:chExt cx="897" cy="576"/>
          </a:xfrm>
        </p:grpSpPr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6DE1D830-76C2-4099-B48B-F87AD4831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20">
              <a:extLst>
                <a:ext uri="{FF2B5EF4-FFF2-40B4-BE49-F238E27FC236}">
                  <a16:creationId xmlns:a16="http://schemas.microsoft.com/office/drawing/2014/main" id="{4815F430-D83D-4D06-BEE9-2CF66B49C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804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sp>
        <p:nvSpPr>
          <p:cNvPr id="3" name="箭头: 右 2">
            <a:extLst>
              <a:ext uri="{FF2B5EF4-FFF2-40B4-BE49-F238E27FC236}">
                <a16:creationId xmlns:a16="http://schemas.microsoft.com/office/drawing/2014/main" id="{0F67ABFB-9863-4681-8860-19A8FDE272ED}"/>
              </a:ext>
            </a:extLst>
          </p:cNvPr>
          <p:cNvSpPr/>
          <p:nvPr/>
        </p:nvSpPr>
        <p:spPr>
          <a:xfrm>
            <a:off x="5876729" y="4743452"/>
            <a:ext cx="438539" cy="4360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81DBFF89-8256-47CE-A0A5-DE13A7EE2F99}"/>
              </a:ext>
            </a:extLst>
          </p:cNvPr>
          <p:cNvGrpSpPr>
            <a:grpSpLocks/>
          </p:cNvGrpSpPr>
          <p:nvPr/>
        </p:nvGrpSpPr>
        <p:grpSpPr bwMode="auto">
          <a:xfrm>
            <a:off x="8259330" y="1100414"/>
            <a:ext cx="1735138" cy="1158875"/>
            <a:chOff x="332" y="1568"/>
            <a:chExt cx="1093" cy="730"/>
          </a:xfrm>
        </p:grpSpPr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EF5C9E6-A559-4A8C-AF07-88486AEEB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AA94B272-8FAE-4789-A899-CB97BACE4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" y="2052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aphicFrame>
        <p:nvGraphicFramePr>
          <p:cNvPr id="30" name="表格 2">
            <a:extLst>
              <a:ext uri="{FF2B5EF4-FFF2-40B4-BE49-F238E27FC236}">
                <a16:creationId xmlns:a16="http://schemas.microsoft.com/office/drawing/2014/main" id="{51E384FB-79B3-46B7-94AC-727E4CB2F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922717"/>
              </p:ext>
            </p:extLst>
          </p:nvPr>
        </p:nvGraphicFramePr>
        <p:xfrm>
          <a:off x="838200" y="3758584"/>
          <a:ext cx="4585175" cy="2202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035">
                  <a:extLst>
                    <a:ext uri="{9D8B030D-6E8A-4147-A177-3AD203B41FA5}">
                      <a16:colId xmlns:a16="http://schemas.microsoft.com/office/drawing/2014/main" val="1402402479"/>
                    </a:ext>
                  </a:extLst>
                </a:gridCol>
                <a:gridCol w="917035">
                  <a:extLst>
                    <a:ext uri="{9D8B030D-6E8A-4147-A177-3AD203B41FA5}">
                      <a16:colId xmlns:a16="http://schemas.microsoft.com/office/drawing/2014/main" val="940784552"/>
                    </a:ext>
                  </a:extLst>
                </a:gridCol>
                <a:gridCol w="917035">
                  <a:extLst>
                    <a:ext uri="{9D8B030D-6E8A-4147-A177-3AD203B41FA5}">
                      <a16:colId xmlns:a16="http://schemas.microsoft.com/office/drawing/2014/main" val="3053000335"/>
                    </a:ext>
                  </a:extLst>
                </a:gridCol>
                <a:gridCol w="917035">
                  <a:extLst>
                    <a:ext uri="{9D8B030D-6E8A-4147-A177-3AD203B41FA5}">
                      <a16:colId xmlns:a16="http://schemas.microsoft.com/office/drawing/2014/main" val="4201980387"/>
                    </a:ext>
                  </a:extLst>
                </a:gridCol>
                <a:gridCol w="917035">
                  <a:extLst>
                    <a:ext uri="{9D8B030D-6E8A-4147-A177-3AD203B41FA5}">
                      <a16:colId xmlns:a16="http://schemas.microsoft.com/office/drawing/2014/main" val="2799705313"/>
                    </a:ext>
                  </a:extLst>
                </a:gridCol>
              </a:tblGrid>
              <a:tr h="44040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p3&amp;p6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p2&amp;p5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794037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231524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724937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p3&amp;p6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0.15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428435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p2&amp;p5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0.15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030189"/>
                  </a:ext>
                </a:extLst>
              </a:tr>
            </a:tbl>
          </a:graphicData>
        </a:graphic>
      </p:graphicFrame>
      <p:grpSp>
        <p:nvGrpSpPr>
          <p:cNvPr id="31" name="Group 24">
            <a:extLst>
              <a:ext uri="{FF2B5EF4-FFF2-40B4-BE49-F238E27FC236}">
                <a16:creationId xmlns:a16="http://schemas.microsoft.com/office/drawing/2014/main" id="{DE1B3BCF-6110-464F-9BE5-804AF34374C8}"/>
              </a:ext>
            </a:extLst>
          </p:cNvPr>
          <p:cNvGrpSpPr>
            <a:grpSpLocks/>
          </p:cNvGrpSpPr>
          <p:nvPr/>
        </p:nvGrpSpPr>
        <p:grpSpPr bwMode="auto">
          <a:xfrm>
            <a:off x="8132444" y="698490"/>
            <a:ext cx="3675063" cy="2097087"/>
            <a:chOff x="280" y="1305"/>
            <a:chExt cx="2315" cy="1321"/>
          </a:xfrm>
        </p:grpSpPr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78CC07A-4582-4930-A475-AF8C129B0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26">
              <a:extLst>
                <a:ext uri="{FF2B5EF4-FFF2-40B4-BE49-F238E27FC236}">
                  <a16:creationId xmlns:a16="http://schemas.microsoft.com/office/drawing/2014/main" id="{77DDA63D-AD58-406E-8957-9519C0E5E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" y="130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</p:grpSp>
      <p:graphicFrame>
        <p:nvGraphicFramePr>
          <p:cNvPr id="34" name="表格 2">
            <a:extLst>
              <a:ext uri="{FF2B5EF4-FFF2-40B4-BE49-F238E27FC236}">
                <a16:creationId xmlns:a16="http://schemas.microsoft.com/office/drawing/2014/main" id="{46D6A6DB-4C03-4754-98AC-AA74E5693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501246"/>
              </p:ext>
            </p:extLst>
          </p:nvPr>
        </p:nvGraphicFramePr>
        <p:xfrm>
          <a:off x="6834310" y="3713533"/>
          <a:ext cx="5160484" cy="2160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121">
                  <a:extLst>
                    <a:ext uri="{9D8B030D-6E8A-4147-A177-3AD203B41FA5}">
                      <a16:colId xmlns:a16="http://schemas.microsoft.com/office/drawing/2014/main" val="1402402479"/>
                    </a:ext>
                  </a:extLst>
                </a:gridCol>
                <a:gridCol w="1290121">
                  <a:extLst>
                    <a:ext uri="{9D8B030D-6E8A-4147-A177-3AD203B41FA5}">
                      <a16:colId xmlns:a16="http://schemas.microsoft.com/office/drawing/2014/main" val="940784552"/>
                    </a:ext>
                  </a:extLst>
                </a:gridCol>
                <a:gridCol w="1290121">
                  <a:extLst>
                    <a:ext uri="{9D8B030D-6E8A-4147-A177-3AD203B41FA5}">
                      <a16:colId xmlns:a16="http://schemas.microsoft.com/office/drawing/2014/main" val="3053000335"/>
                    </a:ext>
                  </a:extLst>
                </a:gridCol>
                <a:gridCol w="1290121">
                  <a:extLst>
                    <a:ext uri="{9D8B030D-6E8A-4147-A177-3AD203B41FA5}">
                      <a16:colId xmlns:a16="http://schemas.microsoft.com/office/drawing/2014/main" val="4201980387"/>
                    </a:ext>
                  </a:extLst>
                </a:gridCol>
              </a:tblGrid>
              <a:tr h="44040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p2&amp;p3&amp;p5&amp;p6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794037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231524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724937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p2&amp;p3&amp;p4&amp;p5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428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0056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凝聚层次聚类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5"/>
            <a:ext cx="10890885" cy="50935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计算簇间邻近度的方法：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：不同簇的两个最近的点的邻近度为两个簇的邻近度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DCFC1956-CBB0-4DA4-96CB-49D2FA7D092B}"/>
              </a:ext>
            </a:extLst>
          </p:cNvPr>
          <p:cNvSpPr txBox="1">
            <a:spLocks noChangeArrowheads="1"/>
          </p:cNvSpPr>
          <p:nvPr/>
        </p:nvSpPr>
        <p:spPr>
          <a:xfrm>
            <a:off x="1812926" y="3028951"/>
            <a:ext cx="4800600" cy="3303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35" name="Group 5">
            <a:extLst>
              <a:ext uri="{FF2B5EF4-FFF2-40B4-BE49-F238E27FC236}">
                <a16:creationId xmlns:a16="http://schemas.microsoft.com/office/drawing/2014/main" id="{8DEE7652-DF1A-4FB9-AAF4-B435C51DEF2F}"/>
              </a:ext>
            </a:extLst>
          </p:cNvPr>
          <p:cNvGrpSpPr>
            <a:grpSpLocks/>
          </p:cNvGrpSpPr>
          <p:nvPr/>
        </p:nvGrpSpPr>
        <p:grpSpPr bwMode="auto">
          <a:xfrm>
            <a:off x="2214565" y="2977519"/>
            <a:ext cx="3175000" cy="2790825"/>
            <a:chOff x="471" y="1117"/>
            <a:chExt cx="2000" cy="1758"/>
          </a:xfrm>
        </p:grpSpPr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FF560D1D-8355-40D7-ABFC-BD52BDC7E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66BA7B30-B508-4B4A-8164-BA5C0FFCE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B3A7B31-8128-4D7A-BAF4-738FE0E07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8FCF2C83-AC96-4B38-9D5B-5CFF7099F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0C258485-A7C5-40E7-8848-2B6E7DF2F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C2FBEADE-D10A-477A-98D2-ADD0057D5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ectangle 12">
              <a:extLst>
                <a:ext uri="{FF2B5EF4-FFF2-40B4-BE49-F238E27FC236}">
                  <a16:creationId xmlns:a16="http://schemas.microsoft.com/office/drawing/2014/main" id="{3B4C0209-AA02-4895-BD74-680C93AE2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117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47" name="Rectangle 13">
              <a:extLst>
                <a:ext uri="{FF2B5EF4-FFF2-40B4-BE49-F238E27FC236}">
                  <a16:creationId xmlns:a16="http://schemas.microsoft.com/office/drawing/2014/main" id="{9F69EEF1-0534-4EA3-A2BA-ADCC9D692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" y="1764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48" name="Rectangle 14">
              <a:extLst>
                <a:ext uri="{FF2B5EF4-FFF2-40B4-BE49-F238E27FC236}">
                  <a16:creationId xmlns:a16="http://schemas.microsoft.com/office/drawing/2014/main" id="{AF0406F7-63F6-4322-B225-262A134A2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" y="2069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49" name="Rectangle 15">
              <a:extLst>
                <a:ext uri="{FF2B5EF4-FFF2-40B4-BE49-F238E27FC236}">
                  <a16:creationId xmlns:a16="http://schemas.microsoft.com/office/drawing/2014/main" id="{DDBA8245-E88E-419B-8A16-DD322ED19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" y="263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50" name="Rectangle 16">
              <a:extLst>
                <a:ext uri="{FF2B5EF4-FFF2-40B4-BE49-F238E27FC236}">
                  <a16:creationId xmlns:a16="http://schemas.microsoft.com/office/drawing/2014/main" id="{E052BF08-DC96-4F9E-942C-C2A492720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1626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51" name="Rectangle 17">
              <a:extLst>
                <a:ext uri="{FF2B5EF4-FFF2-40B4-BE49-F238E27FC236}">
                  <a16:creationId xmlns:a16="http://schemas.microsoft.com/office/drawing/2014/main" id="{E9323AAA-1EE9-4AE1-9BC1-6C5924CDE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7" y="212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52" name="Group 18">
            <a:extLst>
              <a:ext uri="{FF2B5EF4-FFF2-40B4-BE49-F238E27FC236}">
                <a16:creationId xmlns:a16="http://schemas.microsoft.com/office/drawing/2014/main" id="{FCAC6BEA-EFC2-4A78-BA7F-CF01773E8F3D}"/>
              </a:ext>
            </a:extLst>
          </p:cNvPr>
          <p:cNvGrpSpPr>
            <a:grpSpLocks/>
          </p:cNvGrpSpPr>
          <p:nvPr/>
        </p:nvGrpSpPr>
        <p:grpSpPr bwMode="auto">
          <a:xfrm>
            <a:off x="3962402" y="4068131"/>
            <a:ext cx="1423988" cy="914400"/>
            <a:chOff x="1572" y="1804"/>
            <a:chExt cx="897" cy="576"/>
          </a:xfrm>
        </p:grpSpPr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98CA1928-2395-425F-BA2F-C0D3A79CE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20">
              <a:extLst>
                <a:ext uri="{FF2B5EF4-FFF2-40B4-BE49-F238E27FC236}">
                  <a16:creationId xmlns:a16="http://schemas.microsoft.com/office/drawing/2014/main" id="{D25D5018-5261-4886-80DB-AADE14E3A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804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55" name="Group 21">
            <a:extLst>
              <a:ext uri="{FF2B5EF4-FFF2-40B4-BE49-F238E27FC236}">
                <a16:creationId xmlns:a16="http://schemas.microsoft.com/office/drawing/2014/main" id="{89D94DFC-D6E4-4805-82CF-124DCABF4FDD}"/>
              </a:ext>
            </a:extLst>
          </p:cNvPr>
          <p:cNvGrpSpPr>
            <a:grpSpLocks/>
          </p:cNvGrpSpPr>
          <p:nvPr/>
        </p:nvGrpSpPr>
        <p:grpSpPr bwMode="auto">
          <a:xfrm>
            <a:off x="1993902" y="3693481"/>
            <a:ext cx="1735138" cy="1158875"/>
            <a:chOff x="332" y="1568"/>
            <a:chExt cx="1093" cy="730"/>
          </a:xfrm>
        </p:grpSpPr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D42F085-8E20-4D00-BF20-D8FDA8E53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23">
              <a:extLst>
                <a:ext uri="{FF2B5EF4-FFF2-40B4-BE49-F238E27FC236}">
                  <a16:creationId xmlns:a16="http://schemas.microsoft.com/office/drawing/2014/main" id="{75D7751D-6626-42BA-B785-111D5E850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" y="2052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58" name="Group 24">
            <a:extLst>
              <a:ext uri="{FF2B5EF4-FFF2-40B4-BE49-F238E27FC236}">
                <a16:creationId xmlns:a16="http://schemas.microsoft.com/office/drawing/2014/main" id="{E53EB472-FA1C-4F97-8E17-DA7659F66717}"/>
              </a:ext>
            </a:extLst>
          </p:cNvPr>
          <p:cNvGrpSpPr>
            <a:grpSpLocks/>
          </p:cNvGrpSpPr>
          <p:nvPr/>
        </p:nvGrpSpPr>
        <p:grpSpPr bwMode="auto">
          <a:xfrm>
            <a:off x="1911352" y="3275969"/>
            <a:ext cx="3675063" cy="2097087"/>
            <a:chOff x="280" y="1305"/>
            <a:chExt cx="2315" cy="1321"/>
          </a:xfrm>
        </p:grpSpPr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854DB121-D210-4036-9DFF-9B7FE819C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26">
              <a:extLst>
                <a:ext uri="{FF2B5EF4-FFF2-40B4-BE49-F238E27FC236}">
                  <a16:creationId xmlns:a16="http://schemas.microsoft.com/office/drawing/2014/main" id="{ED227A98-E193-41E6-BBB7-579F137FA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" y="130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</p:grpSp>
      <p:grpSp>
        <p:nvGrpSpPr>
          <p:cNvPr id="61" name="Group 27">
            <a:extLst>
              <a:ext uri="{FF2B5EF4-FFF2-40B4-BE49-F238E27FC236}">
                <a16:creationId xmlns:a16="http://schemas.microsoft.com/office/drawing/2014/main" id="{C3F93B86-445B-444E-9E2A-2421A6D6DF75}"/>
              </a:ext>
            </a:extLst>
          </p:cNvPr>
          <p:cNvGrpSpPr>
            <a:grpSpLocks/>
          </p:cNvGrpSpPr>
          <p:nvPr/>
        </p:nvGrpSpPr>
        <p:grpSpPr bwMode="auto">
          <a:xfrm>
            <a:off x="1849440" y="3155319"/>
            <a:ext cx="3795712" cy="2924175"/>
            <a:chOff x="241" y="1229"/>
            <a:chExt cx="2391" cy="1842"/>
          </a:xfrm>
        </p:grpSpPr>
        <p:sp>
          <p:nvSpPr>
            <p:cNvPr id="62" name="Freeform 28">
              <a:extLst>
                <a:ext uri="{FF2B5EF4-FFF2-40B4-BE49-F238E27FC236}">
                  <a16:creationId xmlns:a16="http://schemas.microsoft.com/office/drawing/2014/main" id="{372A24E3-5264-4BC9-8C84-55BE6F7F9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29">
              <a:extLst>
                <a:ext uri="{FF2B5EF4-FFF2-40B4-BE49-F238E27FC236}">
                  <a16:creationId xmlns:a16="http://schemas.microsoft.com/office/drawing/2014/main" id="{0133B7AE-4076-497F-B40C-D9886CBE0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282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</p:grpSp>
      <p:grpSp>
        <p:nvGrpSpPr>
          <p:cNvPr id="64" name="Group 30">
            <a:extLst>
              <a:ext uri="{FF2B5EF4-FFF2-40B4-BE49-F238E27FC236}">
                <a16:creationId xmlns:a16="http://schemas.microsoft.com/office/drawing/2014/main" id="{55D7F81E-00D3-4DC3-A57F-AC91B05B4BDF}"/>
              </a:ext>
            </a:extLst>
          </p:cNvPr>
          <p:cNvGrpSpPr>
            <a:grpSpLocks/>
          </p:cNvGrpSpPr>
          <p:nvPr/>
        </p:nvGrpSpPr>
        <p:grpSpPr bwMode="auto">
          <a:xfrm>
            <a:off x="1774827" y="2752094"/>
            <a:ext cx="4003675" cy="3530600"/>
            <a:chOff x="194" y="975"/>
            <a:chExt cx="2522" cy="2224"/>
          </a:xfrm>
        </p:grpSpPr>
        <p:sp>
          <p:nvSpPr>
            <p:cNvPr id="65" name="Rectangle 31">
              <a:extLst>
                <a:ext uri="{FF2B5EF4-FFF2-40B4-BE49-F238E27FC236}">
                  <a16:creationId xmlns:a16="http://schemas.microsoft.com/office/drawing/2014/main" id="{14F1F3DD-7B6E-4FE0-85A7-5DA096BFE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8" y="97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66" name="Freeform 32">
              <a:extLst>
                <a:ext uri="{FF2B5EF4-FFF2-40B4-BE49-F238E27FC236}">
                  <a16:creationId xmlns:a16="http://schemas.microsoft.com/office/drawing/2014/main" id="{D80EE15D-F5B8-4D8C-BE89-AD8819425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7" name="Picture 33">
            <a:extLst>
              <a:ext uri="{FF2B5EF4-FFF2-40B4-BE49-F238E27FC236}">
                <a16:creationId xmlns:a16="http://schemas.microsoft.com/office/drawing/2014/main" id="{964BF561-B7E5-4B95-BC7C-1351EAA3C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315" y="2891793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 Box 4">
            <a:extLst>
              <a:ext uri="{FF2B5EF4-FFF2-40B4-BE49-F238E27FC236}">
                <a16:creationId xmlns:a16="http://schemas.microsoft.com/office/drawing/2014/main" id="{41348E9C-6802-412A-9002-C5C7C3C0C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6240" y="558975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800" dirty="0"/>
              <a:t>树状图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0929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凝聚层次聚类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5"/>
            <a:ext cx="10890885" cy="50935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计算簇间邻近度的方法：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：不同簇的两个最近的点的邻近度为两个簇的邻近度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方法的优势：可以处理非椭圆形状的簇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DCFC1956-CBB0-4DA4-96CB-49D2FA7D092B}"/>
              </a:ext>
            </a:extLst>
          </p:cNvPr>
          <p:cNvSpPr txBox="1">
            <a:spLocks noChangeArrowheads="1"/>
          </p:cNvSpPr>
          <p:nvPr/>
        </p:nvSpPr>
        <p:spPr>
          <a:xfrm>
            <a:off x="1812926" y="3028951"/>
            <a:ext cx="4800600" cy="3303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sp>
        <p:nvSpPr>
          <p:cNvPr id="35" name="Text Box 3">
            <a:extLst>
              <a:ext uri="{FF2B5EF4-FFF2-40B4-BE49-F238E27FC236}">
                <a16:creationId xmlns:a16="http://schemas.microsoft.com/office/drawing/2014/main" id="{5DA7B197-9229-401F-B473-D81C29FE4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275" y="5776119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36" name="Text Box 5">
            <a:extLst>
              <a:ext uri="{FF2B5EF4-FFF2-40B4-BE49-F238E27FC236}">
                <a16:creationId xmlns:a16="http://schemas.microsoft.com/office/drawing/2014/main" id="{CD8BBAC6-1B75-4D5B-9363-C005E9D0A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675" y="5776119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Six Clusters</a:t>
            </a:r>
          </a:p>
        </p:txBody>
      </p:sp>
      <p:pic>
        <p:nvPicPr>
          <p:cNvPr id="37" name="Picture 10">
            <a:extLst>
              <a:ext uri="{FF2B5EF4-FFF2-40B4-BE49-F238E27FC236}">
                <a16:creationId xmlns:a16="http://schemas.microsoft.com/office/drawing/2014/main" id="{FF68E62C-26FE-4652-9E19-47172CB0F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2878932"/>
            <a:ext cx="485457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55460386-BF7B-40E9-B415-57AD21161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5" y="2804319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4863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凝聚层次聚类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5"/>
            <a:ext cx="10890885" cy="50935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计算簇间邻近度的方法：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：不同簇的两个最近的点的邻近度为两个簇的邻近度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方法的缺点：对离群点和噪声很敏感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DCFC1956-CBB0-4DA4-96CB-49D2FA7D092B}"/>
              </a:ext>
            </a:extLst>
          </p:cNvPr>
          <p:cNvSpPr txBox="1">
            <a:spLocks noChangeArrowheads="1"/>
          </p:cNvSpPr>
          <p:nvPr/>
        </p:nvSpPr>
        <p:spPr>
          <a:xfrm>
            <a:off x="1812926" y="3028951"/>
            <a:ext cx="4800600" cy="3303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pic>
        <p:nvPicPr>
          <p:cNvPr id="9" name="Picture 12">
            <a:extLst>
              <a:ext uri="{FF2B5EF4-FFF2-40B4-BE49-F238E27FC236}">
                <a16:creationId xmlns:a16="http://schemas.microsoft.com/office/drawing/2014/main" id="{61A7AE56-3FD4-4C84-A0D4-123B271E7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532" y="3382168"/>
            <a:ext cx="424180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>
            <a:extLst>
              <a:ext uri="{FF2B5EF4-FFF2-40B4-BE49-F238E27FC236}">
                <a16:creationId xmlns:a16="http://schemas.microsoft.com/office/drawing/2014/main" id="{27543EED-FDD0-46D6-B888-52ED71CC0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986" y="0"/>
            <a:ext cx="424180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3">
            <a:extLst>
              <a:ext uri="{FF2B5EF4-FFF2-40B4-BE49-F238E27FC236}">
                <a16:creationId xmlns:a16="http://schemas.microsoft.com/office/drawing/2014/main" id="{3B1091B1-D5F2-4EA5-AAD4-528BDD855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193" y="599337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Original Points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DB790FDD-BF03-497E-9038-65237E6DF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8719" y="2783915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Two Clusters</a:t>
            </a:r>
          </a:p>
        </p:txBody>
      </p:sp>
      <p:pic>
        <p:nvPicPr>
          <p:cNvPr id="15" name="Picture 10">
            <a:extLst>
              <a:ext uri="{FF2B5EF4-FFF2-40B4-BE49-F238E27FC236}">
                <a16:creationId xmlns:a16="http://schemas.microsoft.com/office/drawing/2014/main" id="{24D558CB-423C-42AF-8A23-DD9ECD525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484" y="2753445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1">
            <a:extLst>
              <a:ext uri="{FF2B5EF4-FFF2-40B4-BE49-F238E27FC236}">
                <a16:creationId xmlns:a16="http://schemas.microsoft.com/office/drawing/2014/main" id="{DDFA056F-2007-40C1-B11D-77FE103A7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0174" y="607592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Three Clusters</a:t>
            </a:r>
          </a:p>
        </p:txBody>
      </p:sp>
    </p:spTree>
    <p:extLst>
      <p:ext uri="{BB962C8B-B14F-4D97-AF65-F5344CB8AC3E}">
        <p14:creationId xmlns:p14="http://schemas.microsoft.com/office/powerpoint/2010/main" val="42601213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凝聚层次聚类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5"/>
            <a:ext cx="10890885" cy="50935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计算簇间邻近度的方法：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：不同簇的两个最远的点的邻近度为两个簇的邻近度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DCFC1956-CBB0-4DA4-96CB-49D2FA7D092B}"/>
              </a:ext>
            </a:extLst>
          </p:cNvPr>
          <p:cNvSpPr txBox="1">
            <a:spLocks noChangeArrowheads="1"/>
          </p:cNvSpPr>
          <p:nvPr/>
        </p:nvSpPr>
        <p:spPr>
          <a:xfrm>
            <a:off x="1812926" y="3028951"/>
            <a:ext cx="4800600" cy="3303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85879C22-B635-4E9B-B061-4A08C5D93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3334"/>
          <a:stretch>
            <a:fillRect/>
          </a:stretch>
        </p:blipFill>
        <p:spPr>
          <a:xfrm>
            <a:off x="1463351" y="3218422"/>
            <a:ext cx="3276600" cy="2500313"/>
          </a:xfrm>
          <a:prstGeom prst="rect">
            <a:avLst/>
          </a:prstGeom>
          <a:noFill/>
        </p:spPr>
      </p:pic>
      <p:pic>
        <p:nvPicPr>
          <p:cNvPr id="20" name="Picture 5">
            <a:extLst>
              <a:ext uri="{FF2B5EF4-FFF2-40B4-BE49-F238E27FC236}">
                <a16:creationId xmlns:a16="http://schemas.microsoft.com/office/drawing/2014/main" id="{80892498-E435-44E8-82F2-1ED3F3C12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73351" y="3523222"/>
            <a:ext cx="4000500" cy="1836738"/>
          </a:xfrm>
          <a:prstGeom prst="rect">
            <a:avLst/>
          </a:prstGeom>
          <a:noFill/>
        </p:spPr>
      </p:pic>
      <p:sp>
        <p:nvSpPr>
          <p:cNvPr id="21" name="Text Box 6">
            <a:extLst>
              <a:ext uri="{FF2B5EF4-FFF2-40B4-BE49-F238E27FC236}">
                <a16:creationId xmlns:a16="http://schemas.microsoft.com/office/drawing/2014/main" id="{556AA868-E944-460B-8E2F-0B51C600B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151" y="3066022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距离矩阵</a:t>
            </a:r>
            <a:r>
              <a:rPr lang="en-US" alt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274666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凝聚层次聚类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5"/>
            <a:ext cx="10890885" cy="50935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计算簇间邻近度的方法：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：不同簇的两个最远的点的邻近度为两个簇的邻近度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DCFC1956-CBB0-4DA4-96CB-49D2FA7D092B}"/>
              </a:ext>
            </a:extLst>
          </p:cNvPr>
          <p:cNvSpPr txBox="1">
            <a:spLocks noChangeArrowheads="1"/>
          </p:cNvSpPr>
          <p:nvPr/>
        </p:nvSpPr>
        <p:spPr>
          <a:xfrm>
            <a:off x="1812926" y="3028951"/>
            <a:ext cx="4800600" cy="3303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pic>
        <p:nvPicPr>
          <p:cNvPr id="20" name="Picture 5">
            <a:extLst>
              <a:ext uri="{FF2B5EF4-FFF2-40B4-BE49-F238E27FC236}">
                <a16:creationId xmlns:a16="http://schemas.microsoft.com/office/drawing/2014/main" id="{80892498-E435-44E8-82F2-1ED3F3C12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6093" y="3463308"/>
            <a:ext cx="4000500" cy="1836738"/>
          </a:xfrm>
          <a:prstGeom prst="rect">
            <a:avLst/>
          </a:prstGeom>
          <a:noFill/>
        </p:spPr>
      </p:pic>
      <p:sp>
        <p:nvSpPr>
          <p:cNvPr id="21" name="Text Box 6">
            <a:extLst>
              <a:ext uri="{FF2B5EF4-FFF2-40B4-BE49-F238E27FC236}">
                <a16:creationId xmlns:a16="http://schemas.microsoft.com/office/drawing/2014/main" id="{556AA868-E944-460B-8E2F-0B51C600B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077" y="3218422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距离矩阵</a:t>
            </a:r>
            <a:r>
              <a:rPr lang="en-US" altLang="en-US" dirty="0"/>
              <a:t>:</a:t>
            </a:r>
          </a:p>
        </p:txBody>
      </p:sp>
      <p:grpSp>
        <p:nvGrpSpPr>
          <p:cNvPr id="11" name="Group 5">
            <a:extLst>
              <a:ext uri="{FF2B5EF4-FFF2-40B4-BE49-F238E27FC236}">
                <a16:creationId xmlns:a16="http://schemas.microsoft.com/office/drawing/2014/main" id="{EFDE0803-190B-4D45-B4C6-37196FD2741C}"/>
              </a:ext>
            </a:extLst>
          </p:cNvPr>
          <p:cNvGrpSpPr>
            <a:grpSpLocks/>
          </p:cNvGrpSpPr>
          <p:nvPr/>
        </p:nvGrpSpPr>
        <p:grpSpPr bwMode="auto">
          <a:xfrm>
            <a:off x="8460263" y="427597"/>
            <a:ext cx="3175000" cy="2790825"/>
            <a:chOff x="471" y="1117"/>
            <a:chExt cx="2000" cy="1758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5782251-9B3E-4136-A11F-5060F477E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2E4DB98-5B28-4322-90FB-F0690922B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70BDA002-48EA-4C3F-A10B-773F4DAC2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118E4AE-1E35-4D84-9AC2-0D7F3F444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0A16A73-6C74-48E8-B273-DDDCB71E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F6F945-55D7-46A4-AAD2-54E06A439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14DA42E1-8754-4159-9CB6-896664545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117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2D93DD46-2F71-445E-A3F6-85991D8A1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" y="1764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F8A863DF-ABF5-4B15-A331-7B121AEE1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" y="2069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EBEF0CF7-5D09-4DC7-8313-15CCF5364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" y="263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FCE24D16-C99D-4735-90A8-164C54F47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1626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26" name="Rectangle 17">
              <a:extLst>
                <a:ext uri="{FF2B5EF4-FFF2-40B4-BE49-F238E27FC236}">
                  <a16:creationId xmlns:a16="http://schemas.microsoft.com/office/drawing/2014/main" id="{E4166CAD-4184-46F6-8D28-A52AFBC0D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7" y="212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43" name="Group 18">
            <a:extLst>
              <a:ext uri="{FF2B5EF4-FFF2-40B4-BE49-F238E27FC236}">
                <a16:creationId xmlns:a16="http://schemas.microsoft.com/office/drawing/2014/main" id="{2D0EB117-D8D5-4DAD-A7B6-8DDEF29C171C}"/>
              </a:ext>
            </a:extLst>
          </p:cNvPr>
          <p:cNvGrpSpPr>
            <a:grpSpLocks/>
          </p:cNvGrpSpPr>
          <p:nvPr/>
        </p:nvGrpSpPr>
        <p:grpSpPr bwMode="auto">
          <a:xfrm>
            <a:off x="10160475" y="1527735"/>
            <a:ext cx="1423988" cy="914400"/>
            <a:chOff x="1572" y="1804"/>
            <a:chExt cx="897" cy="576"/>
          </a:xfrm>
        </p:grpSpPr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6DE1D830-76C2-4099-B48B-F87AD4831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20">
              <a:extLst>
                <a:ext uri="{FF2B5EF4-FFF2-40B4-BE49-F238E27FC236}">
                  <a16:creationId xmlns:a16="http://schemas.microsoft.com/office/drawing/2014/main" id="{4815F430-D83D-4D06-BEE9-2CF66B49C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804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aphicFrame>
        <p:nvGraphicFramePr>
          <p:cNvPr id="46" name="表格 2">
            <a:extLst>
              <a:ext uri="{FF2B5EF4-FFF2-40B4-BE49-F238E27FC236}">
                <a16:creationId xmlns:a16="http://schemas.microsoft.com/office/drawing/2014/main" id="{74F3071A-0490-4F67-959E-D8AA28B28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783473"/>
              </p:ext>
            </p:extLst>
          </p:nvPr>
        </p:nvGraphicFramePr>
        <p:xfrm>
          <a:off x="5559299" y="3507399"/>
          <a:ext cx="5156802" cy="2642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467">
                  <a:extLst>
                    <a:ext uri="{9D8B030D-6E8A-4147-A177-3AD203B41FA5}">
                      <a16:colId xmlns:a16="http://schemas.microsoft.com/office/drawing/2014/main" val="1402402479"/>
                    </a:ext>
                  </a:extLst>
                </a:gridCol>
                <a:gridCol w="859467">
                  <a:extLst>
                    <a:ext uri="{9D8B030D-6E8A-4147-A177-3AD203B41FA5}">
                      <a16:colId xmlns:a16="http://schemas.microsoft.com/office/drawing/2014/main" val="940784552"/>
                    </a:ext>
                  </a:extLst>
                </a:gridCol>
                <a:gridCol w="859467">
                  <a:extLst>
                    <a:ext uri="{9D8B030D-6E8A-4147-A177-3AD203B41FA5}">
                      <a16:colId xmlns:a16="http://schemas.microsoft.com/office/drawing/2014/main" val="3053000335"/>
                    </a:ext>
                  </a:extLst>
                </a:gridCol>
                <a:gridCol w="859467">
                  <a:extLst>
                    <a:ext uri="{9D8B030D-6E8A-4147-A177-3AD203B41FA5}">
                      <a16:colId xmlns:a16="http://schemas.microsoft.com/office/drawing/2014/main" val="2103213953"/>
                    </a:ext>
                  </a:extLst>
                </a:gridCol>
                <a:gridCol w="859467">
                  <a:extLst>
                    <a:ext uri="{9D8B030D-6E8A-4147-A177-3AD203B41FA5}">
                      <a16:colId xmlns:a16="http://schemas.microsoft.com/office/drawing/2014/main" val="4201980387"/>
                    </a:ext>
                  </a:extLst>
                </a:gridCol>
                <a:gridCol w="859467">
                  <a:extLst>
                    <a:ext uri="{9D8B030D-6E8A-4147-A177-3AD203B41FA5}">
                      <a16:colId xmlns:a16="http://schemas.microsoft.com/office/drawing/2014/main" val="2902264385"/>
                    </a:ext>
                  </a:extLst>
                </a:gridCol>
              </a:tblGrid>
              <a:tr h="44040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p3&amp;p6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794037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231524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427333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724937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03190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p3&amp;p6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428435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0F67ABFB-9863-4681-8860-19A8FDE272ED}"/>
              </a:ext>
            </a:extLst>
          </p:cNvPr>
          <p:cNvSpPr/>
          <p:nvPr/>
        </p:nvSpPr>
        <p:spPr>
          <a:xfrm>
            <a:off x="4786604" y="4415865"/>
            <a:ext cx="438539" cy="4360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00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凝聚层次聚类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5"/>
            <a:ext cx="10890885" cy="50935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计算簇间邻近度的方法：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：不同簇的两个最远的点的邻近度为两个簇的邻近度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DCFC1956-CBB0-4DA4-96CB-49D2FA7D092B}"/>
              </a:ext>
            </a:extLst>
          </p:cNvPr>
          <p:cNvSpPr txBox="1">
            <a:spLocks noChangeArrowheads="1"/>
          </p:cNvSpPr>
          <p:nvPr/>
        </p:nvSpPr>
        <p:spPr>
          <a:xfrm>
            <a:off x="1812926" y="3028951"/>
            <a:ext cx="4800600" cy="3303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sp>
        <p:nvSpPr>
          <p:cNvPr id="21" name="Text Box 6">
            <a:extLst>
              <a:ext uri="{FF2B5EF4-FFF2-40B4-BE49-F238E27FC236}">
                <a16:creationId xmlns:a16="http://schemas.microsoft.com/office/drawing/2014/main" id="{556AA868-E944-460B-8E2F-0B51C600B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077" y="3218422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距离矩阵</a:t>
            </a:r>
            <a:r>
              <a:rPr lang="en-US" altLang="en-US" dirty="0"/>
              <a:t>:</a:t>
            </a:r>
          </a:p>
        </p:txBody>
      </p:sp>
      <p:grpSp>
        <p:nvGrpSpPr>
          <p:cNvPr id="11" name="Group 5">
            <a:extLst>
              <a:ext uri="{FF2B5EF4-FFF2-40B4-BE49-F238E27FC236}">
                <a16:creationId xmlns:a16="http://schemas.microsoft.com/office/drawing/2014/main" id="{EFDE0803-190B-4D45-B4C6-37196FD2741C}"/>
              </a:ext>
            </a:extLst>
          </p:cNvPr>
          <p:cNvGrpSpPr>
            <a:grpSpLocks/>
          </p:cNvGrpSpPr>
          <p:nvPr/>
        </p:nvGrpSpPr>
        <p:grpSpPr bwMode="auto">
          <a:xfrm>
            <a:off x="8460263" y="427597"/>
            <a:ext cx="3175000" cy="2790825"/>
            <a:chOff x="471" y="1117"/>
            <a:chExt cx="2000" cy="1758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5782251-9B3E-4136-A11F-5060F477E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2E4DB98-5B28-4322-90FB-F0690922B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70BDA002-48EA-4C3F-A10B-773F4DAC2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118E4AE-1E35-4D84-9AC2-0D7F3F444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0A16A73-6C74-48E8-B273-DDDCB71E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F6F945-55D7-46A4-AAD2-54E06A439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14DA42E1-8754-4159-9CB6-896664545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117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2D93DD46-2F71-445E-A3F6-85991D8A1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" y="1764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F8A863DF-ABF5-4B15-A331-7B121AEE1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" y="2069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EBEF0CF7-5D09-4DC7-8313-15CCF5364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" y="263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FCE24D16-C99D-4735-90A8-164C54F47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1626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26" name="Rectangle 17">
              <a:extLst>
                <a:ext uri="{FF2B5EF4-FFF2-40B4-BE49-F238E27FC236}">
                  <a16:creationId xmlns:a16="http://schemas.microsoft.com/office/drawing/2014/main" id="{E4166CAD-4184-46F6-8D28-A52AFBC0D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7" y="212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43" name="Group 18">
            <a:extLst>
              <a:ext uri="{FF2B5EF4-FFF2-40B4-BE49-F238E27FC236}">
                <a16:creationId xmlns:a16="http://schemas.microsoft.com/office/drawing/2014/main" id="{2D0EB117-D8D5-4DAD-A7B6-8DDEF29C171C}"/>
              </a:ext>
            </a:extLst>
          </p:cNvPr>
          <p:cNvGrpSpPr>
            <a:grpSpLocks/>
          </p:cNvGrpSpPr>
          <p:nvPr/>
        </p:nvGrpSpPr>
        <p:grpSpPr bwMode="auto">
          <a:xfrm>
            <a:off x="10160475" y="1527735"/>
            <a:ext cx="1423988" cy="914400"/>
            <a:chOff x="1572" y="1804"/>
            <a:chExt cx="897" cy="576"/>
          </a:xfrm>
        </p:grpSpPr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6DE1D830-76C2-4099-B48B-F87AD4831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20">
              <a:extLst>
                <a:ext uri="{FF2B5EF4-FFF2-40B4-BE49-F238E27FC236}">
                  <a16:creationId xmlns:a16="http://schemas.microsoft.com/office/drawing/2014/main" id="{4815F430-D83D-4D06-BEE9-2CF66B49C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804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aphicFrame>
        <p:nvGraphicFramePr>
          <p:cNvPr id="46" name="表格 2">
            <a:extLst>
              <a:ext uri="{FF2B5EF4-FFF2-40B4-BE49-F238E27FC236}">
                <a16:creationId xmlns:a16="http://schemas.microsoft.com/office/drawing/2014/main" id="{74F3071A-0490-4F67-959E-D8AA28B28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900161"/>
              </p:ext>
            </p:extLst>
          </p:nvPr>
        </p:nvGraphicFramePr>
        <p:xfrm>
          <a:off x="579867" y="3640264"/>
          <a:ext cx="5156802" cy="2642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467">
                  <a:extLst>
                    <a:ext uri="{9D8B030D-6E8A-4147-A177-3AD203B41FA5}">
                      <a16:colId xmlns:a16="http://schemas.microsoft.com/office/drawing/2014/main" val="1402402479"/>
                    </a:ext>
                  </a:extLst>
                </a:gridCol>
                <a:gridCol w="859467">
                  <a:extLst>
                    <a:ext uri="{9D8B030D-6E8A-4147-A177-3AD203B41FA5}">
                      <a16:colId xmlns:a16="http://schemas.microsoft.com/office/drawing/2014/main" val="940784552"/>
                    </a:ext>
                  </a:extLst>
                </a:gridCol>
                <a:gridCol w="859467">
                  <a:extLst>
                    <a:ext uri="{9D8B030D-6E8A-4147-A177-3AD203B41FA5}">
                      <a16:colId xmlns:a16="http://schemas.microsoft.com/office/drawing/2014/main" val="3053000335"/>
                    </a:ext>
                  </a:extLst>
                </a:gridCol>
                <a:gridCol w="859467">
                  <a:extLst>
                    <a:ext uri="{9D8B030D-6E8A-4147-A177-3AD203B41FA5}">
                      <a16:colId xmlns:a16="http://schemas.microsoft.com/office/drawing/2014/main" val="2103213953"/>
                    </a:ext>
                  </a:extLst>
                </a:gridCol>
                <a:gridCol w="859467">
                  <a:extLst>
                    <a:ext uri="{9D8B030D-6E8A-4147-A177-3AD203B41FA5}">
                      <a16:colId xmlns:a16="http://schemas.microsoft.com/office/drawing/2014/main" val="4201980387"/>
                    </a:ext>
                  </a:extLst>
                </a:gridCol>
                <a:gridCol w="859467">
                  <a:extLst>
                    <a:ext uri="{9D8B030D-6E8A-4147-A177-3AD203B41FA5}">
                      <a16:colId xmlns:a16="http://schemas.microsoft.com/office/drawing/2014/main" val="2902264385"/>
                    </a:ext>
                  </a:extLst>
                </a:gridCol>
              </a:tblGrid>
              <a:tr h="44040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p3&amp;p6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794037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231524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0.14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427333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724937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0.14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03190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p3&amp;p6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428435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0F67ABFB-9863-4681-8860-19A8FDE272ED}"/>
              </a:ext>
            </a:extLst>
          </p:cNvPr>
          <p:cNvSpPr/>
          <p:nvPr/>
        </p:nvSpPr>
        <p:spPr>
          <a:xfrm>
            <a:off x="5876729" y="4743452"/>
            <a:ext cx="438539" cy="4360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81DBFF89-8256-47CE-A0A5-DE13A7EE2F99}"/>
              </a:ext>
            </a:extLst>
          </p:cNvPr>
          <p:cNvGrpSpPr>
            <a:grpSpLocks/>
          </p:cNvGrpSpPr>
          <p:nvPr/>
        </p:nvGrpSpPr>
        <p:grpSpPr bwMode="auto">
          <a:xfrm>
            <a:off x="8259330" y="1100414"/>
            <a:ext cx="1735138" cy="1158875"/>
            <a:chOff x="332" y="1568"/>
            <a:chExt cx="1093" cy="730"/>
          </a:xfrm>
        </p:grpSpPr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EF5C9E6-A559-4A8C-AF07-88486AEEB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AA94B272-8FAE-4789-A899-CB97BACE4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" y="2052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aphicFrame>
        <p:nvGraphicFramePr>
          <p:cNvPr id="30" name="表格 2">
            <a:extLst>
              <a:ext uri="{FF2B5EF4-FFF2-40B4-BE49-F238E27FC236}">
                <a16:creationId xmlns:a16="http://schemas.microsoft.com/office/drawing/2014/main" id="{51E384FB-79B3-46B7-94AC-727E4CB2F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103858"/>
              </p:ext>
            </p:extLst>
          </p:nvPr>
        </p:nvGraphicFramePr>
        <p:xfrm>
          <a:off x="6613526" y="3705836"/>
          <a:ext cx="4585175" cy="2202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035">
                  <a:extLst>
                    <a:ext uri="{9D8B030D-6E8A-4147-A177-3AD203B41FA5}">
                      <a16:colId xmlns:a16="http://schemas.microsoft.com/office/drawing/2014/main" val="1402402479"/>
                    </a:ext>
                  </a:extLst>
                </a:gridCol>
                <a:gridCol w="917035">
                  <a:extLst>
                    <a:ext uri="{9D8B030D-6E8A-4147-A177-3AD203B41FA5}">
                      <a16:colId xmlns:a16="http://schemas.microsoft.com/office/drawing/2014/main" val="940784552"/>
                    </a:ext>
                  </a:extLst>
                </a:gridCol>
                <a:gridCol w="917035">
                  <a:extLst>
                    <a:ext uri="{9D8B030D-6E8A-4147-A177-3AD203B41FA5}">
                      <a16:colId xmlns:a16="http://schemas.microsoft.com/office/drawing/2014/main" val="3053000335"/>
                    </a:ext>
                  </a:extLst>
                </a:gridCol>
                <a:gridCol w="917035">
                  <a:extLst>
                    <a:ext uri="{9D8B030D-6E8A-4147-A177-3AD203B41FA5}">
                      <a16:colId xmlns:a16="http://schemas.microsoft.com/office/drawing/2014/main" val="4201980387"/>
                    </a:ext>
                  </a:extLst>
                </a:gridCol>
                <a:gridCol w="917035">
                  <a:extLst>
                    <a:ext uri="{9D8B030D-6E8A-4147-A177-3AD203B41FA5}">
                      <a16:colId xmlns:a16="http://schemas.microsoft.com/office/drawing/2014/main" val="2799705313"/>
                    </a:ext>
                  </a:extLst>
                </a:gridCol>
              </a:tblGrid>
              <a:tr h="44040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p3&amp;p6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p2&amp;p5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794037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231524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724937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p3&amp;p6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428435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p2&amp;p5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030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6807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凝聚层次聚类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5"/>
            <a:ext cx="10890885" cy="50935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计算簇间邻近度的方法：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：不同簇的两个最远的点的邻近度为两个簇的邻近度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DCFC1956-CBB0-4DA4-96CB-49D2FA7D092B}"/>
              </a:ext>
            </a:extLst>
          </p:cNvPr>
          <p:cNvSpPr txBox="1">
            <a:spLocks noChangeArrowheads="1"/>
          </p:cNvSpPr>
          <p:nvPr/>
        </p:nvSpPr>
        <p:spPr>
          <a:xfrm>
            <a:off x="1812926" y="3028951"/>
            <a:ext cx="4800600" cy="3303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sp>
        <p:nvSpPr>
          <p:cNvPr id="21" name="Text Box 6">
            <a:extLst>
              <a:ext uri="{FF2B5EF4-FFF2-40B4-BE49-F238E27FC236}">
                <a16:creationId xmlns:a16="http://schemas.microsoft.com/office/drawing/2014/main" id="{556AA868-E944-460B-8E2F-0B51C600B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077" y="3218422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距离矩阵</a:t>
            </a:r>
            <a:r>
              <a:rPr lang="en-US" altLang="en-US" dirty="0"/>
              <a:t>:</a:t>
            </a:r>
          </a:p>
        </p:txBody>
      </p:sp>
      <p:grpSp>
        <p:nvGrpSpPr>
          <p:cNvPr id="11" name="Group 5">
            <a:extLst>
              <a:ext uri="{FF2B5EF4-FFF2-40B4-BE49-F238E27FC236}">
                <a16:creationId xmlns:a16="http://schemas.microsoft.com/office/drawing/2014/main" id="{EFDE0803-190B-4D45-B4C6-37196FD2741C}"/>
              </a:ext>
            </a:extLst>
          </p:cNvPr>
          <p:cNvGrpSpPr>
            <a:grpSpLocks/>
          </p:cNvGrpSpPr>
          <p:nvPr/>
        </p:nvGrpSpPr>
        <p:grpSpPr bwMode="auto">
          <a:xfrm>
            <a:off x="8460263" y="427597"/>
            <a:ext cx="3175000" cy="2790825"/>
            <a:chOff x="471" y="1117"/>
            <a:chExt cx="2000" cy="1758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5782251-9B3E-4136-A11F-5060F477E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2E4DB98-5B28-4322-90FB-F0690922B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70BDA002-48EA-4C3F-A10B-773F4DAC2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118E4AE-1E35-4D84-9AC2-0D7F3F444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0A16A73-6C74-48E8-B273-DDDCB71E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F6F945-55D7-46A4-AAD2-54E06A439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14DA42E1-8754-4159-9CB6-896664545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117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2D93DD46-2F71-445E-A3F6-85991D8A1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" y="1764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F8A863DF-ABF5-4B15-A331-7B121AEE1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" y="2069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EBEF0CF7-5D09-4DC7-8313-15CCF5364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" y="263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FCE24D16-C99D-4735-90A8-164C54F47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1626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26" name="Rectangle 17">
              <a:extLst>
                <a:ext uri="{FF2B5EF4-FFF2-40B4-BE49-F238E27FC236}">
                  <a16:creationId xmlns:a16="http://schemas.microsoft.com/office/drawing/2014/main" id="{E4166CAD-4184-46F6-8D28-A52AFBC0D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7" y="212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43" name="Group 18">
            <a:extLst>
              <a:ext uri="{FF2B5EF4-FFF2-40B4-BE49-F238E27FC236}">
                <a16:creationId xmlns:a16="http://schemas.microsoft.com/office/drawing/2014/main" id="{2D0EB117-D8D5-4DAD-A7B6-8DDEF29C171C}"/>
              </a:ext>
            </a:extLst>
          </p:cNvPr>
          <p:cNvGrpSpPr>
            <a:grpSpLocks/>
          </p:cNvGrpSpPr>
          <p:nvPr/>
        </p:nvGrpSpPr>
        <p:grpSpPr bwMode="auto">
          <a:xfrm>
            <a:off x="10160475" y="1527735"/>
            <a:ext cx="1423988" cy="914400"/>
            <a:chOff x="1572" y="1804"/>
            <a:chExt cx="897" cy="576"/>
          </a:xfrm>
        </p:grpSpPr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6DE1D830-76C2-4099-B48B-F87AD4831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20">
              <a:extLst>
                <a:ext uri="{FF2B5EF4-FFF2-40B4-BE49-F238E27FC236}">
                  <a16:creationId xmlns:a16="http://schemas.microsoft.com/office/drawing/2014/main" id="{4815F430-D83D-4D06-BEE9-2CF66B49C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804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sp>
        <p:nvSpPr>
          <p:cNvPr id="3" name="箭头: 右 2">
            <a:extLst>
              <a:ext uri="{FF2B5EF4-FFF2-40B4-BE49-F238E27FC236}">
                <a16:creationId xmlns:a16="http://schemas.microsoft.com/office/drawing/2014/main" id="{0F67ABFB-9863-4681-8860-19A8FDE272ED}"/>
              </a:ext>
            </a:extLst>
          </p:cNvPr>
          <p:cNvSpPr/>
          <p:nvPr/>
        </p:nvSpPr>
        <p:spPr>
          <a:xfrm>
            <a:off x="5876729" y="4743452"/>
            <a:ext cx="438539" cy="4360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81DBFF89-8256-47CE-A0A5-DE13A7EE2F99}"/>
              </a:ext>
            </a:extLst>
          </p:cNvPr>
          <p:cNvGrpSpPr>
            <a:grpSpLocks/>
          </p:cNvGrpSpPr>
          <p:nvPr/>
        </p:nvGrpSpPr>
        <p:grpSpPr bwMode="auto">
          <a:xfrm>
            <a:off x="8259330" y="1100414"/>
            <a:ext cx="1735138" cy="1158875"/>
            <a:chOff x="332" y="1568"/>
            <a:chExt cx="1093" cy="730"/>
          </a:xfrm>
        </p:grpSpPr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EF5C9E6-A559-4A8C-AF07-88486AEEB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AA94B272-8FAE-4789-A899-CB97BACE4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" y="2052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aphicFrame>
        <p:nvGraphicFramePr>
          <p:cNvPr id="30" name="表格 2">
            <a:extLst>
              <a:ext uri="{FF2B5EF4-FFF2-40B4-BE49-F238E27FC236}">
                <a16:creationId xmlns:a16="http://schemas.microsoft.com/office/drawing/2014/main" id="{51E384FB-79B3-46B7-94AC-727E4CB2F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1033"/>
              </p:ext>
            </p:extLst>
          </p:nvPr>
        </p:nvGraphicFramePr>
        <p:xfrm>
          <a:off x="838200" y="3758584"/>
          <a:ext cx="4585175" cy="2202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035">
                  <a:extLst>
                    <a:ext uri="{9D8B030D-6E8A-4147-A177-3AD203B41FA5}">
                      <a16:colId xmlns:a16="http://schemas.microsoft.com/office/drawing/2014/main" val="1402402479"/>
                    </a:ext>
                  </a:extLst>
                </a:gridCol>
                <a:gridCol w="917035">
                  <a:extLst>
                    <a:ext uri="{9D8B030D-6E8A-4147-A177-3AD203B41FA5}">
                      <a16:colId xmlns:a16="http://schemas.microsoft.com/office/drawing/2014/main" val="940784552"/>
                    </a:ext>
                  </a:extLst>
                </a:gridCol>
                <a:gridCol w="917035">
                  <a:extLst>
                    <a:ext uri="{9D8B030D-6E8A-4147-A177-3AD203B41FA5}">
                      <a16:colId xmlns:a16="http://schemas.microsoft.com/office/drawing/2014/main" val="3053000335"/>
                    </a:ext>
                  </a:extLst>
                </a:gridCol>
                <a:gridCol w="917035">
                  <a:extLst>
                    <a:ext uri="{9D8B030D-6E8A-4147-A177-3AD203B41FA5}">
                      <a16:colId xmlns:a16="http://schemas.microsoft.com/office/drawing/2014/main" val="4201980387"/>
                    </a:ext>
                  </a:extLst>
                </a:gridCol>
                <a:gridCol w="917035">
                  <a:extLst>
                    <a:ext uri="{9D8B030D-6E8A-4147-A177-3AD203B41FA5}">
                      <a16:colId xmlns:a16="http://schemas.microsoft.com/office/drawing/2014/main" val="2799705313"/>
                    </a:ext>
                  </a:extLst>
                </a:gridCol>
              </a:tblGrid>
              <a:tr h="44040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p3&amp;p6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p2&amp;p5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794037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231524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0.15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724937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p3&amp;p6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0.15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428435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p2&amp;p5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030189"/>
                  </a:ext>
                </a:extLst>
              </a:tr>
            </a:tbl>
          </a:graphicData>
        </a:graphic>
      </p:graphicFrame>
      <p:graphicFrame>
        <p:nvGraphicFramePr>
          <p:cNvPr id="34" name="表格 2">
            <a:extLst>
              <a:ext uri="{FF2B5EF4-FFF2-40B4-BE49-F238E27FC236}">
                <a16:creationId xmlns:a16="http://schemas.microsoft.com/office/drawing/2014/main" id="{46D6A6DB-4C03-4754-98AC-AA74E5693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163791"/>
              </p:ext>
            </p:extLst>
          </p:nvPr>
        </p:nvGraphicFramePr>
        <p:xfrm>
          <a:off x="6834310" y="3713533"/>
          <a:ext cx="5160484" cy="2160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121">
                  <a:extLst>
                    <a:ext uri="{9D8B030D-6E8A-4147-A177-3AD203B41FA5}">
                      <a16:colId xmlns:a16="http://schemas.microsoft.com/office/drawing/2014/main" val="1402402479"/>
                    </a:ext>
                  </a:extLst>
                </a:gridCol>
                <a:gridCol w="1290121">
                  <a:extLst>
                    <a:ext uri="{9D8B030D-6E8A-4147-A177-3AD203B41FA5}">
                      <a16:colId xmlns:a16="http://schemas.microsoft.com/office/drawing/2014/main" val="940784552"/>
                    </a:ext>
                  </a:extLst>
                </a:gridCol>
                <a:gridCol w="1290121">
                  <a:extLst>
                    <a:ext uri="{9D8B030D-6E8A-4147-A177-3AD203B41FA5}">
                      <a16:colId xmlns:a16="http://schemas.microsoft.com/office/drawing/2014/main" val="3053000335"/>
                    </a:ext>
                  </a:extLst>
                </a:gridCol>
                <a:gridCol w="1290121">
                  <a:extLst>
                    <a:ext uri="{9D8B030D-6E8A-4147-A177-3AD203B41FA5}">
                      <a16:colId xmlns:a16="http://schemas.microsoft.com/office/drawing/2014/main" val="4201980387"/>
                    </a:ext>
                  </a:extLst>
                </a:gridCol>
              </a:tblGrid>
              <a:tr h="439367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p3&amp;p4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&amp;p6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p2&amp;p5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794037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0.37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0.34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231524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p3&amp;p4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&amp;p6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0.37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0.39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724937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p2&amp;p5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0.34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0.39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428435"/>
                  </a:ext>
                </a:extLst>
              </a:tr>
            </a:tbl>
          </a:graphicData>
        </a:graphic>
      </p:graphicFrame>
      <p:grpSp>
        <p:nvGrpSpPr>
          <p:cNvPr id="35" name="Group 28">
            <a:extLst>
              <a:ext uri="{FF2B5EF4-FFF2-40B4-BE49-F238E27FC236}">
                <a16:creationId xmlns:a16="http://schemas.microsoft.com/office/drawing/2014/main" id="{80086B33-4661-4E7A-A205-4D1950AEF4E6}"/>
              </a:ext>
            </a:extLst>
          </p:cNvPr>
          <p:cNvGrpSpPr>
            <a:grpSpLocks/>
          </p:cNvGrpSpPr>
          <p:nvPr/>
        </p:nvGrpSpPr>
        <p:grpSpPr bwMode="auto">
          <a:xfrm>
            <a:off x="9394506" y="1575219"/>
            <a:ext cx="2288223" cy="1768427"/>
            <a:chOff x="1070" y="2167"/>
            <a:chExt cx="1361" cy="1041"/>
          </a:xfrm>
        </p:grpSpPr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BEA27E86-0507-4D6F-8ED0-B7570B8FA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" y="256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EEB8B0AF-4954-42B5-94E3-09CA8076B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16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凝聚层次聚类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5"/>
            <a:ext cx="10890885" cy="50935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计算簇间邻近度的方法：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：不同簇的两个最远的点的邻近度为两个簇的邻近度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 Box 4">
            <a:extLst>
              <a:ext uri="{FF2B5EF4-FFF2-40B4-BE49-F238E27FC236}">
                <a16:creationId xmlns:a16="http://schemas.microsoft.com/office/drawing/2014/main" id="{41348E9C-6802-412A-9002-C5C7C3C0C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6240" y="558975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800" dirty="0"/>
              <a:t>树状图</a:t>
            </a:r>
            <a:endParaRPr lang="en-US" altLang="en-US" sz="1800" dirty="0"/>
          </a:p>
        </p:txBody>
      </p:sp>
      <p:grpSp>
        <p:nvGrpSpPr>
          <p:cNvPr id="43" name="Group 6">
            <a:extLst>
              <a:ext uri="{FF2B5EF4-FFF2-40B4-BE49-F238E27FC236}">
                <a16:creationId xmlns:a16="http://schemas.microsoft.com/office/drawing/2014/main" id="{6D7C63AE-6CB4-4CA1-BFD6-6B121E7486CE}"/>
              </a:ext>
            </a:extLst>
          </p:cNvPr>
          <p:cNvGrpSpPr>
            <a:grpSpLocks/>
          </p:cNvGrpSpPr>
          <p:nvPr/>
        </p:nvGrpSpPr>
        <p:grpSpPr bwMode="auto">
          <a:xfrm>
            <a:off x="2117726" y="2863850"/>
            <a:ext cx="2998787" cy="2687637"/>
            <a:chOff x="383" y="1437"/>
            <a:chExt cx="1889" cy="1693"/>
          </a:xfrm>
        </p:grpSpPr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C07532F4-01F8-48C3-A6A7-F0018DA75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BB0A37AE-6385-496C-9D46-02B667114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07E5B1E7-0FC7-4895-A903-ED4A079E0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FF62B1AC-8A60-4F16-A9C6-F83C1CCB0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81BB2EDC-2A62-48E8-93C3-FDCF293C9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1E937729-B5EE-4BA3-A7D5-CBA7F0BC1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Rectangle 13">
              <a:extLst>
                <a:ext uri="{FF2B5EF4-FFF2-40B4-BE49-F238E27FC236}">
                  <a16:creationId xmlns:a16="http://schemas.microsoft.com/office/drawing/2014/main" id="{AB83FE96-3137-4E12-B8E4-A819E8CE6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" y="1437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74" name="Rectangle 14">
              <a:extLst>
                <a:ext uri="{FF2B5EF4-FFF2-40B4-BE49-F238E27FC236}">
                  <a16:creationId xmlns:a16="http://schemas.microsoft.com/office/drawing/2014/main" id="{8E63A339-1EC2-40DA-BD8B-F9C073EFF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2061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75" name="Rectangle 15">
              <a:extLst>
                <a:ext uri="{FF2B5EF4-FFF2-40B4-BE49-F238E27FC236}">
                  <a16:creationId xmlns:a16="http://schemas.microsoft.com/office/drawing/2014/main" id="{5FF30F66-1C3B-443D-8CCC-5D0136EF7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9" y="2373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76" name="Rectangle 16">
              <a:extLst>
                <a:ext uri="{FF2B5EF4-FFF2-40B4-BE49-F238E27FC236}">
                  <a16:creationId xmlns:a16="http://schemas.microsoft.com/office/drawing/2014/main" id="{94A46E78-459D-43A9-9959-9AC047B5D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" y="29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77" name="Rectangle 17">
              <a:extLst>
                <a:ext uri="{FF2B5EF4-FFF2-40B4-BE49-F238E27FC236}">
                  <a16:creationId xmlns:a16="http://schemas.microsoft.com/office/drawing/2014/main" id="{6E356C51-EA69-42C6-ABED-656D96E16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1940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78" name="Rectangle 18">
              <a:extLst>
                <a:ext uri="{FF2B5EF4-FFF2-40B4-BE49-F238E27FC236}">
                  <a16:creationId xmlns:a16="http://schemas.microsoft.com/office/drawing/2014/main" id="{DA8C94F9-EFF3-4B7B-9B70-19B005262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" y="24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79" name="Group 19">
            <a:extLst>
              <a:ext uri="{FF2B5EF4-FFF2-40B4-BE49-F238E27FC236}">
                <a16:creationId xmlns:a16="http://schemas.microsoft.com/office/drawing/2014/main" id="{506276BB-A93D-49D4-B6F4-6C6AC56CBE7B}"/>
              </a:ext>
            </a:extLst>
          </p:cNvPr>
          <p:cNvGrpSpPr>
            <a:grpSpLocks/>
          </p:cNvGrpSpPr>
          <p:nvPr/>
        </p:nvGrpSpPr>
        <p:grpSpPr bwMode="auto">
          <a:xfrm>
            <a:off x="3835401" y="4248150"/>
            <a:ext cx="1401762" cy="890587"/>
            <a:chOff x="1465" y="2309"/>
            <a:chExt cx="883" cy="561"/>
          </a:xfrm>
        </p:grpSpPr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89C8E924-7948-40D2-9A3C-BB0DBA9EE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Rectangle 21">
              <a:extLst>
                <a:ext uri="{FF2B5EF4-FFF2-40B4-BE49-F238E27FC236}">
                  <a16:creationId xmlns:a16="http://schemas.microsoft.com/office/drawing/2014/main" id="{35CB383A-F9A8-4E21-A9B7-88B109FC8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" y="2668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82" name="Group 22">
            <a:extLst>
              <a:ext uri="{FF2B5EF4-FFF2-40B4-BE49-F238E27FC236}">
                <a16:creationId xmlns:a16="http://schemas.microsoft.com/office/drawing/2014/main" id="{FB51517E-6284-4F4E-97D7-06FCFD390914}"/>
              </a:ext>
            </a:extLst>
          </p:cNvPr>
          <p:cNvGrpSpPr>
            <a:grpSpLocks/>
          </p:cNvGrpSpPr>
          <p:nvPr/>
        </p:nvGrpSpPr>
        <p:grpSpPr bwMode="auto">
          <a:xfrm>
            <a:off x="2030413" y="3289300"/>
            <a:ext cx="1579563" cy="889000"/>
            <a:chOff x="328" y="1705"/>
            <a:chExt cx="995" cy="560"/>
          </a:xfrm>
        </p:grpSpPr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CABD38B3-ED76-49F8-80EA-3726A67BE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Rectangle 24">
              <a:extLst>
                <a:ext uri="{FF2B5EF4-FFF2-40B4-BE49-F238E27FC236}">
                  <a16:creationId xmlns:a16="http://schemas.microsoft.com/office/drawing/2014/main" id="{B133BDF1-252E-4A80-BC00-D64BF7AAB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85" name="Group 25">
            <a:extLst>
              <a:ext uri="{FF2B5EF4-FFF2-40B4-BE49-F238E27FC236}">
                <a16:creationId xmlns:a16="http://schemas.microsoft.com/office/drawing/2014/main" id="{94FB9B28-C6C5-4156-BFDB-01F6A9A41368}"/>
              </a:ext>
            </a:extLst>
          </p:cNvPr>
          <p:cNvGrpSpPr>
            <a:grpSpLocks/>
          </p:cNvGrpSpPr>
          <p:nvPr/>
        </p:nvGrpSpPr>
        <p:grpSpPr bwMode="auto">
          <a:xfrm>
            <a:off x="1685926" y="2622550"/>
            <a:ext cx="3935412" cy="3487737"/>
            <a:chOff x="111" y="1285"/>
            <a:chExt cx="2479" cy="2197"/>
          </a:xfrm>
        </p:grpSpPr>
        <p:sp>
          <p:nvSpPr>
            <p:cNvPr id="86" name="Rectangle 26">
              <a:extLst>
                <a:ext uri="{FF2B5EF4-FFF2-40B4-BE49-F238E27FC236}">
                  <a16:creationId xmlns:a16="http://schemas.microsoft.com/office/drawing/2014/main" id="{936A91FF-1408-40CD-9D82-4C0E82730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4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87" name="Freeform 27">
              <a:extLst>
                <a:ext uri="{FF2B5EF4-FFF2-40B4-BE49-F238E27FC236}">
                  <a16:creationId xmlns:a16="http://schemas.microsoft.com/office/drawing/2014/main" id="{80BFD4DB-01E9-4401-8555-A515B08EA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Group 28">
            <a:extLst>
              <a:ext uri="{FF2B5EF4-FFF2-40B4-BE49-F238E27FC236}">
                <a16:creationId xmlns:a16="http://schemas.microsoft.com/office/drawing/2014/main" id="{22FE218B-D65B-4E5F-8C37-9B9A7FB70B6B}"/>
              </a:ext>
            </a:extLst>
          </p:cNvPr>
          <p:cNvGrpSpPr>
            <a:grpSpLocks/>
          </p:cNvGrpSpPr>
          <p:nvPr/>
        </p:nvGrpSpPr>
        <p:grpSpPr bwMode="auto">
          <a:xfrm>
            <a:off x="3208338" y="4022725"/>
            <a:ext cx="2160588" cy="1652587"/>
            <a:chOff x="1070" y="2167"/>
            <a:chExt cx="1361" cy="1041"/>
          </a:xfrm>
        </p:grpSpPr>
        <p:sp>
          <p:nvSpPr>
            <p:cNvPr id="89" name="Rectangle 29">
              <a:extLst>
                <a:ext uri="{FF2B5EF4-FFF2-40B4-BE49-F238E27FC236}">
                  <a16:creationId xmlns:a16="http://schemas.microsoft.com/office/drawing/2014/main" id="{F2034EAB-10F5-46C0-8195-FC6BF8BF6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" y="256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id="{FD7E007B-37C5-4D88-8B4B-46E9CB80D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1" name="Group 31">
            <a:extLst>
              <a:ext uri="{FF2B5EF4-FFF2-40B4-BE49-F238E27FC236}">
                <a16:creationId xmlns:a16="http://schemas.microsoft.com/office/drawing/2014/main" id="{A1B99316-CE1F-4FFB-B5E7-63CE50F39A51}"/>
              </a:ext>
            </a:extLst>
          </p:cNvPr>
          <p:cNvGrpSpPr>
            <a:grpSpLocks/>
          </p:cNvGrpSpPr>
          <p:nvPr/>
        </p:nvGrpSpPr>
        <p:grpSpPr bwMode="auto">
          <a:xfrm>
            <a:off x="1941513" y="2760662"/>
            <a:ext cx="2906713" cy="1520825"/>
            <a:chOff x="272" y="1372"/>
            <a:chExt cx="1831" cy="958"/>
          </a:xfrm>
        </p:grpSpPr>
        <p:sp>
          <p:nvSpPr>
            <p:cNvPr id="92" name="Rectangle 32">
              <a:extLst>
                <a:ext uri="{FF2B5EF4-FFF2-40B4-BE49-F238E27FC236}">
                  <a16:creationId xmlns:a16="http://schemas.microsoft.com/office/drawing/2014/main" id="{57BEA8A7-7C16-475D-A706-A8C959D8F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" y="138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93" name="Freeform 33">
              <a:extLst>
                <a:ext uri="{FF2B5EF4-FFF2-40B4-BE49-F238E27FC236}">
                  <a16:creationId xmlns:a16="http://schemas.microsoft.com/office/drawing/2014/main" id="{ADCC3550-DD8E-40CC-AA59-484E8EF5B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4" name="Picture 5">
            <a:extLst>
              <a:ext uri="{FF2B5EF4-FFF2-40B4-BE49-F238E27FC236}">
                <a16:creationId xmlns:a16="http://schemas.microsoft.com/office/drawing/2014/main" id="{3F64A4C3-6A28-441A-BBF7-88D004761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0" y="2863850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3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聚类的类型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623842"/>
            <a:ext cx="10890885" cy="356397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整个簇集合称作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聚类</a:t>
            </a:r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不同类型的聚类：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层次的（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hierarchical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聚类与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划分的（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partitional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聚类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划分聚类：将对象集划分成不重叠的子集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层次聚类：允许簇拥有子簇。层次聚类是嵌套簇的集合，组织成一棵树。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18375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凝聚层次聚类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5"/>
            <a:ext cx="10890885" cy="50935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计算簇间邻近度的方法：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：不同簇的两个最远的点的邻近度为两个簇的邻近度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方法的优势：对离群点与噪声不太敏感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DCFC1956-CBB0-4DA4-96CB-49D2FA7D092B}"/>
              </a:ext>
            </a:extLst>
          </p:cNvPr>
          <p:cNvSpPr txBox="1">
            <a:spLocks noChangeArrowheads="1"/>
          </p:cNvSpPr>
          <p:nvPr/>
        </p:nvSpPr>
        <p:spPr>
          <a:xfrm>
            <a:off x="1812926" y="3028951"/>
            <a:ext cx="4800600" cy="3303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A0B78664-DCFD-4357-B24A-63E9911AB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8013" y="6185694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864211A0-F078-4E61-BED3-463DE8702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8013" y="6185694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Two Clusters</a:t>
            </a:r>
          </a:p>
        </p:txBody>
      </p:sp>
      <p:pic>
        <p:nvPicPr>
          <p:cNvPr id="11" name="Picture 9">
            <a:extLst>
              <a:ext uri="{FF2B5EF4-FFF2-40B4-BE49-F238E27FC236}">
                <a16:creationId xmlns:a16="http://schemas.microsoft.com/office/drawing/2014/main" id="{04C59AAF-A4A6-4753-A310-F820C896A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2894806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E28F5A5B-90B8-42A1-8999-B55308D42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975" y="2894806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31734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凝聚层次聚类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5"/>
            <a:ext cx="10890885" cy="50935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计算簇间邻近度的方法：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：不同簇的两个最远的点的邻近度为两个簇的邻近度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方法的缺点：可能使大的簇破裂，且更倾向于生成球形的簇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DCFC1956-CBB0-4DA4-96CB-49D2FA7D092B}"/>
              </a:ext>
            </a:extLst>
          </p:cNvPr>
          <p:cNvSpPr txBox="1">
            <a:spLocks noChangeArrowheads="1"/>
          </p:cNvSpPr>
          <p:nvPr/>
        </p:nvSpPr>
        <p:spPr>
          <a:xfrm>
            <a:off x="1812926" y="3028951"/>
            <a:ext cx="4800600" cy="3303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E9999FCE-3098-45CF-84C0-6CA072F5D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6276182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819BC518-C42E-4455-9BB2-A94A196F1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8013" y="6276182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Two Clusters</a:t>
            </a:r>
          </a:p>
        </p:txBody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488B559B-C0E8-42CD-9FD4-A0C4F7E68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2909094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DA8DE63C-1655-46EC-A9B1-7AA8EA330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2909094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7181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凝聚层次聚类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5"/>
            <a:ext cx="10890885" cy="50935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计算簇间邻近度的方法：组平均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组平均：不同簇所有点之间的邻近度的平均值为簇的邻近度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DCFC1956-CBB0-4DA4-96CB-49D2FA7D092B}"/>
              </a:ext>
            </a:extLst>
          </p:cNvPr>
          <p:cNvSpPr txBox="1">
            <a:spLocks noChangeArrowheads="1"/>
          </p:cNvSpPr>
          <p:nvPr/>
        </p:nvSpPr>
        <p:spPr>
          <a:xfrm>
            <a:off x="1812926" y="3028951"/>
            <a:ext cx="4800600" cy="3303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600" lvl="1" indent="-533400"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85879C22-B635-4E9B-B061-4A08C5D93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3334"/>
          <a:stretch>
            <a:fillRect/>
          </a:stretch>
        </p:blipFill>
        <p:spPr>
          <a:xfrm>
            <a:off x="1385082" y="3639579"/>
            <a:ext cx="3276600" cy="2500313"/>
          </a:xfrm>
          <a:prstGeom prst="rect">
            <a:avLst/>
          </a:prstGeom>
          <a:noFill/>
        </p:spPr>
      </p:pic>
      <p:pic>
        <p:nvPicPr>
          <p:cNvPr id="20" name="Picture 5">
            <a:extLst>
              <a:ext uri="{FF2B5EF4-FFF2-40B4-BE49-F238E27FC236}">
                <a16:creationId xmlns:a16="http://schemas.microsoft.com/office/drawing/2014/main" id="{80892498-E435-44E8-82F2-1ED3F3C12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5999" y="4065162"/>
            <a:ext cx="4000500" cy="1836738"/>
          </a:xfrm>
          <a:prstGeom prst="rect">
            <a:avLst/>
          </a:prstGeom>
          <a:noFill/>
        </p:spPr>
      </p:pic>
      <p:sp>
        <p:nvSpPr>
          <p:cNvPr id="21" name="Text Box 6">
            <a:extLst>
              <a:ext uri="{FF2B5EF4-FFF2-40B4-BE49-F238E27FC236}">
                <a16:creationId xmlns:a16="http://schemas.microsoft.com/office/drawing/2014/main" id="{556AA868-E944-460B-8E2F-0B51C600B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5243" y="3723393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距离矩阵</a:t>
            </a:r>
            <a:r>
              <a:rPr lang="en-US" altLang="en-US" dirty="0"/>
              <a:t>: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93C5CACE-CF5E-45AE-8640-498A6FE01F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863731"/>
              </p:ext>
            </p:extLst>
          </p:nvPr>
        </p:nvGraphicFramePr>
        <p:xfrm>
          <a:off x="3308349" y="2219884"/>
          <a:ext cx="55753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73500" imgH="698500" progId="Equation.3">
                  <p:embed/>
                </p:oleObj>
              </mc:Choice>
              <mc:Fallback>
                <p:oleObj name="Equation" r:id="rId5" imgW="3873500" imgH="698500" progId="Equation.3">
                  <p:embed/>
                  <p:pic>
                    <p:nvPicPr>
                      <p:cNvPr id="727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49" y="2219884"/>
                        <a:ext cx="557530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19397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凝聚层次聚类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5"/>
            <a:ext cx="10890885" cy="50935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计算簇间邻近度的方法：组平均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组平均：不同簇所有点之间的邻近度的平均值为簇的邻近度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4">
            <a:extLst>
              <a:ext uri="{FF2B5EF4-FFF2-40B4-BE49-F238E27FC236}">
                <a16:creationId xmlns:a16="http://schemas.microsoft.com/office/drawing/2014/main" id="{4897EA9D-8EBC-43FF-9A7A-6F8B562BE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7117" y="5342337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dirty="0"/>
              <a:t>树状图</a:t>
            </a:r>
            <a:endParaRPr lang="en-US" altLang="en-US" sz="1800" dirty="0"/>
          </a:p>
        </p:txBody>
      </p:sp>
      <p:pic>
        <p:nvPicPr>
          <p:cNvPr id="36" name="Picture 5">
            <a:extLst>
              <a:ext uri="{FF2B5EF4-FFF2-40B4-BE49-F238E27FC236}">
                <a16:creationId xmlns:a16="http://schemas.microsoft.com/office/drawing/2014/main" id="{A16EDD2C-0CBF-4E18-892E-6A2BD5D07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857" y="2572544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Group 6">
            <a:extLst>
              <a:ext uri="{FF2B5EF4-FFF2-40B4-BE49-F238E27FC236}">
                <a16:creationId xmlns:a16="http://schemas.microsoft.com/office/drawing/2014/main" id="{6E887BBF-641B-4B2A-8CB8-8EF49B09FDAD}"/>
              </a:ext>
            </a:extLst>
          </p:cNvPr>
          <p:cNvGrpSpPr>
            <a:grpSpLocks/>
          </p:cNvGrpSpPr>
          <p:nvPr/>
        </p:nvGrpSpPr>
        <p:grpSpPr bwMode="auto">
          <a:xfrm>
            <a:off x="2637632" y="2557463"/>
            <a:ext cx="2901950" cy="2544763"/>
            <a:chOff x="509" y="1252"/>
            <a:chExt cx="1828" cy="1603"/>
          </a:xfrm>
        </p:grpSpPr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478B0868-C396-4B50-B977-13BF7CDEC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9"/>
                <a:gd name="T52" fmla="*/ 0 h 81"/>
                <a:gd name="T53" fmla="*/ 79 w 79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C25291F7-1A49-4535-9DB1-6B4B46229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1BE50D2C-B336-40D7-B3E2-C84A4144E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B9787678-C05B-43E8-90DE-CD1459DE9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3FB66BBC-2576-43CB-8C64-DF6B89ACE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79"/>
                <a:gd name="T53" fmla="*/ 81 w 81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7BAEF851-444F-4EF0-9CEE-D3DBB97C3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13">
              <a:extLst>
                <a:ext uri="{FF2B5EF4-FFF2-40B4-BE49-F238E27FC236}">
                  <a16:creationId xmlns:a16="http://schemas.microsoft.com/office/drawing/2014/main" id="{0FF1C07D-B806-470E-A393-111BCCBBF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" y="125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48" name="Rectangle 14">
              <a:extLst>
                <a:ext uri="{FF2B5EF4-FFF2-40B4-BE49-F238E27FC236}">
                  <a16:creationId xmlns:a16="http://schemas.microsoft.com/office/drawing/2014/main" id="{552B6B02-F010-45F2-940F-99B3894F7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183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49" name="Rectangle 15">
              <a:extLst>
                <a:ext uri="{FF2B5EF4-FFF2-40B4-BE49-F238E27FC236}">
                  <a16:creationId xmlns:a16="http://schemas.microsoft.com/office/drawing/2014/main" id="{13407612-05A7-470D-BAD0-0F64104DC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2121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50" name="Rectangle 16">
              <a:extLst>
                <a:ext uri="{FF2B5EF4-FFF2-40B4-BE49-F238E27FC236}">
                  <a16:creationId xmlns:a16="http://schemas.microsoft.com/office/drawing/2014/main" id="{7783FF41-FD9E-4B7A-9829-554506489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" y="2638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51" name="Rectangle 17">
              <a:extLst>
                <a:ext uri="{FF2B5EF4-FFF2-40B4-BE49-F238E27FC236}">
                  <a16:creationId xmlns:a16="http://schemas.microsoft.com/office/drawing/2014/main" id="{73937B35-2D4F-4ACD-A0EA-BFD559E7B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" y="1719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52" name="Rectangle 18">
              <a:extLst>
                <a:ext uri="{FF2B5EF4-FFF2-40B4-BE49-F238E27FC236}">
                  <a16:creationId xmlns:a16="http://schemas.microsoft.com/office/drawing/2014/main" id="{8E7F2F3C-F144-49F8-8576-11740B26E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" y="2173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53" name="Group 19">
            <a:extLst>
              <a:ext uri="{FF2B5EF4-FFF2-40B4-BE49-F238E27FC236}">
                <a16:creationId xmlns:a16="http://schemas.microsoft.com/office/drawing/2014/main" id="{729486B4-9B70-41F1-981E-710A122EFDA0}"/>
              </a:ext>
            </a:extLst>
          </p:cNvPr>
          <p:cNvGrpSpPr>
            <a:grpSpLocks/>
          </p:cNvGrpSpPr>
          <p:nvPr/>
        </p:nvGrpSpPr>
        <p:grpSpPr bwMode="auto">
          <a:xfrm>
            <a:off x="4234657" y="3843338"/>
            <a:ext cx="1301750" cy="889000"/>
            <a:chOff x="1515" y="2062"/>
            <a:chExt cx="820" cy="560"/>
          </a:xfrm>
        </p:grpSpPr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622F4C63-BC68-4B26-8EEC-32785691D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0"/>
                <a:gd name="T142" fmla="*/ 0 h 343"/>
                <a:gd name="T143" fmla="*/ 820 w 820"/>
                <a:gd name="T144" fmla="*/ 343 h 3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21">
              <a:extLst>
                <a:ext uri="{FF2B5EF4-FFF2-40B4-BE49-F238E27FC236}">
                  <a16:creationId xmlns:a16="http://schemas.microsoft.com/office/drawing/2014/main" id="{52F24EA0-C5B5-48EF-80C6-83C4491C0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2395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56" name="Group 22">
            <a:extLst>
              <a:ext uri="{FF2B5EF4-FFF2-40B4-BE49-F238E27FC236}">
                <a16:creationId xmlns:a16="http://schemas.microsoft.com/office/drawing/2014/main" id="{865D198E-4BD6-4BBC-AABC-54BF7861FC90}"/>
              </a:ext>
            </a:extLst>
          </p:cNvPr>
          <p:cNvGrpSpPr>
            <a:grpSpLocks/>
          </p:cNvGrpSpPr>
          <p:nvPr/>
        </p:nvGrpSpPr>
        <p:grpSpPr bwMode="auto">
          <a:xfrm>
            <a:off x="2547144" y="2952751"/>
            <a:ext cx="1323975" cy="985837"/>
            <a:chOff x="452" y="1501"/>
            <a:chExt cx="834" cy="621"/>
          </a:xfrm>
        </p:grpSpPr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D219EDD-C28A-4425-B724-89ACCEF74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4"/>
                <a:gd name="T142" fmla="*/ 0 h 460"/>
                <a:gd name="T143" fmla="*/ 834 w 834"/>
                <a:gd name="T144" fmla="*/ 460 h 46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Rectangle 24">
              <a:extLst>
                <a:ext uri="{FF2B5EF4-FFF2-40B4-BE49-F238E27FC236}">
                  <a16:creationId xmlns:a16="http://schemas.microsoft.com/office/drawing/2014/main" id="{827CB587-401A-4D1A-A91B-822058675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" y="150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59" name="Group 25">
            <a:extLst>
              <a:ext uri="{FF2B5EF4-FFF2-40B4-BE49-F238E27FC236}">
                <a16:creationId xmlns:a16="http://schemas.microsoft.com/office/drawing/2014/main" id="{76D8D1D2-8AA6-4CA8-A21C-6BF1C1B28A2A}"/>
              </a:ext>
            </a:extLst>
          </p:cNvPr>
          <p:cNvGrpSpPr>
            <a:grpSpLocks/>
          </p:cNvGrpSpPr>
          <p:nvPr/>
        </p:nvGrpSpPr>
        <p:grpSpPr bwMode="auto">
          <a:xfrm>
            <a:off x="2232819" y="2192338"/>
            <a:ext cx="3659188" cy="3460750"/>
            <a:chOff x="254" y="1022"/>
            <a:chExt cx="2305" cy="2180"/>
          </a:xfrm>
        </p:grpSpPr>
        <p:sp>
          <p:nvSpPr>
            <p:cNvPr id="60" name="Rectangle 26">
              <a:extLst>
                <a:ext uri="{FF2B5EF4-FFF2-40B4-BE49-F238E27FC236}">
                  <a16:creationId xmlns:a16="http://schemas.microsoft.com/office/drawing/2014/main" id="{90EE078A-D9F2-4DBB-B05E-743344BF5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1148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61" name="Freeform 27">
              <a:extLst>
                <a:ext uri="{FF2B5EF4-FFF2-40B4-BE49-F238E27FC236}">
                  <a16:creationId xmlns:a16="http://schemas.microsoft.com/office/drawing/2014/main" id="{2360ECBD-8DF6-4F2C-A846-ECADF022D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05"/>
                <a:gd name="T115" fmla="*/ 0 h 2180"/>
                <a:gd name="T116" fmla="*/ 2305 w 2305"/>
                <a:gd name="T117" fmla="*/ 2180 h 21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28">
            <a:extLst>
              <a:ext uri="{FF2B5EF4-FFF2-40B4-BE49-F238E27FC236}">
                <a16:creationId xmlns:a16="http://schemas.microsoft.com/office/drawing/2014/main" id="{FCB8CD7C-6FCC-4E3C-96AD-03FDD6BA953C}"/>
              </a:ext>
            </a:extLst>
          </p:cNvPr>
          <p:cNvGrpSpPr>
            <a:grpSpLocks/>
          </p:cNvGrpSpPr>
          <p:nvPr/>
        </p:nvGrpSpPr>
        <p:grpSpPr bwMode="auto">
          <a:xfrm>
            <a:off x="3761582" y="3671888"/>
            <a:ext cx="1800225" cy="1720850"/>
            <a:chOff x="1217" y="1954"/>
            <a:chExt cx="1134" cy="1084"/>
          </a:xfrm>
        </p:grpSpPr>
        <p:sp>
          <p:nvSpPr>
            <p:cNvPr id="63" name="Rectangle 29">
              <a:extLst>
                <a:ext uri="{FF2B5EF4-FFF2-40B4-BE49-F238E27FC236}">
                  <a16:creationId xmlns:a16="http://schemas.microsoft.com/office/drawing/2014/main" id="{E00EDD46-E580-4CFF-B7A5-D40FF40AE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" y="281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64" name="Freeform 30">
              <a:extLst>
                <a:ext uri="{FF2B5EF4-FFF2-40B4-BE49-F238E27FC236}">
                  <a16:creationId xmlns:a16="http://schemas.microsoft.com/office/drawing/2014/main" id="{522A25E3-674C-48BC-B8EC-704A24A01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34"/>
                <a:gd name="T178" fmla="*/ 0 h 909"/>
                <a:gd name="T179" fmla="*/ 1134 w 1134"/>
                <a:gd name="T180" fmla="*/ 909 h 9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31">
            <a:extLst>
              <a:ext uri="{FF2B5EF4-FFF2-40B4-BE49-F238E27FC236}">
                <a16:creationId xmlns:a16="http://schemas.microsoft.com/office/drawing/2014/main" id="{CAADF828-C5DF-4BFD-A71D-735806AAAF2E}"/>
              </a:ext>
            </a:extLst>
          </p:cNvPr>
          <p:cNvGrpSpPr>
            <a:grpSpLocks/>
          </p:cNvGrpSpPr>
          <p:nvPr/>
        </p:nvGrpSpPr>
        <p:grpSpPr bwMode="auto">
          <a:xfrm>
            <a:off x="3723482" y="2492376"/>
            <a:ext cx="1933575" cy="3097212"/>
            <a:chOff x="1193" y="1211"/>
            <a:chExt cx="1218" cy="1951"/>
          </a:xfrm>
        </p:grpSpPr>
        <p:sp>
          <p:nvSpPr>
            <p:cNvPr id="66" name="Rectangle 32">
              <a:extLst>
                <a:ext uri="{FF2B5EF4-FFF2-40B4-BE49-F238E27FC236}">
                  <a16:creationId xmlns:a16="http://schemas.microsoft.com/office/drawing/2014/main" id="{2311DDC6-1052-4E00-BE23-7502BEDA7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" y="121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67" name="Freeform 33">
              <a:extLst>
                <a:ext uri="{FF2B5EF4-FFF2-40B4-BE49-F238E27FC236}">
                  <a16:creationId xmlns:a16="http://schemas.microsoft.com/office/drawing/2014/main" id="{5155A209-B4DA-4943-A41A-A99C4F9DD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18"/>
                <a:gd name="T109" fmla="*/ 0 h 1916"/>
                <a:gd name="T110" fmla="*/ 1218 w 1218"/>
                <a:gd name="T111" fmla="*/ 1916 h 191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679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凝聚层次聚类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5"/>
            <a:ext cx="10890885" cy="50935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计算簇间邻近度的方法：组平均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组平均：不同簇所有点之间的邻近度的平均值为簇的邻近度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组平均作为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方法的折中，因此相比于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方法，对离群点及噪声的敏感程度较低；但仍倾向于生成球形的簇。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23960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凝聚层次聚类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5"/>
            <a:ext cx="10890885" cy="50935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计算簇间邻近度的方法：质心距离及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Ward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质心距离：不同簇质心的邻近度为簇的邻近度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Ward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方法：计算合并两个簇导致的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增加值，并选择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增量最小的合并方式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当以两点间距离的平方作为邻近度度量时，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Ward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方法与组平均方法相似。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Ward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方法的优缺点：对离群点及噪声的敏感程度较低；但仍倾向于生成球形的簇。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180354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凝聚层次聚类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54CD240D-292F-44B5-9BD1-805388AA2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8523" y="510141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Group Average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4323E01D-ACF9-466C-94C7-E7DFED6CB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3923" y="472041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Ward’s Method</a:t>
            </a:r>
          </a:p>
        </p:txBody>
      </p:sp>
      <p:grpSp>
        <p:nvGrpSpPr>
          <p:cNvPr id="8" name="Group 5">
            <a:extLst>
              <a:ext uri="{FF2B5EF4-FFF2-40B4-BE49-F238E27FC236}">
                <a16:creationId xmlns:a16="http://schemas.microsoft.com/office/drawing/2014/main" id="{C71B0E0E-7DD1-4AC7-AE76-1DB47D48ED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23823" y="4280673"/>
            <a:ext cx="1858963" cy="1693862"/>
            <a:chOff x="509" y="1253"/>
            <a:chExt cx="1776" cy="1618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A335DA5-102D-4A6D-ADA8-E5A6B32607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9"/>
                <a:gd name="T52" fmla="*/ 0 h 81"/>
                <a:gd name="T53" fmla="*/ 79 w 79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F657D2BE-F661-4142-81AA-CE0D756C414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5B42E1B1-875A-46FB-B4F3-9BFE09A23F5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24A54912-2EA8-4F5A-B759-49C35EFEF83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F1A1E7A0-3BC3-4C55-8744-F532F5C3DBB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79"/>
                <a:gd name="T53" fmla="*/ 81 w 81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F3E6730A-0EDF-447D-9E45-4812A9AF801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37F0EFA8-74C1-4145-A96A-188E95669F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09" y="125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0D684E17-9FDE-4471-9586-99805CB5E5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3" y="183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CE79CA30-8059-49DA-863C-BE0AA31828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33" y="212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8A053B71-086E-4341-BCC7-E0D51A082E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79" y="2638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90B69A84-4F96-4536-A21F-6B5CCCA519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0" y="1720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290A03BF-EEB6-48A5-97C7-F5A114901A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8" y="217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21" name="Group 18">
            <a:extLst>
              <a:ext uri="{FF2B5EF4-FFF2-40B4-BE49-F238E27FC236}">
                <a16:creationId xmlns:a16="http://schemas.microsoft.com/office/drawing/2014/main" id="{1027D6AA-D3D5-46F2-A816-B9797A87773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77923" y="5128398"/>
            <a:ext cx="857250" cy="592137"/>
            <a:chOff x="1515" y="2062"/>
            <a:chExt cx="820" cy="566"/>
          </a:xfrm>
        </p:grpSpPr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C5AF7FC5-1BD1-42E2-9946-800EFA6CB85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0"/>
                <a:gd name="T142" fmla="*/ 0 h 343"/>
                <a:gd name="T143" fmla="*/ 820 w 820"/>
                <a:gd name="T144" fmla="*/ 343 h 3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FE22A1EE-FCC4-45FE-ACBE-A7AEAFB73E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55" y="2394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24" name="Group 21">
            <a:extLst>
              <a:ext uri="{FF2B5EF4-FFF2-40B4-BE49-F238E27FC236}">
                <a16:creationId xmlns:a16="http://schemas.microsoft.com/office/drawing/2014/main" id="{EC2AEF75-EA9E-4994-9704-73A33598597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65086" y="4541023"/>
            <a:ext cx="873125" cy="649287"/>
            <a:chOff x="452" y="1501"/>
            <a:chExt cx="834" cy="621"/>
          </a:xfrm>
        </p:grpSpPr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3A60C59A-CBFE-4EB3-AE78-9CD3A84E456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4"/>
                <a:gd name="T142" fmla="*/ 0 h 460"/>
                <a:gd name="T143" fmla="*/ 834 w 834"/>
                <a:gd name="T144" fmla="*/ 460 h 46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2A9DE2D4-F984-4B43-AE27-1710405B2B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3" y="1501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27" name="Group 24">
            <a:extLst>
              <a:ext uri="{FF2B5EF4-FFF2-40B4-BE49-F238E27FC236}">
                <a16:creationId xmlns:a16="http://schemas.microsoft.com/office/drawing/2014/main" id="{168C7377-A779-4748-A913-706E8E41CA0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057123" y="4039373"/>
            <a:ext cx="2413000" cy="2281237"/>
            <a:chOff x="254" y="1022"/>
            <a:chExt cx="2305" cy="2180"/>
          </a:xfrm>
        </p:grpSpPr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27F9DA96-6F12-4DCC-AA4A-9ADB7E799D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3" y="1148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8CB01264-EC9D-4F53-8604-23343149CC1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05"/>
                <a:gd name="T115" fmla="*/ 0 h 2180"/>
                <a:gd name="T116" fmla="*/ 2305 w 2305"/>
                <a:gd name="T117" fmla="*/ 2180 h 21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27">
            <a:extLst>
              <a:ext uri="{FF2B5EF4-FFF2-40B4-BE49-F238E27FC236}">
                <a16:creationId xmlns:a16="http://schemas.microsoft.com/office/drawing/2014/main" id="{834A30E5-71F8-4E07-AE36-2D425F4D2D1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5186" y="5014098"/>
            <a:ext cx="1187450" cy="1141412"/>
            <a:chOff x="1217" y="1954"/>
            <a:chExt cx="1134" cy="1090"/>
          </a:xfrm>
        </p:grpSpPr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03389A48-3838-46AA-A6AC-D7DF2700EA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66" y="2811"/>
              <a:ext cx="1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23476D18-931A-4929-BFDE-D0F2D1628EF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34"/>
                <a:gd name="T178" fmla="*/ 0 h 909"/>
                <a:gd name="T179" fmla="*/ 1134 w 1134"/>
                <a:gd name="T180" fmla="*/ 909 h 9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0">
            <a:extLst>
              <a:ext uri="{FF2B5EF4-FFF2-40B4-BE49-F238E27FC236}">
                <a16:creationId xmlns:a16="http://schemas.microsoft.com/office/drawing/2014/main" id="{5D27F1BD-8499-4AEA-B591-FAF0A4536A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39786" y="4237810"/>
            <a:ext cx="1274762" cy="2041525"/>
            <a:chOff x="1193" y="1212"/>
            <a:chExt cx="1218" cy="1950"/>
          </a:xfrm>
        </p:grpSpPr>
        <p:sp>
          <p:nvSpPr>
            <p:cNvPr id="34" name="Rectangle 31">
              <a:extLst>
                <a:ext uri="{FF2B5EF4-FFF2-40B4-BE49-F238E27FC236}">
                  <a16:creationId xmlns:a16="http://schemas.microsoft.com/office/drawing/2014/main" id="{83C6AF3F-F23C-4ACA-9D66-6B4DF2FBE2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03" y="1212"/>
              <a:ext cx="10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B0EE5974-3696-4D69-BEF4-A5DE915411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18"/>
                <a:gd name="T109" fmla="*/ 0 h 1916"/>
                <a:gd name="T110" fmla="*/ 1218 w 1218"/>
                <a:gd name="T111" fmla="*/ 1916 h 191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Text Box 33">
            <a:extLst>
              <a:ext uri="{FF2B5EF4-FFF2-40B4-BE49-F238E27FC236}">
                <a16:creationId xmlns:a16="http://schemas.microsoft.com/office/drawing/2014/main" id="{297289BB-AD5D-4CF6-A0F9-92B89C538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923" y="228201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MIN</a:t>
            </a:r>
          </a:p>
        </p:txBody>
      </p:sp>
      <p:sp>
        <p:nvSpPr>
          <p:cNvPr id="37" name="Text Box 34">
            <a:extLst>
              <a:ext uri="{FF2B5EF4-FFF2-40B4-BE49-F238E27FC236}">
                <a16:creationId xmlns:a16="http://schemas.microsoft.com/office/drawing/2014/main" id="{9CB9187E-FA53-412F-B884-F3FAD380B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923" y="228201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MAX</a:t>
            </a:r>
          </a:p>
        </p:txBody>
      </p:sp>
      <p:grpSp>
        <p:nvGrpSpPr>
          <p:cNvPr id="38" name="Group 35">
            <a:extLst>
              <a:ext uri="{FF2B5EF4-FFF2-40B4-BE49-F238E27FC236}">
                <a16:creationId xmlns:a16="http://schemas.microsoft.com/office/drawing/2014/main" id="{DCF3BC1C-1140-497A-8DDC-067BBE41238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07286" y="4193360"/>
            <a:ext cx="1978025" cy="1795463"/>
            <a:chOff x="438" y="1309"/>
            <a:chExt cx="1937" cy="1757"/>
          </a:xfrm>
        </p:grpSpPr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DF7CE5C6-1E5A-4766-86A2-F72D5F6B874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8" y="2002"/>
              <a:ext cx="88" cy="87"/>
            </a:xfrm>
            <a:custGeom>
              <a:avLst/>
              <a:gdLst>
                <a:gd name="T0" fmla="*/ 0 w 88"/>
                <a:gd name="T1" fmla="*/ 43 h 87"/>
                <a:gd name="T2" fmla="*/ 4 w 88"/>
                <a:gd name="T3" fmla="*/ 26 h 87"/>
                <a:gd name="T4" fmla="*/ 13 w 88"/>
                <a:gd name="T5" fmla="*/ 13 h 87"/>
                <a:gd name="T6" fmla="*/ 28 w 88"/>
                <a:gd name="T7" fmla="*/ 2 h 87"/>
                <a:gd name="T8" fmla="*/ 45 w 88"/>
                <a:gd name="T9" fmla="*/ 0 h 87"/>
                <a:gd name="T10" fmla="*/ 62 w 88"/>
                <a:gd name="T11" fmla="*/ 2 h 87"/>
                <a:gd name="T12" fmla="*/ 75 w 88"/>
                <a:gd name="T13" fmla="*/ 13 h 87"/>
                <a:gd name="T14" fmla="*/ 86 w 88"/>
                <a:gd name="T15" fmla="*/ 26 h 87"/>
                <a:gd name="T16" fmla="*/ 88 w 88"/>
                <a:gd name="T17" fmla="*/ 43 h 87"/>
                <a:gd name="T18" fmla="*/ 86 w 88"/>
                <a:gd name="T19" fmla="*/ 61 h 87"/>
                <a:gd name="T20" fmla="*/ 75 w 88"/>
                <a:gd name="T21" fmla="*/ 74 h 87"/>
                <a:gd name="T22" fmla="*/ 62 w 88"/>
                <a:gd name="T23" fmla="*/ 84 h 87"/>
                <a:gd name="T24" fmla="*/ 45 w 88"/>
                <a:gd name="T25" fmla="*/ 87 h 87"/>
                <a:gd name="T26" fmla="*/ 28 w 88"/>
                <a:gd name="T27" fmla="*/ 84 h 87"/>
                <a:gd name="T28" fmla="*/ 13 w 88"/>
                <a:gd name="T29" fmla="*/ 74 h 87"/>
                <a:gd name="T30" fmla="*/ 4 w 88"/>
                <a:gd name="T31" fmla="*/ 61 h 87"/>
                <a:gd name="T32" fmla="*/ 0 w 88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7"/>
                <a:gd name="T53" fmla="*/ 88 w 88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246B3A49-58D2-4C64-B306-78457E27EF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60" y="1361"/>
              <a:ext cx="89" cy="88"/>
            </a:xfrm>
            <a:custGeom>
              <a:avLst/>
              <a:gdLst>
                <a:gd name="T0" fmla="*/ 0 w 89"/>
                <a:gd name="T1" fmla="*/ 43 h 88"/>
                <a:gd name="T2" fmla="*/ 4 w 89"/>
                <a:gd name="T3" fmla="*/ 26 h 88"/>
                <a:gd name="T4" fmla="*/ 13 w 89"/>
                <a:gd name="T5" fmla="*/ 13 h 88"/>
                <a:gd name="T6" fmla="*/ 28 w 89"/>
                <a:gd name="T7" fmla="*/ 2 h 88"/>
                <a:gd name="T8" fmla="*/ 45 w 89"/>
                <a:gd name="T9" fmla="*/ 0 h 88"/>
                <a:gd name="T10" fmla="*/ 63 w 89"/>
                <a:gd name="T11" fmla="*/ 2 h 88"/>
                <a:gd name="T12" fmla="*/ 76 w 89"/>
                <a:gd name="T13" fmla="*/ 13 h 88"/>
                <a:gd name="T14" fmla="*/ 86 w 89"/>
                <a:gd name="T15" fmla="*/ 26 h 88"/>
                <a:gd name="T16" fmla="*/ 89 w 89"/>
                <a:gd name="T17" fmla="*/ 43 h 88"/>
                <a:gd name="T18" fmla="*/ 86 w 89"/>
                <a:gd name="T19" fmla="*/ 60 h 88"/>
                <a:gd name="T20" fmla="*/ 76 w 89"/>
                <a:gd name="T21" fmla="*/ 76 h 88"/>
                <a:gd name="T22" fmla="*/ 63 w 89"/>
                <a:gd name="T23" fmla="*/ 84 h 88"/>
                <a:gd name="T24" fmla="*/ 45 w 89"/>
                <a:gd name="T25" fmla="*/ 88 h 88"/>
                <a:gd name="T26" fmla="*/ 28 w 89"/>
                <a:gd name="T27" fmla="*/ 84 h 88"/>
                <a:gd name="T28" fmla="*/ 13 w 89"/>
                <a:gd name="T29" fmla="*/ 76 h 88"/>
                <a:gd name="T30" fmla="*/ 4 w 89"/>
                <a:gd name="T31" fmla="*/ 60 h 88"/>
                <a:gd name="T32" fmla="*/ 0 w 89"/>
                <a:gd name="T33" fmla="*/ 43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EE648E3A-522B-4A6D-A19A-014571D41DE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60" y="2875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2 h 88"/>
                <a:gd name="T6" fmla="*/ 29 w 89"/>
                <a:gd name="T7" fmla="*/ 4 h 88"/>
                <a:gd name="T8" fmla="*/ 46 w 89"/>
                <a:gd name="T9" fmla="*/ 0 h 88"/>
                <a:gd name="T10" fmla="*/ 63 w 89"/>
                <a:gd name="T11" fmla="*/ 4 h 88"/>
                <a:gd name="T12" fmla="*/ 76 w 89"/>
                <a:gd name="T13" fmla="*/ 12 h 88"/>
                <a:gd name="T14" fmla="*/ 87 w 89"/>
                <a:gd name="T15" fmla="*/ 28 h 88"/>
                <a:gd name="T16" fmla="*/ 89 w 89"/>
                <a:gd name="T17" fmla="*/ 45 h 88"/>
                <a:gd name="T18" fmla="*/ 87 w 89"/>
                <a:gd name="T19" fmla="*/ 62 h 88"/>
                <a:gd name="T20" fmla="*/ 76 w 89"/>
                <a:gd name="T21" fmla="*/ 75 h 88"/>
                <a:gd name="T22" fmla="*/ 63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4F9360A3-9E5B-498E-9C7D-0BEF9EEF319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8" y="1875"/>
              <a:ext cx="87" cy="88"/>
            </a:xfrm>
            <a:custGeom>
              <a:avLst/>
              <a:gdLst>
                <a:gd name="T0" fmla="*/ 0 w 87"/>
                <a:gd name="T1" fmla="*/ 45 h 88"/>
                <a:gd name="T2" fmla="*/ 2 w 87"/>
                <a:gd name="T3" fmla="*/ 28 h 88"/>
                <a:gd name="T4" fmla="*/ 11 w 87"/>
                <a:gd name="T5" fmla="*/ 13 h 88"/>
                <a:gd name="T6" fmla="*/ 26 w 87"/>
                <a:gd name="T7" fmla="*/ 4 h 88"/>
                <a:gd name="T8" fmla="*/ 44 w 87"/>
                <a:gd name="T9" fmla="*/ 0 h 88"/>
                <a:gd name="T10" fmla="*/ 61 w 87"/>
                <a:gd name="T11" fmla="*/ 4 h 88"/>
                <a:gd name="T12" fmla="*/ 74 w 87"/>
                <a:gd name="T13" fmla="*/ 13 h 88"/>
                <a:gd name="T14" fmla="*/ 85 w 87"/>
                <a:gd name="T15" fmla="*/ 28 h 88"/>
                <a:gd name="T16" fmla="*/ 87 w 87"/>
                <a:gd name="T17" fmla="*/ 45 h 88"/>
                <a:gd name="T18" fmla="*/ 85 w 87"/>
                <a:gd name="T19" fmla="*/ 62 h 88"/>
                <a:gd name="T20" fmla="*/ 74 w 87"/>
                <a:gd name="T21" fmla="*/ 75 h 88"/>
                <a:gd name="T22" fmla="*/ 61 w 87"/>
                <a:gd name="T23" fmla="*/ 86 h 88"/>
                <a:gd name="T24" fmla="*/ 44 w 87"/>
                <a:gd name="T25" fmla="*/ 88 h 88"/>
                <a:gd name="T26" fmla="*/ 26 w 87"/>
                <a:gd name="T27" fmla="*/ 86 h 88"/>
                <a:gd name="T28" fmla="*/ 11 w 87"/>
                <a:gd name="T29" fmla="*/ 75 h 88"/>
                <a:gd name="T30" fmla="*/ 2 w 87"/>
                <a:gd name="T31" fmla="*/ 62 h 88"/>
                <a:gd name="T32" fmla="*/ 0 w 87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8"/>
                <a:gd name="T53" fmla="*/ 87 w 87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E1D0503B-D7E2-4C15-A2B4-FC2741D79CE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17" y="2309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3 h 88"/>
                <a:gd name="T6" fmla="*/ 29 w 89"/>
                <a:gd name="T7" fmla="*/ 4 h 88"/>
                <a:gd name="T8" fmla="*/ 46 w 89"/>
                <a:gd name="T9" fmla="*/ 0 h 88"/>
                <a:gd name="T10" fmla="*/ 61 w 89"/>
                <a:gd name="T11" fmla="*/ 4 h 88"/>
                <a:gd name="T12" fmla="*/ 76 w 89"/>
                <a:gd name="T13" fmla="*/ 13 h 88"/>
                <a:gd name="T14" fmla="*/ 85 w 89"/>
                <a:gd name="T15" fmla="*/ 28 h 88"/>
                <a:gd name="T16" fmla="*/ 89 w 89"/>
                <a:gd name="T17" fmla="*/ 45 h 88"/>
                <a:gd name="T18" fmla="*/ 85 w 89"/>
                <a:gd name="T19" fmla="*/ 62 h 88"/>
                <a:gd name="T20" fmla="*/ 76 w 89"/>
                <a:gd name="T21" fmla="*/ 75 h 88"/>
                <a:gd name="T22" fmla="*/ 61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883D39D1-0140-4570-95E2-0F8F8298D63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00" y="2369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5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5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2">
              <a:extLst>
                <a:ext uri="{FF2B5EF4-FFF2-40B4-BE49-F238E27FC236}">
                  <a16:creationId xmlns:a16="http://schemas.microsoft.com/office/drawing/2014/main" id="{485A52EF-65B8-4D71-8463-9AC16BA0EC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71" y="1309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46" name="Rectangle 43">
              <a:extLst>
                <a:ext uri="{FF2B5EF4-FFF2-40B4-BE49-F238E27FC236}">
                  <a16:creationId xmlns:a16="http://schemas.microsoft.com/office/drawing/2014/main" id="{A3B75368-2535-45E9-9056-AA6A14398D5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5" y="1945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47" name="Rectangle 44">
              <a:extLst>
                <a:ext uri="{FF2B5EF4-FFF2-40B4-BE49-F238E27FC236}">
                  <a16:creationId xmlns:a16="http://schemas.microsoft.com/office/drawing/2014/main" id="{7F49C43D-9E49-437A-87A1-3CC4AD84C9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5" y="2262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48" name="Rectangle 45">
              <a:extLst>
                <a:ext uri="{FF2B5EF4-FFF2-40B4-BE49-F238E27FC236}">
                  <a16:creationId xmlns:a16="http://schemas.microsoft.com/office/drawing/2014/main" id="{990EAA43-6894-4C59-8B1D-37349DE825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88" y="282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49" name="Rectangle 46">
              <a:extLst>
                <a:ext uri="{FF2B5EF4-FFF2-40B4-BE49-F238E27FC236}">
                  <a16:creationId xmlns:a16="http://schemas.microsoft.com/office/drawing/2014/main" id="{383258CD-082E-454F-B717-9A5D9D238C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2" y="181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50" name="Rectangle 47">
              <a:extLst>
                <a:ext uri="{FF2B5EF4-FFF2-40B4-BE49-F238E27FC236}">
                  <a16:creationId xmlns:a16="http://schemas.microsoft.com/office/drawing/2014/main" id="{799249C4-E11B-4B64-A504-C236BB76B1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5" y="2316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51" name="Group 48">
            <a:extLst>
              <a:ext uri="{FF2B5EF4-FFF2-40B4-BE49-F238E27FC236}">
                <a16:creationId xmlns:a16="http://schemas.microsoft.com/office/drawing/2014/main" id="{5E62D7FB-7C98-4658-8B7F-42B6B108428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29648" y="5099823"/>
            <a:ext cx="917575" cy="617537"/>
            <a:chOff x="1537" y="2197"/>
            <a:chExt cx="898" cy="604"/>
          </a:xfrm>
        </p:grpSpPr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643D8568-8121-4CF3-9529-5168265A4ED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37" y="2197"/>
              <a:ext cx="898" cy="375"/>
            </a:xfrm>
            <a:custGeom>
              <a:avLst/>
              <a:gdLst>
                <a:gd name="T0" fmla="*/ 450 w 898"/>
                <a:gd name="T1" fmla="*/ 0 h 375"/>
                <a:gd name="T2" fmla="*/ 511 w 898"/>
                <a:gd name="T3" fmla="*/ 2 h 375"/>
                <a:gd name="T4" fmla="*/ 572 w 898"/>
                <a:gd name="T5" fmla="*/ 6 h 375"/>
                <a:gd name="T6" fmla="*/ 630 w 898"/>
                <a:gd name="T7" fmla="*/ 15 h 375"/>
                <a:gd name="T8" fmla="*/ 684 w 898"/>
                <a:gd name="T9" fmla="*/ 28 h 375"/>
                <a:gd name="T10" fmla="*/ 734 w 898"/>
                <a:gd name="T11" fmla="*/ 43 h 375"/>
                <a:gd name="T12" fmla="*/ 779 w 898"/>
                <a:gd name="T13" fmla="*/ 60 h 375"/>
                <a:gd name="T14" fmla="*/ 818 w 898"/>
                <a:gd name="T15" fmla="*/ 79 h 375"/>
                <a:gd name="T16" fmla="*/ 851 w 898"/>
                <a:gd name="T17" fmla="*/ 101 h 375"/>
                <a:gd name="T18" fmla="*/ 875 w 898"/>
                <a:gd name="T19" fmla="*/ 125 h 375"/>
                <a:gd name="T20" fmla="*/ 892 w 898"/>
                <a:gd name="T21" fmla="*/ 149 h 375"/>
                <a:gd name="T22" fmla="*/ 898 w 898"/>
                <a:gd name="T23" fmla="*/ 174 h 375"/>
                <a:gd name="T24" fmla="*/ 898 w 898"/>
                <a:gd name="T25" fmla="*/ 200 h 375"/>
                <a:gd name="T26" fmla="*/ 892 w 898"/>
                <a:gd name="T27" fmla="*/ 226 h 375"/>
                <a:gd name="T28" fmla="*/ 875 w 898"/>
                <a:gd name="T29" fmla="*/ 250 h 375"/>
                <a:gd name="T30" fmla="*/ 851 w 898"/>
                <a:gd name="T31" fmla="*/ 274 h 375"/>
                <a:gd name="T32" fmla="*/ 818 w 898"/>
                <a:gd name="T33" fmla="*/ 295 h 375"/>
                <a:gd name="T34" fmla="*/ 779 w 898"/>
                <a:gd name="T35" fmla="*/ 315 h 375"/>
                <a:gd name="T36" fmla="*/ 734 w 898"/>
                <a:gd name="T37" fmla="*/ 332 h 375"/>
                <a:gd name="T38" fmla="*/ 684 w 898"/>
                <a:gd name="T39" fmla="*/ 347 h 375"/>
                <a:gd name="T40" fmla="*/ 630 w 898"/>
                <a:gd name="T41" fmla="*/ 360 h 375"/>
                <a:gd name="T42" fmla="*/ 572 w 898"/>
                <a:gd name="T43" fmla="*/ 369 h 375"/>
                <a:gd name="T44" fmla="*/ 511 w 898"/>
                <a:gd name="T45" fmla="*/ 373 h 375"/>
                <a:gd name="T46" fmla="*/ 450 w 898"/>
                <a:gd name="T47" fmla="*/ 375 h 375"/>
                <a:gd name="T48" fmla="*/ 390 w 898"/>
                <a:gd name="T49" fmla="*/ 373 h 375"/>
                <a:gd name="T50" fmla="*/ 329 w 898"/>
                <a:gd name="T51" fmla="*/ 369 h 375"/>
                <a:gd name="T52" fmla="*/ 271 w 898"/>
                <a:gd name="T53" fmla="*/ 360 h 375"/>
                <a:gd name="T54" fmla="*/ 217 w 898"/>
                <a:gd name="T55" fmla="*/ 347 h 375"/>
                <a:gd name="T56" fmla="*/ 167 w 898"/>
                <a:gd name="T57" fmla="*/ 332 h 375"/>
                <a:gd name="T58" fmla="*/ 122 w 898"/>
                <a:gd name="T59" fmla="*/ 315 h 375"/>
                <a:gd name="T60" fmla="*/ 83 w 898"/>
                <a:gd name="T61" fmla="*/ 295 h 375"/>
                <a:gd name="T62" fmla="*/ 50 w 898"/>
                <a:gd name="T63" fmla="*/ 274 h 375"/>
                <a:gd name="T64" fmla="*/ 26 w 898"/>
                <a:gd name="T65" fmla="*/ 250 h 375"/>
                <a:gd name="T66" fmla="*/ 9 w 898"/>
                <a:gd name="T67" fmla="*/ 226 h 375"/>
                <a:gd name="T68" fmla="*/ 0 w 898"/>
                <a:gd name="T69" fmla="*/ 200 h 375"/>
                <a:gd name="T70" fmla="*/ 0 w 898"/>
                <a:gd name="T71" fmla="*/ 174 h 375"/>
                <a:gd name="T72" fmla="*/ 9 w 898"/>
                <a:gd name="T73" fmla="*/ 149 h 375"/>
                <a:gd name="T74" fmla="*/ 26 w 898"/>
                <a:gd name="T75" fmla="*/ 125 h 375"/>
                <a:gd name="T76" fmla="*/ 50 w 898"/>
                <a:gd name="T77" fmla="*/ 101 h 375"/>
                <a:gd name="T78" fmla="*/ 83 w 898"/>
                <a:gd name="T79" fmla="*/ 79 h 375"/>
                <a:gd name="T80" fmla="*/ 122 w 898"/>
                <a:gd name="T81" fmla="*/ 60 h 375"/>
                <a:gd name="T82" fmla="*/ 167 w 898"/>
                <a:gd name="T83" fmla="*/ 43 h 375"/>
                <a:gd name="T84" fmla="*/ 217 w 898"/>
                <a:gd name="T85" fmla="*/ 28 h 375"/>
                <a:gd name="T86" fmla="*/ 271 w 898"/>
                <a:gd name="T87" fmla="*/ 15 h 375"/>
                <a:gd name="T88" fmla="*/ 329 w 898"/>
                <a:gd name="T89" fmla="*/ 6 h 375"/>
                <a:gd name="T90" fmla="*/ 390 w 898"/>
                <a:gd name="T91" fmla="*/ 2 h 375"/>
                <a:gd name="T92" fmla="*/ 450 w 898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8"/>
                <a:gd name="T142" fmla="*/ 0 h 375"/>
                <a:gd name="T143" fmla="*/ 898 w 898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50">
              <a:extLst>
                <a:ext uri="{FF2B5EF4-FFF2-40B4-BE49-F238E27FC236}">
                  <a16:creationId xmlns:a16="http://schemas.microsoft.com/office/drawing/2014/main" id="{31ED29CF-DAB0-48DB-851D-ABD016C162D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10" y="2562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54" name="Group 51">
            <a:extLst>
              <a:ext uri="{FF2B5EF4-FFF2-40B4-BE49-F238E27FC236}">
                <a16:creationId xmlns:a16="http://schemas.microsoft.com/office/drawing/2014/main" id="{3A332B7B-B73F-42E9-8CC7-1ED05EC98E8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46961" y="4471173"/>
            <a:ext cx="1035050" cy="582612"/>
            <a:chOff x="380" y="1581"/>
            <a:chExt cx="1012" cy="570"/>
          </a:xfrm>
        </p:grpSpPr>
        <p:sp>
          <p:nvSpPr>
            <p:cNvPr id="55" name="Freeform 52">
              <a:extLst>
                <a:ext uri="{FF2B5EF4-FFF2-40B4-BE49-F238E27FC236}">
                  <a16:creationId xmlns:a16="http://schemas.microsoft.com/office/drawing/2014/main" id="{00A5B671-D5D3-475E-8446-DB28A06F16E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0" y="1760"/>
              <a:ext cx="1012" cy="391"/>
            </a:xfrm>
            <a:custGeom>
              <a:avLst/>
              <a:gdLst>
                <a:gd name="T0" fmla="*/ 523 w 1012"/>
                <a:gd name="T1" fmla="*/ 5 h 391"/>
                <a:gd name="T2" fmla="*/ 586 w 1012"/>
                <a:gd name="T3" fmla="*/ 11 h 391"/>
                <a:gd name="T4" fmla="*/ 649 w 1012"/>
                <a:gd name="T5" fmla="*/ 22 h 391"/>
                <a:gd name="T6" fmla="*/ 707 w 1012"/>
                <a:gd name="T7" fmla="*/ 35 h 391"/>
                <a:gd name="T8" fmla="*/ 766 w 1012"/>
                <a:gd name="T9" fmla="*/ 50 h 391"/>
                <a:gd name="T10" fmla="*/ 818 w 1012"/>
                <a:gd name="T11" fmla="*/ 67 h 391"/>
                <a:gd name="T12" fmla="*/ 865 w 1012"/>
                <a:gd name="T13" fmla="*/ 87 h 391"/>
                <a:gd name="T14" fmla="*/ 906 w 1012"/>
                <a:gd name="T15" fmla="*/ 108 h 391"/>
                <a:gd name="T16" fmla="*/ 943 w 1012"/>
                <a:gd name="T17" fmla="*/ 130 h 391"/>
                <a:gd name="T18" fmla="*/ 971 w 1012"/>
                <a:gd name="T19" fmla="*/ 154 h 391"/>
                <a:gd name="T20" fmla="*/ 993 w 1012"/>
                <a:gd name="T21" fmla="*/ 180 h 391"/>
                <a:gd name="T22" fmla="*/ 1006 w 1012"/>
                <a:gd name="T23" fmla="*/ 203 h 391"/>
                <a:gd name="T24" fmla="*/ 1012 w 1012"/>
                <a:gd name="T25" fmla="*/ 227 h 391"/>
                <a:gd name="T26" fmla="*/ 1010 w 1012"/>
                <a:gd name="T27" fmla="*/ 251 h 391"/>
                <a:gd name="T28" fmla="*/ 999 w 1012"/>
                <a:gd name="T29" fmla="*/ 275 h 391"/>
                <a:gd name="T30" fmla="*/ 982 w 1012"/>
                <a:gd name="T31" fmla="*/ 296 h 391"/>
                <a:gd name="T32" fmla="*/ 956 w 1012"/>
                <a:gd name="T33" fmla="*/ 318 h 391"/>
                <a:gd name="T34" fmla="*/ 924 w 1012"/>
                <a:gd name="T35" fmla="*/ 335 h 391"/>
                <a:gd name="T36" fmla="*/ 885 w 1012"/>
                <a:gd name="T37" fmla="*/ 352 h 391"/>
                <a:gd name="T38" fmla="*/ 842 w 1012"/>
                <a:gd name="T39" fmla="*/ 365 h 391"/>
                <a:gd name="T40" fmla="*/ 790 w 1012"/>
                <a:gd name="T41" fmla="*/ 376 h 391"/>
                <a:gd name="T42" fmla="*/ 736 w 1012"/>
                <a:gd name="T43" fmla="*/ 385 h 391"/>
                <a:gd name="T44" fmla="*/ 677 w 1012"/>
                <a:gd name="T45" fmla="*/ 389 h 391"/>
                <a:gd name="T46" fmla="*/ 616 w 1012"/>
                <a:gd name="T47" fmla="*/ 391 h 391"/>
                <a:gd name="T48" fmla="*/ 554 w 1012"/>
                <a:gd name="T49" fmla="*/ 391 h 391"/>
                <a:gd name="T50" fmla="*/ 489 w 1012"/>
                <a:gd name="T51" fmla="*/ 387 h 391"/>
                <a:gd name="T52" fmla="*/ 426 w 1012"/>
                <a:gd name="T53" fmla="*/ 380 h 391"/>
                <a:gd name="T54" fmla="*/ 363 w 1012"/>
                <a:gd name="T55" fmla="*/ 370 h 391"/>
                <a:gd name="T56" fmla="*/ 305 w 1012"/>
                <a:gd name="T57" fmla="*/ 357 h 391"/>
                <a:gd name="T58" fmla="*/ 249 w 1012"/>
                <a:gd name="T59" fmla="*/ 342 h 391"/>
                <a:gd name="T60" fmla="*/ 195 w 1012"/>
                <a:gd name="T61" fmla="*/ 324 h 391"/>
                <a:gd name="T62" fmla="*/ 147 w 1012"/>
                <a:gd name="T63" fmla="*/ 305 h 391"/>
                <a:gd name="T64" fmla="*/ 106 w 1012"/>
                <a:gd name="T65" fmla="*/ 283 h 391"/>
                <a:gd name="T66" fmla="*/ 69 w 1012"/>
                <a:gd name="T67" fmla="*/ 262 h 391"/>
                <a:gd name="T68" fmla="*/ 41 w 1012"/>
                <a:gd name="T69" fmla="*/ 238 h 391"/>
                <a:gd name="T70" fmla="*/ 19 w 1012"/>
                <a:gd name="T71" fmla="*/ 212 h 391"/>
                <a:gd name="T72" fmla="*/ 6 w 1012"/>
                <a:gd name="T73" fmla="*/ 188 h 391"/>
                <a:gd name="T74" fmla="*/ 0 w 1012"/>
                <a:gd name="T75" fmla="*/ 164 h 391"/>
                <a:gd name="T76" fmla="*/ 2 w 1012"/>
                <a:gd name="T77" fmla="*/ 139 h 391"/>
                <a:gd name="T78" fmla="*/ 13 w 1012"/>
                <a:gd name="T79" fmla="*/ 117 h 391"/>
                <a:gd name="T80" fmla="*/ 30 w 1012"/>
                <a:gd name="T81" fmla="*/ 95 h 391"/>
                <a:gd name="T82" fmla="*/ 56 w 1012"/>
                <a:gd name="T83" fmla="*/ 74 h 391"/>
                <a:gd name="T84" fmla="*/ 89 w 1012"/>
                <a:gd name="T85" fmla="*/ 57 h 391"/>
                <a:gd name="T86" fmla="*/ 128 w 1012"/>
                <a:gd name="T87" fmla="*/ 39 h 391"/>
                <a:gd name="T88" fmla="*/ 171 w 1012"/>
                <a:gd name="T89" fmla="*/ 26 h 391"/>
                <a:gd name="T90" fmla="*/ 223 w 1012"/>
                <a:gd name="T91" fmla="*/ 16 h 391"/>
                <a:gd name="T92" fmla="*/ 277 w 1012"/>
                <a:gd name="T93" fmla="*/ 7 h 391"/>
                <a:gd name="T94" fmla="*/ 335 w 1012"/>
                <a:gd name="T95" fmla="*/ 3 h 391"/>
                <a:gd name="T96" fmla="*/ 396 w 1012"/>
                <a:gd name="T97" fmla="*/ 0 h 391"/>
                <a:gd name="T98" fmla="*/ 459 w 1012"/>
                <a:gd name="T99" fmla="*/ 0 h 391"/>
                <a:gd name="T100" fmla="*/ 523 w 1012"/>
                <a:gd name="T101" fmla="*/ 5 h 3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12"/>
                <a:gd name="T154" fmla="*/ 0 h 391"/>
                <a:gd name="T155" fmla="*/ 1012 w 1012"/>
                <a:gd name="T156" fmla="*/ 391 h 3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53">
              <a:extLst>
                <a:ext uri="{FF2B5EF4-FFF2-40B4-BE49-F238E27FC236}">
                  <a16:creationId xmlns:a16="http://schemas.microsoft.com/office/drawing/2014/main" id="{9007EA3E-B03D-41FA-B865-D0BEB746B34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14" y="158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57" name="Group 54">
            <a:extLst>
              <a:ext uri="{FF2B5EF4-FFF2-40B4-BE49-F238E27FC236}">
                <a16:creationId xmlns:a16="http://schemas.microsoft.com/office/drawing/2014/main" id="{57775DA4-2F51-4AE7-8619-FE95393933D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21536" y="4034610"/>
            <a:ext cx="2578100" cy="2286000"/>
            <a:chOff x="159" y="1154"/>
            <a:chExt cx="2523" cy="2237"/>
          </a:xfrm>
        </p:grpSpPr>
        <p:sp>
          <p:nvSpPr>
            <p:cNvPr id="58" name="Rectangle 55">
              <a:extLst>
                <a:ext uri="{FF2B5EF4-FFF2-40B4-BE49-F238E27FC236}">
                  <a16:creationId xmlns:a16="http://schemas.microsoft.com/office/drawing/2014/main" id="{6EBF370E-3952-4C5E-93E7-038B550C49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6" y="1166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59" name="Freeform 56">
              <a:extLst>
                <a:ext uri="{FF2B5EF4-FFF2-40B4-BE49-F238E27FC236}">
                  <a16:creationId xmlns:a16="http://schemas.microsoft.com/office/drawing/2014/main" id="{95F98DCB-B88A-4E0C-80E0-933E6100A9D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9" y="1154"/>
              <a:ext cx="2523" cy="2237"/>
            </a:xfrm>
            <a:custGeom>
              <a:avLst/>
              <a:gdLst>
                <a:gd name="T0" fmla="*/ 1363 w 2523"/>
                <a:gd name="T1" fmla="*/ 2 h 2237"/>
                <a:gd name="T2" fmla="*/ 1569 w 2523"/>
                <a:gd name="T3" fmla="*/ 32 h 2237"/>
                <a:gd name="T4" fmla="*/ 1766 w 2523"/>
                <a:gd name="T5" fmla="*/ 93 h 2237"/>
                <a:gd name="T6" fmla="*/ 1950 w 2523"/>
                <a:gd name="T7" fmla="*/ 179 h 2237"/>
                <a:gd name="T8" fmla="*/ 2114 w 2523"/>
                <a:gd name="T9" fmla="*/ 293 h 2237"/>
                <a:gd name="T10" fmla="*/ 2255 w 2523"/>
                <a:gd name="T11" fmla="*/ 429 h 2237"/>
                <a:gd name="T12" fmla="*/ 2369 w 2523"/>
                <a:gd name="T13" fmla="*/ 583 h 2237"/>
                <a:gd name="T14" fmla="*/ 2454 w 2523"/>
                <a:gd name="T15" fmla="*/ 753 h 2237"/>
                <a:gd name="T16" fmla="*/ 2506 w 2523"/>
                <a:gd name="T17" fmla="*/ 930 h 2237"/>
                <a:gd name="T18" fmla="*/ 2523 w 2523"/>
                <a:gd name="T19" fmla="*/ 1116 h 2237"/>
                <a:gd name="T20" fmla="*/ 2506 w 2523"/>
                <a:gd name="T21" fmla="*/ 1299 h 2237"/>
                <a:gd name="T22" fmla="*/ 2454 w 2523"/>
                <a:gd name="T23" fmla="*/ 1479 h 2237"/>
                <a:gd name="T24" fmla="*/ 2372 w 2523"/>
                <a:gd name="T25" fmla="*/ 1647 h 2237"/>
                <a:gd name="T26" fmla="*/ 2257 w 2523"/>
                <a:gd name="T27" fmla="*/ 1803 h 2237"/>
                <a:gd name="T28" fmla="*/ 2116 w 2523"/>
                <a:gd name="T29" fmla="*/ 1939 h 2237"/>
                <a:gd name="T30" fmla="*/ 1952 w 2523"/>
                <a:gd name="T31" fmla="*/ 2053 h 2237"/>
                <a:gd name="T32" fmla="*/ 1770 w 2523"/>
                <a:gd name="T33" fmla="*/ 2142 h 2237"/>
                <a:gd name="T34" fmla="*/ 1573 w 2523"/>
                <a:gd name="T35" fmla="*/ 2202 h 2237"/>
                <a:gd name="T36" fmla="*/ 1368 w 2523"/>
                <a:gd name="T37" fmla="*/ 2232 h 2237"/>
                <a:gd name="T38" fmla="*/ 1160 w 2523"/>
                <a:gd name="T39" fmla="*/ 2232 h 2237"/>
                <a:gd name="T40" fmla="*/ 954 w 2523"/>
                <a:gd name="T41" fmla="*/ 2202 h 2237"/>
                <a:gd name="T42" fmla="*/ 757 w 2523"/>
                <a:gd name="T43" fmla="*/ 2144 h 2237"/>
                <a:gd name="T44" fmla="*/ 574 w 2523"/>
                <a:gd name="T45" fmla="*/ 2055 h 2237"/>
                <a:gd name="T46" fmla="*/ 409 w 2523"/>
                <a:gd name="T47" fmla="*/ 1943 h 2237"/>
                <a:gd name="T48" fmla="*/ 268 w 2523"/>
                <a:gd name="T49" fmla="*/ 1807 h 2237"/>
                <a:gd name="T50" fmla="*/ 154 w 2523"/>
                <a:gd name="T51" fmla="*/ 1651 h 2237"/>
                <a:gd name="T52" fmla="*/ 69 w 2523"/>
                <a:gd name="T53" fmla="*/ 1483 h 2237"/>
                <a:gd name="T54" fmla="*/ 17 w 2523"/>
                <a:gd name="T55" fmla="*/ 1304 h 2237"/>
                <a:gd name="T56" fmla="*/ 0 w 2523"/>
                <a:gd name="T57" fmla="*/ 1120 h 2237"/>
                <a:gd name="T58" fmla="*/ 17 w 2523"/>
                <a:gd name="T59" fmla="*/ 935 h 2237"/>
                <a:gd name="T60" fmla="*/ 69 w 2523"/>
                <a:gd name="T61" fmla="*/ 755 h 2237"/>
                <a:gd name="T62" fmla="*/ 152 w 2523"/>
                <a:gd name="T63" fmla="*/ 587 h 2237"/>
                <a:gd name="T64" fmla="*/ 266 w 2523"/>
                <a:gd name="T65" fmla="*/ 431 h 2237"/>
                <a:gd name="T66" fmla="*/ 407 w 2523"/>
                <a:gd name="T67" fmla="*/ 295 h 2237"/>
                <a:gd name="T68" fmla="*/ 571 w 2523"/>
                <a:gd name="T69" fmla="*/ 183 h 2237"/>
                <a:gd name="T70" fmla="*/ 753 w 2523"/>
                <a:gd name="T71" fmla="*/ 95 h 2237"/>
                <a:gd name="T72" fmla="*/ 950 w 2523"/>
                <a:gd name="T73" fmla="*/ 34 h 2237"/>
                <a:gd name="T74" fmla="*/ 1156 w 2523"/>
                <a:gd name="T75" fmla="*/ 4 h 223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3"/>
                <a:gd name="T115" fmla="*/ 0 h 2237"/>
                <a:gd name="T116" fmla="*/ 2523 w 2523"/>
                <a:gd name="T117" fmla="*/ 2237 h 223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" name="Group 57">
            <a:extLst>
              <a:ext uri="{FF2B5EF4-FFF2-40B4-BE49-F238E27FC236}">
                <a16:creationId xmlns:a16="http://schemas.microsoft.com/office/drawing/2014/main" id="{A968BA30-A7E6-45E4-A212-C363BF1B001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18486" y="4985523"/>
            <a:ext cx="1357312" cy="1052512"/>
            <a:chOff x="1135" y="2084"/>
            <a:chExt cx="1328" cy="1030"/>
          </a:xfrm>
        </p:grpSpPr>
        <p:sp>
          <p:nvSpPr>
            <p:cNvPr id="61" name="Rectangle 58">
              <a:extLst>
                <a:ext uri="{FF2B5EF4-FFF2-40B4-BE49-F238E27FC236}">
                  <a16:creationId xmlns:a16="http://schemas.microsoft.com/office/drawing/2014/main" id="{001D4772-2028-4C0E-8C12-4DCB7B1295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35" y="245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62" name="Freeform 59">
              <a:extLst>
                <a:ext uri="{FF2B5EF4-FFF2-40B4-BE49-F238E27FC236}">
                  <a16:creationId xmlns:a16="http://schemas.microsoft.com/office/drawing/2014/main" id="{A4371AE4-A554-41A1-BFEC-97C110EF379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78" y="2084"/>
              <a:ext cx="1285" cy="1030"/>
            </a:xfrm>
            <a:custGeom>
              <a:avLst/>
              <a:gdLst>
                <a:gd name="T0" fmla="*/ 422 w 1285"/>
                <a:gd name="T1" fmla="*/ 162 h 1030"/>
                <a:gd name="T2" fmla="*/ 487 w 1285"/>
                <a:gd name="T3" fmla="*/ 123 h 1030"/>
                <a:gd name="T4" fmla="*/ 556 w 1285"/>
                <a:gd name="T5" fmla="*/ 89 h 1030"/>
                <a:gd name="T6" fmla="*/ 626 w 1285"/>
                <a:gd name="T7" fmla="*/ 61 h 1030"/>
                <a:gd name="T8" fmla="*/ 695 w 1285"/>
                <a:gd name="T9" fmla="*/ 37 h 1030"/>
                <a:gd name="T10" fmla="*/ 764 w 1285"/>
                <a:gd name="T11" fmla="*/ 18 h 1030"/>
                <a:gd name="T12" fmla="*/ 831 w 1285"/>
                <a:gd name="T13" fmla="*/ 7 h 1030"/>
                <a:gd name="T14" fmla="*/ 896 w 1285"/>
                <a:gd name="T15" fmla="*/ 0 h 1030"/>
                <a:gd name="T16" fmla="*/ 959 w 1285"/>
                <a:gd name="T17" fmla="*/ 0 h 1030"/>
                <a:gd name="T18" fmla="*/ 1017 w 1285"/>
                <a:gd name="T19" fmla="*/ 7 h 1030"/>
                <a:gd name="T20" fmla="*/ 1071 w 1285"/>
                <a:gd name="T21" fmla="*/ 18 h 1030"/>
                <a:gd name="T22" fmla="*/ 1121 w 1285"/>
                <a:gd name="T23" fmla="*/ 35 h 1030"/>
                <a:gd name="T24" fmla="*/ 1164 w 1285"/>
                <a:gd name="T25" fmla="*/ 59 h 1030"/>
                <a:gd name="T26" fmla="*/ 1203 w 1285"/>
                <a:gd name="T27" fmla="*/ 87 h 1030"/>
                <a:gd name="T28" fmla="*/ 1234 w 1285"/>
                <a:gd name="T29" fmla="*/ 121 h 1030"/>
                <a:gd name="T30" fmla="*/ 1257 w 1285"/>
                <a:gd name="T31" fmla="*/ 160 h 1030"/>
                <a:gd name="T32" fmla="*/ 1275 w 1285"/>
                <a:gd name="T33" fmla="*/ 201 h 1030"/>
                <a:gd name="T34" fmla="*/ 1283 w 1285"/>
                <a:gd name="T35" fmla="*/ 249 h 1030"/>
                <a:gd name="T36" fmla="*/ 1285 w 1285"/>
                <a:gd name="T37" fmla="*/ 298 h 1030"/>
                <a:gd name="T38" fmla="*/ 1279 w 1285"/>
                <a:gd name="T39" fmla="*/ 350 h 1030"/>
                <a:gd name="T40" fmla="*/ 1266 w 1285"/>
                <a:gd name="T41" fmla="*/ 404 h 1030"/>
                <a:gd name="T42" fmla="*/ 1247 w 1285"/>
                <a:gd name="T43" fmla="*/ 458 h 1030"/>
                <a:gd name="T44" fmla="*/ 1218 w 1285"/>
                <a:gd name="T45" fmla="*/ 514 h 1030"/>
                <a:gd name="T46" fmla="*/ 1184 w 1285"/>
                <a:gd name="T47" fmla="*/ 570 h 1030"/>
                <a:gd name="T48" fmla="*/ 1145 w 1285"/>
                <a:gd name="T49" fmla="*/ 624 h 1030"/>
                <a:gd name="T50" fmla="*/ 1097 w 1285"/>
                <a:gd name="T51" fmla="*/ 678 h 1030"/>
                <a:gd name="T52" fmla="*/ 1045 w 1285"/>
                <a:gd name="T53" fmla="*/ 730 h 1030"/>
                <a:gd name="T54" fmla="*/ 989 w 1285"/>
                <a:gd name="T55" fmla="*/ 780 h 1030"/>
                <a:gd name="T56" fmla="*/ 928 w 1285"/>
                <a:gd name="T57" fmla="*/ 827 h 1030"/>
                <a:gd name="T58" fmla="*/ 866 w 1285"/>
                <a:gd name="T59" fmla="*/ 870 h 1030"/>
                <a:gd name="T60" fmla="*/ 799 w 1285"/>
                <a:gd name="T61" fmla="*/ 907 h 1030"/>
                <a:gd name="T62" fmla="*/ 729 w 1285"/>
                <a:gd name="T63" fmla="*/ 942 h 1030"/>
                <a:gd name="T64" fmla="*/ 660 w 1285"/>
                <a:gd name="T65" fmla="*/ 972 h 1030"/>
                <a:gd name="T66" fmla="*/ 591 w 1285"/>
                <a:gd name="T67" fmla="*/ 996 h 1030"/>
                <a:gd name="T68" fmla="*/ 522 w 1285"/>
                <a:gd name="T69" fmla="*/ 1013 h 1030"/>
                <a:gd name="T70" fmla="*/ 455 w 1285"/>
                <a:gd name="T71" fmla="*/ 1026 h 1030"/>
                <a:gd name="T72" fmla="*/ 390 w 1285"/>
                <a:gd name="T73" fmla="*/ 1030 h 1030"/>
                <a:gd name="T74" fmla="*/ 327 w 1285"/>
                <a:gd name="T75" fmla="*/ 1030 h 1030"/>
                <a:gd name="T76" fmla="*/ 269 w 1285"/>
                <a:gd name="T77" fmla="*/ 1026 h 1030"/>
                <a:gd name="T78" fmla="*/ 214 w 1285"/>
                <a:gd name="T79" fmla="*/ 1013 h 1030"/>
                <a:gd name="T80" fmla="*/ 165 w 1285"/>
                <a:gd name="T81" fmla="*/ 996 h 1030"/>
                <a:gd name="T82" fmla="*/ 121 w 1285"/>
                <a:gd name="T83" fmla="*/ 972 h 1030"/>
                <a:gd name="T84" fmla="*/ 85 w 1285"/>
                <a:gd name="T85" fmla="*/ 944 h 1030"/>
                <a:gd name="T86" fmla="*/ 52 w 1285"/>
                <a:gd name="T87" fmla="*/ 909 h 1030"/>
                <a:gd name="T88" fmla="*/ 28 w 1285"/>
                <a:gd name="T89" fmla="*/ 873 h 1030"/>
                <a:gd name="T90" fmla="*/ 13 w 1285"/>
                <a:gd name="T91" fmla="*/ 829 h 1030"/>
                <a:gd name="T92" fmla="*/ 2 w 1285"/>
                <a:gd name="T93" fmla="*/ 784 h 1030"/>
                <a:gd name="T94" fmla="*/ 0 w 1285"/>
                <a:gd name="T95" fmla="*/ 734 h 1030"/>
                <a:gd name="T96" fmla="*/ 7 w 1285"/>
                <a:gd name="T97" fmla="*/ 683 h 1030"/>
                <a:gd name="T98" fmla="*/ 20 w 1285"/>
                <a:gd name="T99" fmla="*/ 629 h 1030"/>
                <a:gd name="T100" fmla="*/ 39 w 1285"/>
                <a:gd name="T101" fmla="*/ 572 h 1030"/>
                <a:gd name="T102" fmla="*/ 67 w 1285"/>
                <a:gd name="T103" fmla="*/ 516 h 1030"/>
                <a:gd name="T104" fmla="*/ 102 w 1285"/>
                <a:gd name="T105" fmla="*/ 462 h 1030"/>
                <a:gd name="T106" fmla="*/ 143 w 1285"/>
                <a:gd name="T107" fmla="*/ 406 h 1030"/>
                <a:gd name="T108" fmla="*/ 188 w 1285"/>
                <a:gd name="T109" fmla="*/ 352 h 1030"/>
                <a:gd name="T110" fmla="*/ 240 w 1285"/>
                <a:gd name="T111" fmla="*/ 300 h 1030"/>
                <a:gd name="T112" fmla="*/ 297 w 1285"/>
                <a:gd name="T113" fmla="*/ 251 h 1030"/>
                <a:gd name="T114" fmla="*/ 357 w 1285"/>
                <a:gd name="T115" fmla="*/ 205 h 1030"/>
                <a:gd name="T116" fmla="*/ 422 w 1285"/>
                <a:gd name="T117" fmla="*/ 162 h 103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85"/>
                <a:gd name="T178" fmla="*/ 0 h 1030"/>
                <a:gd name="T179" fmla="*/ 1285 w 1285"/>
                <a:gd name="T180" fmla="*/ 1030 h 103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60">
            <a:extLst>
              <a:ext uri="{FF2B5EF4-FFF2-40B4-BE49-F238E27FC236}">
                <a16:creationId xmlns:a16="http://schemas.microsoft.com/office/drawing/2014/main" id="{E32CF7DB-A4DC-4A97-BFD6-9C165633931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50111" y="4317185"/>
            <a:ext cx="2432050" cy="1789113"/>
            <a:chOff x="187" y="1430"/>
            <a:chExt cx="2380" cy="1751"/>
          </a:xfrm>
        </p:grpSpPr>
        <p:sp>
          <p:nvSpPr>
            <p:cNvPr id="64" name="Rectangle 61">
              <a:extLst>
                <a:ext uri="{FF2B5EF4-FFF2-40B4-BE49-F238E27FC236}">
                  <a16:creationId xmlns:a16="http://schemas.microsoft.com/office/drawing/2014/main" id="{A41844B8-BEA6-4BF3-985C-6270EAB9ED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7" y="2643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8C59B0FE-D12D-4C19-8720-164824A3022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7" y="1430"/>
              <a:ext cx="2380" cy="1751"/>
            </a:xfrm>
            <a:custGeom>
              <a:avLst/>
              <a:gdLst>
                <a:gd name="T0" fmla="*/ 1275 w 2380"/>
                <a:gd name="T1" fmla="*/ 0 h 1751"/>
                <a:gd name="T2" fmla="*/ 1474 w 2380"/>
                <a:gd name="T3" fmla="*/ 22 h 1751"/>
                <a:gd name="T4" fmla="*/ 1664 w 2380"/>
                <a:gd name="T5" fmla="*/ 67 h 1751"/>
                <a:gd name="T6" fmla="*/ 1842 w 2380"/>
                <a:gd name="T7" fmla="*/ 136 h 1751"/>
                <a:gd name="T8" fmla="*/ 2002 w 2380"/>
                <a:gd name="T9" fmla="*/ 227 h 1751"/>
                <a:gd name="T10" fmla="*/ 2138 w 2380"/>
                <a:gd name="T11" fmla="*/ 335 h 1751"/>
                <a:gd name="T12" fmla="*/ 2246 w 2380"/>
                <a:gd name="T13" fmla="*/ 460 h 1751"/>
                <a:gd name="T14" fmla="*/ 2324 w 2380"/>
                <a:gd name="T15" fmla="*/ 596 h 1751"/>
                <a:gd name="T16" fmla="*/ 2370 w 2380"/>
                <a:gd name="T17" fmla="*/ 741 h 1751"/>
                <a:gd name="T18" fmla="*/ 2380 w 2380"/>
                <a:gd name="T19" fmla="*/ 887 h 1751"/>
                <a:gd name="T20" fmla="*/ 2359 w 2380"/>
                <a:gd name="T21" fmla="*/ 1036 h 1751"/>
                <a:gd name="T22" fmla="*/ 2302 w 2380"/>
                <a:gd name="T23" fmla="*/ 1179 h 1751"/>
                <a:gd name="T24" fmla="*/ 2214 w 2380"/>
                <a:gd name="T25" fmla="*/ 1313 h 1751"/>
                <a:gd name="T26" fmla="*/ 2097 w 2380"/>
                <a:gd name="T27" fmla="*/ 1436 h 1751"/>
                <a:gd name="T28" fmla="*/ 1954 w 2380"/>
                <a:gd name="T29" fmla="*/ 1542 h 1751"/>
                <a:gd name="T30" fmla="*/ 1787 w 2380"/>
                <a:gd name="T31" fmla="*/ 1628 h 1751"/>
                <a:gd name="T32" fmla="*/ 1606 w 2380"/>
                <a:gd name="T33" fmla="*/ 1693 h 1751"/>
                <a:gd name="T34" fmla="*/ 1411 w 2380"/>
                <a:gd name="T35" fmla="*/ 1736 h 1751"/>
                <a:gd name="T36" fmla="*/ 1210 w 2380"/>
                <a:gd name="T37" fmla="*/ 1751 h 1751"/>
                <a:gd name="T38" fmla="*/ 1009 w 2380"/>
                <a:gd name="T39" fmla="*/ 1742 h 1751"/>
                <a:gd name="T40" fmla="*/ 812 w 2380"/>
                <a:gd name="T41" fmla="*/ 1710 h 1751"/>
                <a:gd name="T42" fmla="*/ 626 w 2380"/>
                <a:gd name="T43" fmla="*/ 1652 h 1751"/>
                <a:gd name="T44" fmla="*/ 457 w 2380"/>
                <a:gd name="T45" fmla="*/ 1572 h 1751"/>
                <a:gd name="T46" fmla="*/ 310 w 2380"/>
                <a:gd name="T47" fmla="*/ 1473 h 1751"/>
                <a:gd name="T48" fmla="*/ 186 w 2380"/>
                <a:gd name="T49" fmla="*/ 1356 h 1751"/>
                <a:gd name="T50" fmla="*/ 93 w 2380"/>
                <a:gd name="T51" fmla="*/ 1226 h 1751"/>
                <a:gd name="T52" fmla="*/ 31 w 2380"/>
                <a:gd name="T53" fmla="*/ 1084 h 1751"/>
                <a:gd name="T54" fmla="*/ 2 w 2380"/>
                <a:gd name="T55" fmla="*/ 937 h 1751"/>
                <a:gd name="T56" fmla="*/ 9 w 2380"/>
                <a:gd name="T57" fmla="*/ 788 h 1751"/>
                <a:gd name="T58" fmla="*/ 48 w 2380"/>
                <a:gd name="T59" fmla="*/ 643 h 1751"/>
                <a:gd name="T60" fmla="*/ 119 w 2380"/>
                <a:gd name="T61" fmla="*/ 503 h 1751"/>
                <a:gd name="T62" fmla="*/ 223 w 2380"/>
                <a:gd name="T63" fmla="*/ 374 h 1751"/>
                <a:gd name="T64" fmla="*/ 355 w 2380"/>
                <a:gd name="T65" fmla="*/ 259 h 1751"/>
                <a:gd name="T66" fmla="*/ 509 w 2380"/>
                <a:gd name="T67" fmla="*/ 164 h 1751"/>
                <a:gd name="T68" fmla="*/ 684 w 2380"/>
                <a:gd name="T69" fmla="*/ 86 h 1751"/>
                <a:gd name="T70" fmla="*/ 874 w 2380"/>
                <a:gd name="T71" fmla="*/ 35 h 1751"/>
                <a:gd name="T72" fmla="*/ 1071 w 2380"/>
                <a:gd name="T73" fmla="*/ 4 h 17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80"/>
                <a:gd name="T112" fmla="*/ 0 h 1751"/>
                <a:gd name="T113" fmla="*/ 2380 w 2380"/>
                <a:gd name="T114" fmla="*/ 1751 h 175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63">
            <a:extLst>
              <a:ext uri="{FF2B5EF4-FFF2-40B4-BE49-F238E27FC236}">
                <a16:creationId xmlns:a16="http://schemas.microsoft.com/office/drawing/2014/main" id="{39DA1A2E-3FAD-474F-A528-BB8F81E4A59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11111" y="1600973"/>
            <a:ext cx="1979612" cy="1797050"/>
            <a:chOff x="383" y="1437"/>
            <a:chExt cx="1902" cy="1727"/>
          </a:xfrm>
        </p:grpSpPr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EA7A9EDC-29A5-4198-AD9B-072622DC51A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5">
              <a:extLst>
                <a:ext uri="{FF2B5EF4-FFF2-40B4-BE49-F238E27FC236}">
                  <a16:creationId xmlns:a16="http://schemas.microsoft.com/office/drawing/2014/main" id="{D6818361-48A9-4BDA-87C0-16E9668E124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62E81A4F-C7F5-47E6-AF34-75591B49964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B3C02B21-402F-4897-A985-CFC4A5C6AED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85B6D833-07F8-4594-9C1F-6C0269CD4BB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99E4D991-254E-40E0-8978-576D5507B23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Rectangle 70">
              <a:extLst>
                <a:ext uri="{FF2B5EF4-FFF2-40B4-BE49-F238E27FC236}">
                  <a16:creationId xmlns:a16="http://schemas.microsoft.com/office/drawing/2014/main" id="{C4277CE5-673C-467E-BBC4-432F130DC6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90" y="1437"/>
              <a:ext cx="9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4" name="Rectangle 71">
              <a:extLst>
                <a:ext uri="{FF2B5EF4-FFF2-40B4-BE49-F238E27FC236}">
                  <a16:creationId xmlns:a16="http://schemas.microsoft.com/office/drawing/2014/main" id="{76E1AE9E-3F3C-47F6-B8E2-16D6A7A1EC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9" y="2061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5" name="Rectangle 72">
              <a:extLst>
                <a:ext uri="{FF2B5EF4-FFF2-40B4-BE49-F238E27FC236}">
                  <a16:creationId xmlns:a16="http://schemas.microsoft.com/office/drawing/2014/main" id="{22D84D69-514D-46C8-BF82-A8C586CED8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99" y="2374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" name="Rectangle 73">
              <a:extLst>
                <a:ext uri="{FF2B5EF4-FFF2-40B4-BE49-F238E27FC236}">
                  <a16:creationId xmlns:a16="http://schemas.microsoft.com/office/drawing/2014/main" id="{84D71E2B-1DF7-4E57-9AB0-54166AE380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9" y="29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7" name="Rectangle 74">
              <a:extLst>
                <a:ext uri="{FF2B5EF4-FFF2-40B4-BE49-F238E27FC236}">
                  <a16:creationId xmlns:a16="http://schemas.microsoft.com/office/drawing/2014/main" id="{8771658D-FCE6-432D-AAB1-D44957AEFC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" y="1940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8" name="Rectangle 75">
              <a:extLst>
                <a:ext uri="{FF2B5EF4-FFF2-40B4-BE49-F238E27FC236}">
                  <a16:creationId xmlns:a16="http://schemas.microsoft.com/office/drawing/2014/main" id="{CFB2FD5D-56FA-43F3-9673-0FA22C1B61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7" y="24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79" name="Group 76">
            <a:extLst>
              <a:ext uri="{FF2B5EF4-FFF2-40B4-BE49-F238E27FC236}">
                <a16:creationId xmlns:a16="http://schemas.microsoft.com/office/drawing/2014/main" id="{B29E07BA-554A-433A-955C-0071BE5BAF5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38236" y="2509023"/>
            <a:ext cx="919162" cy="617537"/>
            <a:chOff x="1465" y="2309"/>
            <a:chExt cx="883" cy="594"/>
          </a:xfrm>
        </p:grpSpPr>
        <p:sp>
          <p:nvSpPr>
            <p:cNvPr id="80" name="Freeform 77">
              <a:extLst>
                <a:ext uri="{FF2B5EF4-FFF2-40B4-BE49-F238E27FC236}">
                  <a16:creationId xmlns:a16="http://schemas.microsoft.com/office/drawing/2014/main" id="{2F85F5D4-8186-423C-972F-839A7D5B2BF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Rectangle 78">
              <a:extLst>
                <a:ext uri="{FF2B5EF4-FFF2-40B4-BE49-F238E27FC236}">
                  <a16:creationId xmlns:a16="http://schemas.microsoft.com/office/drawing/2014/main" id="{A3D6C338-2876-4BC7-A5C7-E4D66C076D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31" y="2668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82" name="Group 79">
            <a:extLst>
              <a:ext uri="{FF2B5EF4-FFF2-40B4-BE49-F238E27FC236}">
                <a16:creationId xmlns:a16="http://schemas.microsoft.com/office/drawing/2014/main" id="{9AACD4CD-0EC1-415A-AA9B-13B4B5774CF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53961" y="1878785"/>
            <a:ext cx="1036637" cy="584200"/>
            <a:chOff x="328" y="1704"/>
            <a:chExt cx="995" cy="561"/>
          </a:xfrm>
        </p:grpSpPr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364EF698-0CBE-43B1-A362-2A89FC12D3F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Rectangle 81">
              <a:extLst>
                <a:ext uri="{FF2B5EF4-FFF2-40B4-BE49-F238E27FC236}">
                  <a16:creationId xmlns:a16="http://schemas.microsoft.com/office/drawing/2014/main" id="{D0EF77D0-880F-4822-A0CE-CF440B769C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85" name="Group 82">
            <a:extLst>
              <a:ext uri="{FF2B5EF4-FFF2-40B4-BE49-F238E27FC236}">
                <a16:creationId xmlns:a16="http://schemas.microsoft.com/office/drawing/2014/main" id="{A2CC5492-7FD4-4A57-8537-F2B7F6982C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28536" y="1442223"/>
            <a:ext cx="2582862" cy="2287587"/>
            <a:chOff x="111" y="1285"/>
            <a:chExt cx="2481" cy="2197"/>
          </a:xfrm>
        </p:grpSpPr>
        <p:sp>
          <p:nvSpPr>
            <p:cNvPr id="86" name="Rectangle 83">
              <a:extLst>
                <a:ext uri="{FF2B5EF4-FFF2-40B4-BE49-F238E27FC236}">
                  <a16:creationId xmlns:a16="http://schemas.microsoft.com/office/drawing/2014/main" id="{7C191330-558A-4003-8AF7-2666F4B90A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8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B70C6F2F-8E95-4AE1-B265-E9C4E204936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Group 85">
            <a:extLst>
              <a:ext uri="{FF2B5EF4-FFF2-40B4-BE49-F238E27FC236}">
                <a16:creationId xmlns:a16="http://schemas.microsoft.com/office/drawing/2014/main" id="{27E96DB5-555A-42C0-B294-FBC8946DD7C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27073" y="2359798"/>
            <a:ext cx="1416050" cy="1084262"/>
            <a:chOff x="1070" y="2167"/>
            <a:chExt cx="1361" cy="1041"/>
          </a:xfrm>
        </p:grpSpPr>
        <p:sp>
          <p:nvSpPr>
            <p:cNvPr id="89" name="Rectangle 86">
              <a:extLst>
                <a:ext uri="{FF2B5EF4-FFF2-40B4-BE49-F238E27FC236}">
                  <a16:creationId xmlns:a16="http://schemas.microsoft.com/office/drawing/2014/main" id="{CB5D40AB-754F-41D0-88D4-9041A024DA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0" y="256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90" name="Freeform 87">
              <a:extLst>
                <a:ext uri="{FF2B5EF4-FFF2-40B4-BE49-F238E27FC236}">
                  <a16:creationId xmlns:a16="http://schemas.microsoft.com/office/drawing/2014/main" id="{50C12AFC-A102-4127-87DE-1E4941FB0E7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1" name="Group 88">
            <a:extLst>
              <a:ext uri="{FF2B5EF4-FFF2-40B4-BE49-F238E27FC236}">
                <a16:creationId xmlns:a16="http://schemas.microsoft.com/office/drawing/2014/main" id="{A3837127-039E-4C32-B036-C79332FEE15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096811" y="1532710"/>
            <a:ext cx="1905000" cy="996950"/>
            <a:chOff x="272" y="1372"/>
            <a:chExt cx="1831" cy="958"/>
          </a:xfrm>
        </p:grpSpPr>
        <p:sp>
          <p:nvSpPr>
            <p:cNvPr id="92" name="Rectangle 89">
              <a:extLst>
                <a:ext uri="{FF2B5EF4-FFF2-40B4-BE49-F238E27FC236}">
                  <a16:creationId xmlns:a16="http://schemas.microsoft.com/office/drawing/2014/main" id="{C8B86D08-0086-4747-8180-3FDB8F47EA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5" y="138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93" name="Freeform 90">
              <a:extLst>
                <a:ext uri="{FF2B5EF4-FFF2-40B4-BE49-F238E27FC236}">
                  <a16:creationId xmlns:a16="http://schemas.microsoft.com/office/drawing/2014/main" id="{0DE282E0-2630-45CA-9B98-A5AC43A9261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" name="Group 91">
            <a:extLst>
              <a:ext uri="{FF2B5EF4-FFF2-40B4-BE49-F238E27FC236}">
                <a16:creationId xmlns:a16="http://schemas.microsoft.com/office/drawing/2014/main" id="{F58F8901-9B3D-4826-8E60-2ECB094730E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62848" y="1510485"/>
            <a:ext cx="1990725" cy="1806575"/>
            <a:chOff x="471" y="1117"/>
            <a:chExt cx="1935" cy="1755"/>
          </a:xfrm>
        </p:grpSpPr>
        <p:sp>
          <p:nvSpPr>
            <p:cNvPr id="95" name="Freeform 92">
              <a:extLst>
                <a:ext uri="{FF2B5EF4-FFF2-40B4-BE49-F238E27FC236}">
                  <a16:creationId xmlns:a16="http://schemas.microsoft.com/office/drawing/2014/main" id="{3DAA1480-5A38-425B-B72C-0F6A137695A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93">
              <a:extLst>
                <a:ext uri="{FF2B5EF4-FFF2-40B4-BE49-F238E27FC236}">
                  <a16:creationId xmlns:a16="http://schemas.microsoft.com/office/drawing/2014/main" id="{236F6F63-F38C-4853-946E-3737B8A8A16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94">
              <a:extLst>
                <a:ext uri="{FF2B5EF4-FFF2-40B4-BE49-F238E27FC236}">
                  <a16:creationId xmlns:a16="http://schemas.microsoft.com/office/drawing/2014/main" id="{991BCD83-D74C-4E80-9C43-D2C6D984197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95">
              <a:extLst>
                <a:ext uri="{FF2B5EF4-FFF2-40B4-BE49-F238E27FC236}">
                  <a16:creationId xmlns:a16="http://schemas.microsoft.com/office/drawing/2014/main" id="{F72BEA23-0854-497A-AC68-839CE4D4A6F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96">
              <a:extLst>
                <a:ext uri="{FF2B5EF4-FFF2-40B4-BE49-F238E27FC236}">
                  <a16:creationId xmlns:a16="http://schemas.microsoft.com/office/drawing/2014/main" id="{6086AACE-0A1B-4433-B4D5-023C6E8BFEC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97">
              <a:extLst>
                <a:ext uri="{FF2B5EF4-FFF2-40B4-BE49-F238E27FC236}">
                  <a16:creationId xmlns:a16="http://schemas.microsoft.com/office/drawing/2014/main" id="{B9444341-78D0-4171-9926-97FF221439B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Rectangle 98">
              <a:extLst>
                <a:ext uri="{FF2B5EF4-FFF2-40B4-BE49-F238E27FC236}">
                  <a16:creationId xmlns:a16="http://schemas.microsoft.com/office/drawing/2014/main" id="{D0461BD1-161A-4603-B740-EB41E8DAE8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33" y="1117"/>
              <a:ext cx="9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102" name="Rectangle 99">
              <a:extLst>
                <a:ext uri="{FF2B5EF4-FFF2-40B4-BE49-F238E27FC236}">
                  <a16:creationId xmlns:a16="http://schemas.microsoft.com/office/drawing/2014/main" id="{77F3CD75-22F3-4029-AF4C-7ED90C4B7A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56" y="1765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103" name="Rectangle 100">
              <a:extLst>
                <a:ext uri="{FF2B5EF4-FFF2-40B4-BE49-F238E27FC236}">
                  <a16:creationId xmlns:a16="http://schemas.microsoft.com/office/drawing/2014/main" id="{CA2B9A6A-185E-4A9D-B57C-BD9A0DC652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10" y="2069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104" name="Rectangle 101">
              <a:extLst>
                <a:ext uri="{FF2B5EF4-FFF2-40B4-BE49-F238E27FC236}">
                  <a16:creationId xmlns:a16="http://schemas.microsoft.com/office/drawing/2014/main" id="{22F8654E-5AEA-4810-99F9-712A39259F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22" y="2635"/>
              <a:ext cx="9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105" name="Rectangle 102">
              <a:extLst>
                <a:ext uri="{FF2B5EF4-FFF2-40B4-BE49-F238E27FC236}">
                  <a16:creationId xmlns:a16="http://schemas.microsoft.com/office/drawing/2014/main" id="{0D8A3F33-B2B6-481E-A38A-502BED9082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8" y="16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106" name="Rectangle 103">
              <a:extLst>
                <a:ext uri="{FF2B5EF4-FFF2-40B4-BE49-F238E27FC236}">
                  <a16:creationId xmlns:a16="http://schemas.microsoft.com/office/drawing/2014/main" id="{38EA410D-548A-44A4-814E-144CE58A43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07" y="21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107" name="Group 104">
            <a:extLst>
              <a:ext uri="{FF2B5EF4-FFF2-40B4-BE49-F238E27FC236}">
                <a16:creationId xmlns:a16="http://schemas.microsoft.com/office/drawing/2014/main" id="{EC48B527-99D2-4D8A-85E7-8D3B0DF3075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4736" y="2218510"/>
            <a:ext cx="923925" cy="592138"/>
            <a:chOff x="1572" y="1805"/>
            <a:chExt cx="897" cy="575"/>
          </a:xfrm>
        </p:grpSpPr>
        <p:sp>
          <p:nvSpPr>
            <p:cNvPr id="108" name="Freeform 105">
              <a:extLst>
                <a:ext uri="{FF2B5EF4-FFF2-40B4-BE49-F238E27FC236}">
                  <a16:creationId xmlns:a16="http://schemas.microsoft.com/office/drawing/2014/main" id="{6CC733DA-D5B5-4720-9B61-DF3041FFEC3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Rectangle 106">
              <a:extLst>
                <a:ext uri="{FF2B5EF4-FFF2-40B4-BE49-F238E27FC236}">
                  <a16:creationId xmlns:a16="http://schemas.microsoft.com/office/drawing/2014/main" id="{EEA7232D-2F61-4B28-9C60-7223F4681A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3" y="1805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110" name="Group 107">
            <a:extLst>
              <a:ext uri="{FF2B5EF4-FFF2-40B4-BE49-F238E27FC236}">
                <a16:creationId xmlns:a16="http://schemas.microsoft.com/office/drawing/2014/main" id="{D7D1D6B8-710A-4D9D-BD90-FDDD2A12C00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18386" y="1974035"/>
            <a:ext cx="1125537" cy="742950"/>
            <a:chOff x="332" y="1568"/>
            <a:chExt cx="1093" cy="721"/>
          </a:xfrm>
        </p:grpSpPr>
        <p:sp>
          <p:nvSpPr>
            <p:cNvPr id="111" name="Freeform 108">
              <a:extLst>
                <a:ext uri="{FF2B5EF4-FFF2-40B4-BE49-F238E27FC236}">
                  <a16:creationId xmlns:a16="http://schemas.microsoft.com/office/drawing/2014/main" id="{8CBF6B57-FE4B-4A84-BCB7-C1414F8FE2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Rectangle 109">
              <a:extLst>
                <a:ext uri="{FF2B5EF4-FFF2-40B4-BE49-F238E27FC236}">
                  <a16:creationId xmlns:a16="http://schemas.microsoft.com/office/drawing/2014/main" id="{334AC520-BE57-41F4-B0C6-53922AC360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9" y="2052"/>
              <a:ext cx="1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113" name="Group 110">
            <a:extLst>
              <a:ext uri="{FF2B5EF4-FFF2-40B4-BE49-F238E27FC236}">
                <a16:creationId xmlns:a16="http://schemas.microsoft.com/office/drawing/2014/main" id="{31A3B2B6-B50C-4B76-9977-47936A6F52F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5998" y="1704160"/>
            <a:ext cx="2382838" cy="1358900"/>
            <a:chOff x="280" y="1305"/>
            <a:chExt cx="2315" cy="1321"/>
          </a:xfrm>
        </p:grpSpPr>
        <p:sp>
          <p:nvSpPr>
            <p:cNvPr id="114" name="Freeform 111">
              <a:extLst>
                <a:ext uri="{FF2B5EF4-FFF2-40B4-BE49-F238E27FC236}">
                  <a16:creationId xmlns:a16="http://schemas.microsoft.com/office/drawing/2014/main" id="{532A1489-5EF3-48FF-B21A-CEF11F4CC3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Rectangle 112">
              <a:extLst>
                <a:ext uri="{FF2B5EF4-FFF2-40B4-BE49-F238E27FC236}">
                  <a16:creationId xmlns:a16="http://schemas.microsoft.com/office/drawing/2014/main" id="{5B582D88-88D3-4617-B58D-894EF4DC54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0" y="1305"/>
              <a:ext cx="11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</p:grpSp>
      <p:grpSp>
        <p:nvGrpSpPr>
          <p:cNvPr id="116" name="Group 113">
            <a:extLst>
              <a:ext uri="{FF2B5EF4-FFF2-40B4-BE49-F238E27FC236}">
                <a16:creationId xmlns:a16="http://schemas.microsoft.com/office/drawing/2014/main" id="{27295A53-5886-4CB3-B6AE-47699866402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24723" y="1626373"/>
            <a:ext cx="2462213" cy="1887537"/>
            <a:chOff x="241" y="1229"/>
            <a:chExt cx="2391" cy="1834"/>
          </a:xfrm>
        </p:grpSpPr>
        <p:sp>
          <p:nvSpPr>
            <p:cNvPr id="117" name="Freeform 114">
              <a:extLst>
                <a:ext uri="{FF2B5EF4-FFF2-40B4-BE49-F238E27FC236}">
                  <a16:creationId xmlns:a16="http://schemas.microsoft.com/office/drawing/2014/main" id="{CD27ABE8-00A4-4FEE-9E2D-FEF9892266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Rectangle 115">
              <a:extLst>
                <a:ext uri="{FF2B5EF4-FFF2-40B4-BE49-F238E27FC236}">
                  <a16:creationId xmlns:a16="http://schemas.microsoft.com/office/drawing/2014/main" id="{FD3AB2D3-96FB-480E-B1C8-489C3838DE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38" y="2826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</p:grpSp>
      <p:grpSp>
        <p:nvGrpSpPr>
          <p:cNvPr id="119" name="Group 116">
            <a:extLst>
              <a:ext uri="{FF2B5EF4-FFF2-40B4-BE49-F238E27FC236}">
                <a16:creationId xmlns:a16="http://schemas.microsoft.com/office/drawing/2014/main" id="{EDD43918-D7E0-4F2F-9EB6-6B832ED7092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77098" y="1364435"/>
            <a:ext cx="2595563" cy="2289175"/>
            <a:chOff x="194" y="975"/>
            <a:chExt cx="2522" cy="2224"/>
          </a:xfrm>
        </p:grpSpPr>
        <p:sp>
          <p:nvSpPr>
            <p:cNvPr id="120" name="Rectangle 117">
              <a:extLst>
                <a:ext uri="{FF2B5EF4-FFF2-40B4-BE49-F238E27FC236}">
                  <a16:creationId xmlns:a16="http://schemas.microsoft.com/office/drawing/2014/main" id="{35D62A54-1D69-4F7D-84E6-6AA36856B2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8" y="975"/>
              <a:ext cx="10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121" name="Freeform 118">
              <a:extLst>
                <a:ext uri="{FF2B5EF4-FFF2-40B4-BE49-F238E27FC236}">
                  <a16:creationId xmlns:a16="http://schemas.microsoft.com/office/drawing/2014/main" id="{DA3A15CC-9CD5-4CD8-BA09-AA55727984A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152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凝聚层次聚类的复杂度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5"/>
            <a:ext cx="10890885" cy="50935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空间复杂度为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en-US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，邻近度矩阵大小为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en-US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为对象数量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时间复杂度一般为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en-US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：对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en-US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大小的邻近度矩阵遍历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时间复杂度最低可降低至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en-US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(N)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22859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凝聚层次聚类的缺点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5"/>
            <a:ext cx="10890885" cy="50935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一旦做出合并两个簇的决策，则无法撤销，因此阻碍的局部最优标准变为全局最优标准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缺乏全局最优目标函数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根据具体算法可能存在以下问题：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对离群点及噪声敏感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难以处理尺寸不同或非球形的簇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易使较大的簇破裂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725327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FF74C-60A9-7C43-9A0B-42536E0F4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060"/>
            <a:ext cx="10515600" cy="357447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Lecture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6.4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0" indent="0" algn="ctr">
              <a:buNone/>
            </a:pPr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DBSCAN</a:t>
            </a:r>
            <a:endParaRPr kumimoji="1" lang="zh-CN" altLang="en-US" sz="7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3902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聚类的类型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8" y="1623842"/>
            <a:ext cx="2624488" cy="66215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划分聚类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DFBC655A-1DF0-4BD4-A0E3-D982E85401A8}"/>
              </a:ext>
            </a:extLst>
          </p:cNvPr>
          <p:cNvSpPr>
            <a:spLocks/>
          </p:cNvSpPr>
          <p:nvPr/>
        </p:nvSpPr>
        <p:spPr bwMode="auto">
          <a:xfrm>
            <a:off x="3044825" y="2723049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3AC9F1A3-0F91-4B8B-8AA2-DE8C94B8A625}"/>
              </a:ext>
            </a:extLst>
          </p:cNvPr>
          <p:cNvSpPr>
            <a:spLocks/>
          </p:cNvSpPr>
          <p:nvPr/>
        </p:nvSpPr>
        <p:spPr bwMode="auto">
          <a:xfrm>
            <a:off x="3044825" y="2921487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82AB669-2BE6-41A8-99BE-81AC94485810}"/>
              </a:ext>
            </a:extLst>
          </p:cNvPr>
          <p:cNvSpPr>
            <a:spLocks/>
          </p:cNvSpPr>
          <p:nvPr/>
        </p:nvSpPr>
        <p:spPr bwMode="auto">
          <a:xfrm>
            <a:off x="3741738" y="4916974"/>
            <a:ext cx="96837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0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60BC6D99-FB69-4A0B-859F-24CDAD876538}"/>
              </a:ext>
            </a:extLst>
          </p:cNvPr>
          <p:cNvSpPr>
            <a:spLocks/>
          </p:cNvSpPr>
          <p:nvPr/>
        </p:nvSpPr>
        <p:spPr bwMode="auto">
          <a:xfrm>
            <a:off x="3341688" y="2824649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4011E9BA-0A55-4071-8B82-EE5A1F3BB560}"/>
              </a:ext>
            </a:extLst>
          </p:cNvPr>
          <p:cNvSpPr>
            <a:spLocks/>
          </p:cNvSpPr>
          <p:nvPr/>
        </p:nvSpPr>
        <p:spPr bwMode="auto">
          <a:xfrm>
            <a:off x="3741738" y="4120049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63AB931B-746F-440F-ACAE-0BFAE8B23201}"/>
              </a:ext>
            </a:extLst>
          </p:cNvPr>
          <p:cNvSpPr>
            <a:spLocks/>
          </p:cNvSpPr>
          <p:nvPr/>
        </p:nvSpPr>
        <p:spPr bwMode="auto">
          <a:xfrm>
            <a:off x="3911600" y="2030899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8BA4C963-BD32-4753-8CCE-F6560366F2BA}"/>
              </a:ext>
            </a:extLst>
          </p:cNvPr>
          <p:cNvSpPr>
            <a:spLocks/>
          </p:cNvSpPr>
          <p:nvPr/>
        </p:nvSpPr>
        <p:spPr bwMode="auto">
          <a:xfrm>
            <a:off x="4141788" y="2226162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75FF58A1-803E-4105-B9DD-D067650BBD90}"/>
              </a:ext>
            </a:extLst>
          </p:cNvPr>
          <p:cNvSpPr>
            <a:spLocks/>
          </p:cNvSpPr>
          <p:nvPr/>
        </p:nvSpPr>
        <p:spPr bwMode="auto">
          <a:xfrm>
            <a:off x="4238625" y="2523024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079D588C-DBAD-4EEF-A3F7-65C564550377}"/>
              </a:ext>
            </a:extLst>
          </p:cNvPr>
          <p:cNvSpPr>
            <a:spLocks/>
          </p:cNvSpPr>
          <p:nvPr/>
        </p:nvSpPr>
        <p:spPr bwMode="auto">
          <a:xfrm>
            <a:off x="4638675" y="2523024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2F418B3-6C2C-46D6-A152-73CF88821260}"/>
              </a:ext>
            </a:extLst>
          </p:cNvPr>
          <p:cNvSpPr>
            <a:spLocks/>
          </p:cNvSpPr>
          <p:nvPr/>
        </p:nvSpPr>
        <p:spPr bwMode="auto">
          <a:xfrm>
            <a:off x="4438650" y="2322999"/>
            <a:ext cx="96838" cy="103188"/>
          </a:xfrm>
          <a:custGeom>
            <a:avLst/>
            <a:gdLst>
              <a:gd name="T0" fmla="*/ 2147483647 w 61"/>
              <a:gd name="T1" fmla="*/ 2147483647 h 65"/>
              <a:gd name="T2" fmla="*/ 2147483647 w 61"/>
              <a:gd name="T3" fmla="*/ 2147483647 h 65"/>
              <a:gd name="T4" fmla="*/ 2147483647 w 61"/>
              <a:gd name="T5" fmla="*/ 2147483647 h 65"/>
              <a:gd name="T6" fmla="*/ 2147483647 w 61"/>
              <a:gd name="T7" fmla="*/ 2147483647 h 65"/>
              <a:gd name="T8" fmla="*/ 2147483647 w 61"/>
              <a:gd name="T9" fmla="*/ 2147483647 h 65"/>
              <a:gd name="T10" fmla="*/ 0 w 61"/>
              <a:gd name="T11" fmla="*/ 2147483647 h 65"/>
              <a:gd name="T12" fmla="*/ 0 w 61"/>
              <a:gd name="T13" fmla="*/ 2147483647 h 65"/>
              <a:gd name="T14" fmla="*/ 2147483647 w 61"/>
              <a:gd name="T15" fmla="*/ 2147483647 h 65"/>
              <a:gd name="T16" fmla="*/ 2147483647 w 61"/>
              <a:gd name="T17" fmla="*/ 0 h 65"/>
              <a:gd name="T18" fmla="*/ 2147483647 w 61"/>
              <a:gd name="T19" fmla="*/ 2147483647 h 65"/>
              <a:gd name="T20" fmla="*/ 2147483647 w 61"/>
              <a:gd name="T21" fmla="*/ 2147483647 h 65"/>
              <a:gd name="T22" fmla="*/ 2147483647 w 61"/>
              <a:gd name="T23" fmla="*/ 2147483647 h 6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5"/>
              <a:gd name="T38" fmla="*/ 61 w 61"/>
              <a:gd name="T39" fmla="*/ 65 h 6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84B3FE2D-575D-476B-B042-845F3E1234DC}"/>
              </a:ext>
            </a:extLst>
          </p:cNvPr>
          <p:cNvSpPr>
            <a:spLocks/>
          </p:cNvSpPr>
          <p:nvPr/>
        </p:nvSpPr>
        <p:spPr bwMode="auto">
          <a:xfrm>
            <a:off x="4438650" y="1929299"/>
            <a:ext cx="96838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F0F5A43A-404C-4454-8318-1AFF8B14A97A}"/>
              </a:ext>
            </a:extLst>
          </p:cNvPr>
          <p:cNvSpPr>
            <a:spLocks/>
          </p:cNvSpPr>
          <p:nvPr/>
        </p:nvSpPr>
        <p:spPr bwMode="auto">
          <a:xfrm>
            <a:off x="5135563" y="4916974"/>
            <a:ext cx="103187" cy="98425"/>
          </a:xfrm>
          <a:custGeom>
            <a:avLst/>
            <a:gdLst>
              <a:gd name="T0" fmla="*/ 2147483647 w 65"/>
              <a:gd name="T1" fmla="*/ 2147483647 h 62"/>
              <a:gd name="T2" fmla="*/ 2147483647 w 65"/>
              <a:gd name="T3" fmla="*/ 2147483647 h 62"/>
              <a:gd name="T4" fmla="*/ 2147483647 w 65"/>
              <a:gd name="T5" fmla="*/ 2147483647 h 62"/>
              <a:gd name="T6" fmla="*/ 2147483647 w 65"/>
              <a:gd name="T7" fmla="*/ 2147483647 h 62"/>
              <a:gd name="T8" fmla="*/ 2147483647 w 65"/>
              <a:gd name="T9" fmla="*/ 2147483647 h 62"/>
              <a:gd name="T10" fmla="*/ 0 w 65"/>
              <a:gd name="T11" fmla="*/ 2147483647 h 62"/>
              <a:gd name="T12" fmla="*/ 0 w 65"/>
              <a:gd name="T13" fmla="*/ 2147483647 h 62"/>
              <a:gd name="T14" fmla="*/ 2147483647 w 65"/>
              <a:gd name="T15" fmla="*/ 2147483647 h 62"/>
              <a:gd name="T16" fmla="*/ 2147483647 w 65"/>
              <a:gd name="T17" fmla="*/ 0 h 62"/>
              <a:gd name="T18" fmla="*/ 2147483647 w 65"/>
              <a:gd name="T19" fmla="*/ 0 h 62"/>
              <a:gd name="T20" fmla="*/ 2147483647 w 65"/>
              <a:gd name="T21" fmla="*/ 2147483647 h 62"/>
              <a:gd name="T22" fmla="*/ 2147483647 w 65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5"/>
              <a:gd name="T37" fmla="*/ 0 h 62"/>
              <a:gd name="T38" fmla="*/ 65 w 65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34040EEB-4BAC-4B00-9887-F3C2B168F8F1}"/>
              </a:ext>
            </a:extLst>
          </p:cNvPr>
          <p:cNvSpPr>
            <a:spLocks/>
          </p:cNvSpPr>
          <p:nvPr/>
        </p:nvSpPr>
        <p:spPr bwMode="auto">
          <a:xfrm>
            <a:off x="3341688" y="2426187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66C47681-11F5-4F47-8AEE-A5DD0B9D6396}"/>
              </a:ext>
            </a:extLst>
          </p:cNvPr>
          <p:cNvSpPr>
            <a:spLocks/>
          </p:cNvSpPr>
          <p:nvPr/>
        </p:nvSpPr>
        <p:spPr bwMode="auto">
          <a:xfrm>
            <a:off x="3014663" y="4615349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1B57C058-2C94-429A-BDB8-4B5042F78BFB}"/>
              </a:ext>
            </a:extLst>
          </p:cNvPr>
          <p:cNvSpPr>
            <a:spLocks/>
          </p:cNvSpPr>
          <p:nvPr/>
        </p:nvSpPr>
        <p:spPr bwMode="auto">
          <a:xfrm>
            <a:off x="3044825" y="5213837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86274530-87CC-46DA-B2B4-2857CE38401E}"/>
              </a:ext>
            </a:extLst>
          </p:cNvPr>
          <p:cNvSpPr>
            <a:spLocks/>
          </p:cNvSpPr>
          <p:nvPr/>
        </p:nvSpPr>
        <p:spPr bwMode="auto">
          <a:xfrm>
            <a:off x="3511550" y="2195999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EF075EE6-79D7-468C-B057-EFA482D92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0" y="5767874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grpSp>
        <p:nvGrpSpPr>
          <p:cNvPr id="21" name="Group 22">
            <a:extLst>
              <a:ext uri="{FF2B5EF4-FFF2-40B4-BE49-F238E27FC236}">
                <a16:creationId xmlns:a16="http://schemas.microsoft.com/office/drawing/2014/main" id="{E47369C5-40E1-441D-A75A-1D5B173B8F37}"/>
              </a:ext>
            </a:extLst>
          </p:cNvPr>
          <p:cNvGrpSpPr>
            <a:grpSpLocks/>
          </p:cNvGrpSpPr>
          <p:nvPr/>
        </p:nvGrpSpPr>
        <p:grpSpPr bwMode="auto">
          <a:xfrm>
            <a:off x="6515100" y="1500674"/>
            <a:ext cx="3581400" cy="4633913"/>
            <a:chOff x="2976" y="816"/>
            <a:chExt cx="2256" cy="2919"/>
          </a:xfrm>
        </p:grpSpPr>
        <p:graphicFrame>
          <p:nvGraphicFramePr>
            <p:cNvPr id="22" name="Object 1024">
              <a:extLst>
                <a:ext uri="{FF2B5EF4-FFF2-40B4-BE49-F238E27FC236}">
                  <a16:creationId xmlns:a16="http://schemas.microsoft.com/office/drawing/2014/main" id="{695DA2EE-4084-423A-9DFC-8CF6B5F962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1547102" imgH="2097084" progId="Visio.Drawing.6">
                    <p:embed/>
                  </p:oleObj>
                </mc:Choice>
                <mc:Fallback>
                  <p:oleObj name="VISIO" r:id="rId3" imgW="1547102" imgH="2097084" progId="Visio.Drawing.6">
                    <p:embed/>
                    <p:pic>
                      <p:nvPicPr>
                        <p:cNvPr id="8213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125" cy="2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4B36DF1C-E0F4-4FC5-846F-729A50F23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A Partitional  Clustering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056350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基于密度的聚类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5"/>
            <a:ext cx="10890885" cy="50935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寻找被低密度区域分割的高密度区域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3C93C-5726-41CA-A201-78385F3C7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525" y="1884887"/>
            <a:ext cx="4872038" cy="360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21200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DBSCAN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5"/>
            <a:ext cx="10890885" cy="50935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DBSCAN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density-based spatial clustering with application noise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）是一种简单、有效的基于密度的聚类算法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密度的定义：在特定半径范围内点的数量，半径：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l-GR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ε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核心点（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core point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）：如果在距离该点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的范围内至少有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MinPts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个点，则该点为核心点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这些点在基于密度的簇内部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计算点的数量时需包含该点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边界点（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 point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）：落在某个核心点的邻域内的非核心点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噪声点（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noise point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）：既不是核心点也不是边界点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79724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DBSCAN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4C25A95A-B237-4B1F-AD29-6EB5D3951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756" y="1295400"/>
            <a:ext cx="9144000" cy="4956222"/>
          </a:xfrm>
          <a:prstGeom prst="rect">
            <a:avLst/>
          </a:prstGeom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FB66DD54-04C0-49FF-BECB-9CDA280AFE3C}"/>
              </a:ext>
            </a:extLst>
          </p:cNvPr>
          <p:cNvSpPr txBox="1"/>
          <p:nvPr/>
        </p:nvSpPr>
        <p:spPr>
          <a:xfrm>
            <a:off x="1537996" y="1322832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MinPts</a:t>
            </a:r>
            <a:r>
              <a:rPr lang="en-US" sz="1600" dirty="0"/>
              <a:t> = 7</a:t>
            </a:r>
          </a:p>
        </p:txBody>
      </p:sp>
    </p:spTree>
    <p:extLst>
      <p:ext uri="{BB962C8B-B14F-4D97-AF65-F5344CB8AC3E}">
        <p14:creationId xmlns:p14="http://schemas.microsoft.com/office/powerpoint/2010/main" val="321353979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DBSCAN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D981547C-4DCA-4602-BFA1-CBD21FF73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50661"/>
            <a:ext cx="4872038" cy="360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C5848FDE-1426-4A54-940D-517895ED8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0" y="5016958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dirty="0"/>
              <a:t>原始点</a:t>
            </a:r>
            <a:endParaRPr lang="en-US" altLang="en-US" sz="1800" dirty="0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A06DD8A9-960E-4180-B4C3-773084D2C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032375"/>
            <a:ext cx="41770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dirty="0"/>
              <a:t>点的类型</a:t>
            </a:r>
            <a:r>
              <a:rPr lang="en-US" altLang="en-US" sz="1800" dirty="0"/>
              <a:t>: </a:t>
            </a:r>
            <a:r>
              <a:rPr lang="zh-CN" altLang="en-US" sz="1800" dirty="0">
                <a:solidFill>
                  <a:srgbClr val="00FF00"/>
                </a:solidFill>
              </a:rPr>
              <a:t>核心点</a:t>
            </a:r>
            <a:r>
              <a:rPr lang="en-US" altLang="en-US" sz="1800" dirty="0"/>
              <a:t>, </a:t>
            </a:r>
            <a:r>
              <a:rPr lang="zh-CN" altLang="en-US" sz="1800" dirty="0">
                <a:solidFill>
                  <a:srgbClr val="003399"/>
                </a:solidFill>
              </a:rPr>
              <a:t>边界点</a:t>
            </a:r>
            <a:r>
              <a:rPr lang="en-US" altLang="en-US" sz="1800" dirty="0"/>
              <a:t> and </a:t>
            </a:r>
            <a:r>
              <a:rPr lang="zh-CN" altLang="en-US" sz="1800" dirty="0">
                <a:solidFill>
                  <a:srgbClr val="FF0000"/>
                </a:solidFill>
              </a:rPr>
              <a:t>噪声点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FEC45877-3469-4EE9-8172-32B1BCC4D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54833"/>
            <a:ext cx="4872038" cy="357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7">
            <a:extLst>
              <a:ext uri="{FF2B5EF4-FFF2-40B4-BE49-F238E27FC236}">
                <a16:creationId xmlns:a16="http://schemas.microsoft.com/office/drawing/2014/main" id="{26212E3B-A8A1-4FD2-A07C-DF9159117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795930"/>
            <a:ext cx="327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Eps = 10, MinPts = 4</a:t>
            </a:r>
          </a:p>
        </p:txBody>
      </p:sp>
    </p:spTree>
    <p:extLst>
      <p:ext uri="{BB962C8B-B14F-4D97-AF65-F5344CB8AC3E}">
        <p14:creationId xmlns:p14="http://schemas.microsoft.com/office/powerpoint/2010/main" val="318582350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DBSCAN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5"/>
            <a:ext cx="10890885" cy="50935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任意两个足够靠近（相互之间距离在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之内）的核心点放在同一个簇内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与核心点足够靠近的边界点也放在核心点相同的簇中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噪声点被丢弃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9171EB-6C57-49F8-A98F-C9A309122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453" y="3518709"/>
            <a:ext cx="6551459" cy="220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2394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DBSCAN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：确定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Eps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及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MinPts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139265"/>
            <a:ext cx="10890885" cy="50935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观察点到它的第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个最近邻点的距离（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距离）：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对于核心点，第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个最近邻点应该在较为接近的距离范围内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对噪声点，第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个最近邻点在较远的距离范围内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计算每个点到其第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个最近邻点之间的距离，并进行排序（图中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k=4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4B18D-A41F-4044-A3B7-CDA3473C0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428" y="3788694"/>
            <a:ext cx="3870650" cy="290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111346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DBSCAN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的优缺点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4907286"/>
            <a:ext cx="10890885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能处理任意形状和大小的簇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抗噪声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051">
            <a:extLst>
              <a:ext uri="{FF2B5EF4-FFF2-40B4-BE49-F238E27FC236}">
                <a16:creationId xmlns:a16="http://schemas.microsoft.com/office/drawing/2014/main" id="{78D40A2F-4827-4BEA-A1D2-BCCAA5006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81088"/>
            <a:ext cx="4872038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052">
            <a:extLst>
              <a:ext uri="{FF2B5EF4-FFF2-40B4-BE49-F238E27FC236}">
                <a16:creationId xmlns:a16="http://schemas.microsoft.com/office/drawing/2014/main" id="{63D174B9-E45D-4143-A75B-9F7AE34E5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33888"/>
            <a:ext cx="251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grpSp>
        <p:nvGrpSpPr>
          <p:cNvPr id="7" name="Group 2053">
            <a:extLst>
              <a:ext uri="{FF2B5EF4-FFF2-40B4-BE49-F238E27FC236}">
                <a16:creationId xmlns:a16="http://schemas.microsoft.com/office/drawing/2014/main" id="{C88D55DC-F134-4F92-8704-26C8B0BB5496}"/>
              </a:ext>
            </a:extLst>
          </p:cNvPr>
          <p:cNvGrpSpPr>
            <a:grpSpLocks/>
          </p:cNvGrpSpPr>
          <p:nvPr/>
        </p:nvGrpSpPr>
        <p:grpSpPr bwMode="auto">
          <a:xfrm>
            <a:off x="5538999" y="1080599"/>
            <a:ext cx="4976602" cy="3796201"/>
            <a:chOff x="2691" y="633"/>
            <a:chExt cx="3069" cy="2360"/>
          </a:xfrm>
        </p:grpSpPr>
        <p:pic>
          <p:nvPicPr>
            <p:cNvPr id="8" name="Picture 2054">
              <a:extLst>
                <a:ext uri="{FF2B5EF4-FFF2-40B4-BE49-F238E27FC236}">
                  <a16:creationId xmlns:a16="http://schemas.microsoft.com/office/drawing/2014/main" id="{2D224525-0529-489C-8C0C-08402EAEB8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2055">
              <a:extLst>
                <a:ext uri="{FF2B5EF4-FFF2-40B4-BE49-F238E27FC236}">
                  <a16:creationId xmlns:a16="http://schemas.microsoft.com/office/drawing/2014/main" id="{60EC082E-E50D-4477-8E5A-EA519BB7AC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2" y="2763"/>
              <a:ext cx="253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dirty="0"/>
                <a:t>Clusters (</a:t>
              </a:r>
              <a:r>
                <a:rPr lang="en-US" altLang="en-US" dirty="0"/>
                <a:t>dark blue points indicate noise</a:t>
              </a:r>
              <a:r>
                <a:rPr lang="en-US" altLang="en-US" sz="18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08485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2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DBSCAN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的优缺点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4907286"/>
            <a:ext cx="5510757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无法处理密度差异大的簇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对高维数据，密度变得无意义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9F7FBC83-2C45-446A-A78A-8AD375BE3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3714" y="3753075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pic>
        <p:nvPicPr>
          <p:cNvPr id="11" name="Picture 5" descr="fish_clusters">
            <a:extLst>
              <a:ext uri="{FF2B5EF4-FFF2-40B4-BE49-F238E27FC236}">
                <a16:creationId xmlns:a16="http://schemas.microsoft.com/office/drawing/2014/main" id="{41C03AED-C3DB-4117-BD4C-9B664A5D8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914" y="1390875"/>
            <a:ext cx="3048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Object 0">
            <a:extLst>
              <a:ext uri="{FF2B5EF4-FFF2-40B4-BE49-F238E27FC236}">
                <a16:creationId xmlns:a16="http://schemas.microsoft.com/office/drawing/2014/main" id="{216579A2-2767-4CC0-B349-7C5C220777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341134"/>
              </p:ext>
            </p:extLst>
          </p:nvPr>
        </p:nvGraphicFramePr>
        <p:xfrm>
          <a:off x="6085114" y="933675"/>
          <a:ext cx="3363913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686706" imgH="3177815" progId="MSPhotoEd.3">
                  <p:embed/>
                </p:oleObj>
              </mc:Choice>
              <mc:Fallback>
                <p:oleObj r:id="rId4" imgW="4686706" imgH="3177815" progId="MSPhotoEd.3">
                  <p:embed/>
                  <p:pic>
                    <p:nvPicPr>
                      <p:cNvPr id="87047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5114" y="933675"/>
                        <a:ext cx="3363913" cy="228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>
            <a:extLst>
              <a:ext uri="{FF2B5EF4-FFF2-40B4-BE49-F238E27FC236}">
                <a16:creationId xmlns:a16="http://schemas.microsoft.com/office/drawing/2014/main" id="{8EC31CB1-82C7-45C8-8FD3-1E5B9FFDA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514" y="3219675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1600" b="0" dirty="0" err="1">
                <a:latin typeface="Times New Roman" pitchFamily="18" charset="0"/>
                <a:cs typeface="Times New Roman" pitchFamily="18" charset="0"/>
              </a:rPr>
              <a:t>MinPts</a:t>
            </a:r>
            <a:r>
              <a:rPr lang="en-US" altLang="en-US" sz="1600" b="0" dirty="0">
                <a:latin typeface="Times New Roman" pitchFamily="18" charset="0"/>
                <a:cs typeface="Times New Roman" pitchFamily="18" charset="0"/>
              </a:rPr>
              <a:t>=4, Eps=9.92).</a:t>
            </a:r>
            <a:r>
              <a:rPr lang="en-US" altLang="en-US" sz="900" b="0" dirty="0">
                <a:latin typeface="Times New Roman" pitchFamily="18" charset="0"/>
              </a:rPr>
              <a:t> </a:t>
            </a:r>
            <a:endParaRPr lang="en-US" altLang="en-US" sz="2400" b="0" dirty="0">
              <a:latin typeface="Times New Roman" pitchFamily="18" charset="0"/>
            </a:endParaRPr>
          </a:p>
        </p:txBody>
      </p:sp>
      <p:graphicFrame>
        <p:nvGraphicFramePr>
          <p:cNvPr id="14" name="Object 1">
            <a:extLst>
              <a:ext uri="{FF2B5EF4-FFF2-40B4-BE49-F238E27FC236}">
                <a16:creationId xmlns:a16="http://schemas.microsoft.com/office/drawing/2014/main" id="{0E0DC572-086C-4530-BD68-04B43B5691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050035"/>
              </p:ext>
            </p:extLst>
          </p:nvPr>
        </p:nvGraphicFramePr>
        <p:xfrm>
          <a:off x="6161314" y="3600675"/>
          <a:ext cx="336391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686706" imgH="3177815" progId="MSPhotoEd.3">
                  <p:embed/>
                </p:oleObj>
              </mc:Choice>
              <mc:Fallback>
                <p:oleObj r:id="rId6" imgW="4686706" imgH="3177815" progId="MSPhotoEd.3">
                  <p:embed/>
                  <p:pic>
                    <p:nvPicPr>
                      <p:cNvPr id="8705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1314" y="3600675"/>
                        <a:ext cx="3363913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1">
            <a:extLst>
              <a:ext uri="{FF2B5EF4-FFF2-40B4-BE49-F238E27FC236}">
                <a16:creationId xmlns:a16="http://schemas.microsoft.com/office/drawing/2014/main" id="{61B8BA58-4D46-4478-94FA-3DB9EAEE7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314" y="5886675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en-US" sz="1600" b="0" dirty="0" err="1">
                <a:latin typeface="Times New Roman" pitchFamily="18" charset="0"/>
                <a:cs typeface="Times New Roman" pitchFamily="18" charset="0"/>
              </a:rPr>
              <a:t>MinPts</a:t>
            </a:r>
            <a:r>
              <a:rPr lang="en-US" altLang="en-US" sz="1600" b="0" dirty="0">
                <a:latin typeface="Times New Roman" pitchFamily="18" charset="0"/>
                <a:cs typeface="Times New Roman" pitchFamily="18" charset="0"/>
              </a:rPr>
              <a:t>=4, Eps=9.75)</a:t>
            </a:r>
          </a:p>
        </p:txBody>
      </p:sp>
    </p:spTree>
    <p:extLst>
      <p:ext uri="{BB962C8B-B14F-4D97-AF65-F5344CB8AC3E}">
        <p14:creationId xmlns:p14="http://schemas.microsoft.com/office/powerpoint/2010/main" val="416007473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2465F424-60F9-447D-9922-0AB0DDADA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8470" y="32104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小结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C630F-5784-4EA3-A24F-F041B5639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48" y="1485384"/>
            <a:ext cx="10228521" cy="5051574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K</a:t>
            </a:r>
            <a:r>
              <a:rPr lang="zh-CN" altLang="en-US" sz="2400" b="1" dirty="0"/>
              <a:t>均值 </a:t>
            </a:r>
            <a:r>
              <a:rPr lang="en-US" altLang="zh-CN" sz="2400" b="1" dirty="0"/>
              <a:t>vs. </a:t>
            </a:r>
            <a:r>
              <a:rPr lang="zh-CN" altLang="en-US" sz="2400" b="1" dirty="0"/>
              <a:t>凝聚层次聚类 </a:t>
            </a:r>
            <a:r>
              <a:rPr lang="en-US" altLang="zh-CN" sz="2400" b="1" dirty="0"/>
              <a:t>vs. DBSCAN</a:t>
            </a:r>
            <a:endParaRPr lang="en-US" altLang="zh-CN" sz="18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lvl="1"/>
            <a:endParaRPr lang="en-US" altLang="zh-CN" sz="1800" dirty="0"/>
          </a:p>
          <a:p>
            <a:pPr marL="457200" lvl="1" indent="0">
              <a:buNone/>
            </a:pPr>
            <a:endParaRPr lang="en-US" altLang="zh-CN" sz="2000" dirty="0"/>
          </a:p>
          <a:p>
            <a:pPr lvl="2"/>
            <a:endParaRPr lang="en-US" altLang="zh-CN" dirty="0"/>
          </a:p>
          <a:p>
            <a:endParaRPr lang="zh-CN" altLang="en-US" sz="2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1DBB42E-05A2-4C51-A18C-AED53ECED69A}"/>
              </a:ext>
            </a:extLst>
          </p:cNvPr>
          <p:cNvSpPr txBox="1">
            <a:spLocks/>
          </p:cNvSpPr>
          <p:nvPr/>
        </p:nvSpPr>
        <p:spPr>
          <a:xfrm>
            <a:off x="1724780" y="2478975"/>
            <a:ext cx="2644530" cy="36919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：算法简单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值需预设</a:t>
            </a:r>
            <a:endParaRPr lang="en-US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：不适用于不同尺寸、不同密度、非球形的簇</a:t>
            </a:r>
            <a:endParaRPr lang="en-US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：离群点的影响较大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150576-1226-4F13-9558-2137EE90C08C}"/>
              </a:ext>
            </a:extLst>
          </p:cNvPr>
          <p:cNvSpPr txBox="1">
            <a:spLocks/>
          </p:cNvSpPr>
          <p:nvPr/>
        </p:nvSpPr>
        <p:spPr>
          <a:xfrm>
            <a:off x="4654054" y="2478975"/>
            <a:ext cx="2644530" cy="36919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：得到任意数量的簇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：生成的簇具有一定意义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MIN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对离群点和噪声敏感</a:t>
            </a:r>
            <a:endParaRPr lang="en-US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MAX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可能使大的簇破裂，且倾向于球形的簇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864196E-A3C8-41CB-8520-4867141EB267}"/>
              </a:ext>
            </a:extLst>
          </p:cNvPr>
          <p:cNvSpPr txBox="1">
            <a:spLocks/>
          </p:cNvSpPr>
          <p:nvPr/>
        </p:nvSpPr>
        <p:spPr>
          <a:xfrm>
            <a:off x="7463016" y="2476750"/>
            <a:ext cx="2644530" cy="36919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：能处理任意形状、大小的簇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：对噪声和离群点不敏感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：不适用于密度差异大的簇</a:t>
            </a:r>
            <a:endParaRPr lang="en-US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：不适用于高维数据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598F14-67E5-4D5E-8D4C-5161ACC285E5}"/>
              </a:ext>
            </a:extLst>
          </p:cNvPr>
          <p:cNvSpPr txBox="1"/>
          <p:nvPr/>
        </p:nvSpPr>
        <p:spPr>
          <a:xfrm>
            <a:off x="2584450" y="2036395"/>
            <a:ext cx="7918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altLang="zh-CN" sz="2000" dirty="0"/>
              <a:t>K</a:t>
            </a:r>
            <a:r>
              <a:rPr lang="zh-CN" altLang="en-US" sz="2000" dirty="0"/>
              <a:t>均值</a:t>
            </a:r>
            <a:r>
              <a:rPr lang="en-US" altLang="zh-CN" sz="2000" dirty="0"/>
              <a:t>		       </a:t>
            </a:r>
            <a:r>
              <a:rPr lang="zh-CN" altLang="en-US" sz="2000" dirty="0"/>
              <a:t>凝聚层次聚类</a:t>
            </a:r>
            <a:r>
              <a:rPr lang="en-US" altLang="zh-CN" sz="2000" dirty="0"/>
              <a:t>                         DBSCAN</a:t>
            </a:r>
            <a:r>
              <a:rPr lang="zh-CN" altLang="en-US" sz="2000" dirty="0"/>
              <a:t>           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431578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FF74C-60A9-7C43-9A0B-42536E0F4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060"/>
            <a:ext cx="10515600" cy="357447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Lecture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6.5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0" indent="0" algn="ctr">
              <a:buNone/>
            </a:pPr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簇评估</a:t>
            </a:r>
            <a:endParaRPr kumimoji="1" lang="zh-CN" altLang="en-US" sz="7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163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3076</TotalTime>
  <Words>6172</Words>
  <Application>Microsoft Office PowerPoint</Application>
  <PresentationFormat>宽屏</PresentationFormat>
  <Paragraphs>1368</Paragraphs>
  <Slides>121</Slides>
  <Notes>119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121</vt:i4>
      </vt:variant>
    </vt:vector>
  </HeadingPairs>
  <TitlesOfParts>
    <vt:vector size="139" baseType="lpstr">
      <vt:lpstr>Monotype Sorts</vt:lpstr>
      <vt:lpstr>等线</vt:lpstr>
      <vt:lpstr>等线 Light</vt:lpstr>
      <vt:lpstr>微软雅黑</vt:lpstr>
      <vt:lpstr>微软雅黑</vt:lpstr>
      <vt:lpstr>Arial</vt:lpstr>
      <vt:lpstr>Calibri</vt:lpstr>
      <vt:lpstr>Cambria Math</vt:lpstr>
      <vt:lpstr>Tahoma</vt:lpstr>
      <vt:lpstr>Times New Roman</vt:lpstr>
      <vt:lpstr>Office 主题​​</vt:lpstr>
      <vt:lpstr>Document</vt:lpstr>
      <vt:lpstr>VISIO</vt:lpstr>
      <vt:lpstr>Equation</vt:lpstr>
      <vt:lpstr>Bitmap Image</vt:lpstr>
      <vt:lpstr>Visio</vt:lpstr>
      <vt:lpstr>MSPhotoEd.3</vt:lpstr>
      <vt:lpstr>BMP 图像</vt:lpstr>
      <vt:lpstr>PowerPoint 演示文稿</vt:lpstr>
      <vt:lpstr>PowerPoint 演示文稿</vt:lpstr>
      <vt:lpstr>目录</vt:lpstr>
      <vt:lpstr>PowerPoint 演示文稿</vt:lpstr>
      <vt:lpstr>聚类分析</vt:lpstr>
      <vt:lpstr>聚类分析的应用</vt:lpstr>
      <vt:lpstr>簇的定义往往是模棱两可的</vt:lpstr>
      <vt:lpstr>聚类的类型</vt:lpstr>
      <vt:lpstr>聚类的类型</vt:lpstr>
      <vt:lpstr>聚类的类型</vt:lpstr>
      <vt:lpstr>聚类的类型</vt:lpstr>
      <vt:lpstr>簇的类型</vt:lpstr>
      <vt:lpstr>簇的类型</vt:lpstr>
      <vt:lpstr>簇的类型</vt:lpstr>
      <vt:lpstr>簇的类型</vt:lpstr>
      <vt:lpstr>簇的类型</vt:lpstr>
      <vt:lpstr>簇的类型</vt:lpstr>
      <vt:lpstr>输入数据的影响</vt:lpstr>
      <vt:lpstr>聚类分析算法</vt:lpstr>
      <vt:lpstr>PowerPoint 演示文稿</vt:lpstr>
      <vt:lpstr>K均值</vt:lpstr>
      <vt:lpstr>K均值</vt:lpstr>
      <vt:lpstr>K均值</vt:lpstr>
      <vt:lpstr>K均值</vt:lpstr>
      <vt:lpstr>K均值目标函数</vt:lpstr>
      <vt:lpstr>K均值</vt:lpstr>
      <vt:lpstr>K均值</vt:lpstr>
      <vt:lpstr>K均值</vt:lpstr>
      <vt:lpstr>K均值</vt:lpstr>
      <vt:lpstr>K均值</vt:lpstr>
      <vt:lpstr>K均值</vt:lpstr>
      <vt:lpstr>K均值</vt:lpstr>
      <vt:lpstr>K均值</vt:lpstr>
      <vt:lpstr>K均值</vt:lpstr>
      <vt:lpstr>K均值++</vt:lpstr>
      <vt:lpstr>二分K均值</vt:lpstr>
      <vt:lpstr>二分K均值</vt:lpstr>
      <vt:lpstr>二分K均值</vt:lpstr>
      <vt:lpstr>二分K均值</vt:lpstr>
      <vt:lpstr>二分K均值</vt:lpstr>
      <vt:lpstr>二分K均值</vt:lpstr>
      <vt:lpstr>二分K均值</vt:lpstr>
      <vt:lpstr>二分K均值</vt:lpstr>
      <vt:lpstr>二分K均值</vt:lpstr>
      <vt:lpstr>二分K均值</vt:lpstr>
      <vt:lpstr>二分K均值</vt:lpstr>
      <vt:lpstr>K均值缺点</vt:lpstr>
      <vt:lpstr>K均值缺点</vt:lpstr>
      <vt:lpstr>K均值缺点</vt:lpstr>
      <vt:lpstr>K均值缺点</vt:lpstr>
      <vt:lpstr>K均值缺点</vt:lpstr>
      <vt:lpstr>K均值缺点</vt:lpstr>
      <vt:lpstr>K均值缺点</vt:lpstr>
      <vt:lpstr>PowerPoint 演示文稿</vt:lpstr>
      <vt:lpstr>层次聚类</vt:lpstr>
      <vt:lpstr>层次聚类的优势</vt:lpstr>
      <vt:lpstr>层次聚类</vt:lpstr>
      <vt:lpstr>凝聚层次聚类</vt:lpstr>
      <vt:lpstr>凝聚层次聚类</vt:lpstr>
      <vt:lpstr>凝聚层次聚类</vt:lpstr>
      <vt:lpstr>凝聚层次聚类</vt:lpstr>
      <vt:lpstr>凝聚层次聚类</vt:lpstr>
      <vt:lpstr>凝聚层次聚类</vt:lpstr>
      <vt:lpstr>凝聚层次聚类</vt:lpstr>
      <vt:lpstr>凝聚层次聚类</vt:lpstr>
      <vt:lpstr>凝聚层次聚类</vt:lpstr>
      <vt:lpstr>凝聚层次聚类</vt:lpstr>
      <vt:lpstr>凝聚层次聚类</vt:lpstr>
      <vt:lpstr>凝聚层次聚类</vt:lpstr>
      <vt:lpstr>凝聚层次聚类</vt:lpstr>
      <vt:lpstr>凝聚层次聚类</vt:lpstr>
      <vt:lpstr>凝聚层次聚类</vt:lpstr>
      <vt:lpstr>凝聚层次聚类</vt:lpstr>
      <vt:lpstr>凝聚层次聚类</vt:lpstr>
      <vt:lpstr>凝聚层次聚类</vt:lpstr>
      <vt:lpstr>凝聚层次聚类</vt:lpstr>
      <vt:lpstr>凝聚层次聚类</vt:lpstr>
      <vt:lpstr>凝聚层次聚类</vt:lpstr>
      <vt:lpstr>凝聚层次聚类</vt:lpstr>
      <vt:lpstr>凝聚层次聚类</vt:lpstr>
      <vt:lpstr>凝聚层次聚类</vt:lpstr>
      <vt:lpstr>凝聚层次聚类</vt:lpstr>
      <vt:lpstr>凝聚层次聚类</vt:lpstr>
      <vt:lpstr>凝聚层次聚类</vt:lpstr>
      <vt:lpstr>凝聚层次聚类</vt:lpstr>
      <vt:lpstr>凝聚层次聚类</vt:lpstr>
      <vt:lpstr>凝聚层次聚类的复杂度</vt:lpstr>
      <vt:lpstr>凝聚层次聚类的缺点</vt:lpstr>
      <vt:lpstr>PowerPoint 演示文稿</vt:lpstr>
      <vt:lpstr>基于密度的聚类</vt:lpstr>
      <vt:lpstr>DBSCAN</vt:lpstr>
      <vt:lpstr>DBSCAN</vt:lpstr>
      <vt:lpstr>DBSCAN</vt:lpstr>
      <vt:lpstr>DBSCAN</vt:lpstr>
      <vt:lpstr>DBSCAN：确定Eps及MinPts</vt:lpstr>
      <vt:lpstr>DBSCAN的优缺点</vt:lpstr>
      <vt:lpstr>DBSCAN的优缺点</vt:lpstr>
      <vt:lpstr>小结</vt:lpstr>
      <vt:lpstr>PowerPoint 演示文稿</vt:lpstr>
      <vt:lpstr>簇评估</vt:lpstr>
      <vt:lpstr>簇评估</vt:lpstr>
      <vt:lpstr>簇评估</vt:lpstr>
      <vt:lpstr>簇评估</vt:lpstr>
      <vt:lpstr>簇评估</vt:lpstr>
      <vt:lpstr>簇评估</vt:lpstr>
      <vt:lpstr>簇评估</vt:lpstr>
      <vt:lpstr>簇评估</vt:lpstr>
      <vt:lpstr>簇评估</vt:lpstr>
      <vt:lpstr>簇评估</vt:lpstr>
      <vt:lpstr>簇评估</vt:lpstr>
      <vt:lpstr>簇评估</vt:lpstr>
      <vt:lpstr>簇评估</vt:lpstr>
      <vt:lpstr>簇评估</vt:lpstr>
      <vt:lpstr>簇评估</vt:lpstr>
      <vt:lpstr>簇评估</vt:lpstr>
      <vt:lpstr>簇评估</vt:lpstr>
      <vt:lpstr>簇评估</vt:lpstr>
      <vt:lpstr>簇评估</vt:lpstr>
      <vt:lpstr>簇评估</vt:lpstr>
      <vt:lpstr>簇评估</vt:lpstr>
      <vt:lpstr>欢迎来到 数据挖掘的世界！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昊</dc:creator>
  <cp:lastModifiedBy>圣宇</cp:lastModifiedBy>
  <cp:revision>696</cp:revision>
  <dcterms:created xsi:type="dcterms:W3CDTF">2021-04-11T06:39:22Z</dcterms:created>
  <dcterms:modified xsi:type="dcterms:W3CDTF">2021-05-31T06:12:16Z</dcterms:modified>
</cp:coreProperties>
</file>