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312" r:id="rId2"/>
    <p:sldId id="435" r:id="rId3"/>
    <p:sldId id="436" r:id="rId4"/>
    <p:sldId id="306" r:id="rId5"/>
    <p:sldId id="438" r:id="rId6"/>
    <p:sldId id="439" r:id="rId7"/>
    <p:sldId id="441" r:id="rId8"/>
    <p:sldId id="442" r:id="rId9"/>
    <p:sldId id="443" r:id="rId10"/>
    <p:sldId id="444" r:id="rId11"/>
    <p:sldId id="445" r:id="rId12"/>
    <p:sldId id="446" r:id="rId13"/>
    <p:sldId id="447" r:id="rId14"/>
    <p:sldId id="449" r:id="rId15"/>
    <p:sldId id="450" r:id="rId16"/>
    <p:sldId id="452" r:id="rId17"/>
    <p:sldId id="451" r:id="rId18"/>
    <p:sldId id="453" r:id="rId1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C2E"/>
    <a:srgbClr val="004623"/>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03"/>
  </p:normalViewPr>
  <p:slideViewPr>
    <p:cSldViewPr showGuides="1">
      <p:cViewPr varScale="1">
        <p:scale>
          <a:sx n="97" d="100"/>
          <a:sy n="97" d="100"/>
        </p:scale>
        <p:origin x="8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8</a:t>
            </a:fld>
            <a:endParaRPr lang="en-US" altLang="zh-CN" dirty="0"/>
          </a:p>
        </p:txBody>
      </p:sp>
      <p:sp>
        <p:nvSpPr>
          <p:cNvPr id="22531" name="Rectangle 2"/>
          <p:cNvSpPr>
            <a:spLocks noGrp="1" noRot="1" noChangeAspect="1" noTextEdit="1"/>
          </p:cNvSpPr>
          <p:nvPr>
            <p:ph type="sldImg"/>
          </p:nvPr>
        </p:nvSpPr>
        <p:spPr>
          <a:ln>
            <a:solidFill>
              <a:srgbClr val="000000">
                <a:alpha val="100000"/>
              </a:srgbClr>
            </a:solidFill>
            <a:miter lim="800000"/>
          </a:ln>
        </p:spPr>
      </p:sp>
      <p:sp>
        <p:nvSpPr>
          <p:cNvPr id="22532" name="Rectangle 3"/>
          <p:cNvSpPr>
            <a:spLocks noGrp="1"/>
          </p:cNvSpPr>
          <p:nvPr>
            <p:ph type="body"/>
          </p:nvPr>
        </p:nvSpPr>
        <p:spPr>
          <a:noFill/>
          <a:ln>
            <a:noFill/>
          </a:ln>
        </p:spPr>
        <p:txBody>
          <a:bodyPr wrap="square" lIns="91440" tIns="45720" rIns="91440" bIns="45720" anchor="t"/>
          <a:lstStyle/>
          <a:p>
            <a:pPr lvl="0" algn="just" eaLnBrk="1" hangingPunct="1">
              <a:lnSpc>
                <a:spcPct val="150000"/>
              </a:lnSpc>
              <a:spcBef>
                <a:spcPct val="20000"/>
              </a:spcBef>
            </a:pP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9</a:t>
            </a:fld>
            <a:endParaRPr lang="en-US" altLang="zh-CN" dirty="0"/>
          </a:p>
        </p:txBody>
      </p:sp>
      <p:sp>
        <p:nvSpPr>
          <p:cNvPr id="23555" name="Rectangle 2"/>
          <p:cNvSpPr>
            <a:spLocks noGrp="1" noRot="1" noChangeAspect="1" noTextEdit="1"/>
          </p:cNvSpPr>
          <p:nvPr>
            <p:ph type="sldImg"/>
          </p:nvPr>
        </p:nvSpPr>
        <p:spPr>
          <a:ln>
            <a:solidFill>
              <a:srgbClr val="000000">
                <a:alpha val="100000"/>
              </a:srgbClr>
            </a:solidFill>
            <a:miter lim="800000"/>
          </a:ln>
        </p:spPr>
      </p:sp>
      <p:sp>
        <p:nvSpPr>
          <p:cNvPr id="23556" name="Rectangle 3"/>
          <p:cNvSpPr>
            <a:spLocks noGrp="1"/>
          </p:cNvSpPr>
          <p:nvPr>
            <p:ph type="body"/>
          </p:nvPr>
        </p:nvSpPr>
        <p:spPr>
          <a:noFill/>
          <a:ln>
            <a:noFill/>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13</a:t>
            </a:fld>
            <a:endParaRPr lang="en-US" altLang="zh-CN" dirty="0"/>
          </a:p>
        </p:txBody>
      </p:sp>
      <p:sp>
        <p:nvSpPr>
          <p:cNvPr id="24579" name="Rectangle 2"/>
          <p:cNvSpPr>
            <a:spLocks noGrp="1" noRot="1" noChangeAspect="1" noTextEdit="1"/>
          </p:cNvSpPr>
          <p:nvPr>
            <p:ph type="sldImg"/>
          </p:nvPr>
        </p:nvSpPr>
        <p:spPr>
          <a:ln>
            <a:solidFill>
              <a:srgbClr val="000000">
                <a:alpha val="100000"/>
              </a:srgbClr>
            </a:solidFill>
            <a:miter lim="800000"/>
          </a:ln>
        </p:spPr>
      </p:sp>
      <p:sp>
        <p:nvSpPr>
          <p:cNvPr id="24580" name="Rectangle 3"/>
          <p:cNvSpPr>
            <a:spLocks noGrp="1"/>
          </p:cNvSpPr>
          <p:nvPr>
            <p:ph type="body"/>
          </p:nvPr>
        </p:nvSpPr>
        <p:spPr>
          <a:noFill/>
          <a:ln>
            <a:noFill/>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a:bodyPr>
          <a:lstStyle/>
          <a:p>
            <a:pPr marL="0" marR="0" lvl="0" indent="0" algn="just"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rgbClr val="006600"/>
                </a:solidFill>
                <a:effectLst/>
                <a:uLnTx/>
                <a:uFillTx/>
                <a:latin typeface="华文新魏" panose="02010800040101010101" pitchFamily="2" charset="-122"/>
                <a:ea typeface="+mn-ea"/>
                <a:cs typeface="+mn-cs"/>
              </a:rPr>
              <a:t> </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17</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914400"/>
              </a:cxn>
              <a:cxn ang="0">
                <a:pos x="0" y="0"/>
              </a:cxn>
              <a:cxn ang="0">
                <a:pos x="7924800"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1"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2052" name="Group 9"/>
          <p:cNvGrpSpPr/>
          <p:nvPr userDrawn="1"/>
        </p:nvGrpSpPr>
        <p:grpSpPr>
          <a:xfrm>
            <a:off x="755650" y="1341438"/>
            <a:ext cx="1246188" cy="1371600"/>
            <a:chOff x="144" y="288"/>
            <a:chExt cx="785" cy="864"/>
          </a:xfrm>
        </p:grpSpPr>
        <p:sp>
          <p:nvSpPr>
            <p:cNvPr id="2058" name="Rectangle 10"/>
            <p:cNvSpPr/>
            <p:nvPr/>
          </p:nvSpPr>
          <p:spPr>
            <a:xfrm>
              <a:off x="589" y="288"/>
              <a:ext cx="28" cy="534"/>
            </a:xfrm>
            <a:prstGeom prst="rect">
              <a:avLst/>
            </a:prstGeom>
            <a:solidFill>
              <a:schemeClr val="accent2"/>
            </a:solidFill>
            <a:ln w="9525">
              <a:noFill/>
            </a:ln>
          </p:spPr>
          <p:txBody>
            <a:bodyPr/>
            <a:lstStyle/>
            <a:p>
              <a:pPr lvl="0" eaLnBrk="1" hangingPunct="1"/>
              <a:endParaRPr lang="zh-CN" altLang="en-US" dirty="0">
                <a:latin typeface="Arial" panose="020B0604020202020204" pitchFamily="34" charset="0"/>
              </a:endParaRPr>
            </a:p>
          </p:txBody>
        </p:sp>
        <p:sp>
          <p:nvSpPr>
            <p:cNvPr id="2059" name="Rectangle 11"/>
            <p:cNvSpPr/>
            <p:nvPr/>
          </p:nvSpPr>
          <p:spPr>
            <a:xfrm>
              <a:off x="526" y="288"/>
              <a:ext cx="28" cy="470"/>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0" name="Rectangle 12"/>
            <p:cNvSpPr/>
            <p:nvPr/>
          </p:nvSpPr>
          <p:spPr>
            <a:xfrm>
              <a:off x="462" y="288"/>
              <a:ext cx="28" cy="401"/>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1" name="Rectangle 13"/>
            <p:cNvSpPr/>
            <p:nvPr/>
          </p:nvSpPr>
          <p:spPr>
            <a:xfrm>
              <a:off x="398" y="288"/>
              <a:ext cx="28" cy="334"/>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2" name="Rectangle 14"/>
            <p:cNvSpPr/>
            <p:nvPr/>
          </p:nvSpPr>
          <p:spPr>
            <a:xfrm>
              <a:off x="335" y="288"/>
              <a:ext cx="28" cy="269"/>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3" name="Rectangle 15"/>
            <p:cNvSpPr/>
            <p:nvPr/>
          </p:nvSpPr>
          <p:spPr>
            <a:xfrm>
              <a:off x="271" y="288"/>
              <a:ext cx="28" cy="197"/>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4" name="Rectangle 16"/>
            <p:cNvSpPr/>
            <p:nvPr/>
          </p:nvSpPr>
          <p:spPr>
            <a:xfrm>
              <a:off x="207" y="288"/>
              <a:ext cx="29" cy="136"/>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5" name="Rectangle 17"/>
            <p:cNvSpPr/>
            <p:nvPr/>
          </p:nvSpPr>
          <p:spPr>
            <a:xfrm>
              <a:off x="144" y="288"/>
              <a:ext cx="28" cy="68"/>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6" name="Rectangle 18"/>
            <p:cNvSpPr/>
            <p:nvPr/>
          </p:nvSpPr>
          <p:spPr>
            <a:xfrm>
              <a:off x="653" y="288"/>
              <a:ext cx="26" cy="599"/>
            </a:xfrm>
            <a:prstGeom prst="rect">
              <a:avLst/>
            </a:prstGeom>
            <a:solidFill>
              <a:schemeClr val="accent2"/>
            </a:solidFill>
            <a:ln w="9525">
              <a:noFill/>
            </a:ln>
          </p:spPr>
          <p:txBody>
            <a:bodyPr/>
            <a:lstStyle/>
            <a:p>
              <a:pPr lvl="0" eaLnBrk="1" hangingPunct="1"/>
              <a:endParaRPr lang="zh-CN" altLang="en-US" dirty="0">
                <a:latin typeface="Arial" panose="020B0604020202020204" pitchFamily="34" charset="0"/>
              </a:endParaRPr>
            </a:p>
          </p:txBody>
        </p:sp>
        <p:sp>
          <p:nvSpPr>
            <p:cNvPr id="2067" name="Rectangle 19"/>
            <p:cNvSpPr/>
            <p:nvPr/>
          </p:nvSpPr>
          <p:spPr>
            <a:xfrm>
              <a:off x="715" y="288"/>
              <a:ext cx="26" cy="667"/>
            </a:xfrm>
            <a:prstGeom prst="rect">
              <a:avLst/>
            </a:prstGeom>
            <a:solidFill>
              <a:schemeClr val="accent2"/>
            </a:solidFill>
            <a:ln w="9525">
              <a:noFill/>
            </a:ln>
          </p:spPr>
          <p:txBody>
            <a:bodyPr/>
            <a:lstStyle/>
            <a:p>
              <a:pPr lvl="0" eaLnBrk="1" hangingPunct="1"/>
              <a:endParaRPr lang="zh-CN" altLang="en-US" dirty="0">
                <a:latin typeface="Arial" panose="020B0604020202020204" pitchFamily="34" charset="0"/>
              </a:endParaRPr>
            </a:p>
          </p:txBody>
        </p:sp>
        <p:sp>
          <p:nvSpPr>
            <p:cNvPr id="2068" name="Rectangle 20"/>
            <p:cNvSpPr/>
            <p:nvPr/>
          </p:nvSpPr>
          <p:spPr>
            <a:xfrm>
              <a:off x="776" y="288"/>
              <a:ext cx="27" cy="731"/>
            </a:xfrm>
            <a:prstGeom prst="rect">
              <a:avLst/>
            </a:prstGeom>
            <a:solidFill>
              <a:schemeClr val="accent1"/>
            </a:solidFill>
            <a:ln w="9525">
              <a:noFill/>
            </a:ln>
          </p:spPr>
          <p:txBody>
            <a:bodyPr/>
            <a:lstStyle/>
            <a:p>
              <a:pPr lvl="0" eaLnBrk="1" hangingPunct="1"/>
              <a:endParaRPr lang="zh-CN" altLang="en-US" dirty="0">
                <a:latin typeface="Arial" panose="020B0604020202020204" pitchFamily="34" charset="0"/>
              </a:endParaRPr>
            </a:p>
          </p:txBody>
        </p:sp>
        <p:sp>
          <p:nvSpPr>
            <p:cNvPr id="2069" name="Rectangle 21"/>
            <p:cNvSpPr/>
            <p:nvPr/>
          </p:nvSpPr>
          <p:spPr>
            <a:xfrm>
              <a:off x="839" y="288"/>
              <a:ext cx="28" cy="800"/>
            </a:xfrm>
            <a:prstGeom prst="rect">
              <a:avLst/>
            </a:prstGeom>
            <a:solidFill>
              <a:schemeClr val="accent1"/>
            </a:solidFill>
            <a:ln w="9525">
              <a:noFill/>
            </a:ln>
          </p:spPr>
          <p:txBody>
            <a:bodyPr/>
            <a:lstStyle/>
            <a:p>
              <a:pPr lvl="0" eaLnBrk="1" hangingPunct="1"/>
              <a:endParaRPr lang="zh-CN" altLang="en-US" dirty="0">
                <a:latin typeface="Arial" panose="020B0604020202020204" pitchFamily="34" charset="0"/>
              </a:endParaRPr>
            </a:p>
          </p:txBody>
        </p:sp>
        <p:sp>
          <p:nvSpPr>
            <p:cNvPr id="2070" name="Rectangle 22"/>
            <p:cNvSpPr/>
            <p:nvPr/>
          </p:nvSpPr>
          <p:spPr>
            <a:xfrm>
              <a:off x="902" y="288"/>
              <a:ext cx="27" cy="864"/>
            </a:xfrm>
            <a:prstGeom prst="rect">
              <a:avLst/>
            </a:prstGeom>
            <a:solidFill>
              <a:schemeClr val="accent1"/>
            </a:solidFill>
            <a:ln w="9525">
              <a:noFill/>
            </a:ln>
          </p:spPr>
          <p:txBody>
            <a:bodyPr/>
            <a:lstStyle/>
            <a:p>
              <a:pPr lvl="0" eaLnBrk="1" hangingPunct="1"/>
              <a:endParaRPr lang="zh-CN" altLang="en-US" dirty="0">
                <a:latin typeface="Arial" panose="020B0604020202020204" pitchFamily="34" charset="0"/>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buFontTx/>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buFontTx/>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Freeform 7"/>
          <p:cNvSpPr/>
          <p:nvPr/>
        </p:nvSpPr>
        <p:spPr>
          <a:xfrm>
            <a:off x="161925" y="142875"/>
            <a:ext cx="8229600" cy="609600"/>
          </a:xfrm>
          <a:custGeom>
            <a:avLst/>
            <a:gdLst/>
            <a:ahLst/>
            <a:cxnLst>
              <a:cxn ang="0">
                <a:pos x="0" y="609600"/>
              </a:cxn>
              <a:cxn ang="0">
                <a:pos x="0" y="0"/>
              </a:cxn>
              <a:cxn ang="0">
                <a:pos x="8229600"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2"/>
          <p:cNvSpPr txBox="1"/>
          <p:nvPr/>
        </p:nvSpPr>
        <p:spPr bwMode="auto">
          <a:xfrm>
            <a:off x="1016000" y="3563938"/>
            <a:ext cx="6985000" cy="2478088"/>
          </a:xfrm>
          <a:prstGeom prst="rect">
            <a:avLst/>
          </a:prstGeom>
          <a:noFill/>
          <a:ln w="9525">
            <a:noFill/>
            <a:miter lim="800000"/>
          </a:ln>
        </p:spPr>
        <p:txBody>
          <a:bodyPr anchor="ctr">
            <a:normAutofit/>
          </a:bodyPr>
          <a:lstStyle/>
          <a:p>
            <a:pPr marR="0" algn="ctr" defTabSz="914400">
              <a:buClrTx/>
              <a:buSzTx/>
              <a:buFontTx/>
              <a:buNone/>
              <a:defRPr/>
            </a:pPr>
            <a:r>
              <a:rPr kumimoji="0" lang="zh-CN" altLang="en-US" sz="5400" b="1" kern="0" cap="none" spc="0" normalizeH="0" baseline="0" noProof="0" dirty="0">
                <a:solidFill>
                  <a:srgbClr val="FF0000"/>
                </a:solidFill>
                <a:latin typeface="+mn-ea"/>
                <a:ea typeface="+mn-ea"/>
                <a:cs typeface="+mj-cs"/>
              </a:rPr>
              <a:t>数据结构</a:t>
            </a:r>
            <a:r>
              <a:rPr kumimoji="0" lang="en-US" altLang="zh-CN" sz="5400" b="1" kern="0" cap="none" spc="0" normalizeH="0" baseline="0" noProof="0" dirty="0">
                <a:solidFill>
                  <a:srgbClr val="FF0000"/>
                </a:solidFill>
                <a:latin typeface="+mn-ea"/>
                <a:ea typeface="+mn-ea"/>
                <a:cs typeface="+mj-cs"/>
              </a:rPr>
              <a:t>1</a:t>
            </a:r>
            <a:endParaRPr kumimoji="0" lang="zh-CN" altLang="en-US" sz="5400" b="1" kern="0" cap="none" spc="0" normalizeH="0" baseline="0" noProof="0" dirty="0">
              <a:solidFill>
                <a:srgbClr val="FF0000"/>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p:nvPr/>
        </p:nvGrpSpPr>
        <p:grpSpPr>
          <a:xfrm>
            <a:off x="2627313" y="1196975"/>
            <a:ext cx="3168650" cy="4103688"/>
            <a:chOff x="1655" y="754"/>
            <a:chExt cx="1996" cy="2585"/>
          </a:xfrm>
        </p:grpSpPr>
        <p:sp>
          <p:nvSpPr>
            <p:cNvPr id="12320" name="AutoShape 31" descr="蓝色面巾纸"/>
            <p:cNvSpPr/>
            <p:nvPr/>
          </p:nvSpPr>
          <p:spPr>
            <a:xfrm>
              <a:off x="1655" y="754"/>
              <a:ext cx="1134" cy="1814"/>
            </a:xfrm>
            <a:prstGeom prst="flowChartMultidocument">
              <a:avLst/>
            </a:prstGeom>
            <a:blipFill rotWithShape="1">
              <a:blip r:embed="rId2"/>
            </a:bli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nvGrpSpPr>
            <p:cNvPr id="12321" name="Group 36"/>
            <p:cNvGrpSpPr/>
            <p:nvPr/>
          </p:nvGrpSpPr>
          <p:grpSpPr>
            <a:xfrm>
              <a:off x="2789" y="1071"/>
              <a:ext cx="862" cy="2268"/>
              <a:chOff x="2789" y="1071"/>
              <a:chExt cx="862" cy="2268"/>
            </a:xfrm>
          </p:grpSpPr>
          <p:sp>
            <p:nvSpPr>
              <p:cNvPr id="12322" name="Line 32"/>
              <p:cNvSpPr/>
              <p:nvPr/>
            </p:nvSpPr>
            <p:spPr>
              <a:xfrm flipV="1">
                <a:off x="2789" y="1071"/>
                <a:ext cx="862" cy="499"/>
              </a:xfrm>
              <a:prstGeom prst="line">
                <a:avLst/>
              </a:prstGeom>
              <a:ln w="28575" cap="flat" cmpd="sng">
                <a:solidFill>
                  <a:srgbClr val="FF3300"/>
                </a:solidFill>
                <a:prstDash val="solid"/>
                <a:headEnd type="none" w="med" len="med"/>
                <a:tailEnd type="triangle" w="med" len="med"/>
              </a:ln>
            </p:spPr>
          </p:sp>
          <p:sp>
            <p:nvSpPr>
              <p:cNvPr id="12323" name="Line 33"/>
              <p:cNvSpPr/>
              <p:nvPr/>
            </p:nvSpPr>
            <p:spPr>
              <a:xfrm>
                <a:off x="2789" y="1570"/>
                <a:ext cx="862" cy="318"/>
              </a:xfrm>
              <a:prstGeom prst="line">
                <a:avLst/>
              </a:prstGeom>
              <a:ln w="28575" cap="flat" cmpd="sng">
                <a:solidFill>
                  <a:srgbClr val="FF3300"/>
                </a:solidFill>
                <a:prstDash val="solid"/>
                <a:headEnd type="none" w="med" len="med"/>
                <a:tailEnd type="triangle" w="med" len="med"/>
              </a:ln>
            </p:spPr>
          </p:sp>
          <p:sp>
            <p:nvSpPr>
              <p:cNvPr id="12324" name="Line 34"/>
              <p:cNvSpPr/>
              <p:nvPr/>
            </p:nvSpPr>
            <p:spPr>
              <a:xfrm>
                <a:off x="2789" y="1570"/>
                <a:ext cx="862" cy="1044"/>
              </a:xfrm>
              <a:prstGeom prst="line">
                <a:avLst/>
              </a:prstGeom>
              <a:ln w="28575" cap="flat" cmpd="sng">
                <a:solidFill>
                  <a:srgbClr val="FF3300"/>
                </a:solidFill>
                <a:prstDash val="solid"/>
                <a:headEnd type="none" w="med" len="med"/>
                <a:tailEnd type="triangle" w="med" len="med"/>
              </a:ln>
            </p:spPr>
          </p:sp>
          <p:sp>
            <p:nvSpPr>
              <p:cNvPr id="12325" name="Line 35"/>
              <p:cNvSpPr/>
              <p:nvPr/>
            </p:nvSpPr>
            <p:spPr>
              <a:xfrm>
                <a:off x="2789" y="1570"/>
                <a:ext cx="862" cy="1769"/>
              </a:xfrm>
              <a:prstGeom prst="line">
                <a:avLst/>
              </a:prstGeom>
              <a:ln w="28575" cap="flat" cmpd="sng">
                <a:solidFill>
                  <a:srgbClr val="FF3300"/>
                </a:solidFill>
                <a:prstDash val="solid"/>
                <a:headEnd type="none" w="med" len="med"/>
                <a:tailEnd type="triangle" w="med" len="med"/>
              </a:ln>
            </p:spPr>
          </p:sp>
        </p:grpSp>
      </p:grpSp>
      <p:sp>
        <p:nvSpPr>
          <p:cNvPr id="12291" name="Rectangle 3"/>
          <p:cNvSpPr>
            <a:spLocks noGrp="1"/>
          </p:cNvSpPr>
          <p:nvPr>
            <p:ph type="title"/>
          </p:nvPr>
        </p:nvSpPr>
        <p:spPr>
          <a:xfrm>
            <a:off x="0" y="115888"/>
            <a:ext cx="9144000" cy="914400"/>
          </a:xfrm>
          <a:ln/>
        </p:spPr>
        <p:txBody>
          <a:bodyPr vert="horz" wrap="square" lIns="91440" tIns="45720" rIns="91440" bIns="45720" anchor="t"/>
          <a:lstStyle/>
          <a:p>
            <a:pPr eaLnBrk="1" hangingPunct="1"/>
            <a:r>
              <a:rPr lang="en-US" altLang="zh-CN" sz="2800" dirty="0">
                <a:latin typeface="+mj-lt"/>
                <a:ea typeface="+mj-ea"/>
                <a:cs typeface="+mj-cs"/>
              </a:rPr>
              <a:t>1.2.2.3 Types of Data Structure</a:t>
            </a:r>
          </a:p>
        </p:txBody>
      </p:sp>
      <p:sp>
        <p:nvSpPr>
          <p:cNvPr id="130052" name="Text Box 4"/>
          <p:cNvSpPr txBox="1"/>
          <p:nvPr/>
        </p:nvSpPr>
        <p:spPr>
          <a:xfrm>
            <a:off x="179388" y="1557338"/>
            <a:ext cx="611187" cy="4103687"/>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2800" b="0" dirty="0">
                <a:latin typeface="Rockwell Extra Bold" panose="02060903040505020403" pitchFamily="18" charset="0"/>
              </a:rPr>
              <a:t>Logical Structure</a:t>
            </a:r>
          </a:p>
        </p:txBody>
      </p:sp>
      <p:sp>
        <p:nvSpPr>
          <p:cNvPr id="130053" name="Rectangle 5"/>
          <p:cNvSpPr/>
          <p:nvPr/>
        </p:nvSpPr>
        <p:spPr>
          <a:xfrm>
            <a:off x="323850" y="1484313"/>
            <a:ext cx="2376488" cy="10080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1" indent="-285750" algn="just" eaLnBrk="1" hangingPunct="1">
              <a:lnSpc>
                <a:spcPct val="105000"/>
              </a:lnSpc>
              <a:spcBef>
                <a:spcPct val="100000"/>
              </a:spcBef>
              <a:buClrTx/>
              <a:buSzPct val="100000"/>
              <a:buFont typeface="Arial" panose="020B0604020202020204" pitchFamily="34" charset="0"/>
              <a:buNone/>
            </a:pPr>
            <a:r>
              <a:rPr lang="en-US" altLang="zh-CN" sz="2800" b="0" dirty="0">
                <a:latin typeface="Rockwell Condensed" panose="02060603050405020104" pitchFamily="18" charset="0"/>
                <a:ea typeface="楷体_GB2312"/>
              </a:rPr>
              <a:t>Linear structure</a:t>
            </a:r>
          </a:p>
        </p:txBody>
      </p:sp>
      <p:sp>
        <p:nvSpPr>
          <p:cNvPr id="130054" name="AutoShape 6"/>
          <p:cNvSpPr/>
          <p:nvPr/>
        </p:nvSpPr>
        <p:spPr>
          <a:xfrm>
            <a:off x="2484438" y="1484313"/>
            <a:ext cx="142875" cy="2232025"/>
          </a:xfrm>
          <a:prstGeom prst="leftBrace">
            <a:avLst>
              <a:gd name="adj1" fmla="val 130112"/>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30055" name="Text Box 7"/>
          <p:cNvSpPr txBox="1"/>
          <p:nvPr/>
        </p:nvSpPr>
        <p:spPr>
          <a:xfrm>
            <a:off x="2628900" y="1341438"/>
            <a:ext cx="1655763" cy="24653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Linear List</a:t>
            </a:r>
          </a:p>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Stack</a:t>
            </a:r>
          </a:p>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Queue</a:t>
            </a:r>
          </a:p>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String</a:t>
            </a:r>
          </a:p>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Array</a:t>
            </a:r>
          </a:p>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General List</a:t>
            </a:r>
          </a:p>
        </p:txBody>
      </p:sp>
      <p:sp>
        <p:nvSpPr>
          <p:cNvPr id="130056" name="Rectangle 8"/>
          <p:cNvSpPr/>
          <p:nvPr/>
        </p:nvSpPr>
        <p:spPr>
          <a:xfrm>
            <a:off x="250825" y="3933825"/>
            <a:ext cx="2376488" cy="10080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1" indent="-285750" algn="just" eaLnBrk="1" hangingPunct="1">
              <a:lnSpc>
                <a:spcPct val="105000"/>
              </a:lnSpc>
              <a:spcBef>
                <a:spcPct val="100000"/>
              </a:spcBef>
              <a:buClrTx/>
              <a:buSzPct val="100000"/>
              <a:buFont typeface="Arial" panose="020B0604020202020204" pitchFamily="34" charset="0"/>
              <a:buNone/>
            </a:pPr>
            <a:r>
              <a:rPr lang="en-US" altLang="zh-CN" sz="2800" b="0" dirty="0">
                <a:latin typeface="Rockwell Condensed" panose="02060603050405020104" pitchFamily="18" charset="0"/>
                <a:ea typeface="楷体_GB2312"/>
              </a:rPr>
              <a:t>Non-Linear structure</a:t>
            </a:r>
          </a:p>
        </p:txBody>
      </p:sp>
      <p:sp>
        <p:nvSpPr>
          <p:cNvPr id="130057" name="Text Box 9"/>
          <p:cNvSpPr txBox="1"/>
          <p:nvPr/>
        </p:nvSpPr>
        <p:spPr>
          <a:xfrm>
            <a:off x="2771775" y="4010025"/>
            <a:ext cx="1008063"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latin typeface="Tw Cen MT Condensed Extra Bold" panose="020B0803020202020204" pitchFamily="34" charset="0"/>
              </a:rPr>
              <a:t>tree</a:t>
            </a:r>
          </a:p>
          <a:p>
            <a:pPr marL="0" lvl="0" indent="0" eaLnBrk="1" hangingPunct="1">
              <a:spcBef>
                <a:spcPct val="50000"/>
              </a:spcBef>
              <a:buClrTx/>
              <a:buSzPct val="100000"/>
              <a:buFont typeface="Arial" panose="020B0604020202020204" pitchFamily="34" charset="0"/>
              <a:buNone/>
            </a:pPr>
            <a:r>
              <a:rPr lang="en-US" altLang="zh-CN" sz="1800" b="0" dirty="0">
                <a:latin typeface="Tw Cen MT Condensed Extra Bold" panose="020B0803020202020204" pitchFamily="34" charset="0"/>
              </a:rPr>
              <a:t>Graph</a:t>
            </a:r>
          </a:p>
        </p:txBody>
      </p:sp>
      <p:sp>
        <p:nvSpPr>
          <p:cNvPr id="130058" name="AutoShape 10"/>
          <p:cNvSpPr/>
          <p:nvPr/>
        </p:nvSpPr>
        <p:spPr>
          <a:xfrm>
            <a:off x="2339975" y="4221163"/>
            <a:ext cx="360363" cy="647700"/>
          </a:xfrm>
          <a:prstGeom prst="leftBrace">
            <a:avLst>
              <a:gd name="adj1" fmla="val 14969"/>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30059" name="Text Box 11"/>
          <p:cNvSpPr txBox="1"/>
          <p:nvPr/>
        </p:nvSpPr>
        <p:spPr>
          <a:xfrm>
            <a:off x="3492500" y="2276475"/>
            <a:ext cx="86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solidFill>
                  <a:srgbClr val="008080"/>
                </a:solidFill>
                <a:latin typeface="Tw Cen MT Condensed Extra Bold" panose="020B0803020202020204" pitchFamily="34" charset="0"/>
              </a:rPr>
              <a:t>1</a:t>
            </a:r>
            <a:r>
              <a:rPr lang="zh-CN" altLang="en-US" sz="1800" b="0" dirty="0">
                <a:solidFill>
                  <a:srgbClr val="008080"/>
                </a:solidFill>
                <a:latin typeface="Tw Cen MT Condensed Extra Bold" panose="020B0803020202020204" pitchFamily="34" charset="0"/>
              </a:rPr>
              <a:t>：</a:t>
            </a:r>
            <a:r>
              <a:rPr lang="en-US" altLang="zh-CN" sz="1800" b="0" dirty="0">
                <a:solidFill>
                  <a:srgbClr val="008080"/>
                </a:solidFill>
                <a:latin typeface="Tw Cen MT Condensed Extra Bold" panose="020B0803020202020204" pitchFamily="34" charset="0"/>
              </a:rPr>
              <a:t>1</a:t>
            </a:r>
          </a:p>
        </p:txBody>
      </p:sp>
      <p:sp>
        <p:nvSpPr>
          <p:cNvPr id="130060" name="Text Box 12"/>
          <p:cNvSpPr txBox="1"/>
          <p:nvPr/>
        </p:nvSpPr>
        <p:spPr>
          <a:xfrm>
            <a:off x="3419475" y="4005263"/>
            <a:ext cx="86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solidFill>
                  <a:srgbClr val="008080"/>
                </a:solidFill>
                <a:latin typeface="Tw Cen MT Condensed Extra Bold" panose="020B0803020202020204" pitchFamily="34" charset="0"/>
              </a:rPr>
              <a:t>1</a:t>
            </a:r>
            <a:r>
              <a:rPr lang="zh-CN" altLang="en-US" sz="1800" b="0" dirty="0">
                <a:solidFill>
                  <a:srgbClr val="008080"/>
                </a:solidFill>
                <a:latin typeface="Tw Cen MT Condensed Extra Bold" panose="020B0803020202020204" pitchFamily="34" charset="0"/>
              </a:rPr>
              <a:t>：</a:t>
            </a:r>
            <a:r>
              <a:rPr lang="en-US" altLang="zh-CN" sz="1800" b="0" dirty="0">
                <a:solidFill>
                  <a:srgbClr val="008080"/>
                </a:solidFill>
                <a:latin typeface="Tw Cen MT Condensed Extra Bold" panose="020B0803020202020204" pitchFamily="34" charset="0"/>
              </a:rPr>
              <a:t>n</a:t>
            </a:r>
          </a:p>
        </p:txBody>
      </p:sp>
      <p:sp>
        <p:nvSpPr>
          <p:cNvPr id="130061" name="Text Box 13"/>
          <p:cNvSpPr txBox="1"/>
          <p:nvPr/>
        </p:nvSpPr>
        <p:spPr>
          <a:xfrm>
            <a:off x="3563938" y="4581525"/>
            <a:ext cx="86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solidFill>
                  <a:srgbClr val="008080"/>
                </a:solidFill>
                <a:latin typeface="Tw Cen MT Condensed Extra Bold" panose="020B0803020202020204" pitchFamily="34" charset="0"/>
              </a:rPr>
              <a:t>m</a:t>
            </a:r>
            <a:r>
              <a:rPr lang="zh-CN" altLang="en-US" sz="1800" b="0" dirty="0">
                <a:solidFill>
                  <a:srgbClr val="008080"/>
                </a:solidFill>
                <a:latin typeface="Tw Cen MT Condensed Extra Bold" panose="020B0803020202020204" pitchFamily="34" charset="0"/>
              </a:rPr>
              <a:t>：</a:t>
            </a:r>
            <a:r>
              <a:rPr lang="en-US" altLang="zh-CN" sz="1800" b="0" dirty="0">
                <a:solidFill>
                  <a:srgbClr val="008080"/>
                </a:solidFill>
                <a:latin typeface="Tw Cen MT Condensed Extra Bold" panose="020B0803020202020204" pitchFamily="34" charset="0"/>
              </a:rPr>
              <a:t>n</a:t>
            </a:r>
          </a:p>
        </p:txBody>
      </p:sp>
      <p:sp>
        <p:nvSpPr>
          <p:cNvPr id="130062" name="Text Box 14"/>
          <p:cNvSpPr txBox="1"/>
          <p:nvPr/>
        </p:nvSpPr>
        <p:spPr>
          <a:xfrm>
            <a:off x="8316913" y="1628775"/>
            <a:ext cx="611187" cy="381635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2800" dirty="0">
                <a:latin typeface="Verdana" panose="020B0604030504040204" pitchFamily="34" charset="0"/>
              </a:rPr>
              <a:t>Storage Structure</a:t>
            </a:r>
          </a:p>
        </p:txBody>
      </p:sp>
      <p:sp>
        <p:nvSpPr>
          <p:cNvPr id="130063" name="Text Box 15"/>
          <p:cNvSpPr txBox="1"/>
          <p:nvPr/>
        </p:nvSpPr>
        <p:spPr>
          <a:xfrm>
            <a:off x="5722938" y="1484313"/>
            <a:ext cx="273685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Sequential  	Storage 	Structure</a:t>
            </a:r>
          </a:p>
        </p:txBody>
      </p:sp>
      <p:sp>
        <p:nvSpPr>
          <p:cNvPr id="130064" name="Text Box 16"/>
          <p:cNvSpPr txBox="1"/>
          <p:nvPr/>
        </p:nvSpPr>
        <p:spPr>
          <a:xfrm>
            <a:off x="5722938" y="2733675"/>
            <a:ext cx="273685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Linked     	Storage 	Structure</a:t>
            </a:r>
          </a:p>
        </p:txBody>
      </p:sp>
      <p:sp>
        <p:nvSpPr>
          <p:cNvPr id="130065" name="Text Box 17"/>
          <p:cNvSpPr txBox="1"/>
          <p:nvPr/>
        </p:nvSpPr>
        <p:spPr>
          <a:xfrm>
            <a:off x="5722938" y="3981450"/>
            <a:ext cx="273685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Indexed     	Storage 	Structure</a:t>
            </a:r>
          </a:p>
        </p:txBody>
      </p:sp>
      <p:sp>
        <p:nvSpPr>
          <p:cNvPr id="130066" name="Text Box 18"/>
          <p:cNvSpPr txBox="1"/>
          <p:nvPr/>
        </p:nvSpPr>
        <p:spPr>
          <a:xfrm>
            <a:off x="5722938" y="5229225"/>
            <a:ext cx="273685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Hashed     	Storage 	Structure</a:t>
            </a:r>
          </a:p>
        </p:txBody>
      </p:sp>
      <p:sp>
        <p:nvSpPr>
          <p:cNvPr id="130067" name="AutoShape 19"/>
          <p:cNvSpPr/>
          <p:nvPr/>
        </p:nvSpPr>
        <p:spPr>
          <a:xfrm>
            <a:off x="611188" y="1700213"/>
            <a:ext cx="215900" cy="2520950"/>
          </a:xfrm>
          <a:prstGeom prst="leftBrace">
            <a:avLst>
              <a:gd name="adj1" fmla="val 97249"/>
              <a:gd name="adj2" fmla="val 50000"/>
            </a:avLst>
          </a:prstGeom>
          <a:noFill/>
          <a:ln w="381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30068" name="AutoShape 20"/>
          <p:cNvSpPr/>
          <p:nvPr/>
        </p:nvSpPr>
        <p:spPr>
          <a:xfrm flipH="1">
            <a:off x="8172450" y="1700213"/>
            <a:ext cx="288925" cy="4608512"/>
          </a:xfrm>
          <a:prstGeom prst="leftBrace">
            <a:avLst>
              <a:gd name="adj1" fmla="val 132847"/>
              <a:gd name="adj2" fmla="val 50000"/>
            </a:avLst>
          </a:prstGeom>
          <a:noFill/>
          <a:ln w="381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nvGrpSpPr>
          <p:cNvPr id="4" name="Group 29"/>
          <p:cNvGrpSpPr/>
          <p:nvPr/>
        </p:nvGrpSpPr>
        <p:grpSpPr>
          <a:xfrm>
            <a:off x="4284663" y="1773238"/>
            <a:ext cx="1511300" cy="3743325"/>
            <a:chOff x="2699" y="1117"/>
            <a:chExt cx="952" cy="2358"/>
          </a:xfrm>
        </p:grpSpPr>
        <p:sp>
          <p:nvSpPr>
            <p:cNvPr id="12316" name="Line 21"/>
            <p:cNvSpPr/>
            <p:nvPr/>
          </p:nvSpPr>
          <p:spPr>
            <a:xfrm flipV="1">
              <a:off x="2699" y="1117"/>
              <a:ext cx="907" cy="1587"/>
            </a:xfrm>
            <a:prstGeom prst="line">
              <a:avLst/>
            </a:prstGeom>
            <a:ln w="28575" cap="flat" cmpd="sng">
              <a:solidFill>
                <a:schemeClr val="accent2"/>
              </a:solidFill>
              <a:prstDash val="solid"/>
              <a:headEnd type="none" w="med" len="med"/>
              <a:tailEnd type="triangle" w="med" len="med"/>
            </a:ln>
          </p:spPr>
        </p:sp>
        <p:sp>
          <p:nvSpPr>
            <p:cNvPr id="12317" name="Line 22"/>
            <p:cNvSpPr/>
            <p:nvPr/>
          </p:nvSpPr>
          <p:spPr>
            <a:xfrm flipV="1">
              <a:off x="2699" y="1888"/>
              <a:ext cx="907" cy="816"/>
            </a:xfrm>
            <a:prstGeom prst="line">
              <a:avLst/>
            </a:prstGeom>
            <a:ln w="28575" cap="flat" cmpd="sng">
              <a:solidFill>
                <a:schemeClr val="accent2"/>
              </a:solidFill>
              <a:prstDash val="solid"/>
              <a:headEnd type="none" w="med" len="med"/>
              <a:tailEnd type="triangle" w="med" len="med"/>
            </a:ln>
          </p:spPr>
        </p:sp>
        <p:sp>
          <p:nvSpPr>
            <p:cNvPr id="12318" name="Line 23"/>
            <p:cNvSpPr/>
            <p:nvPr/>
          </p:nvSpPr>
          <p:spPr>
            <a:xfrm>
              <a:off x="2699" y="2704"/>
              <a:ext cx="952" cy="0"/>
            </a:xfrm>
            <a:prstGeom prst="line">
              <a:avLst/>
            </a:prstGeom>
            <a:ln w="28575" cap="flat" cmpd="sng">
              <a:solidFill>
                <a:schemeClr val="accent2"/>
              </a:solidFill>
              <a:prstDash val="solid"/>
              <a:headEnd type="none" w="med" len="med"/>
              <a:tailEnd type="triangle" w="med" len="med"/>
            </a:ln>
          </p:spPr>
        </p:sp>
        <p:sp>
          <p:nvSpPr>
            <p:cNvPr id="12319" name="Line 24"/>
            <p:cNvSpPr/>
            <p:nvPr/>
          </p:nvSpPr>
          <p:spPr>
            <a:xfrm>
              <a:off x="2699" y="2704"/>
              <a:ext cx="952" cy="771"/>
            </a:xfrm>
            <a:prstGeom prst="line">
              <a:avLst/>
            </a:prstGeom>
            <a:ln w="28575" cap="flat" cmpd="sng">
              <a:solidFill>
                <a:schemeClr val="accent2"/>
              </a:solidFill>
              <a:prstDash val="solid"/>
              <a:headEnd type="none" w="med" len="med"/>
              <a:tailEnd type="triangle" w="med" len="med"/>
            </a:ln>
          </p:spPr>
        </p:sp>
      </p:grpSp>
      <p:grpSp>
        <p:nvGrpSpPr>
          <p:cNvPr id="5" name="Group 30"/>
          <p:cNvGrpSpPr/>
          <p:nvPr/>
        </p:nvGrpSpPr>
        <p:grpSpPr>
          <a:xfrm>
            <a:off x="4356100" y="1916113"/>
            <a:ext cx="1511300" cy="3600450"/>
            <a:chOff x="2744" y="1207"/>
            <a:chExt cx="952" cy="2268"/>
          </a:xfrm>
        </p:grpSpPr>
        <p:sp>
          <p:nvSpPr>
            <p:cNvPr id="12312" name="Line 25"/>
            <p:cNvSpPr/>
            <p:nvPr/>
          </p:nvSpPr>
          <p:spPr>
            <a:xfrm flipV="1">
              <a:off x="2744" y="1207"/>
              <a:ext cx="952" cy="1860"/>
            </a:xfrm>
            <a:prstGeom prst="line">
              <a:avLst/>
            </a:prstGeom>
            <a:ln w="28575" cap="flat" cmpd="sng">
              <a:solidFill>
                <a:srgbClr val="FF00FF"/>
              </a:solidFill>
              <a:prstDash val="solid"/>
              <a:headEnd type="none" w="med" len="med"/>
              <a:tailEnd type="triangle" w="med" len="med"/>
            </a:ln>
          </p:spPr>
        </p:sp>
        <p:sp>
          <p:nvSpPr>
            <p:cNvPr id="12313" name="Line 26"/>
            <p:cNvSpPr/>
            <p:nvPr/>
          </p:nvSpPr>
          <p:spPr>
            <a:xfrm flipV="1">
              <a:off x="2744" y="1888"/>
              <a:ext cx="907" cy="1179"/>
            </a:xfrm>
            <a:prstGeom prst="line">
              <a:avLst/>
            </a:prstGeom>
            <a:ln w="28575" cap="flat" cmpd="sng">
              <a:solidFill>
                <a:srgbClr val="FF00FF"/>
              </a:solidFill>
              <a:prstDash val="solid"/>
              <a:headEnd type="none" w="med" len="med"/>
              <a:tailEnd type="triangle" w="med" len="med"/>
            </a:ln>
          </p:spPr>
        </p:sp>
        <p:sp>
          <p:nvSpPr>
            <p:cNvPr id="12314" name="Line 27"/>
            <p:cNvSpPr/>
            <p:nvPr/>
          </p:nvSpPr>
          <p:spPr>
            <a:xfrm flipV="1">
              <a:off x="2744" y="2704"/>
              <a:ext cx="907" cy="363"/>
            </a:xfrm>
            <a:prstGeom prst="line">
              <a:avLst/>
            </a:prstGeom>
            <a:ln w="28575" cap="flat" cmpd="sng">
              <a:solidFill>
                <a:srgbClr val="FF00FF"/>
              </a:solidFill>
              <a:prstDash val="solid"/>
              <a:headEnd type="none" w="med" len="med"/>
              <a:tailEnd type="triangle" w="med" len="med"/>
            </a:ln>
          </p:spPr>
        </p:sp>
        <p:sp>
          <p:nvSpPr>
            <p:cNvPr id="12315" name="Line 28"/>
            <p:cNvSpPr/>
            <p:nvPr/>
          </p:nvSpPr>
          <p:spPr>
            <a:xfrm>
              <a:off x="2744" y="3067"/>
              <a:ext cx="816" cy="408"/>
            </a:xfrm>
            <a:prstGeom prst="line">
              <a:avLst/>
            </a:prstGeom>
            <a:ln w="28575" cap="flat" cmpd="sng">
              <a:solidFill>
                <a:srgbClr val="FF00FF"/>
              </a:solidFill>
              <a:prstDash val="solid"/>
              <a:headEnd type="none" w="med" len="med"/>
              <a:tailEnd type="triangle" w="med" len="med"/>
            </a:ln>
          </p:spPr>
        </p:sp>
      </p:grpSp>
      <p:sp>
        <p:nvSpPr>
          <p:cNvPr id="130087" name="Text Box 39"/>
          <p:cNvSpPr txBox="1"/>
          <p:nvPr/>
        </p:nvSpPr>
        <p:spPr>
          <a:xfrm>
            <a:off x="525628" y="4984102"/>
            <a:ext cx="4895850" cy="18651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
                <a:srgbClr val="008080"/>
              </a:buClr>
              <a:buSzPct val="100000"/>
              <a:buNone/>
            </a:pPr>
            <a:r>
              <a:rPr lang="zh-CN" altLang="en-US" sz="1800" dirty="0">
                <a:latin typeface="Rockwell" panose="02060603020205020403" pitchFamily="18" charset="0"/>
                <a:ea typeface="华文仿宋" panose="02010600040101010101" pitchFamily="2" charset="-122"/>
              </a:rPr>
              <a:t>思考题：</a:t>
            </a:r>
          </a:p>
          <a:p>
            <a:pPr marL="0" lvl="0" indent="0" eaLnBrk="1" hangingPunct="1">
              <a:spcBef>
                <a:spcPct val="10000"/>
              </a:spcBef>
              <a:buClr>
                <a:srgbClr val="FF00FF"/>
              </a:buClr>
              <a:buSzPct val="100000"/>
              <a:buChar char="u"/>
            </a:pPr>
            <a:r>
              <a:rPr lang="zh-CN" altLang="en-US" sz="1800" dirty="0">
                <a:latin typeface="Rockwell" panose="02060603020205020403" pitchFamily="18" charset="0"/>
                <a:ea typeface="华文仿宋" panose="02010600040101010101" pitchFamily="2" charset="-122"/>
              </a:rPr>
              <a:t> </a:t>
            </a:r>
            <a:r>
              <a:rPr lang="zh-CN" altLang="en-US" sz="1800" dirty="0" smtClean="0">
                <a:latin typeface="Rockwell" panose="02060603020205020403" pitchFamily="18" charset="0"/>
                <a:ea typeface="华文仿宋" panose="02010600040101010101" pitchFamily="2" charset="-122"/>
              </a:rPr>
              <a:t>数据项和数据元素的区别？数据的最小单位？</a:t>
            </a:r>
            <a:endParaRPr lang="en-US" altLang="zh-CN" sz="1800" dirty="0" smtClean="0">
              <a:latin typeface="Rockwell" panose="02060603020205020403" pitchFamily="18" charset="0"/>
              <a:ea typeface="华文仿宋" panose="02010600040101010101" pitchFamily="2" charset="-122"/>
            </a:endParaRPr>
          </a:p>
          <a:p>
            <a:pPr marL="0" lvl="0" indent="0" eaLnBrk="1" hangingPunct="1">
              <a:spcBef>
                <a:spcPct val="10000"/>
              </a:spcBef>
              <a:buClr>
                <a:srgbClr val="FF00FF"/>
              </a:buClr>
              <a:buSzPct val="100000"/>
              <a:buChar char="u"/>
            </a:pPr>
            <a:r>
              <a:rPr lang="zh-CN" altLang="en-US" sz="1800" dirty="0" smtClean="0">
                <a:latin typeface="Rockwell" panose="02060603020205020403" pitchFamily="18" charset="0"/>
                <a:ea typeface="华文仿宋" panose="02010600040101010101" pitchFamily="2" charset="-122"/>
              </a:rPr>
              <a:t>数据结构</a:t>
            </a:r>
            <a:r>
              <a:rPr lang="zh-CN" altLang="en-US" sz="1800" dirty="0">
                <a:latin typeface="Rockwell" panose="02060603020205020403" pitchFamily="18" charset="0"/>
                <a:ea typeface="华文仿宋" panose="02010600040101010101" pitchFamily="2" charset="-122"/>
              </a:rPr>
              <a:t>与数据类型的区别？</a:t>
            </a:r>
          </a:p>
          <a:p>
            <a:pPr marL="0" lvl="0" indent="0" eaLnBrk="1" hangingPunct="1">
              <a:spcBef>
                <a:spcPct val="10000"/>
              </a:spcBef>
              <a:buClr>
                <a:srgbClr val="FF00FF"/>
              </a:buClr>
              <a:buSzPct val="100000"/>
              <a:buChar char="u"/>
            </a:pPr>
            <a:r>
              <a:rPr lang="zh-CN" altLang="en-US" sz="1800" dirty="0">
                <a:latin typeface="Rockwell" panose="02060603020205020403" pitchFamily="18" charset="0"/>
                <a:ea typeface="华文仿宋" panose="02010600040101010101" pitchFamily="2" charset="-122"/>
              </a:rPr>
              <a:t> 逻辑结构与物理结构的关系</a:t>
            </a:r>
            <a:r>
              <a:rPr lang="zh-CN" altLang="en-US" sz="1800" dirty="0" smtClean="0">
                <a:latin typeface="Rockwell" panose="02060603020205020403" pitchFamily="18" charset="0"/>
                <a:ea typeface="华文仿宋" panose="02010600040101010101" pitchFamily="2" charset="-122"/>
              </a:rPr>
              <a:t>？</a:t>
            </a:r>
            <a:endParaRPr lang="en-US" altLang="zh-CN" sz="1800" dirty="0" smtClean="0">
              <a:latin typeface="Rockwell" panose="02060603020205020403" pitchFamily="18" charset="0"/>
              <a:ea typeface="华文仿宋" panose="02010600040101010101" pitchFamily="2" charset="-122"/>
            </a:endParaRPr>
          </a:p>
          <a:p>
            <a:pPr marL="0" lvl="0" indent="0" eaLnBrk="1" hangingPunct="1">
              <a:spcBef>
                <a:spcPct val="10000"/>
              </a:spcBef>
              <a:buClr>
                <a:srgbClr val="FF00FF"/>
              </a:buClr>
              <a:buSzPct val="100000"/>
              <a:buChar char="u"/>
            </a:pPr>
            <a:r>
              <a:rPr lang="zh-CN" altLang="en-US" sz="1800" dirty="0" smtClean="0">
                <a:latin typeface="Rockwell" panose="02060603020205020403" pitchFamily="18" charset="0"/>
                <a:ea typeface="华文仿宋" panose="02010600040101010101" pitchFamily="2" charset="-122"/>
              </a:rPr>
              <a:t>在你们上机验收过程中，分别有哪些操作？什么样的数据结构合适？</a:t>
            </a:r>
            <a:endParaRPr lang="zh-CN" altLang="en-US" sz="1800" dirty="0">
              <a:latin typeface="Rockwell" panose="02060603020205020403" pitchFamily="18" charset="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30052"/>
                                        </p:tgtEl>
                                        <p:attrNameLst>
                                          <p:attrName>style.visibility</p:attrName>
                                        </p:attrNameLst>
                                      </p:cBhvr>
                                      <p:to>
                                        <p:strVal val="visible"/>
                                      </p:to>
                                    </p:set>
                                    <p:anim by="(-#ppt_w*2)" calcmode="lin" valueType="num">
                                      <p:cBhvr rctx="PPT">
                                        <p:cTn id="7" dur="500" autoRev="1" fill="hold">
                                          <p:stCondLst>
                                            <p:cond delay="0"/>
                                          </p:stCondLst>
                                        </p:cTn>
                                        <p:tgtEl>
                                          <p:spTgt spid="130052"/>
                                        </p:tgtEl>
                                        <p:attrNameLst>
                                          <p:attrName>ppt_w</p:attrName>
                                        </p:attrNameLst>
                                      </p:cBhvr>
                                    </p:anim>
                                    <p:anim by="(#ppt_w*0.50)" calcmode="lin" valueType="num">
                                      <p:cBhvr>
                                        <p:cTn id="8" dur="500" decel="50000" autoRev="1" fill="hold">
                                          <p:stCondLst>
                                            <p:cond delay="0"/>
                                          </p:stCondLst>
                                        </p:cTn>
                                        <p:tgtEl>
                                          <p:spTgt spid="130052"/>
                                        </p:tgtEl>
                                        <p:attrNameLst>
                                          <p:attrName>ppt_x</p:attrName>
                                        </p:attrNameLst>
                                      </p:cBhvr>
                                    </p:anim>
                                    <p:anim from="(-#ppt_h/2)" to="(#ppt_y)" calcmode="lin" valueType="num">
                                      <p:cBhvr>
                                        <p:cTn id="9" dur="1000" fill="hold">
                                          <p:stCondLst>
                                            <p:cond delay="0"/>
                                          </p:stCondLst>
                                        </p:cTn>
                                        <p:tgtEl>
                                          <p:spTgt spid="130052"/>
                                        </p:tgtEl>
                                        <p:attrNameLst>
                                          <p:attrName>ppt_y</p:attrName>
                                        </p:attrNameLst>
                                      </p:cBhvr>
                                    </p:anim>
                                    <p:animRot by="21600000">
                                      <p:cBhvr>
                                        <p:cTn id="10" dur="1000" fill="hold">
                                          <p:stCondLst>
                                            <p:cond delay="0"/>
                                          </p:stCondLst>
                                        </p:cTn>
                                        <p:tgtEl>
                                          <p:spTgt spid="13005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30053"/>
                                        </p:tgtEl>
                                        <p:attrNameLst>
                                          <p:attrName>style.visibility</p:attrName>
                                        </p:attrNameLst>
                                      </p:cBhvr>
                                      <p:to>
                                        <p:strVal val="visible"/>
                                      </p:to>
                                    </p:set>
                                    <p:animEffect transition="in" filter="diamond(in)">
                                      <p:cBhvr>
                                        <p:cTn id="15" dur="500"/>
                                        <p:tgtEl>
                                          <p:spTgt spid="130053"/>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30056"/>
                                        </p:tgtEl>
                                        <p:attrNameLst>
                                          <p:attrName>style.visibility</p:attrName>
                                        </p:attrNameLst>
                                      </p:cBhvr>
                                      <p:to>
                                        <p:strVal val="visible"/>
                                      </p:to>
                                    </p:set>
                                    <p:animEffect transition="in" filter="diamond(in)">
                                      <p:cBhvr>
                                        <p:cTn id="20" dur="500"/>
                                        <p:tgtEl>
                                          <p:spTgt spid="130056"/>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130067"/>
                                        </p:tgtEl>
                                        <p:attrNameLst>
                                          <p:attrName>style.visibility</p:attrName>
                                        </p:attrNameLst>
                                      </p:cBhvr>
                                      <p:to>
                                        <p:strVal val="visible"/>
                                      </p:to>
                                    </p:set>
                                    <p:animEffect transition="in" filter="wedge">
                                      <p:cBhvr>
                                        <p:cTn id="25" dur="500"/>
                                        <p:tgtEl>
                                          <p:spTgt spid="130067"/>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iterate type="lt">
                                    <p:tmPct val="10000"/>
                                  </p:iterate>
                                  <p:childTnLst>
                                    <p:set>
                                      <p:cBhvr>
                                        <p:cTn id="29" dur="1" fill="hold">
                                          <p:stCondLst>
                                            <p:cond delay="0"/>
                                          </p:stCondLst>
                                        </p:cTn>
                                        <p:tgtEl>
                                          <p:spTgt spid="130055">
                                            <p:txEl>
                                              <p:pRg st="0" end="0"/>
                                            </p:txEl>
                                          </p:spTgt>
                                        </p:tgtEl>
                                        <p:attrNameLst>
                                          <p:attrName>style.visibility</p:attrName>
                                        </p:attrNameLst>
                                      </p:cBhvr>
                                      <p:to>
                                        <p:strVal val="visible"/>
                                      </p:to>
                                    </p:set>
                                    <p:animEffect transition="in" filter="fade">
                                      <p:cBhvr>
                                        <p:cTn id="30" dur="500"/>
                                        <p:tgtEl>
                                          <p:spTgt spid="130055">
                                            <p:txEl>
                                              <p:pRg st="0" end="0"/>
                                            </p:txEl>
                                          </p:spTgt>
                                        </p:tgtEl>
                                      </p:cBhvr>
                                    </p:animEffect>
                                    <p:anim calcmode="lin" valueType="num">
                                      <p:cBhvr>
                                        <p:cTn id="31" dur="500" fill="hold"/>
                                        <p:tgtEl>
                                          <p:spTgt spid="130055">
                                            <p:txEl>
                                              <p:pRg st="0" end="0"/>
                                            </p:txEl>
                                          </p:spTgt>
                                        </p:tgtEl>
                                        <p:attrNameLst>
                                          <p:attrName>ppt_w</p:attrName>
                                        </p:attrNameLst>
                                      </p:cBhvr>
                                      <p:tavLst>
                                        <p:tav tm="0" fmla="#ppt_w*sin(2.5*pi*$)">
                                          <p:val>
                                            <p:fltVal val="0"/>
                                          </p:val>
                                        </p:tav>
                                        <p:tav tm="100000">
                                          <p:val>
                                            <p:fltVal val="1"/>
                                          </p:val>
                                        </p:tav>
                                      </p:tavLst>
                                    </p:anim>
                                    <p:anim calcmode="lin" valueType="num">
                                      <p:cBhvr>
                                        <p:cTn id="32" dur="500" fill="hold"/>
                                        <p:tgtEl>
                                          <p:spTgt spid="1300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iterate type="lt">
                                    <p:tmPct val="10000"/>
                                  </p:iterate>
                                  <p:childTnLst>
                                    <p:set>
                                      <p:cBhvr>
                                        <p:cTn id="36" dur="1" fill="hold">
                                          <p:stCondLst>
                                            <p:cond delay="0"/>
                                          </p:stCondLst>
                                        </p:cTn>
                                        <p:tgtEl>
                                          <p:spTgt spid="130055">
                                            <p:txEl>
                                              <p:pRg st="1" end="1"/>
                                            </p:txEl>
                                          </p:spTgt>
                                        </p:tgtEl>
                                        <p:attrNameLst>
                                          <p:attrName>style.visibility</p:attrName>
                                        </p:attrNameLst>
                                      </p:cBhvr>
                                      <p:to>
                                        <p:strVal val="visible"/>
                                      </p:to>
                                    </p:set>
                                    <p:animEffect transition="in" filter="fade">
                                      <p:cBhvr>
                                        <p:cTn id="37" dur="500"/>
                                        <p:tgtEl>
                                          <p:spTgt spid="130055">
                                            <p:txEl>
                                              <p:pRg st="1" end="1"/>
                                            </p:txEl>
                                          </p:spTgt>
                                        </p:tgtEl>
                                      </p:cBhvr>
                                    </p:animEffect>
                                    <p:anim calcmode="lin" valueType="num">
                                      <p:cBhvr>
                                        <p:cTn id="38" dur="500" fill="hold"/>
                                        <p:tgtEl>
                                          <p:spTgt spid="130055">
                                            <p:txEl>
                                              <p:pRg st="1" end="1"/>
                                            </p:txEl>
                                          </p:spTgt>
                                        </p:tgtEl>
                                        <p:attrNameLst>
                                          <p:attrName>ppt_w</p:attrName>
                                        </p:attrNameLst>
                                      </p:cBhvr>
                                      <p:tavLst>
                                        <p:tav tm="0" fmla="#ppt_w*sin(2.5*pi*$)">
                                          <p:val>
                                            <p:fltVal val="0"/>
                                          </p:val>
                                        </p:tav>
                                        <p:tav tm="100000">
                                          <p:val>
                                            <p:fltVal val="1"/>
                                          </p:val>
                                        </p:tav>
                                      </p:tavLst>
                                    </p:anim>
                                    <p:anim calcmode="lin" valueType="num">
                                      <p:cBhvr>
                                        <p:cTn id="39" dur="500" fill="hold"/>
                                        <p:tgtEl>
                                          <p:spTgt spid="13005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grpId="0" nodeType="clickEffect">
                                  <p:stCondLst>
                                    <p:cond delay="0"/>
                                  </p:stCondLst>
                                  <p:iterate type="lt">
                                    <p:tmPct val="10000"/>
                                  </p:iterate>
                                  <p:childTnLst>
                                    <p:set>
                                      <p:cBhvr>
                                        <p:cTn id="43" dur="1" fill="hold">
                                          <p:stCondLst>
                                            <p:cond delay="0"/>
                                          </p:stCondLst>
                                        </p:cTn>
                                        <p:tgtEl>
                                          <p:spTgt spid="130055">
                                            <p:txEl>
                                              <p:pRg st="2" end="2"/>
                                            </p:txEl>
                                          </p:spTgt>
                                        </p:tgtEl>
                                        <p:attrNameLst>
                                          <p:attrName>style.visibility</p:attrName>
                                        </p:attrNameLst>
                                      </p:cBhvr>
                                      <p:to>
                                        <p:strVal val="visible"/>
                                      </p:to>
                                    </p:set>
                                    <p:animEffect transition="in" filter="fade">
                                      <p:cBhvr>
                                        <p:cTn id="44" dur="500"/>
                                        <p:tgtEl>
                                          <p:spTgt spid="130055">
                                            <p:txEl>
                                              <p:pRg st="2" end="2"/>
                                            </p:txEl>
                                          </p:spTgt>
                                        </p:tgtEl>
                                      </p:cBhvr>
                                    </p:animEffect>
                                    <p:anim calcmode="lin" valueType="num">
                                      <p:cBhvr>
                                        <p:cTn id="45" dur="500" fill="hold"/>
                                        <p:tgtEl>
                                          <p:spTgt spid="130055">
                                            <p:txEl>
                                              <p:pRg st="2" end="2"/>
                                            </p:txEl>
                                          </p:spTgt>
                                        </p:tgtEl>
                                        <p:attrNameLst>
                                          <p:attrName>ppt_w</p:attrName>
                                        </p:attrNameLst>
                                      </p:cBhvr>
                                      <p:tavLst>
                                        <p:tav tm="0" fmla="#ppt_w*sin(2.5*pi*$)">
                                          <p:val>
                                            <p:fltVal val="0"/>
                                          </p:val>
                                        </p:tav>
                                        <p:tav tm="100000">
                                          <p:val>
                                            <p:fltVal val="1"/>
                                          </p:val>
                                        </p:tav>
                                      </p:tavLst>
                                    </p:anim>
                                    <p:anim calcmode="lin" valueType="num">
                                      <p:cBhvr>
                                        <p:cTn id="46" dur="500" fill="hold"/>
                                        <p:tgtEl>
                                          <p:spTgt spid="13005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iterate type="lt">
                                    <p:tmPct val="10000"/>
                                  </p:iterate>
                                  <p:childTnLst>
                                    <p:set>
                                      <p:cBhvr>
                                        <p:cTn id="50" dur="1" fill="hold">
                                          <p:stCondLst>
                                            <p:cond delay="0"/>
                                          </p:stCondLst>
                                        </p:cTn>
                                        <p:tgtEl>
                                          <p:spTgt spid="130055">
                                            <p:txEl>
                                              <p:pRg st="3" end="3"/>
                                            </p:txEl>
                                          </p:spTgt>
                                        </p:tgtEl>
                                        <p:attrNameLst>
                                          <p:attrName>style.visibility</p:attrName>
                                        </p:attrNameLst>
                                      </p:cBhvr>
                                      <p:to>
                                        <p:strVal val="visible"/>
                                      </p:to>
                                    </p:set>
                                    <p:animEffect transition="in" filter="fade">
                                      <p:cBhvr>
                                        <p:cTn id="51" dur="500"/>
                                        <p:tgtEl>
                                          <p:spTgt spid="130055">
                                            <p:txEl>
                                              <p:pRg st="3" end="3"/>
                                            </p:txEl>
                                          </p:spTgt>
                                        </p:tgtEl>
                                      </p:cBhvr>
                                    </p:animEffect>
                                    <p:anim calcmode="lin" valueType="num">
                                      <p:cBhvr>
                                        <p:cTn id="52" dur="500" fill="hold"/>
                                        <p:tgtEl>
                                          <p:spTgt spid="130055">
                                            <p:txEl>
                                              <p:pRg st="3" end="3"/>
                                            </p:txEl>
                                          </p:spTgt>
                                        </p:tgtEl>
                                        <p:attrNameLst>
                                          <p:attrName>ppt_w</p:attrName>
                                        </p:attrNameLst>
                                      </p:cBhvr>
                                      <p:tavLst>
                                        <p:tav tm="0" fmla="#ppt_w*sin(2.5*pi*$)">
                                          <p:val>
                                            <p:fltVal val="0"/>
                                          </p:val>
                                        </p:tav>
                                        <p:tav tm="100000">
                                          <p:val>
                                            <p:fltVal val="1"/>
                                          </p:val>
                                        </p:tav>
                                      </p:tavLst>
                                    </p:anim>
                                    <p:anim calcmode="lin" valueType="num">
                                      <p:cBhvr>
                                        <p:cTn id="53" dur="500" fill="hold"/>
                                        <p:tgtEl>
                                          <p:spTgt spid="13005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0" nodeType="clickEffect">
                                  <p:stCondLst>
                                    <p:cond delay="0"/>
                                  </p:stCondLst>
                                  <p:iterate type="lt">
                                    <p:tmPct val="10000"/>
                                  </p:iterate>
                                  <p:childTnLst>
                                    <p:set>
                                      <p:cBhvr>
                                        <p:cTn id="57" dur="1" fill="hold">
                                          <p:stCondLst>
                                            <p:cond delay="0"/>
                                          </p:stCondLst>
                                        </p:cTn>
                                        <p:tgtEl>
                                          <p:spTgt spid="130055">
                                            <p:txEl>
                                              <p:pRg st="4" end="4"/>
                                            </p:txEl>
                                          </p:spTgt>
                                        </p:tgtEl>
                                        <p:attrNameLst>
                                          <p:attrName>style.visibility</p:attrName>
                                        </p:attrNameLst>
                                      </p:cBhvr>
                                      <p:to>
                                        <p:strVal val="visible"/>
                                      </p:to>
                                    </p:set>
                                    <p:animEffect transition="in" filter="fade">
                                      <p:cBhvr>
                                        <p:cTn id="58" dur="500"/>
                                        <p:tgtEl>
                                          <p:spTgt spid="130055">
                                            <p:txEl>
                                              <p:pRg st="4" end="4"/>
                                            </p:txEl>
                                          </p:spTgt>
                                        </p:tgtEl>
                                      </p:cBhvr>
                                    </p:animEffect>
                                    <p:anim calcmode="lin" valueType="num">
                                      <p:cBhvr>
                                        <p:cTn id="59" dur="500" fill="hold"/>
                                        <p:tgtEl>
                                          <p:spTgt spid="130055">
                                            <p:txEl>
                                              <p:pRg st="4" end="4"/>
                                            </p:txEl>
                                          </p:spTgt>
                                        </p:tgtEl>
                                        <p:attrNameLst>
                                          <p:attrName>ppt_w</p:attrName>
                                        </p:attrNameLst>
                                      </p:cBhvr>
                                      <p:tavLst>
                                        <p:tav tm="0" fmla="#ppt_w*sin(2.5*pi*$)">
                                          <p:val>
                                            <p:fltVal val="0"/>
                                          </p:val>
                                        </p:tav>
                                        <p:tav tm="100000">
                                          <p:val>
                                            <p:fltVal val="1"/>
                                          </p:val>
                                        </p:tav>
                                      </p:tavLst>
                                    </p:anim>
                                    <p:anim calcmode="lin" valueType="num">
                                      <p:cBhvr>
                                        <p:cTn id="60" dur="500" fill="hold"/>
                                        <p:tgtEl>
                                          <p:spTgt spid="13005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45" presetClass="entr" presetSubtype="0" fill="hold" grpId="0" nodeType="clickEffect">
                                  <p:stCondLst>
                                    <p:cond delay="0"/>
                                  </p:stCondLst>
                                  <p:iterate type="lt">
                                    <p:tmPct val="10000"/>
                                  </p:iterate>
                                  <p:childTnLst>
                                    <p:set>
                                      <p:cBhvr>
                                        <p:cTn id="64" dur="1" fill="hold">
                                          <p:stCondLst>
                                            <p:cond delay="0"/>
                                          </p:stCondLst>
                                        </p:cTn>
                                        <p:tgtEl>
                                          <p:spTgt spid="130055">
                                            <p:txEl>
                                              <p:pRg st="5" end="5"/>
                                            </p:txEl>
                                          </p:spTgt>
                                        </p:tgtEl>
                                        <p:attrNameLst>
                                          <p:attrName>style.visibility</p:attrName>
                                        </p:attrNameLst>
                                      </p:cBhvr>
                                      <p:to>
                                        <p:strVal val="visible"/>
                                      </p:to>
                                    </p:set>
                                    <p:animEffect transition="in" filter="fade">
                                      <p:cBhvr>
                                        <p:cTn id="65" dur="500"/>
                                        <p:tgtEl>
                                          <p:spTgt spid="130055">
                                            <p:txEl>
                                              <p:pRg st="5" end="5"/>
                                            </p:txEl>
                                          </p:spTgt>
                                        </p:tgtEl>
                                      </p:cBhvr>
                                    </p:animEffect>
                                    <p:anim calcmode="lin" valueType="num">
                                      <p:cBhvr>
                                        <p:cTn id="66" dur="500" fill="hold"/>
                                        <p:tgtEl>
                                          <p:spTgt spid="130055">
                                            <p:txEl>
                                              <p:pRg st="5" end="5"/>
                                            </p:txEl>
                                          </p:spTgt>
                                        </p:tgtEl>
                                        <p:attrNameLst>
                                          <p:attrName>ppt_w</p:attrName>
                                        </p:attrNameLst>
                                      </p:cBhvr>
                                      <p:tavLst>
                                        <p:tav tm="0" fmla="#ppt_w*sin(2.5*pi*$)">
                                          <p:val>
                                            <p:fltVal val="0"/>
                                          </p:val>
                                        </p:tav>
                                        <p:tav tm="100000">
                                          <p:val>
                                            <p:fltVal val="1"/>
                                          </p:val>
                                        </p:tav>
                                      </p:tavLst>
                                    </p:anim>
                                    <p:anim calcmode="lin" valueType="num">
                                      <p:cBhvr>
                                        <p:cTn id="67" dur="500" fill="hold"/>
                                        <p:tgtEl>
                                          <p:spTgt spid="13005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0" presetClass="entr" presetSubtype="0" fill="hold" grpId="0" nodeType="clickEffect">
                                  <p:stCondLst>
                                    <p:cond delay="0"/>
                                  </p:stCondLst>
                                  <p:childTnLst>
                                    <p:set>
                                      <p:cBhvr>
                                        <p:cTn id="71" dur="1" fill="hold">
                                          <p:stCondLst>
                                            <p:cond delay="0"/>
                                          </p:stCondLst>
                                        </p:cTn>
                                        <p:tgtEl>
                                          <p:spTgt spid="130054"/>
                                        </p:tgtEl>
                                        <p:attrNameLst>
                                          <p:attrName>style.visibility</p:attrName>
                                        </p:attrNameLst>
                                      </p:cBhvr>
                                      <p:to>
                                        <p:strVal val="visible"/>
                                      </p:to>
                                    </p:set>
                                    <p:animEffect transition="in" filter="wedge">
                                      <p:cBhvr>
                                        <p:cTn id="72" dur="500"/>
                                        <p:tgtEl>
                                          <p:spTgt spid="130054"/>
                                        </p:tgtEl>
                                      </p:cBhvr>
                                    </p:animEffect>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iterate type="lt">
                                    <p:tmPct val="10000"/>
                                  </p:iterate>
                                  <p:childTnLst>
                                    <p:set>
                                      <p:cBhvr>
                                        <p:cTn id="76" dur="1" fill="hold">
                                          <p:stCondLst>
                                            <p:cond delay="0"/>
                                          </p:stCondLst>
                                        </p:cTn>
                                        <p:tgtEl>
                                          <p:spTgt spid="130057">
                                            <p:txEl>
                                              <p:pRg st="0" end="0"/>
                                            </p:txEl>
                                          </p:spTgt>
                                        </p:tgtEl>
                                        <p:attrNameLst>
                                          <p:attrName>style.visibility</p:attrName>
                                        </p:attrNameLst>
                                      </p:cBhvr>
                                      <p:to>
                                        <p:strVal val="visible"/>
                                      </p:to>
                                    </p:set>
                                    <p:animEffect transition="in" filter="fade">
                                      <p:cBhvr>
                                        <p:cTn id="77" dur="500"/>
                                        <p:tgtEl>
                                          <p:spTgt spid="130057">
                                            <p:txEl>
                                              <p:pRg st="0" end="0"/>
                                            </p:txEl>
                                          </p:spTgt>
                                        </p:tgtEl>
                                      </p:cBhvr>
                                    </p:animEffect>
                                    <p:anim calcmode="lin" valueType="num">
                                      <p:cBhvr>
                                        <p:cTn id="78" dur="500" fill="hold"/>
                                        <p:tgtEl>
                                          <p:spTgt spid="130057">
                                            <p:txEl>
                                              <p:pRg st="0" end="0"/>
                                            </p:txEl>
                                          </p:spTgt>
                                        </p:tgtEl>
                                        <p:attrNameLst>
                                          <p:attrName>ppt_w</p:attrName>
                                        </p:attrNameLst>
                                      </p:cBhvr>
                                      <p:tavLst>
                                        <p:tav tm="0" fmla="#ppt_w*sin(2.5*pi*$)">
                                          <p:val>
                                            <p:fltVal val="0"/>
                                          </p:val>
                                        </p:tav>
                                        <p:tav tm="100000">
                                          <p:val>
                                            <p:fltVal val="1"/>
                                          </p:val>
                                        </p:tav>
                                      </p:tavLst>
                                    </p:anim>
                                    <p:anim calcmode="lin" valueType="num">
                                      <p:cBhvr>
                                        <p:cTn id="79" dur="500" fill="hold"/>
                                        <p:tgtEl>
                                          <p:spTgt spid="13005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45" presetClass="entr" presetSubtype="0" fill="hold" grpId="0" nodeType="clickEffect">
                                  <p:stCondLst>
                                    <p:cond delay="0"/>
                                  </p:stCondLst>
                                  <p:iterate type="lt">
                                    <p:tmPct val="10000"/>
                                  </p:iterate>
                                  <p:childTnLst>
                                    <p:set>
                                      <p:cBhvr>
                                        <p:cTn id="83" dur="1" fill="hold">
                                          <p:stCondLst>
                                            <p:cond delay="0"/>
                                          </p:stCondLst>
                                        </p:cTn>
                                        <p:tgtEl>
                                          <p:spTgt spid="130057">
                                            <p:txEl>
                                              <p:pRg st="1" end="1"/>
                                            </p:txEl>
                                          </p:spTgt>
                                        </p:tgtEl>
                                        <p:attrNameLst>
                                          <p:attrName>style.visibility</p:attrName>
                                        </p:attrNameLst>
                                      </p:cBhvr>
                                      <p:to>
                                        <p:strVal val="visible"/>
                                      </p:to>
                                    </p:set>
                                    <p:animEffect transition="in" filter="fade">
                                      <p:cBhvr>
                                        <p:cTn id="84" dur="500"/>
                                        <p:tgtEl>
                                          <p:spTgt spid="130057">
                                            <p:txEl>
                                              <p:pRg st="1" end="1"/>
                                            </p:txEl>
                                          </p:spTgt>
                                        </p:tgtEl>
                                      </p:cBhvr>
                                    </p:animEffect>
                                    <p:anim calcmode="lin" valueType="num">
                                      <p:cBhvr>
                                        <p:cTn id="85" dur="500" fill="hold"/>
                                        <p:tgtEl>
                                          <p:spTgt spid="130057">
                                            <p:txEl>
                                              <p:pRg st="1" end="1"/>
                                            </p:txEl>
                                          </p:spTgt>
                                        </p:tgtEl>
                                        <p:attrNameLst>
                                          <p:attrName>ppt_w</p:attrName>
                                        </p:attrNameLst>
                                      </p:cBhvr>
                                      <p:tavLst>
                                        <p:tav tm="0" fmla="#ppt_w*sin(2.5*pi*$)">
                                          <p:val>
                                            <p:fltVal val="0"/>
                                          </p:val>
                                        </p:tav>
                                        <p:tav tm="100000">
                                          <p:val>
                                            <p:fltVal val="1"/>
                                          </p:val>
                                        </p:tav>
                                      </p:tavLst>
                                    </p:anim>
                                    <p:anim calcmode="lin" valueType="num">
                                      <p:cBhvr>
                                        <p:cTn id="86" dur="500" fill="hold"/>
                                        <p:tgtEl>
                                          <p:spTgt spid="13005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0" presetClass="entr" presetSubtype="0" fill="hold" grpId="0" nodeType="clickEffect">
                                  <p:stCondLst>
                                    <p:cond delay="0"/>
                                  </p:stCondLst>
                                  <p:childTnLst>
                                    <p:set>
                                      <p:cBhvr>
                                        <p:cTn id="90" dur="1" fill="hold">
                                          <p:stCondLst>
                                            <p:cond delay="0"/>
                                          </p:stCondLst>
                                        </p:cTn>
                                        <p:tgtEl>
                                          <p:spTgt spid="130058"/>
                                        </p:tgtEl>
                                        <p:attrNameLst>
                                          <p:attrName>style.visibility</p:attrName>
                                        </p:attrNameLst>
                                      </p:cBhvr>
                                      <p:to>
                                        <p:strVal val="visible"/>
                                      </p:to>
                                    </p:set>
                                    <p:animEffect transition="in" filter="wedge">
                                      <p:cBhvr>
                                        <p:cTn id="91" dur="500"/>
                                        <p:tgtEl>
                                          <p:spTgt spid="130058"/>
                                        </p:tgtEl>
                                      </p:cBhvr>
                                    </p:animEffect>
                                  </p:childTnLst>
                                </p:cTn>
                              </p:par>
                            </p:childTnLst>
                          </p:cTn>
                        </p:par>
                      </p:childTnLst>
                    </p:cTn>
                  </p:par>
                  <p:par>
                    <p:cTn id="92" fill="hold">
                      <p:stCondLst>
                        <p:cond delay="indefinite"/>
                      </p:stCondLst>
                      <p:childTnLst>
                        <p:par>
                          <p:cTn id="93" fill="hold">
                            <p:stCondLst>
                              <p:cond delay="0"/>
                            </p:stCondLst>
                            <p:childTnLst>
                              <p:par>
                                <p:cTn id="94" presetID="45" presetClass="entr" presetSubtype="0" fill="hold" grpId="0" nodeType="clickEffect">
                                  <p:stCondLst>
                                    <p:cond delay="0"/>
                                  </p:stCondLst>
                                  <p:iterate type="lt">
                                    <p:tmPct val="10000"/>
                                  </p:iterate>
                                  <p:childTnLst>
                                    <p:set>
                                      <p:cBhvr>
                                        <p:cTn id="95" dur="1" fill="hold">
                                          <p:stCondLst>
                                            <p:cond delay="0"/>
                                          </p:stCondLst>
                                        </p:cTn>
                                        <p:tgtEl>
                                          <p:spTgt spid="130059">
                                            <p:txEl>
                                              <p:pRg st="0" end="0"/>
                                            </p:txEl>
                                          </p:spTgt>
                                        </p:tgtEl>
                                        <p:attrNameLst>
                                          <p:attrName>style.visibility</p:attrName>
                                        </p:attrNameLst>
                                      </p:cBhvr>
                                      <p:to>
                                        <p:strVal val="visible"/>
                                      </p:to>
                                    </p:set>
                                    <p:animEffect transition="in" filter="fade">
                                      <p:cBhvr>
                                        <p:cTn id="96" dur="500"/>
                                        <p:tgtEl>
                                          <p:spTgt spid="130059">
                                            <p:txEl>
                                              <p:pRg st="0" end="0"/>
                                            </p:txEl>
                                          </p:spTgt>
                                        </p:tgtEl>
                                      </p:cBhvr>
                                    </p:animEffect>
                                    <p:anim calcmode="lin" valueType="num">
                                      <p:cBhvr>
                                        <p:cTn id="97" dur="500" fill="hold"/>
                                        <p:tgtEl>
                                          <p:spTgt spid="130059">
                                            <p:txEl>
                                              <p:pRg st="0" end="0"/>
                                            </p:txEl>
                                          </p:spTgt>
                                        </p:tgtEl>
                                        <p:attrNameLst>
                                          <p:attrName>ppt_w</p:attrName>
                                        </p:attrNameLst>
                                      </p:cBhvr>
                                      <p:tavLst>
                                        <p:tav tm="0" fmla="#ppt_w*sin(2.5*pi*$)">
                                          <p:val>
                                            <p:fltVal val="0"/>
                                          </p:val>
                                        </p:tav>
                                        <p:tav tm="100000">
                                          <p:val>
                                            <p:fltVal val="1"/>
                                          </p:val>
                                        </p:tav>
                                      </p:tavLst>
                                    </p:anim>
                                    <p:anim calcmode="lin" valueType="num">
                                      <p:cBhvr>
                                        <p:cTn id="98" dur="500" fill="hold"/>
                                        <p:tgtEl>
                                          <p:spTgt spid="1300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45" presetClass="entr" presetSubtype="0" fill="hold" grpId="0" nodeType="clickEffect">
                                  <p:stCondLst>
                                    <p:cond delay="0"/>
                                  </p:stCondLst>
                                  <p:iterate type="lt">
                                    <p:tmPct val="10000"/>
                                  </p:iterate>
                                  <p:childTnLst>
                                    <p:set>
                                      <p:cBhvr>
                                        <p:cTn id="102" dur="1" fill="hold">
                                          <p:stCondLst>
                                            <p:cond delay="0"/>
                                          </p:stCondLst>
                                        </p:cTn>
                                        <p:tgtEl>
                                          <p:spTgt spid="130060">
                                            <p:txEl>
                                              <p:pRg st="0" end="0"/>
                                            </p:txEl>
                                          </p:spTgt>
                                        </p:tgtEl>
                                        <p:attrNameLst>
                                          <p:attrName>style.visibility</p:attrName>
                                        </p:attrNameLst>
                                      </p:cBhvr>
                                      <p:to>
                                        <p:strVal val="visible"/>
                                      </p:to>
                                    </p:set>
                                    <p:animEffect transition="in" filter="fade">
                                      <p:cBhvr>
                                        <p:cTn id="103" dur="500"/>
                                        <p:tgtEl>
                                          <p:spTgt spid="130060">
                                            <p:txEl>
                                              <p:pRg st="0" end="0"/>
                                            </p:txEl>
                                          </p:spTgt>
                                        </p:tgtEl>
                                      </p:cBhvr>
                                    </p:animEffect>
                                    <p:anim calcmode="lin" valueType="num">
                                      <p:cBhvr>
                                        <p:cTn id="104" dur="500" fill="hold"/>
                                        <p:tgtEl>
                                          <p:spTgt spid="130060">
                                            <p:txEl>
                                              <p:pRg st="0" end="0"/>
                                            </p:txEl>
                                          </p:spTgt>
                                        </p:tgtEl>
                                        <p:attrNameLst>
                                          <p:attrName>ppt_w</p:attrName>
                                        </p:attrNameLst>
                                      </p:cBhvr>
                                      <p:tavLst>
                                        <p:tav tm="0" fmla="#ppt_w*sin(2.5*pi*$)">
                                          <p:val>
                                            <p:fltVal val="0"/>
                                          </p:val>
                                        </p:tav>
                                        <p:tav tm="100000">
                                          <p:val>
                                            <p:fltVal val="1"/>
                                          </p:val>
                                        </p:tav>
                                      </p:tavLst>
                                    </p:anim>
                                    <p:anim calcmode="lin" valueType="num">
                                      <p:cBhvr>
                                        <p:cTn id="105" dur="500" fill="hold"/>
                                        <p:tgtEl>
                                          <p:spTgt spid="13006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5" presetClass="entr" presetSubtype="0" fill="hold" grpId="0" nodeType="clickEffect">
                                  <p:stCondLst>
                                    <p:cond delay="0"/>
                                  </p:stCondLst>
                                  <p:iterate type="lt">
                                    <p:tmPct val="10000"/>
                                  </p:iterate>
                                  <p:childTnLst>
                                    <p:set>
                                      <p:cBhvr>
                                        <p:cTn id="109" dur="1" fill="hold">
                                          <p:stCondLst>
                                            <p:cond delay="0"/>
                                          </p:stCondLst>
                                        </p:cTn>
                                        <p:tgtEl>
                                          <p:spTgt spid="130061">
                                            <p:txEl>
                                              <p:pRg st="0" end="0"/>
                                            </p:txEl>
                                          </p:spTgt>
                                        </p:tgtEl>
                                        <p:attrNameLst>
                                          <p:attrName>style.visibility</p:attrName>
                                        </p:attrNameLst>
                                      </p:cBhvr>
                                      <p:to>
                                        <p:strVal val="visible"/>
                                      </p:to>
                                    </p:set>
                                    <p:animEffect transition="in" filter="fade">
                                      <p:cBhvr>
                                        <p:cTn id="110" dur="500"/>
                                        <p:tgtEl>
                                          <p:spTgt spid="130061">
                                            <p:txEl>
                                              <p:pRg st="0" end="0"/>
                                            </p:txEl>
                                          </p:spTgt>
                                        </p:tgtEl>
                                      </p:cBhvr>
                                    </p:animEffect>
                                    <p:anim calcmode="lin" valueType="num">
                                      <p:cBhvr>
                                        <p:cTn id="111" dur="500" fill="hold"/>
                                        <p:tgtEl>
                                          <p:spTgt spid="130061">
                                            <p:txEl>
                                              <p:pRg st="0" end="0"/>
                                            </p:txEl>
                                          </p:spTgt>
                                        </p:tgtEl>
                                        <p:attrNameLst>
                                          <p:attrName>ppt_w</p:attrName>
                                        </p:attrNameLst>
                                      </p:cBhvr>
                                      <p:tavLst>
                                        <p:tav tm="0" fmla="#ppt_w*sin(2.5*pi*$)">
                                          <p:val>
                                            <p:fltVal val="0"/>
                                          </p:val>
                                        </p:tav>
                                        <p:tav tm="100000">
                                          <p:val>
                                            <p:fltVal val="1"/>
                                          </p:val>
                                        </p:tav>
                                      </p:tavLst>
                                    </p:anim>
                                    <p:anim calcmode="lin" valueType="num">
                                      <p:cBhvr>
                                        <p:cTn id="112" dur="500" fill="hold"/>
                                        <p:tgtEl>
                                          <p:spTgt spid="13006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56" presetClass="entr" presetSubtype="0" fill="hold" grpId="0" nodeType="clickEffect">
                                  <p:stCondLst>
                                    <p:cond delay="0"/>
                                  </p:stCondLst>
                                  <p:iterate type="lt">
                                    <p:tmPct val="10000"/>
                                  </p:iterate>
                                  <p:childTnLst>
                                    <p:set>
                                      <p:cBhvr>
                                        <p:cTn id="116" dur="1" fill="hold">
                                          <p:stCondLst>
                                            <p:cond delay="0"/>
                                          </p:stCondLst>
                                        </p:cTn>
                                        <p:tgtEl>
                                          <p:spTgt spid="130062"/>
                                        </p:tgtEl>
                                        <p:attrNameLst>
                                          <p:attrName>style.visibility</p:attrName>
                                        </p:attrNameLst>
                                      </p:cBhvr>
                                      <p:to>
                                        <p:strVal val="visible"/>
                                      </p:to>
                                    </p:set>
                                    <p:anim by="(-#ppt_w*2)" calcmode="lin" valueType="num">
                                      <p:cBhvr rctx="PPT">
                                        <p:cTn id="117" dur="500" autoRev="1" fill="hold">
                                          <p:stCondLst>
                                            <p:cond delay="0"/>
                                          </p:stCondLst>
                                        </p:cTn>
                                        <p:tgtEl>
                                          <p:spTgt spid="130062"/>
                                        </p:tgtEl>
                                        <p:attrNameLst>
                                          <p:attrName>ppt_w</p:attrName>
                                        </p:attrNameLst>
                                      </p:cBhvr>
                                    </p:anim>
                                    <p:anim by="(#ppt_w*0.50)" calcmode="lin" valueType="num">
                                      <p:cBhvr>
                                        <p:cTn id="118" dur="500" decel="50000" autoRev="1" fill="hold">
                                          <p:stCondLst>
                                            <p:cond delay="0"/>
                                          </p:stCondLst>
                                        </p:cTn>
                                        <p:tgtEl>
                                          <p:spTgt spid="130062"/>
                                        </p:tgtEl>
                                        <p:attrNameLst>
                                          <p:attrName>ppt_x</p:attrName>
                                        </p:attrNameLst>
                                      </p:cBhvr>
                                    </p:anim>
                                    <p:anim from="(-#ppt_h/2)" to="(#ppt_y)" calcmode="lin" valueType="num">
                                      <p:cBhvr>
                                        <p:cTn id="119" dur="1000" fill="hold">
                                          <p:stCondLst>
                                            <p:cond delay="0"/>
                                          </p:stCondLst>
                                        </p:cTn>
                                        <p:tgtEl>
                                          <p:spTgt spid="130062"/>
                                        </p:tgtEl>
                                        <p:attrNameLst>
                                          <p:attrName>ppt_y</p:attrName>
                                        </p:attrNameLst>
                                      </p:cBhvr>
                                    </p:anim>
                                    <p:animRot by="21600000">
                                      <p:cBhvr>
                                        <p:cTn id="120" dur="1000" fill="hold">
                                          <p:stCondLst>
                                            <p:cond delay="0"/>
                                          </p:stCondLst>
                                        </p:cTn>
                                        <p:tgtEl>
                                          <p:spTgt spid="130062"/>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grpId="0" nodeType="clickEffect">
                                  <p:stCondLst>
                                    <p:cond delay="0"/>
                                  </p:stCondLst>
                                  <p:childTnLst>
                                    <p:set>
                                      <p:cBhvr>
                                        <p:cTn id="124" dur="1" fill="hold">
                                          <p:stCondLst>
                                            <p:cond delay="0"/>
                                          </p:stCondLst>
                                        </p:cTn>
                                        <p:tgtEl>
                                          <p:spTgt spid="130063"/>
                                        </p:tgtEl>
                                        <p:attrNameLst>
                                          <p:attrName>style.visibility</p:attrName>
                                        </p:attrNameLst>
                                      </p:cBhvr>
                                      <p:to>
                                        <p:strVal val="visible"/>
                                      </p:to>
                                    </p:set>
                                    <p:animEffect transition="in" filter="checkerboard(across)">
                                      <p:cBhvr>
                                        <p:cTn id="125" dur="500"/>
                                        <p:tgtEl>
                                          <p:spTgt spid="130063"/>
                                        </p:tgtEl>
                                      </p:cBhvr>
                                    </p:animEffect>
                                  </p:childTnLst>
                                </p:cTn>
                              </p:par>
                            </p:childTnLst>
                          </p:cTn>
                        </p:par>
                      </p:childTnLst>
                    </p:cTn>
                  </p:par>
                  <p:par>
                    <p:cTn id="126" fill="hold">
                      <p:stCondLst>
                        <p:cond delay="indefinite"/>
                      </p:stCondLst>
                      <p:childTnLst>
                        <p:par>
                          <p:cTn id="127" fill="hold">
                            <p:stCondLst>
                              <p:cond delay="0"/>
                            </p:stCondLst>
                            <p:childTnLst>
                              <p:par>
                                <p:cTn id="128" presetID="5" presetClass="entr" presetSubtype="10" fill="hold" grpId="0" nodeType="clickEffect">
                                  <p:stCondLst>
                                    <p:cond delay="0"/>
                                  </p:stCondLst>
                                  <p:childTnLst>
                                    <p:set>
                                      <p:cBhvr>
                                        <p:cTn id="129" dur="1" fill="hold">
                                          <p:stCondLst>
                                            <p:cond delay="0"/>
                                          </p:stCondLst>
                                        </p:cTn>
                                        <p:tgtEl>
                                          <p:spTgt spid="130064"/>
                                        </p:tgtEl>
                                        <p:attrNameLst>
                                          <p:attrName>style.visibility</p:attrName>
                                        </p:attrNameLst>
                                      </p:cBhvr>
                                      <p:to>
                                        <p:strVal val="visible"/>
                                      </p:to>
                                    </p:set>
                                    <p:animEffect transition="in" filter="checkerboard(across)">
                                      <p:cBhvr>
                                        <p:cTn id="130" dur="500"/>
                                        <p:tgtEl>
                                          <p:spTgt spid="130064"/>
                                        </p:tgtEl>
                                      </p:cBhvr>
                                    </p:animEffec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grpId="0" nodeType="clickEffect">
                                  <p:stCondLst>
                                    <p:cond delay="0"/>
                                  </p:stCondLst>
                                  <p:childTnLst>
                                    <p:set>
                                      <p:cBhvr>
                                        <p:cTn id="134" dur="1" fill="hold">
                                          <p:stCondLst>
                                            <p:cond delay="0"/>
                                          </p:stCondLst>
                                        </p:cTn>
                                        <p:tgtEl>
                                          <p:spTgt spid="130065"/>
                                        </p:tgtEl>
                                        <p:attrNameLst>
                                          <p:attrName>style.visibility</p:attrName>
                                        </p:attrNameLst>
                                      </p:cBhvr>
                                      <p:to>
                                        <p:strVal val="visible"/>
                                      </p:to>
                                    </p:set>
                                    <p:animEffect transition="in" filter="checkerboard(across)">
                                      <p:cBhvr>
                                        <p:cTn id="135" dur="500"/>
                                        <p:tgtEl>
                                          <p:spTgt spid="130065"/>
                                        </p:tgtEl>
                                      </p:cBhvr>
                                    </p:animEffect>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grpId="0" nodeType="clickEffect">
                                  <p:stCondLst>
                                    <p:cond delay="0"/>
                                  </p:stCondLst>
                                  <p:childTnLst>
                                    <p:set>
                                      <p:cBhvr>
                                        <p:cTn id="139" dur="1" fill="hold">
                                          <p:stCondLst>
                                            <p:cond delay="0"/>
                                          </p:stCondLst>
                                        </p:cTn>
                                        <p:tgtEl>
                                          <p:spTgt spid="130066"/>
                                        </p:tgtEl>
                                        <p:attrNameLst>
                                          <p:attrName>style.visibility</p:attrName>
                                        </p:attrNameLst>
                                      </p:cBhvr>
                                      <p:to>
                                        <p:strVal val="visible"/>
                                      </p:to>
                                    </p:set>
                                    <p:animEffect transition="in" filter="checkerboard(across)">
                                      <p:cBhvr>
                                        <p:cTn id="140" dur="500"/>
                                        <p:tgtEl>
                                          <p:spTgt spid="130066"/>
                                        </p:tgtEl>
                                      </p:cBhvr>
                                    </p:animEffect>
                                  </p:childTnLst>
                                </p:cTn>
                              </p:par>
                            </p:childTnLst>
                          </p:cTn>
                        </p:par>
                      </p:childTnLst>
                    </p:cTn>
                  </p:par>
                  <p:par>
                    <p:cTn id="141" fill="hold">
                      <p:stCondLst>
                        <p:cond delay="indefinite"/>
                      </p:stCondLst>
                      <p:childTnLst>
                        <p:par>
                          <p:cTn id="142" fill="hold">
                            <p:stCondLst>
                              <p:cond delay="0"/>
                            </p:stCondLst>
                            <p:childTnLst>
                              <p:par>
                                <p:cTn id="143" presetID="20" presetClass="entr" presetSubtype="0" fill="hold" grpId="0" nodeType="clickEffect">
                                  <p:stCondLst>
                                    <p:cond delay="0"/>
                                  </p:stCondLst>
                                  <p:childTnLst>
                                    <p:set>
                                      <p:cBhvr>
                                        <p:cTn id="144" dur="1" fill="hold">
                                          <p:stCondLst>
                                            <p:cond delay="0"/>
                                          </p:stCondLst>
                                        </p:cTn>
                                        <p:tgtEl>
                                          <p:spTgt spid="130068"/>
                                        </p:tgtEl>
                                        <p:attrNameLst>
                                          <p:attrName>style.visibility</p:attrName>
                                        </p:attrNameLst>
                                      </p:cBhvr>
                                      <p:to>
                                        <p:strVal val="visible"/>
                                      </p:to>
                                    </p:set>
                                    <p:animEffect transition="in" filter="wedge">
                                      <p:cBhvr>
                                        <p:cTn id="145" dur="500"/>
                                        <p:tgtEl>
                                          <p:spTgt spid="130068"/>
                                        </p:tgtEl>
                                      </p:cBhvr>
                                    </p:animEffect>
                                  </p:childTnLst>
                                </p:cTn>
                              </p:par>
                            </p:childTnLst>
                          </p:cTn>
                        </p:par>
                      </p:childTnLst>
                    </p:cTn>
                  </p:par>
                  <p:par>
                    <p:cTn id="146" fill="hold">
                      <p:stCondLst>
                        <p:cond delay="indefinite"/>
                      </p:stCondLst>
                      <p:childTnLst>
                        <p:par>
                          <p:cTn id="147" fill="hold">
                            <p:stCondLst>
                              <p:cond delay="0"/>
                            </p:stCondLst>
                            <p:childTnLst>
                              <p:par>
                                <p:cTn id="148" presetID="4" presetClass="entr" presetSubtype="16" fill="hold" nodeType="clickEffect">
                                  <p:stCondLst>
                                    <p:cond delay="0"/>
                                  </p:stCondLst>
                                  <p:childTnLst>
                                    <p:set>
                                      <p:cBhvr>
                                        <p:cTn id="149" dur="1" fill="hold">
                                          <p:stCondLst>
                                            <p:cond delay="0"/>
                                          </p:stCondLst>
                                        </p:cTn>
                                        <p:tgtEl>
                                          <p:spTgt spid="2"/>
                                        </p:tgtEl>
                                        <p:attrNameLst>
                                          <p:attrName>style.visibility</p:attrName>
                                        </p:attrNameLst>
                                      </p:cBhvr>
                                      <p:to>
                                        <p:strVal val="visible"/>
                                      </p:to>
                                    </p:set>
                                    <p:animEffect transition="in" filter="box(in)">
                                      <p:cBhvr>
                                        <p:cTn id="150" dur="500"/>
                                        <p:tgtEl>
                                          <p:spTgt spid="2"/>
                                        </p:tgtEl>
                                      </p:cBhvr>
                                    </p:animEffect>
                                  </p:childTnLst>
                                </p:cTn>
                              </p:par>
                            </p:childTnLst>
                          </p:cTn>
                        </p:par>
                      </p:childTnLst>
                    </p:cTn>
                  </p:par>
                  <p:par>
                    <p:cTn id="151" fill="hold">
                      <p:stCondLst>
                        <p:cond delay="indefinite"/>
                      </p:stCondLst>
                      <p:childTnLst>
                        <p:par>
                          <p:cTn id="152" fill="hold">
                            <p:stCondLst>
                              <p:cond delay="0"/>
                            </p:stCondLst>
                            <p:childTnLst>
                              <p:par>
                                <p:cTn id="153" presetID="8" presetClass="entr" presetSubtype="16" fill="hold" nodeType="clickEffect">
                                  <p:stCondLst>
                                    <p:cond delay="0"/>
                                  </p:stCondLst>
                                  <p:childTnLst>
                                    <p:set>
                                      <p:cBhvr>
                                        <p:cTn id="154" dur="1" fill="hold">
                                          <p:stCondLst>
                                            <p:cond delay="0"/>
                                          </p:stCondLst>
                                        </p:cTn>
                                        <p:tgtEl>
                                          <p:spTgt spid="4"/>
                                        </p:tgtEl>
                                        <p:attrNameLst>
                                          <p:attrName>style.visibility</p:attrName>
                                        </p:attrNameLst>
                                      </p:cBhvr>
                                      <p:to>
                                        <p:strVal val="visible"/>
                                      </p:to>
                                    </p:set>
                                    <p:animEffect transition="in" filter="diamond(in)">
                                      <p:cBhvr>
                                        <p:cTn id="155" dur="500"/>
                                        <p:tgtEl>
                                          <p:spTgt spid="4"/>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6" fill="hold" nodeType="clickEffect">
                                  <p:stCondLst>
                                    <p:cond delay="0"/>
                                  </p:stCondLst>
                                  <p:childTnLst>
                                    <p:set>
                                      <p:cBhvr>
                                        <p:cTn id="159" dur="1" fill="hold">
                                          <p:stCondLst>
                                            <p:cond delay="0"/>
                                          </p:stCondLst>
                                        </p:cTn>
                                        <p:tgtEl>
                                          <p:spTgt spid="5"/>
                                        </p:tgtEl>
                                        <p:attrNameLst>
                                          <p:attrName>style.visibility</p:attrName>
                                        </p:attrNameLst>
                                      </p:cBhvr>
                                      <p:to>
                                        <p:strVal val="visible"/>
                                      </p:to>
                                    </p:set>
                                    <p:animEffect transition="in" filter="barn(inHorizontal)">
                                      <p:cBhvr>
                                        <p:cTn id="160" dur="500"/>
                                        <p:tgtEl>
                                          <p:spTgt spid="5"/>
                                        </p:tgtEl>
                                      </p:cBhvr>
                                    </p:animEffect>
                                  </p:childTnLst>
                                </p:cTn>
                              </p:par>
                            </p:childTnLst>
                          </p:cTn>
                        </p:par>
                      </p:childTnLst>
                    </p:cTn>
                  </p:par>
                  <p:par>
                    <p:cTn id="161" fill="hold">
                      <p:stCondLst>
                        <p:cond delay="indefinite"/>
                      </p:stCondLst>
                      <p:childTnLst>
                        <p:par>
                          <p:cTn id="162" fill="hold">
                            <p:stCondLst>
                              <p:cond delay="0"/>
                            </p:stCondLst>
                            <p:childTnLst>
                              <p:par>
                                <p:cTn id="163" presetID="5" presetClass="entr" presetSubtype="10" fill="hold" grpId="0" nodeType="clickEffect">
                                  <p:stCondLst>
                                    <p:cond delay="0"/>
                                  </p:stCondLst>
                                  <p:childTnLst>
                                    <p:set>
                                      <p:cBhvr>
                                        <p:cTn id="164" dur="1" fill="hold">
                                          <p:stCondLst>
                                            <p:cond delay="0"/>
                                          </p:stCondLst>
                                        </p:cTn>
                                        <p:tgtEl>
                                          <p:spTgt spid="130087">
                                            <p:txEl>
                                              <p:pRg st="0" end="0"/>
                                            </p:txEl>
                                          </p:spTgt>
                                        </p:tgtEl>
                                        <p:attrNameLst>
                                          <p:attrName>style.visibility</p:attrName>
                                        </p:attrNameLst>
                                      </p:cBhvr>
                                      <p:to>
                                        <p:strVal val="visible"/>
                                      </p:to>
                                    </p:set>
                                    <p:animEffect transition="in" filter="checkerboard(across)">
                                      <p:cBhvr>
                                        <p:cTn id="165" dur="500"/>
                                        <p:tgtEl>
                                          <p:spTgt spid="130087">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5" presetClass="entr" presetSubtype="10" fill="hold" grpId="0" nodeType="clickEffect">
                                  <p:stCondLst>
                                    <p:cond delay="0"/>
                                  </p:stCondLst>
                                  <p:childTnLst>
                                    <p:set>
                                      <p:cBhvr>
                                        <p:cTn id="169" dur="1" fill="hold">
                                          <p:stCondLst>
                                            <p:cond delay="0"/>
                                          </p:stCondLst>
                                        </p:cTn>
                                        <p:tgtEl>
                                          <p:spTgt spid="130087">
                                            <p:txEl>
                                              <p:pRg st="1" end="1"/>
                                            </p:txEl>
                                          </p:spTgt>
                                        </p:tgtEl>
                                        <p:attrNameLst>
                                          <p:attrName>style.visibility</p:attrName>
                                        </p:attrNameLst>
                                      </p:cBhvr>
                                      <p:to>
                                        <p:strVal val="visible"/>
                                      </p:to>
                                    </p:set>
                                    <p:animEffect transition="in" filter="checkerboard(across)">
                                      <p:cBhvr>
                                        <p:cTn id="170" dur="500"/>
                                        <p:tgtEl>
                                          <p:spTgt spid="130087">
                                            <p:txEl>
                                              <p:pRg st="1" end="1"/>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5" presetClass="entr" presetSubtype="10" fill="hold" grpId="0" nodeType="clickEffect">
                                  <p:stCondLst>
                                    <p:cond delay="0"/>
                                  </p:stCondLst>
                                  <p:childTnLst>
                                    <p:set>
                                      <p:cBhvr>
                                        <p:cTn id="174" dur="1" fill="hold">
                                          <p:stCondLst>
                                            <p:cond delay="0"/>
                                          </p:stCondLst>
                                        </p:cTn>
                                        <p:tgtEl>
                                          <p:spTgt spid="130087">
                                            <p:txEl>
                                              <p:pRg st="2" end="2"/>
                                            </p:txEl>
                                          </p:spTgt>
                                        </p:tgtEl>
                                        <p:attrNameLst>
                                          <p:attrName>style.visibility</p:attrName>
                                        </p:attrNameLst>
                                      </p:cBhvr>
                                      <p:to>
                                        <p:strVal val="visible"/>
                                      </p:to>
                                    </p:set>
                                    <p:animEffect transition="in" filter="checkerboard(across)">
                                      <p:cBhvr>
                                        <p:cTn id="175" dur="500"/>
                                        <p:tgtEl>
                                          <p:spTgt spid="130087">
                                            <p:txEl>
                                              <p:pRg st="2" end="2"/>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5" presetClass="entr" presetSubtype="10" fill="hold" grpId="0" nodeType="clickEffect">
                                  <p:stCondLst>
                                    <p:cond delay="0"/>
                                  </p:stCondLst>
                                  <p:childTnLst>
                                    <p:set>
                                      <p:cBhvr>
                                        <p:cTn id="179" dur="1" fill="hold">
                                          <p:stCondLst>
                                            <p:cond delay="0"/>
                                          </p:stCondLst>
                                        </p:cTn>
                                        <p:tgtEl>
                                          <p:spTgt spid="130087">
                                            <p:txEl>
                                              <p:pRg st="3" end="3"/>
                                            </p:txEl>
                                          </p:spTgt>
                                        </p:tgtEl>
                                        <p:attrNameLst>
                                          <p:attrName>style.visibility</p:attrName>
                                        </p:attrNameLst>
                                      </p:cBhvr>
                                      <p:to>
                                        <p:strVal val="visible"/>
                                      </p:to>
                                    </p:set>
                                    <p:animEffect transition="in" filter="checkerboard(across)">
                                      <p:cBhvr>
                                        <p:cTn id="180" dur="500"/>
                                        <p:tgtEl>
                                          <p:spTgt spid="130087">
                                            <p:txEl>
                                              <p:pRg st="3" end="3"/>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5" presetClass="entr" presetSubtype="10" fill="hold" grpId="0" nodeType="clickEffect">
                                  <p:stCondLst>
                                    <p:cond delay="0"/>
                                  </p:stCondLst>
                                  <p:childTnLst>
                                    <p:set>
                                      <p:cBhvr>
                                        <p:cTn id="184" dur="1" fill="hold">
                                          <p:stCondLst>
                                            <p:cond delay="0"/>
                                          </p:stCondLst>
                                        </p:cTn>
                                        <p:tgtEl>
                                          <p:spTgt spid="130087">
                                            <p:txEl>
                                              <p:pRg st="4" end="4"/>
                                            </p:txEl>
                                          </p:spTgt>
                                        </p:tgtEl>
                                        <p:attrNameLst>
                                          <p:attrName>style.visibility</p:attrName>
                                        </p:attrNameLst>
                                      </p:cBhvr>
                                      <p:to>
                                        <p:strVal val="visible"/>
                                      </p:to>
                                    </p:set>
                                    <p:animEffect transition="in" filter="checkerboard(across)">
                                      <p:cBhvr>
                                        <p:cTn id="185" dur="500"/>
                                        <p:tgtEl>
                                          <p:spTgt spid="1300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30054" grpId="0" animBg="1"/>
      <p:bldP spid="130055" grpId="0" build="p"/>
      <p:bldP spid="130056" grpId="0"/>
      <p:bldP spid="130057" grpId="0" build="p"/>
      <p:bldP spid="130058" grpId="0" animBg="1"/>
      <p:bldP spid="130059" grpId="0" build="p"/>
      <p:bldP spid="130060" grpId="0" build="p"/>
      <p:bldP spid="130061" grpId="0" build="p"/>
      <p:bldP spid="130062" grpId="0"/>
      <p:bldP spid="130063" grpId="0"/>
      <p:bldP spid="130064" grpId="0"/>
      <p:bldP spid="130065" grpId="0"/>
      <p:bldP spid="130066" grpId="0"/>
      <p:bldP spid="130067" grpId="0" animBg="1"/>
      <p:bldP spid="130068" grpId="0" animBg="1"/>
      <p:bldP spid="1300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descr="Rectangle: Click to edit Master text styles&#10;Second level&#10;Third level&#10;Fourth level&#10;Fifth level"/>
          <p:cNvSpPr>
            <a:spLocks noGrp="1"/>
          </p:cNvSpPr>
          <p:nvPr>
            <p:ph type="body" idx="1"/>
          </p:nvPr>
        </p:nvSpPr>
        <p:spPr>
          <a:xfrm>
            <a:off x="341313" y="1179513"/>
            <a:ext cx="6432550" cy="3111500"/>
          </a:xfrm>
          <a:ln/>
        </p:spPr>
        <p:txBody>
          <a:bodyPr vert="horz" wrap="square" lIns="91440" tIns="45720" rIns="91440" bIns="45720" anchor="b"/>
          <a:lstStyle/>
          <a:p>
            <a:pPr>
              <a:buSzPct val="65000"/>
            </a:pPr>
            <a:r>
              <a:rPr lang="en-US" altLang="zh-CN" sz="2800" dirty="0">
                <a:latin typeface="+mn-lt"/>
                <a:ea typeface="+mn-ea"/>
                <a:cs typeface="+mn-cs"/>
              </a:rPr>
              <a:t>1.3.1</a:t>
            </a:r>
            <a:r>
              <a:rPr lang="zh-CN" altLang="zh-CN" sz="2800" dirty="0">
                <a:latin typeface="+mn-lt"/>
                <a:ea typeface="+mn-ea"/>
                <a:cs typeface="+mn-cs"/>
              </a:rPr>
              <a:t>一个算法应当具有以下特性</a:t>
            </a:r>
            <a:r>
              <a:rPr lang="zh-CN" altLang="en-US" sz="2800" dirty="0">
                <a:latin typeface="+mn-lt"/>
                <a:ea typeface="+mn-ea"/>
                <a:cs typeface="+mn-cs"/>
              </a:rPr>
              <a:t>：</a:t>
            </a:r>
            <a:endParaRPr lang="zh-CN" altLang="zh-CN" sz="2800" dirty="0">
              <a:latin typeface="+mn-lt"/>
              <a:ea typeface="+mn-ea"/>
              <a:cs typeface="+mn-cs"/>
            </a:endParaRPr>
          </a:p>
          <a:p>
            <a:pPr>
              <a:buSzPct val="65000"/>
            </a:pPr>
            <a:r>
              <a:rPr lang="zh-CN" altLang="zh-CN" sz="2800" dirty="0">
                <a:latin typeface="+mn-lt"/>
                <a:ea typeface="+mn-ea"/>
                <a:cs typeface="+mn-cs"/>
              </a:rPr>
              <a:t>⑴ 输入性 </a:t>
            </a:r>
            <a:endParaRPr lang="en-US" altLang="zh-CN" sz="2800" dirty="0">
              <a:latin typeface="+mn-lt"/>
              <a:ea typeface="+mn-ea"/>
              <a:cs typeface="+mn-cs"/>
            </a:endParaRPr>
          </a:p>
          <a:p>
            <a:pPr>
              <a:buSzPct val="65000"/>
            </a:pPr>
            <a:r>
              <a:rPr lang="zh-CN" altLang="zh-CN" sz="2800" dirty="0">
                <a:latin typeface="+mn-lt"/>
                <a:ea typeface="+mn-ea"/>
                <a:cs typeface="+mn-cs"/>
              </a:rPr>
              <a:t>⑵ 输出性</a:t>
            </a:r>
            <a:endParaRPr lang="en-US" altLang="zh-CN" sz="2800" dirty="0">
              <a:latin typeface="+mn-lt"/>
              <a:ea typeface="+mn-ea"/>
              <a:cs typeface="+mn-cs"/>
            </a:endParaRPr>
          </a:p>
          <a:p>
            <a:pPr>
              <a:buSzPct val="65000"/>
            </a:pPr>
            <a:r>
              <a:rPr lang="zh-CN" altLang="zh-CN" sz="2800" dirty="0">
                <a:latin typeface="+mn-lt"/>
                <a:ea typeface="+mn-ea"/>
                <a:cs typeface="+mn-cs"/>
              </a:rPr>
              <a:t>⑶ 确定性 </a:t>
            </a:r>
            <a:endParaRPr lang="en-US" altLang="zh-CN" sz="2800" dirty="0">
              <a:latin typeface="+mn-lt"/>
              <a:ea typeface="+mn-ea"/>
              <a:cs typeface="+mn-cs"/>
            </a:endParaRPr>
          </a:p>
          <a:p>
            <a:pPr>
              <a:buSzPct val="65000"/>
            </a:pPr>
            <a:r>
              <a:rPr lang="zh-CN" altLang="zh-CN" sz="2800" dirty="0">
                <a:latin typeface="+mn-lt"/>
                <a:ea typeface="+mn-ea"/>
                <a:cs typeface="+mn-cs"/>
              </a:rPr>
              <a:t>⑷ 有穷性</a:t>
            </a:r>
            <a:endParaRPr lang="en-US" altLang="zh-CN" sz="2800" dirty="0">
              <a:latin typeface="+mn-lt"/>
              <a:ea typeface="+mn-ea"/>
              <a:cs typeface="+mn-cs"/>
            </a:endParaRPr>
          </a:p>
          <a:p>
            <a:pPr>
              <a:buSzPct val="65000"/>
            </a:pPr>
            <a:r>
              <a:rPr lang="zh-CN" altLang="zh-CN" sz="2800" dirty="0">
                <a:latin typeface="+mn-lt"/>
                <a:ea typeface="+mn-ea"/>
                <a:cs typeface="+mn-cs"/>
              </a:rPr>
              <a:t>⑸ 有效性</a:t>
            </a:r>
          </a:p>
        </p:txBody>
      </p:sp>
      <p:sp>
        <p:nvSpPr>
          <p:cNvPr id="281602" name="Rectangle 2"/>
          <p:cNvSpPr>
            <a:spLocks noGrp="1" noChangeArrowheads="1"/>
          </p:cNvSpPr>
          <p:nvPr>
            <p:ph type="title"/>
          </p:nvPr>
        </p:nvSpPr>
        <p:spPr>
          <a:xfrm>
            <a:off x="296863" y="233363"/>
            <a:ext cx="7754938"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all" spc="0" normalizeH="0" baseline="0" noProof="0" dirty="0">
                <a:ln>
                  <a:noFill/>
                </a:ln>
                <a:solidFill>
                  <a:schemeClr val="tx1"/>
                </a:solidFill>
                <a:effectLst/>
                <a:uLnTx/>
                <a:uFillTx/>
                <a:latin typeface="+mj-lt"/>
                <a:ea typeface="+mj-ea"/>
                <a:cs typeface="+mj-cs"/>
              </a:rPr>
              <a:t>1.3  </a:t>
            </a:r>
            <a:r>
              <a:rPr kumimoji="0" lang="zh-CN" altLang="zh-CN" sz="4000" b="1" i="0" u="none" strike="noStrike" kern="0" cap="all" spc="0" normalizeH="0" baseline="0" noProof="0" dirty="0">
                <a:ln>
                  <a:noFill/>
                </a:ln>
                <a:solidFill>
                  <a:schemeClr val="tx1"/>
                </a:solidFill>
                <a:effectLst/>
                <a:uLnTx/>
                <a:uFillTx/>
                <a:latin typeface="+mj-lt"/>
                <a:ea typeface="+mj-ea"/>
                <a:cs typeface="+mj-cs"/>
              </a:rPr>
              <a:t>算法性能与复杂度</a:t>
            </a:r>
            <a:endParaRPr kumimoji="0" lang="zh-CN" altLang="en-US" sz="4000" b="1" i="0" u="none" strike="noStrike" kern="0" cap="all" spc="0" normalizeH="0" baseline="0" noProof="0" dirty="0" smtClean="0">
              <a:ln>
                <a:noFill/>
              </a:ln>
              <a:solidFill>
                <a:schemeClr val="tx2"/>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0" y="228600"/>
            <a:ext cx="9144000" cy="914400"/>
          </a:xfrm>
          <a:ln/>
        </p:spPr>
        <p:txBody>
          <a:bodyPr vert="horz" wrap="square" lIns="91440" tIns="45720" rIns="91440" bIns="45720" anchor="t"/>
          <a:lstStyle/>
          <a:p>
            <a:pPr eaLnBrk="1" hangingPunct="1"/>
            <a:r>
              <a:rPr lang="en-US" altLang="zh-CN" sz="3200" dirty="0">
                <a:latin typeface="华文新魏" panose="02010800040101010101" pitchFamily="2" charset="-122"/>
                <a:ea typeface="+mj-ea"/>
                <a:cs typeface="+mj-cs"/>
              </a:rPr>
              <a:t>1.3.2 </a:t>
            </a:r>
            <a:r>
              <a:rPr lang="zh-CN" altLang="en-US" sz="3200" dirty="0">
                <a:latin typeface="华文新魏" panose="02010800040101010101" pitchFamily="2" charset="-122"/>
                <a:ea typeface="+mj-ea"/>
                <a:cs typeface="+mj-cs"/>
              </a:rPr>
              <a:t>算法性能标准</a:t>
            </a:r>
            <a:endParaRPr lang="en-US" altLang="zh-CN" dirty="0">
              <a:latin typeface="+mj-lt"/>
              <a:ea typeface="+mj-ea"/>
              <a:cs typeface="+mj-cs"/>
            </a:endParaRPr>
          </a:p>
        </p:txBody>
      </p:sp>
      <p:sp>
        <p:nvSpPr>
          <p:cNvPr id="120835" name="Rectangle 3"/>
          <p:cNvSpPr/>
          <p:nvPr/>
        </p:nvSpPr>
        <p:spPr>
          <a:xfrm>
            <a:off x="0" y="1905000"/>
            <a:ext cx="3886200" cy="685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80000"/>
              </a:spcBef>
              <a:spcAft>
                <a:spcPct val="25000"/>
              </a:spcAft>
              <a:buClrTx/>
              <a:buSzPct val="100000"/>
              <a:buFont typeface="Arial" panose="020B0604020202020204" pitchFamily="34" charset="0"/>
              <a:buChar char="•"/>
            </a:pPr>
            <a:r>
              <a:rPr lang="en-US" altLang="zh-CN" sz="2800" dirty="0">
                <a:solidFill>
                  <a:srgbClr val="CC0000"/>
                </a:solidFill>
                <a:ea typeface="楷体_GB2312"/>
              </a:rPr>
              <a:t>Natural Language:</a:t>
            </a:r>
            <a:endParaRPr lang="en-US" altLang="zh-CN" sz="2800" b="0" dirty="0">
              <a:ea typeface="楷体_GB2312"/>
            </a:endParaRPr>
          </a:p>
        </p:txBody>
      </p:sp>
      <p:sp>
        <p:nvSpPr>
          <p:cNvPr id="120837" name="Rectangle 5"/>
          <p:cNvSpPr/>
          <p:nvPr/>
        </p:nvSpPr>
        <p:spPr>
          <a:xfrm>
            <a:off x="0" y="914400"/>
            <a:ext cx="9144000" cy="1066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2800" b="0" dirty="0">
                <a:solidFill>
                  <a:srgbClr val="CC0000"/>
                </a:solidFill>
                <a:ea typeface="楷体_GB2312"/>
              </a:rPr>
              <a:t>	</a:t>
            </a:r>
            <a:r>
              <a:rPr lang="en-US" altLang="zh-CN" sz="2800" dirty="0">
                <a:ea typeface="楷体_GB2312"/>
              </a:rPr>
              <a:t>Example: Find out the maximum common factor of M &amp; N. (famous </a:t>
            </a:r>
            <a:r>
              <a:rPr lang="zh-CN" altLang="en-US" sz="2800" dirty="0">
                <a:ea typeface="楷体_GB2312"/>
              </a:rPr>
              <a:t>欧几里德</a:t>
            </a:r>
            <a:r>
              <a:rPr lang="zh-CN" altLang="en-US" sz="2800" dirty="0">
                <a:solidFill>
                  <a:srgbClr val="008080"/>
                </a:solidFill>
                <a:ea typeface="楷体_GB2312"/>
              </a:rPr>
              <a:t>算法</a:t>
            </a:r>
            <a:r>
              <a:rPr lang="en-US" altLang="zh-CN" sz="2800" dirty="0">
                <a:ea typeface="楷体_GB2312"/>
              </a:rPr>
              <a:t>)</a:t>
            </a:r>
            <a:endParaRPr lang="en-US" altLang="zh-CN" sz="3200" dirty="0">
              <a:ea typeface="楷体_GB2312"/>
            </a:endParaRPr>
          </a:p>
        </p:txBody>
      </p:sp>
      <p:sp>
        <p:nvSpPr>
          <p:cNvPr id="120838" name="Rectangle 6"/>
          <p:cNvSpPr/>
          <p:nvPr/>
        </p:nvSpPr>
        <p:spPr>
          <a:xfrm>
            <a:off x="381000" y="2819400"/>
            <a:ext cx="8610600" cy="2819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1800" dirty="0">
                <a:solidFill>
                  <a:srgbClr val="CC0000"/>
                </a:solidFill>
                <a:ea typeface="楷体_GB2312"/>
              </a:rPr>
              <a:t>	</a:t>
            </a:r>
            <a:r>
              <a:rPr lang="en-US" altLang="zh-CN" sz="1800" dirty="0">
                <a:ea typeface="楷体_GB2312"/>
              </a:rPr>
              <a:t>Natural Language: (M &gt;= N)</a:t>
            </a:r>
          </a:p>
          <a:p>
            <a:pPr marL="342900" lvl="0" indent="-342900" algn="just" eaLnBrk="1" hangingPunct="1">
              <a:lnSpc>
                <a:spcPct val="105000"/>
              </a:lnSpc>
              <a:buClrTx/>
              <a:buSzPct val="100000"/>
              <a:buFont typeface="Arial" panose="020B0604020202020204" pitchFamily="34" charset="0"/>
              <a:buNone/>
            </a:pPr>
            <a:r>
              <a:rPr lang="zh-CN" altLang="en-US" sz="1800" dirty="0">
                <a:ea typeface="楷体_GB2312"/>
              </a:rPr>
              <a:t>第一步：</a:t>
            </a:r>
            <a:r>
              <a:rPr lang="en-US" altLang="zh-CN" sz="1800" dirty="0">
                <a:ea typeface="楷体_GB2312"/>
              </a:rPr>
              <a:t>M</a:t>
            </a:r>
            <a:r>
              <a:rPr lang="zh-CN" altLang="en-US" sz="1800" dirty="0">
                <a:ea typeface="楷体_GB2312"/>
              </a:rPr>
              <a:t>除以</a:t>
            </a:r>
            <a:r>
              <a:rPr lang="en-US" altLang="zh-CN" sz="1800" dirty="0">
                <a:ea typeface="楷体_GB2312"/>
              </a:rPr>
              <a:t>N</a:t>
            </a:r>
            <a:r>
              <a:rPr lang="zh-CN" altLang="en-US" sz="1800" dirty="0">
                <a:ea typeface="楷体_GB2312"/>
              </a:rPr>
              <a:t>，余数存于中间变量</a:t>
            </a:r>
            <a:r>
              <a:rPr lang="en-US" altLang="zh-CN" sz="1800" dirty="0">
                <a:ea typeface="楷体_GB2312"/>
              </a:rPr>
              <a:t>R</a:t>
            </a:r>
            <a:r>
              <a:rPr lang="zh-CN" altLang="en-US" sz="1800" dirty="0">
                <a:ea typeface="楷体_GB2312"/>
              </a:rPr>
              <a:t>；</a:t>
            </a:r>
          </a:p>
          <a:p>
            <a:pPr marL="342900" lvl="0" indent="-342900" algn="just" eaLnBrk="1" hangingPunct="1">
              <a:lnSpc>
                <a:spcPct val="105000"/>
              </a:lnSpc>
              <a:buClrTx/>
              <a:buSzPct val="100000"/>
              <a:buFont typeface="Arial" panose="020B0604020202020204" pitchFamily="34" charset="0"/>
              <a:buNone/>
            </a:pPr>
            <a:r>
              <a:rPr lang="zh-CN" altLang="en-US" sz="1800" dirty="0">
                <a:ea typeface="楷体_GB2312"/>
              </a:rPr>
              <a:t>第二步：判断</a:t>
            </a:r>
            <a:r>
              <a:rPr lang="en-US" altLang="zh-CN" sz="1800" dirty="0">
                <a:ea typeface="楷体_GB2312"/>
              </a:rPr>
              <a:t>R</a:t>
            </a:r>
            <a:r>
              <a:rPr lang="zh-CN" altLang="en-US" sz="1800" dirty="0">
                <a:ea typeface="楷体_GB2312"/>
              </a:rPr>
              <a:t>是否为</a:t>
            </a:r>
            <a:r>
              <a:rPr lang="en-US" altLang="zh-CN" sz="1800" dirty="0">
                <a:ea typeface="楷体_GB2312"/>
              </a:rPr>
              <a:t>0</a:t>
            </a:r>
          </a:p>
          <a:p>
            <a:pPr marL="342900" lvl="0" indent="-342900" algn="just" eaLnBrk="1" hangingPunct="1">
              <a:lnSpc>
                <a:spcPct val="105000"/>
              </a:lnSpc>
              <a:buClrTx/>
              <a:buSzPct val="100000"/>
              <a:buFont typeface="Arial" panose="020B0604020202020204" pitchFamily="34" charset="0"/>
              <a:buNone/>
            </a:pPr>
            <a:r>
              <a:rPr lang="en-US" altLang="zh-CN" sz="1800" dirty="0">
                <a:ea typeface="楷体_GB2312"/>
              </a:rPr>
              <a:t>		     1. </a:t>
            </a:r>
            <a:r>
              <a:rPr lang="zh-CN" altLang="en-US" sz="1800" dirty="0">
                <a:ea typeface="楷体_GB2312"/>
              </a:rPr>
              <a:t>若</a:t>
            </a:r>
            <a:r>
              <a:rPr lang="en-US" altLang="zh-CN" sz="1800" dirty="0">
                <a:ea typeface="楷体_GB2312"/>
              </a:rPr>
              <a:t>R</a:t>
            </a:r>
            <a:r>
              <a:rPr lang="zh-CN" altLang="en-US" sz="1800" dirty="0">
                <a:ea typeface="楷体_GB2312"/>
              </a:rPr>
              <a:t>等于零，算法结束，最大公因子为当前</a:t>
            </a:r>
            <a:r>
              <a:rPr lang="en-US" altLang="zh-CN" sz="1800" dirty="0">
                <a:ea typeface="楷体_GB2312"/>
              </a:rPr>
              <a:t>N</a:t>
            </a:r>
            <a:r>
              <a:rPr lang="zh-CN" altLang="en-US" sz="1800" dirty="0">
                <a:ea typeface="楷体_GB2312"/>
              </a:rPr>
              <a:t>值</a:t>
            </a:r>
            <a:r>
              <a:rPr lang="en-US" altLang="zh-CN" sz="1800" dirty="0">
                <a:ea typeface="楷体_GB2312"/>
              </a:rPr>
              <a:t>;</a:t>
            </a:r>
          </a:p>
          <a:p>
            <a:pPr marL="342900" lvl="0" indent="-342900" algn="just" eaLnBrk="1" hangingPunct="1">
              <a:lnSpc>
                <a:spcPct val="105000"/>
              </a:lnSpc>
              <a:buClrTx/>
              <a:buSzPct val="100000"/>
              <a:buFont typeface="Arial" panose="020B0604020202020204" pitchFamily="34" charset="0"/>
              <a:buNone/>
            </a:pPr>
            <a:r>
              <a:rPr lang="en-US" altLang="zh-CN" sz="1800" dirty="0">
                <a:ea typeface="楷体_GB2312"/>
              </a:rPr>
              <a:t>		     2. </a:t>
            </a:r>
            <a:r>
              <a:rPr lang="zh-CN" altLang="en-US" sz="1800" dirty="0">
                <a:ea typeface="楷体_GB2312"/>
              </a:rPr>
              <a:t>若</a:t>
            </a:r>
            <a:r>
              <a:rPr lang="en-US" altLang="zh-CN" sz="1800" dirty="0">
                <a:ea typeface="楷体_GB2312"/>
              </a:rPr>
              <a:t>R</a:t>
            </a:r>
            <a:r>
              <a:rPr lang="zh-CN" altLang="en-US" sz="1800" dirty="0">
                <a:ea typeface="楷体_GB2312"/>
              </a:rPr>
              <a:t>不等于零，将</a:t>
            </a:r>
            <a:r>
              <a:rPr lang="en-US" altLang="zh-CN" sz="1800" dirty="0">
                <a:ea typeface="楷体_GB2312"/>
              </a:rPr>
              <a:t>N</a:t>
            </a:r>
            <a:r>
              <a:rPr lang="zh-CN" altLang="en-US" sz="1800" dirty="0">
                <a:ea typeface="楷体_GB2312"/>
              </a:rPr>
              <a:t>值送</a:t>
            </a:r>
            <a:r>
              <a:rPr lang="en-US" altLang="zh-CN" sz="1800" dirty="0">
                <a:ea typeface="楷体_GB2312"/>
              </a:rPr>
              <a:t>M,R</a:t>
            </a:r>
            <a:r>
              <a:rPr lang="zh-CN" altLang="en-US" sz="1800" dirty="0">
                <a:ea typeface="楷体_GB2312"/>
              </a:rPr>
              <a:t>值送</a:t>
            </a:r>
            <a:r>
              <a:rPr lang="en-US" altLang="zh-CN" sz="1800" dirty="0">
                <a:ea typeface="楷体_GB2312"/>
              </a:rPr>
              <a:t>N,</a:t>
            </a:r>
            <a:r>
              <a:rPr lang="zh-CN" altLang="en-US" sz="1800" dirty="0">
                <a:ea typeface="楷体_GB2312"/>
              </a:rPr>
              <a:t>重复算法的第			一、第二步。</a:t>
            </a:r>
          </a:p>
        </p:txBody>
      </p:sp>
      <p:sp>
        <p:nvSpPr>
          <p:cNvPr id="120839" name="Rectangle 7"/>
          <p:cNvSpPr/>
          <p:nvPr/>
        </p:nvSpPr>
        <p:spPr>
          <a:xfrm>
            <a:off x="0" y="2438400"/>
            <a:ext cx="26670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80000"/>
              </a:spcBef>
              <a:spcAft>
                <a:spcPct val="25000"/>
              </a:spcAft>
              <a:buClrTx/>
              <a:buSzPct val="100000"/>
              <a:buFont typeface="Arial" panose="020B0604020202020204" pitchFamily="34" charset="0"/>
              <a:buChar char="•"/>
            </a:pPr>
            <a:r>
              <a:rPr lang="en-US" altLang="zh-CN" sz="2800" dirty="0">
                <a:solidFill>
                  <a:srgbClr val="CC0000"/>
                </a:solidFill>
                <a:ea typeface="楷体_GB2312"/>
              </a:rPr>
              <a:t>Flowchart:</a:t>
            </a:r>
            <a:endParaRPr lang="en-US" altLang="zh-CN" sz="2800" b="0" dirty="0">
              <a:ea typeface="楷体_GB2312"/>
            </a:endParaRPr>
          </a:p>
        </p:txBody>
      </p:sp>
      <p:grpSp>
        <p:nvGrpSpPr>
          <p:cNvPr id="2" name="Group 48"/>
          <p:cNvGrpSpPr/>
          <p:nvPr/>
        </p:nvGrpSpPr>
        <p:grpSpPr>
          <a:xfrm>
            <a:off x="304800" y="2286000"/>
            <a:ext cx="8534400" cy="4114800"/>
            <a:chOff x="192" y="1440"/>
            <a:chExt cx="5376" cy="2592"/>
          </a:xfrm>
        </p:grpSpPr>
        <p:grpSp>
          <p:nvGrpSpPr>
            <p:cNvPr id="14347" name="Group 8"/>
            <p:cNvGrpSpPr/>
            <p:nvPr/>
          </p:nvGrpSpPr>
          <p:grpSpPr>
            <a:xfrm>
              <a:off x="192" y="1968"/>
              <a:ext cx="2256" cy="1776"/>
              <a:chOff x="240" y="2304"/>
              <a:chExt cx="2256" cy="1776"/>
            </a:xfrm>
          </p:grpSpPr>
          <p:sp>
            <p:nvSpPr>
              <p:cNvPr id="14379" name="Rectangle 9"/>
              <p:cNvSpPr/>
              <p:nvPr/>
            </p:nvSpPr>
            <p:spPr>
              <a:xfrm>
                <a:off x="336" y="2304"/>
                <a:ext cx="864"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80" name="AutoShape 10"/>
              <p:cNvSpPr/>
              <p:nvPr/>
            </p:nvSpPr>
            <p:spPr>
              <a:xfrm>
                <a:off x="384" y="2736"/>
                <a:ext cx="76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81" name="AutoShape 11"/>
              <p:cNvSpPr/>
              <p:nvPr/>
            </p:nvSpPr>
            <p:spPr>
              <a:xfrm>
                <a:off x="240" y="3216"/>
                <a:ext cx="1056" cy="38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82" name="Text Box 12"/>
              <p:cNvSpPr txBox="1"/>
              <p:nvPr/>
            </p:nvSpPr>
            <p:spPr>
              <a:xfrm>
                <a:off x="1344" y="2304"/>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process</a:t>
                </a:r>
              </a:p>
            </p:txBody>
          </p:sp>
          <p:sp>
            <p:nvSpPr>
              <p:cNvPr id="14383" name="Text Box 13"/>
              <p:cNvSpPr txBox="1"/>
              <p:nvPr/>
            </p:nvSpPr>
            <p:spPr>
              <a:xfrm>
                <a:off x="1296" y="2784"/>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begin / end</a:t>
                </a:r>
              </a:p>
            </p:txBody>
          </p:sp>
          <p:sp>
            <p:nvSpPr>
              <p:cNvPr id="14384" name="Text Box 14"/>
              <p:cNvSpPr txBox="1"/>
              <p:nvPr/>
            </p:nvSpPr>
            <p:spPr>
              <a:xfrm>
                <a:off x="1392" y="3312"/>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judge</a:t>
                </a:r>
              </a:p>
            </p:txBody>
          </p:sp>
          <p:sp>
            <p:nvSpPr>
              <p:cNvPr id="14385" name="Line 15"/>
              <p:cNvSpPr/>
              <p:nvPr/>
            </p:nvSpPr>
            <p:spPr>
              <a:xfrm>
                <a:off x="768" y="3792"/>
                <a:ext cx="0" cy="288"/>
              </a:xfrm>
              <a:prstGeom prst="line">
                <a:avLst/>
              </a:prstGeom>
              <a:ln w="9525" cap="flat" cmpd="sng">
                <a:solidFill>
                  <a:schemeClr val="tx1"/>
                </a:solidFill>
                <a:prstDash val="solid"/>
                <a:headEnd type="none" w="med" len="med"/>
                <a:tailEnd type="triangle" w="med" len="med"/>
              </a:ln>
            </p:spPr>
          </p:sp>
          <p:sp>
            <p:nvSpPr>
              <p:cNvPr id="14386" name="Text Box 16"/>
              <p:cNvSpPr txBox="1"/>
              <p:nvPr/>
            </p:nvSpPr>
            <p:spPr>
              <a:xfrm>
                <a:off x="1296" y="3744"/>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direction</a:t>
                </a:r>
              </a:p>
            </p:txBody>
          </p:sp>
        </p:grpSp>
        <p:grpSp>
          <p:nvGrpSpPr>
            <p:cNvPr id="14348" name="Group 17"/>
            <p:cNvGrpSpPr/>
            <p:nvPr/>
          </p:nvGrpSpPr>
          <p:grpSpPr>
            <a:xfrm>
              <a:off x="3696" y="1440"/>
              <a:ext cx="864" cy="336"/>
              <a:chOff x="2208" y="1104"/>
              <a:chExt cx="864" cy="336"/>
            </a:xfrm>
          </p:grpSpPr>
          <p:sp>
            <p:nvSpPr>
              <p:cNvPr id="14377" name="AutoShape 18"/>
              <p:cNvSpPr/>
              <p:nvPr/>
            </p:nvSpPr>
            <p:spPr>
              <a:xfrm>
                <a:off x="2208" y="1104"/>
                <a:ext cx="76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78" name="Text Box 19"/>
              <p:cNvSpPr txBox="1"/>
              <p:nvPr/>
            </p:nvSpPr>
            <p:spPr>
              <a:xfrm>
                <a:off x="2352" y="1104"/>
                <a:ext cx="72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begin</a:t>
                </a:r>
              </a:p>
            </p:txBody>
          </p:sp>
        </p:grpSp>
        <p:grpSp>
          <p:nvGrpSpPr>
            <p:cNvPr id="14349" name="Group 20"/>
            <p:cNvGrpSpPr/>
            <p:nvPr/>
          </p:nvGrpSpPr>
          <p:grpSpPr>
            <a:xfrm>
              <a:off x="3600" y="1776"/>
              <a:ext cx="1104" cy="624"/>
              <a:chOff x="2112" y="1440"/>
              <a:chExt cx="1104" cy="624"/>
            </a:xfrm>
          </p:grpSpPr>
          <p:sp>
            <p:nvSpPr>
              <p:cNvPr id="14373" name="Line 21"/>
              <p:cNvSpPr/>
              <p:nvPr/>
            </p:nvSpPr>
            <p:spPr>
              <a:xfrm>
                <a:off x="2592" y="1440"/>
                <a:ext cx="0" cy="288"/>
              </a:xfrm>
              <a:prstGeom prst="line">
                <a:avLst/>
              </a:prstGeom>
              <a:ln w="9525" cap="flat" cmpd="sng">
                <a:solidFill>
                  <a:schemeClr val="tx1"/>
                </a:solidFill>
                <a:prstDash val="solid"/>
                <a:headEnd type="none" w="med" len="med"/>
                <a:tailEnd type="triangle" w="med" len="med"/>
              </a:ln>
            </p:spPr>
          </p:sp>
          <p:grpSp>
            <p:nvGrpSpPr>
              <p:cNvPr id="14374" name="Group 22"/>
              <p:cNvGrpSpPr/>
              <p:nvPr/>
            </p:nvGrpSpPr>
            <p:grpSpPr>
              <a:xfrm>
                <a:off x="2112" y="1728"/>
                <a:ext cx="1104" cy="336"/>
                <a:chOff x="2832" y="2016"/>
                <a:chExt cx="1104" cy="336"/>
              </a:xfrm>
            </p:grpSpPr>
            <p:sp>
              <p:nvSpPr>
                <p:cNvPr id="14375" name="Text Box 23"/>
                <p:cNvSpPr txBox="1"/>
                <p:nvPr/>
              </p:nvSpPr>
              <p:spPr>
                <a:xfrm>
                  <a:off x="2832" y="2016"/>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R </a:t>
                  </a:r>
                  <a:r>
                    <a:rPr lang="en-US" altLang="zh-CN" sz="1800" b="0" dirty="0">
                      <a:sym typeface="Wingdings" panose="05000000000000000000" pitchFamily="2" charset="2"/>
                    </a:rPr>
                    <a:t> m % n</a:t>
                  </a:r>
                  <a:endParaRPr lang="en-US" altLang="zh-CN" sz="1800" b="0" dirty="0"/>
                </a:p>
              </p:txBody>
            </p:sp>
            <p:sp>
              <p:nvSpPr>
                <p:cNvPr id="14376" name="Rectangle 24"/>
                <p:cNvSpPr/>
                <p:nvPr/>
              </p:nvSpPr>
              <p:spPr>
                <a:xfrm>
                  <a:off x="2832" y="2016"/>
                  <a:ext cx="1008"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14350" name="Group 25"/>
            <p:cNvGrpSpPr/>
            <p:nvPr/>
          </p:nvGrpSpPr>
          <p:grpSpPr>
            <a:xfrm>
              <a:off x="3552" y="2400"/>
              <a:ext cx="1056" cy="576"/>
              <a:chOff x="2064" y="2064"/>
              <a:chExt cx="1056" cy="576"/>
            </a:xfrm>
          </p:grpSpPr>
          <p:grpSp>
            <p:nvGrpSpPr>
              <p:cNvPr id="14369" name="Group 26"/>
              <p:cNvGrpSpPr/>
              <p:nvPr/>
            </p:nvGrpSpPr>
            <p:grpSpPr>
              <a:xfrm>
                <a:off x="2064" y="2256"/>
                <a:ext cx="1056" cy="384"/>
                <a:chOff x="240" y="3216"/>
                <a:chExt cx="1056" cy="384"/>
              </a:xfrm>
            </p:grpSpPr>
            <p:sp>
              <p:nvSpPr>
                <p:cNvPr id="14371" name="AutoShape 27"/>
                <p:cNvSpPr/>
                <p:nvPr/>
              </p:nvSpPr>
              <p:spPr>
                <a:xfrm>
                  <a:off x="240" y="3216"/>
                  <a:ext cx="1056" cy="38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72" name="Text Box 28"/>
                <p:cNvSpPr txBox="1"/>
                <p:nvPr/>
              </p:nvSpPr>
              <p:spPr>
                <a:xfrm>
                  <a:off x="432" y="3264"/>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R = = 0?</a:t>
                  </a:r>
                </a:p>
              </p:txBody>
            </p:sp>
          </p:grpSp>
          <p:sp>
            <p:nvSpPr>
              <p:cNvPr id="14370" name="Line 29"/>
              <p:cNvSpPr/>
              <p:nvPr/>
            </p:nvSpPr>
            <p:spPr>
              <a:xfrm>
                <a:off x="2592" y="2064"/>
                <a:ext cx="0" cy="192"/>
              </a:xfrm>
              <a:prstGeom prst="line">
                <a:avLst/>
              </a:prstGeom>
              <a:ln w="9525" cap="flat" cmpd="sng">
                <a:solidFill>
                  <a:schemeClr val="tx1"/>
                </a:solidFill>
                <a:prstDash val="solid"/>
                <a:headEnd type="none" w="med" len="med"/>
                <a:tailEnd type="triangle" w="med" len="med"/>
              </a:ln>
            </p:spPr>
          </p:sp>
        </p:grpSp>
        <p:grpSp>
          <p:nvGrpSpPr>
            <p:cNvPr id="14351" name="Group 30"/>
            <p:cNvGrpSpPr/>
            <p:nvPr/>
          </p:nvGrpSpPr>
          <p:grpSpPr>
            <a:xfrm>
              <a:off x="2736" y="2544"/>
              <a:ext cx="816" cy="1008"/>
              <a:chOff x="1248" y="2208"/>
              <a:chExt cx="816" cy="1008"/>
            </a:xfrm>
          </p:grpSpPr>
          <p:grpSp>
            <p:nvGrpSpPr>
              <p:cNvPr id="14364" name="Group 31"/>
              <p:cNvGrpSpPr/>
              <p:nvPr/>
            </p:nvGrpSpPr>
            <p:grpSpPr>
              <a:xfrm>
                <a:off x="1248" y="2688"/>
                <a:ext cx="720" cy="528"/>
                <a:chOff x="3552" y="3024"/>
                <a:chExt cx="720" cy="528"/>
              </a:xfrm>
            </p:grpSpPr>
            <p:sp>
              <p:nvSpPr>
                <p:cNvPr id="14367" name="Rectangle 32"/>
                <p:cNvSpPr/>
                <p:nvPr/>
              </p:nvSpPr>
              <p:spPr>
                <a:xfrm>
                  <a:off x="3552" y="3072"/>
                  <a:ext cx="720" cy="48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68" name="Text Box 33"/>
                <p:cNvSpPr txBox="1"/>
                <p:nvPr/>
              </p:nvSpPr>
              <p:spPr>
                <a:xfrm>
                  <a:off x="3552" y="3024"/>
                  <a:ext cx="720" cy="5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M </a:t>
                  </a:r>
                  <a:r>
                    <a:rPr lang="en-US" altLang="zh-CN" sz="1800" b="0" dirty="0">
                      <a:sym typeface="Wingdings" panose="05000000000000000000" pitchFamily="2" charset="2"/>
                    </a:rPr>
                    <a:t> N</a:t>
                  </a:r>
                </a:p>
                <a:p>
                  <a:pPr marL="0" lvl="0" indent="0" eaLnBrk="1" hangingPunct="1">
                    <a:spcBef>
                      <a:spcPct val="0"/>
                    </a:spcBef>
                    <a:buClrTx/>
                    <a:buSzPct val="100000"/>
                    <a:buFont typeface="Arial" panose="020B0604020202020204" pitchFamily="34" charset="0"/>
                    <a:buNone/>
                  </a:pPr>
                  <a:r>
                    <a:rPr lang="en-US" altLang="zh-CN" sz="1800" b="0" dirty="0">
                      <a:sym typeface="Wingdings" panose="05000000000000000000" pitchFamily="2" charset="2"/>
                    </a:rPr>
                    <a:t>N  R</a:t>
                  </a:r>
                  <a:endParaRPr lang="en-US" altLang="zh-CN" sz="1800" b="0" dirty="0"/>
                </a:p>
              </p:txBody>
            </p:sp>
          </p:grpSp>
          <p:sp>
            <p:nvSpPr>
              <p:cNvPr id="14365" name="Freeform 34"/>
              <p:cNvSpPr/>
              <p:nvPr/>
            </p:nvSpPr>
            <p:spPr>
              <a:xfrm flipH="1">
                <a:off x="1584" y="2448"/>
                <a:ext cx="480" cy="288"/>
              </a:xfrm>
              <a:custGeom>
                <a:avLst/>
                <a:gdLst>
                  <a:gd name="txL" fmla="*/ 0 w 384"/>
                  <a:gd name="txT" fmla="*/ 0 h 288"/>
                  <a:gd name="txR" fmla="*/ 384 w 384"/>
                  <a:gd name="txB" fmla="*/ 288 h 288"/>
                </a:gdLst>
                <a:ahLst/>
                <a:cxnLst>
                  <a:cxn ang="0">
                    <a:pos x="0" y="0"/>
                  </a:cxn>
                  <a:cxn ang="0">
                    <a:pos x="600" y="0"/>
                  </a:cxn>
                  <a:cxn ang="0">
                    <a:pos x="600"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4366" name="Text Box 35"/>
              <p:cNvSpPr txBox="1"/>
              <p:nvPr/>
            </p:nvSpPr>
            <p:spPr>
              <a:xfrm>
                <a:off x="1728" y="2208"/>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a:t>
                </a:r>
              </a:p>
            </p:txBody>
          </p:sp>
        </p:grpSp>
        <p:grpSp>
          <p:nvGrpSpPr>
            <p:cNvPr id="14352" name="Group 36"/>
            <p:cNvGrpSpPr/>
            <p:nvPr/>
          </p:nvGrpSpPr>
          <p:grpSpPr>
            <a:xfrm>
              <a:off x="4464" y="2544"/>
              <a:ext cx="1104" cy="864"/>
              <a:chOff x="2976" y="2208"/>
              <a:chExt cx="1104" cy="864"/>
            </a:xfrm>
          </p:grpSpPr>
          <p:sp>
            <p:nvSpPr>
              <p:cNvPr id="14359" name="Freeform 37"/>
              <p:cNvSpPr/>
              <p:nvPr/>
            </p:nvSpPr>
            <p:spPr>
              <a:xfrm>
                <a:off x="3120" y="2448"/>
                <a:ext cx="384" cy="288"/>
              </a:xfrm>
              <a:custGeom>
                <a:avLst/>
                <a:gdLst>
                  <a:gd name="txL" fmla="*/ 0 w 384"/>
                  <a:gd name="txT" fmla="*/ 0 h 288"/>
                  <a:gd name="txR" fmla="*/ 384 w 384"/>
                  <a:gd name="txB" fmla="*/ 288 h 288"/>
                </a:gdLst>
                <a:ahLst/>
                <a:cxnLst>
                  <a:cxn ang="0">
                    <a:pos x="0" y="0"/>
                  </a:cxn>
                  <a:cxn ang="0">
                    <a:pos x="384" y="0"/>
                  </a:cxn>
                  <a:cxn ang="0">
                    <a:pos x="384"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4360" name="Text Box 38"/>
              <p:cNvSpPr txBox="1"/>
              <p:nvPr/>
            </p:nvSpPr>
            <p:spPr>
              <a:xfrm>
                <a:off x="3168" y="220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Y</a:t>
                </a:r>
              </a:p>
            </p:txBody>
          </p:sp>
          <p:grpSp>
            <p:nvGrpSpPr>
              <p:cNvPr id="14361" name="Group 39"/>
              <p:cNvGrpSpPr/>
              <p:nvPr/>
            </p:nvGrpSpPr>
            <p:grpSpPr>
              <a:xfrm>
                <a:off x="2976" y="2736"/>
                <a:ext cx="1104" cy="336"/>
                <a:chOff x="2832" y="2016"/>
                <a:chExt cx="1104" cy="336"/>
              </a:xfrm>
            </p:grpSpPr>
            <p:sp>
              <p:nvSpPr>
                <p:cNvPr id="14362" name="Text Box 40"/>
                <p:cNvSpPr txBox="1"/>
                <p:nvPr/>
              </p:nvSpPr>
              <p:spPr>
                <a:xfrm>
                  <a:off x="2832" y="2016"/>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Output N</a:t>
                  </a:r>
                </a:p>
              </p:txBody>
            </p:sp>
            <p:sp>
              <p:nvSpPr>
                <p:cNvPr id="14363" name="Rectangle 41"/>
                <p:cNvSpPr/>
                <p:nvPr/>
              </p:nvSpPr>
              <p:spPr>
                <a:xfrm>
                  <a:off x="2832" y="2016"/>
                  <a:ext cx="1008"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14353" name="Group 42"/>
            <p:cNvGrpSpPr/>
            <p:nvPr/>
          </p:nvGrpSpPr>
          <p:grpSpPr>
            <a:xfrm>
              <a:off x="4608" y="3408"/>
              <a:ext cx="864" cy="624"/>
              <a:chOff x="4224" y="1728"/>
              <a:chExt cx="864" cy="624"/>
            </a:xfrm>
          </p:grpSpPr>
          <p:grpSp>
            <p:nvGrpSpPr>
              <p:cNvPr id="14355" name="Group 43"/>
              <p:cNvGrpSpPr/>
              <p:nvPr/>
            </p:nvGrpSpPr>
            <p:grpSpPr>
              <a:xfrm>
                <a:off x="4224" y="2016"/>
                <a:ext cx="864" cy="336"/>
                <a:chOff x="2208" y="1104"/>
                <a:chExt cx="864" cy="336"/>
              </a:xfrm>
            </p:grpSpPr>
            <p:sp>
              <p:nvSpPr>
                <p:cNvPr id="14357" name="AutoShape 44"/>
                <p:cNvSpPr/>
                <p:nvPr/>
              </p:nvSpPr>
              <p:spPr>
                <a:xfrm>
                  <a:off x="2208" y="1104"/>
                  <a:ext cx="76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4358" name="Text Box 45"/>
                <p:cNvSpPr txBox="1"/>
                <p:nvPr/>
              </p:nvSpPr>
              <p:spPr>
                <a:xfrm>
                  <a:off x="2352" y="1104"/>
                  <a:ext cx="72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end</a:t>
                  </a:r>
                </a:p>
              </p:txBody>
            </p:sp>
          </p:grpSp>
          <p:sp>
            <p:nvSpPr>
              <p:cNvPr id="14356" name="Line 46"/>
              <p:cNvSpPr/>
              <p:nvPr/>
            </p:nvSpPr>
            <p:spPr>
              <a:xfrm>
                <a:off x="4560" y="1728"/>
                <a:ext cx="0" cy="288"/>
              </a:xfrm>
              <a:prstGeom prst="line">
                <a:avLst/>
              </a:prstGeom>
              <a:ln w="9525" cap="flat" cmpd="sng">
                <a:solidFill>
                  <a:schemeClr val="tx1"/>
                </a:solidFill>
                <a:prstDash val="solid"/>
                <a:headEnd type="none" w="med" len="med"/>
                <a:tailEnd type="triangle" w="med" len="med"/>
              </a:ln>
            </p:spPr>
          </p:sp>
        </p:grpSp>
        <p:sp>
          <p:nvSpPr>
            <p:cNvPr id="14354" name="Freeform 47"/>
            <p:cNvSpPr/>
            <p:nvPr/>
          </p:nvSpPr>
          <p:spPr>
            <a:xfrm>
              <a:off x="2592" y="1872"/>
              <a:ext cx="1488" cy="1920"/>
            </a:xfrm>
            <a:custGeom>
              <a:avLst/>
              <a:gdLst>
                <a:gd name="txL" fmla="*/ 0 w 1488"/>
                <a:gd name="txT" fmla="*/ 0 h 1920"/>
                <a:gd name="txR" fmla="*/ 1488 w 1488"/>
                <a:gd name="txB" fmla="*/ 1920 h 1920"/>
              </a:gdLst>
              <a:ahLst/>
              <a:cxnLst>
                <a:cxn ang="0">
                  <a:pos x="480" y="1680"/>
                </a:cxn>
                <a:cxn ang="0">
                  <a:pos x="480" y="1920"/>
                </a:cxn>
                <a:cxn ang="0">
                  <a:pos x="0" y="1920"/>
                </a:cxn>
                <a:cxn ang="0">
                  <a:pos x="0" y="0"/>
                </a:cxn>
                <a:cxn ang="0">
                  <a:pos x="1488" y="0"/>
                </a:cxn>
              </a:cxnLst>
              <a:rect l="txL" t="txT" r="txR" b="txB"/>
              <a:pathLst>
                <a:path w="1488" h="1920">
                  <a:moveTo>
                    <a:pt x="480" y="1680"/>
                  </a:moveTo>
                  <a:lnTo>
                    <a:pt x="480" y="1920"/>
                  </a:lnTo>
                  <a:lnTo>
                    <a:pt x="0" y="1920"/>
                  </a:lnTo>
                  <a:lnTo>
                    <a:pt x="0" y="0"/>
                  </a:lnTo>
                  <a:lnTo>
                    <a:pt x="1488"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sp>
        <p:nvSpPr>
          <p:cNvPr id="120881" name="Rectangle 49"/>
          <p:cNvSpPr/>
          <p:nvPr/>
        </p:nvSpPr>
        <p:spPr>
          <a:xfrm>
            <a:off x="0" y="3048000"/>
            <a:ext cx="39624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80000"/>
              </a:spcBef>
              <a:spcAft>
                <a:spcPct val="25000"/>
              </a:spcAft>
              <a:buClrTx/>
              <a:buSzPct val="100000"/>
              <a:buFont typeface="Arial" panose="020B0604020202020204" pitchFamily="34" charset="0"/>
              <a:buChar char="•"/>
            </a:pPr>
            <a:r>
              <a:rPr lang="en-US" altLang="zh-CN" sz="2800" dirty="0">
                <a:solidFill>
                  <a:srgbClr val="CC0000"/>
                </a:solidFill>
                <a:ea typeface="楷体_GB2312"/>
              </a:rPr>
              <a:t>Similar-programming Language:</a:t>
            </a:r>
            <a:endParaRPr lang="en-US" altLang="zh-CN" sz="2800" b="0" dirty="0">
              <a:ea typeface="楷体_GB2312"/>
            </a:endParaRPr>
          </a:p>
        </p:txBody>
      </p:sp>
      <p:sp>
        <p:nvSpPr>
          <p:cNvPr id="120882" name="Rectangle 50"/>
          <p:cNvSpPr/>
          <p:nvPr/>
        </p:nvSpPr>
        <p:spPr>
          <a:xfrm>
            <a:off x="4343400" y="2895600"/>
            <a:ext cx="4343400" cy="3581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1800" dirty="0">
                <a:ea typeface="楷体_GB2312"/>
              </a:rPr>
              <a:t>int commonfactor(int m, int n)</a:t>
            </a:r>
          </a:p>
          <a:p>
            <a:pPr marL="342900" lvl="0" indent="-342900" algn="just" eaLnBrk="1" hangingPunct="1">
              <a:lnSpc>
                <a:spcPct val="105000"/>
              </a:lnSpc>
              <a:buClrTx/>
              <a:buSzPct val="100000"/>
              <a:buFont typeface="Arial" panose="020B0604020202020204" pitchFamily="34" charset="0"/>
              <a:buNone/>
            </a:pPr>
            <a:r>
              <a:rPr lang="en-US" altLang="zh-CN" sz="1800" dirty="0">
                <a:ea typeface="楷体_GB2312"/>
              </a:rPr>
              <a:t>{</a:t>
            </a:r>
          </a:p>
          <a:p>
            <a:pPr marL="342900" lvl="0" indent="-342900" algn="just" eaLnBrk="1" hangingPunct="1">
              <a:lnSpc>
                <a:spcPct val="105000"/>
              </a:lnSpc>
              <a:spcBef>
                <a:spcPct val="0"/>
              </a:spcBef>
              <a:buClrTx/>
              <a:buSzPct val="100000"/>
              <a:buFont typeface="Arial" panose="020B0604020202020204" pitchFamily="34" charset="0"/>
              <a:buNone/>
            </a:pPr>
            <a:r>
              <a:rPr lang="en-US" altLang="zh-CN" sz="1800" dirty="0">
                <a:ea typeface="楷体_GB2312"/>
              </a:rPr>
              <a:t>	</a:t>
            </a:r>
            <a:r>
              <a:rPr lang="en-US" altLang="zh-CN" sz="1800" dirty="0">
                <a:solidFill>
                  <a:srgbClr val="008080"/>
                </a:solidFill>
                <a:ea typeface="楷体_GB2312"/>
              </a:rPr>
              <a:t>int</a:t>
            </a:r>
            <a:r>
              <a:rPr lang="en-US" altLang="zh-CN" sz="1800" dirty="0">
                <a:ea typeface="楷体_GB2312"/>
              </a:rPr>
              <a:t> r = m % n;</a:t>
            </a:r>
          </a:p>
          <a:p>
            <a:pPr marL="342900" lvl="0" indent="-342900" algn="just" eaLnBrk="1" hangingPunct="1">
              <a:lnSpc>
                <a:spcPct val="105000"/>
              </a:lnSpc>
              <a:spcBef>
                <a:spcPct val="0"/>
              </a:spcBef>
              <a:buClrTx/>
              <a:buSzPct val="100000"/>
              <a:buFont typeface="Arial" panose="020B0604020202020204" pitchFamily="34" charset="0"/>
              <a:buNone/>
            </a:pPr>
            <a:r>
              <a:rPr lang="en-US" altLang="zh-CN" sz="1800" dirty="0">
                <a:ea typeface="楷体_GB2312"/>
              </a:rPr>
              <a:t>	while (r != 0) {</a:t>
            </a:r>
          </a:p>
          <a:p>
            <a:pPr marL="342900" lvl="0" indent="-342900" algn="just" eaLnBrk="1" hangingPunct="1">
              <a:lnSpc>
                <a:spcPct val="105000"/>
              </a:lnSpc>
              <a:spcBef>
                <a:spcPct val="0"/>
              </a:spcBef>
              <a:buClrTx/>
              <a:buSzPct val="100000"/>
              <a:buFont typeface="Arial" panose="020B0604020202020204" pitchFamily="34" charset="0"/>
              <a:buNone/>
            </a:pPr>
            <a:r>
              <a:rPr lang="en-US" altLang="zh-CN" sz="1800" dirty="0">
                <a:ea typeface="楷体_GB2312"/>
              </a:rPr>
              <a:t>		m = n;	n = r;</a:t>
            </a:r>
          </a:p>
          <a:p>
            <a:pPr marL="342900" lvl="0" indent="-342900" algn="just" eaLnBrk="1" hangingPunct="1">
              <a:lnSpc>
                <a:spcPct val="105000"/>
              </a:lnSpc>
              <a:spcBef>
                <a:spcPct val="0"/>
              </a:spcBef>
              <a:buClrTx/>
              <a:buSzPct val="100000"/>
              <a:buFont typeface="Arial" panose="020B0604020202020204" pitchFamily="34" charset="0"/>
              <a:buNone/>
            </a:pPr>
            <a:r>
              <a:rPr lang="en-US" altLang="zh-CN" sz="1800" dirty="0">
                <a:ea typeface="楷体_GB2312"/>
              </a:rPr>
              <a:t>		r = m % n;</a:t>
            </a:r>
          </a:p>
          <a:p>
            <a:pPr marL="342900" lvl="0" indent="-342900" algn="just" eaLnBrk="1" hangingPunct="1">
              <a:lnSpc>
                <a:spcPct val="105000"/>
              </a:lnSpc>
              <a:spcBef>
                <a:spcPct val="0"/>
              </a:spcBef>
              <a:buClrTx/>
              <a:buSzPct val="100000"/>
              <a:buFont typeface="Arial" panose="020B0604020202020204" pitchFamily="34" charset="0"/>
              <a:buNone/>
            </a:pPr>
            <a:r>
              <a:rPr lang="en-US" altLang="zh-CN" sz="1800" dirty="0">
                <a:ea typeface="楷体_GB2312"/>
              </a:rPr>
              <a:t>	}</a:t>
            </a:r>
          </a:p>
          <a:p>
            <a:pPr marL="342900" lvl="0" indent="-342900" algn="just" eaLnBrk="1" hangingPunct="1">
              <a:lnSpc>
                <a:spcPct val="105000"/>
              </a:lnSpc>
              <a:spcBef>
                <a:spcPct val="0"/>
              </a:spcBef>
              <a:buClrTx/>
              <a:buSzPct val="100000"/>
              <a:buFont typeface="Arial" panose="020B0604020202020204" pitchFamily="34" charset="0"/>
              <a:buNone/>
            </a:pPr>
            <a:r>
              <a:rPr lang="en-US" altLang="zh-CN" sz="1800" dirty="0">
                <a:ea typeface="楷体_GB2312"/>
              </a:rPr>
              <a:t>	cout &lt;&lt; n;</a:t>
            </a:r>
          </a:p>
          <a:p>
            <a:pPr marL="342900" lvl="0" indent="-342900" algn="just" eaLnBrk="1" hangingPunct="1">
              <a:lnSpc>
                <a:spcPct val="105000"/>
              </a:lnSpc>
              <a:buClrTx/>
              <a:buSzPct val="100000"/>
              <a:buFont typeface="Arial" panose="020B0604020202020204" pitchFamily="34" charset="0"/>
              <a:buNone/>
            </a:pPr>
            <a:r>
              <a:rPr lang="en-US" altLang="zh-CN" sz="1800" dirty="0">
                <a:ea typeface="楷体_GB2312"/>
              </a:rPr>
              <a:t>}</a:t>
            </a:r>
          </a:p>
        </p:txBody>
      </p:sp>
      <p:sp>
        <p:nvSpPr>
          <p:cNvPr id="53" name="Rectangle 3" descr="Rectangle: Click to edit Master text styles&#10;Second level&#10;Third level&#10;Fourth level&#10;Fifth level"/>
          <p:cNvSpPr txBox="1">
            <a:spLocks noChangeArrowheads="1"/>
          </p:cNvSpPr>
          <p:nvPr/>
        </p:nvSpPr>
        <p:spPr bwMode="auto">
          <a:xfrm>
            <a:off x="5337175" y="233363"/>
            <a:ext cx="3060700" cy="3384550"/>
          </a:xfrm>
          <a:prstGeom prst="rect">
            <a:avLst/>
          </a:prstGeom>
          <a:blipFill>
            <a:blip r:embed="rId4" cstate="print"/>
            <a:srcRect/>
            <a:tile tx="0" ty="0" sx="100000" sy="100000" flip="none" algn="tl"/>
          </a:blipFill>
          <a:ln w="9525">
            <a:noFill/>
            <a:miter lim="800000"/>
          </a:ln>
        </p:spPr>
        <p:txBody>
          <a:bodyPr anchor="b"/>
          <a:lstStyle/>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算法的性能标准</a:t>
            </a:r>
            <a:r>
              <a:rPr kumimoji="0" lang="zh-CN" altLang="en-US" sz="2800" b="1" kern="0" cap="none" spc="0" normalizeH="0" baseline="0" noProof="0" dirty="0">
                <a:latin typeface="+mn-lt"/>
                <a:ea typeface="+mn-ea"/>
                <a:cs typeface="+mn-cs"/>
              </a:rPr>
              <a:t>：</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1</a:t>
            </a:r>
            <a:r>
              <a:rPr kumimoji="0" lang="zh-CN" altLang="zh-CN" sz="2800" b="1" kern="0" cap="none" spc="0" normalizeH="0" baseline="0" noProof="0" dirty="0">
                <a:latin typeface="+mn-lt"/>
                <a:ea typeface="+mn-ea"/>
                <a:cs typeface="+mn-cs"/>
              </a:rPr>
              <a:t>）正确性：</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2</a:t>
            </a:r>
            <a:r>
              <a:rPr kumimoji="0" lang="zh-CN" altLang="zh-CN" sz="2800" b="1" kern="0" cap="none" spc="0" normalizeH="0" baseline="0" noProof="0" dirty="0">
                <a:latin typeface="+mn-lt"/>
                <a:ea typeface="+mn-ea"/>
                <a:cs typeface="+mn-cs"/>
              </a:rPr>
              <a:t>）可用性：</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3</a:t>
            </a:r>
            <a:r>
              <a:rPr kumimoji="0" lang="zh-CN" altLang="zh-CN" sz="2800" b="1" kern="0" cap="none" spc="0" normalizeH="0" baseline="0" noProof="0" dirty="0">
                <a:latin typeface="+mn-lt"/>
                <a:ea typeface="+mn-ea"/>
                <a:cs typeface="+mn-cs"/>
              </a:rPr>
              <a:t>）可读性：</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4</a:t>
            </a:r>
            <a:r>
              <a:rPr kumimoji="0" lang="zh-CN" altLang="zh-CN" sz="2800" b="1" kern="0" cap="none" spc="0" normalizeH="0" baseline="0" noProof="0" dirty="0">
                <a:latin typeface="+mn-lt"/>
                <a:ea typeface="+mn-ea"/>
                <a:cs typeface="+mn-cs"/>
              </a:rPr>
              <a:t>）效率</a:t>
            </a:r>
            <a:r>
              <a:rPr kumimoji="0" lang="zh-CN" altLang="en-US" sz="2800" b="1" kern="0" cap="none" spc="0" normalizeH="0" baseline="0" noProof="0" dirty="0">
                <a:latin typeface="+mn-lt"/>
                <a:ea typeface="+mn-ea"/>
                <a:cs typeface="+mn-cs"/>
              </a:rPr>
              <a:t>：</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5</a:t>
            </a:r>
            <a:r>
              <a:rPr kumimoji="0" lang="zh-CN" altLang="zh-CN" sz="2800" b="1" kern="0" cap="none" spc="0" normalizeH="0" baseline="0" noProof="0" dirty="0">
                <a:latin typeface="+mn-lt"/>
                <a:ea typeface="+mn-ea"/>
                <a:cs typeface="+mn-cs"/>
              </a:rPr>
              <a:t>）健壮性：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0-#ppt_w/2"/>
                                          </p:val>
                                        </p:tav>
                                        <p:tav tm="100000">
                                          <p:val>
                                            <p:strVal val="#ppt_x"/>
                                          </p:val>
                                        </p:tav>
                                      </p:tavLst>
                                    </p:anim>
                                    <p:anim calcmode="lin" valueType="num">
                                      <p:cBhvr additive="base">
                                        <p:cTn id="8"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5"/>
                                        </p:tgtEl>
                                        <p:attrNameLst>
                                          <p:attrName>style.visibility</p:attrName>
                                        </p:attrNameLst>
                                      </p:cBhvr>
                                      <p:to>
                                        <p:strVal val="visible"/>
                                      </p:to>
                                    </p:set>
                                    <p:anim calcmode="lin" valueType="num">
                                      <p:cBhvr additive="base">
                                        <p:cTn id="13" dur="500" fill="hold"/>
                                        <p:tgtEl>
                                          <p:spTgt spid="120835"/>
                                        </p:tgtEl>
                                        <p:attrNameLst>
                                          <p:attrName>ppt_x</p:attrName>
                                        </p:attrNameLst>
                                      </p:cBhvr>
                                      <p:tavLst>
                                        <p:tav tm="0">
                                          <p:val>
                                            <p:strVal val="0-#ppt_w/2"/>
                                          </p:val>
                                        </p:tav>
                                        <p:tav tm="100000">
                                          <p:val>
                                            <p:strVal val="#ppt_x"/>
                                          </p:val>
                                        </p:tav>
                                      </p:tavLst>
                                    </p:anim>
                                    <p:anim calcmode="lin" valueType="num">
                                      <p:cBhvr additive="base">
                                        <p:cTn id="14" dur="500" fill="hold"/>
                                        <p:tgtEl>
                                          <p:spTgt spid="1208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0838"/>
                                        </p:tgtEl>
                                        <p:attrNameLst>
                                          <p:attrName>style.visibility</p:attrName>
                                        </p:attrNameLst>
                                      </p:cBhvr>
                                      <p:to>
                                        <p:strVal val="visible"/>
                                      </p:to>
                                    </p:set>
                                    <p:animEffect transition="in" filter="blinds(horizontal)">
                                      <p:cBhvr>
                                        <p:cTn id="19" dur="500"/>
                                        <p:tgtEl>
                                          <p:spTgt spid="120838"/>
                                        </p:tgtEl>
                                      </p:cBhvr>
                                    </p:animEffect>
                                  </p:childTnLst>
                                  <p:subTnLst>
                                    <p:set>
                                      <p:cBhvr override="childStyle">
                                        <p:cTn dur="1" fill="hold" display="0" masterRel="nextClick" afterEffect="1"/>
                                        <p:tgtEl>
                                          <p:spTgt spid="120838"/>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0839"/>
                                        </p:tgtEl>
                                        <p:attrNameLst>
                                          <p:attrName>style.visibility</p:attrName>
                                        </p:attrNameLst>
                                      </p:cBhvr>
                                      <p:to>
                                        <p:strVal val="visible"/>
                                      </p:to>
                                    </p:set>
                                    <p:anim calcmode="lin" valueType="num">
                                      <p:cBhvr additive="base">
                                        <p:cTn id="24" dur="500" fill="hold"/>
                                        <p:tgtEl>
                                          <p:spTgt spid="120839"/>
                                        </p:tgtEl>
                                        <p:attrNameLst>
                                          <p:attrName>ppt_x</p:attrName>
                                        </p:attrNameLst>
                                      </p:cBhvr>
                                      <p:tavLst>
                                        <p:tav tm="0">
                                          <p:val>
                                            <p:strVal val="0-#ppt_w/2"/>
                                          </p:val>
                                        </p:tav>
                                        <p:tav tm="100000">
                                          <p:val>
                                            <p:strVal val="#ppt_x"/>
                                          </p:val>
                                        </p:tav>
                                      </p:tavLst>
                                    </p:anim>
                                    <p:anim calcmode="lin" valueType="num">
                                      <p:cBhvr additive="base">
                                        <p:cTn id="25"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vertical)">
                                      <p:cBhvr>
                                        <p:cTn id="3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0881"/>
                                        </p:tgtEl>
                                        <p:attrNameLst>
                                          <p:attrName>style.visibility</p:attrName>
                                        </p:attrNameLst>
                                      </p:cBhvr>
                                      <p:to>
                                        <p:strVal val="visible"/>
                                      </p:to>
                                    </p:set>
                                    <p:anim calcmode="lin" valueType="num">
                                      <p:cBhvr additive="base">
                                        <p:cTn id="35" dur="500" fill="hold"/>
                                        <p:tgtEl>
                                          <p:spTgt spid="120881"/>
                                        </p:tgtEl>
                                        <p:attrNameLst>
                                          <p:attrName>ppt_x</p:attrName>
                                        </p:attrNameLst>
                                      </p:cBhvr>
                                      <p:tavLst>
                                        <p:tav tm="0">
                                          <p:val>
                                            <p:strVal val="0-#ppt_w/2"/>
                                          </p:val>
                                        </p:tav>
                                        <p:tav tm="100000">
                                          <p:val>
                                            <p:strVal val="#ppt_x"/>
                                          </p:val>
                                        </p:tav>
                                      </p:tavLst>
                                    </p:anim>
                                    <p:anim calcmode="lin" valueType="num">
                                      <p:cBhvr additive="base">
                                        <p:cTn id="36" dur="500" fill="hold"/>
                                        <p:tgtEl>
                                          <p:spTgt spid="12088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0882"/>
                                        </p:tgtEl>
                                        <p:attrNameLst>
                                          <p:attrName>style.visibility</p:attrName>
                                        </p:attrNameLst>
                                      </p:cBhvr>
                                      <p:to>
                                        <p:strVal val="visible"/>
                                      </p:to>
                                    </p:set>
                                    <p:animEffect transition="in" filter="blinds(horizontal)">
                                      <p:cBhvr>
                                        <p:cTn id="41" dur="500"/>
                                        <p:tgtEl>
                                          <p:spTgt spid="120882"/>
                                        </p:tgtEl>
                                      </p:cBhvr>
                                    </p:animEffect>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childTnLst>
                          </p:cTn>
                        </p:par>
                      </p:childTnLst>
                    </p:cTn>
                  </p:par>
                  <p:par>
                    <p:cTn id="42" fill="hold">
                      <p:stCondLst>
                        <p:cond delay="indefinite"/>
                      </p:stCondLst>
                      <p:childTnLst>
                        <p:par>
                          <p:cTn id="43" fill="hold">
                            <p:stCondLst>
                              <p:cond delay="0"/>
                            </p:stCondLst>
                            <p:childTnLst>
                              <p:par>
                                <p:cTn id="44" presetID="35" presetClass="entr" presetSubtype="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2000"/>
                                        <p:tgtEl>
                                          <p:spTgt spid="53"/>
                                        </p:tgtEl>
                                      </p:cBhvr>
                                    </p:animEffect>
                                    <p:anim calcmode="lin" valueType="num">
                                      <p:cBhvr>
                                        <p:cTn id="47" dur="2000" fill="hold"/>
                                        <p:tgtEl>
                                          <p:spTgt spid="53"/>
                                        </p:tgtEl>
                                        <p:attrNameLst>
                                          <p:attrName>style.rotation</p:attrName>
                                        </p:attrNameLst>
                                      </p:cBhvr>
                                      <p:tavLst>
                                        <p:tav tm="0">
                                          <p:val>
                                            <p:fltVal val="720"/>
                                          </p:val>
                                        </p:tav>
                                        <p:tav tm="100000">
                                          <p:val>
                                            <p:fltVal val="0"/>
                                          </p:val>
                                        </p:tav>
                                      </p:tavLst>
                                    </p:anim>
                                    <p:anim calcmode="lin" valueType="num">
                                      <p:cBhvr>
                                        <p:cTn id="48" dur="2000" fill="hold"/>
                                        <p:tgtEl>
                                          <p:spTgt spid="53"/>
                                        </p:tgtEl>
                                        <p:attrNameLst>
                                          <p:attrName>ppt_h</p:attrName>
                                        </p:attrNameLst>
                                      </p:cBhvr>
                                      <p:tavLst>
                                        <p:tav tm="0">
                                          <p:val>
                                            <p:fltVal val="0"/>
                                          </p:val>
                                        </p:tav>
                                        <p:tav tm="100000">
                                          <p:val>
                                            <p:strVal val="#ppt_h"/>
                                          </p:val>
                                        </p:tav>
                                      </p:tavLst>
                                    </p:anim>
                                    <p:anim calcmode="lin" valueType="num">
                                      <p:cBhvr>
                                        <p:cTn id="49" dur="2000" fill="hold"/>
                                        <p:tgtEl>
                                          <p:spTgt spid="5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37" grpId="0"/>
      <p:bldP spid="120838" grpId="0"/>
      <p:bldP spid="120839" grpId="0"/>
      <p:bldP spid="120881" grpId="0"/>
      <p:bldP spid="120882" grpId="0"/>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0" y="76200"/>
            <a:ext cx="9144000" cy="914400"/>
          </a:xfrm>
          <a:ln/>
        </p:spPr>
        <p:txBody>
          <a:bodyPr vert="horz" wrap="square" lIns="91440" tIns="45720" rIns="91440" bIns="45720" anchor="t"/>
          <a:lstStyle/>
          <a:p>
            <a:pPr eaLnBrk="1" hangingPunct="1"/>
            <a:r>
              <a:rPr lang="en-US" altLang="zh-CN" sz="3200" dirty="0">
                <a:latin typeface="华文新魏" panose="02010800040101010101" pitchFamily="2" charset="-122"/>
                <a:ea typeface="+mj-ea"/>
                <a:cs typeface="+mj-cs"/>
              </a:rPr>
              <a:t>1.3.3 </a:t>
            </a:r>
            <a:r>
              <a:rPr lang="zh-CN" altLang="en-US" sz="3200" dirty="0">
                <a:latin typeface="华文新魏" panose="02010800040101010101" pitchFamily="2" charset="-122"/>
                <a:ea typeface="+mj-ea"/>
                <a:cs typeface="+mj-cs"/>
              </a:rPr>
              <a:t>算法复杂度</a:t>
            </a:r>
            <a:endParaRPr lang="en-US" altLang="zh-CN" dirty="0">
              <a:latin typeface="+mj-lt"/>
              <a:ea typeface="+mj-ea"/>
              <a:cs typeface="+mj-cs"/>
            </a:endParaRPr>
          </a:p>
        </p:txBody>
      </p:sp>
      <p:sp>
        <p:nvSpPr>
          <p:cNvPr id="51206" name="Rectangle 6"/>
          <p:cNvSpPr/>
          <p:nvPr/>
        </p:nvSpPr>
        <p:spPr>
          <a:xfrm>
            <a:off x="161925" y="1268413"/>
            <a:ext cx="8731250" cy="3124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Font typeface="Arial" panose="020B0604020202020204" pitchFamily="34" charset="0"/>
              <a:buNone/>
            </a:pPr>
            <a:r>
              <a:rPr lang="en-US" altLang="zh-CN" sz="2800" dirty="0">
                <a:ea typeface="楷体_GB2312"/>
              </a:rPr>
              <a:t>Ex. </a:t>
            </a:r>
            <a:r>
              <a:rPr lang="zh-CN" altLang="en-US" sz="2800" dirty="0">
                <a:ea typeface="楷体_GB2312"/>
              </a:rPr>
              <a:t>设</a:t>
            </a:r>
            <a:r>
              <a:rPr lang="en-US" altLang="zh-CN" sz="2800" dirty="0">
                <a:ea typeface="楷体_GB2312"/>
              </a:rPr>
              <a:t> x = 5, y = 3, </a:t>
            </a:r>
            <a:r>
              <a:rPr lang="zh-CN" altLang="en-US" sz="2800" dirty="0">
                <a:ea typeface="楷体_GB2312"/>
              </a:rPr>
              <a:t>交换</a:t>
            </a:r>
            <a:r>
              <a:rPr lang="en-US" altLang="zh-CN" sz="2800" dirty="0">
                <a:ea typeface="楷体_GB2312"/>
              </a:rPr>
              <a:t> stored in x &amp; y.</a:t>
            </a:r>
          </a:p>
          <a:p>
            <a:pPr marL="342900" lvl="0" indent="-342900" algn="just" eaLnBrk="1" hangingPunct="1">
              <a:buClrTx/>
              <a:buSzPct val="100000"/>
              <a:buFont typeface="Arial" panose="020B0604020202020204" pitchFamily="34" charset="0"/>
              <a:buNone/>
            </a:pPr>
            <a:r>
              <a:rPr lang="en-US" altLang="zh-CN" sz="2800" dirty="0">
                <a:solidFill>
                  <a:srgbClr val="0000FF"/>
                </a:solidFill>
                <a:ea typeface="楷体_GB2312"/>
              </a:rPr>
              <a:t>Algorithm 1		Algorithm 2</a:t>
            </a:r>
          </a:p>
          <a:p>
            <a:pPr marL="342900" lvl="0" indent="-342900" algn="just" eaLnBrk="1" hangingPunct="1">
              <a:buClrTx/>
              <a:buSzPct val="100000"/>
              <a:buFont typeface="Arial" panose="020B0604020202020204" pitchFamily="34" charset="0"/>
              <a:buNone/>
            </a:pPr>
            <a:r>
              <a:rPr lang="en-US" altLang="zh-CN" sz="2800" b="0" dirty="0">
                <a:solidFill>
                  <a:srgbClr val="FF0000"/>
                </a:solidFill>
                <a:ea typeface="楷体_GB2312"/>
              </a:rPr>
              <a:t>int t</a:t>
            </a:r>
            <a:r>
              <a:rPr lang="en-US" altLang="zh-CN" sz="2800" b="0" dirty="0">
                <a:ea typeface="楷体_GB2312"/>
              </a:rPr>
              <a:t>; // temp space		// no temp space required</a:t>
            </a:r>
          </a:p>
          <a:p>
            <a:pPr marL="342900" lvl="0" indent="-342900" algn="just" eaLnBrk="1" hangingPunct="1">
              <a:buClrTx/>
              <a:buSzPct val="100000"/>
              <a:buFont typeface="Arial" panose="020B0604020202020204" pitchFamily="34" charset="0"/>
              <a:buNone/>
            </a:pPr>
            <a:r>
              <a:rPr lang="en-US" altLang="zh-CN" sz="2800" b="0" dirty="0">
                <a:ea typeface="楷体_GB2312"/>
              </a:rPr>
              <a:t>t = x;				x = x + y;	// x is 8</a:t>
            </a:r>
          </a:p>
          <a:p>
            <a:pPr marL="342900" lvl="0" indent="-342900" algn="just" eaLnBrk="1" hangingPunct="1">
              <a:buClrTx/>
              <a:buSzPct val="100000"/>
              <a:buFont typeface="Arial" panose="020B0604020202020204" pitchFamily="34" charset="0"/>
              <a:buNone/>
            </a:pPr>
            <a:r>
              <a:rPr lang="en-US" altLang="zh-CN" sz="2800" b="0" dirty="0">
                <a:ea typeface="楷体_GB2312"/>
              </a:rPr>
              <a:t>x = y;				y = x – y;	// y is 5, x is 8</a:t>
            </a:r>
          </a:p>
          <a:p>
            <a:pPr marL="342900" lvl="0" indent="-342900" algn="just" eaLnBrk="1" hangingPunct="1">
              <a:buClrTx/>
              <a:buSzPct val="100000"/>
              <a:buFont typeface="Arial" panose="020B0604020202020204" pitchFamily="34" charset="0"/>
              <a:buNone/>
            </a:pPr>
            <a:r>
              <a:rPr lang="en-US" altLang="zh-CN" sz="2800" b="0" dirty="0">
                <a:ea typeface="楷体_GB2312"/>
              </a:rPr>
              <a:t>y = t;				x = x – y;     // x is 3;</a:t>
            </a:r>
          </a:p>
        </p:txBody>
      </p:sp>
      <p:sp>
        <p:nvSpPr>
          <p:cNvPr id="12" name="Rectangle 16"/>
          <p:cNvSpPr/>
          <p:nvPr/>
        </p:nvSpPr>
        <p:spPr>
          <a:xfrm>
            <a:off x="3357563" y="188913"/>
            <a:ext cx="3059112" cy="838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Char char="•"/>
            </a:pPr>
            <a:r>
              <a:rPr lang="en-US" altLang="zh-CN" sz="2000" dirty="0">
                <a:solidFill>
                  <a:srgbClr val="FF0000"/>
                </a:solidFill>
                <a:ea typeface="楷体_GB2312"/>
              </a:rPr>
              <a:t>Time Complexity</a:t>
            </a:r>
          </a:p>
          <a:p>
            <a:pPr marL="342900" lvl="0" indent="-342900" algn="just" eaLnBrk="1" hangingPunct="1">
              <a:lnSpc>
                <a:spcPct val="105000"/>
              </a:lnSpc>
              <a:buClrTx/>
              <a:buSzPct val="100000"/>
              <a:buFont typeface="Arial" panose="020B0604020202020204" pitchFamily="34" charset="0"/>
              <a:buChar char="•"/>
            </a:pPr>
            <a:r>
              <a:rPr lang="en-US" altLang="zh-CN" sz="2000" dirty="0">
                <a:solidFill>
                  <a:srgbClr val="FF0000"/>
                </a:solidFill>
                <a:ea typeface="楷体_GB2312"/>
              </a:rPr>
              <a:t>Space Complexity</a:t>
            </a:r>
            <a:endParaRPr lang="en-US" altLang="zh-CN" sz="2000" b="0" dirty="0">
              <a:solidFill>
                <a:srgbClr val="FF0000"/>
              </a:solidFill>
              <a:ea typeface="楷体_GB2312"/>
            </a:endParaRPr>
          </a:p>
        </p:txBody>
      </p:sp>
      <p:cxnSp>
        <p:nvCxnSpPr>
          <p:cNvPr id="9" name="直接连接符 8"/>
          <p:cNvCxnSpPr/>
          <p:nvPr/>
        </p:nvCxnSpPr>
        <p:spPr>
          <a:xfrm>
            <a:off x="3267075" y="1898650"/>
            <a:ext cx="44450" cy="31051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0-#ppt_w/2"/>
                                          </p:val>
                                        </p:tav>
                                        <p:tav tm="100000">
                                          <p:val>
                                            <p:strVal val="#ppt_x"/>
                                          </p:val>
                                        </p:tav>
                                      </p:tavLst>
                                    </p:anim>
                                    <p:anim calcmode="lin" valueType="num">
                                      <p:cBhvr additive="base">
                                        <p:cTn id="8" dur="500" fill="hold"/>
                                        <p:tgtEl>
                                          <p:spTgt spid="51206"/>
                                        </p:tgtEl>
                                        <p:attrNameLst>
                                          <p:attrName>ppt_y</p:attrName>
                                        </p:attrNameLst>
                                      </p:cBhvr>
                                      <p:tavLst>
                                        <p:tav tm="0">
                                          <p:val>
                                            <p:strVal val="#ppt_y"/>
                                          </p:val>
                                        </p:tav>
                                        <p:tav tm="100000">
                                          <p:val>
                                            <p:strVal val="#ppt_y"/>
                                          </p:val>
                                        </p:tav>
                                      </p:tavLst>
                                    </p:anim>
                                  </p:childTnLst>
                                </p:cTn>
                              </p:par>
                              <p:par>
                                <p:cTn id="9" presetID="29"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ppt_x</p:attrName>
                                        </p:attrNameLst>
                                      </p:cBhvr>
                                      <p:tavLst>
                                        <p:tav tm="0">
                                          <p:val>
                                            <p:strVal val="#ppt_x-.2"/>
                                          </p:val>
                                        </p:tav>
                                        <p:tav tm="100000">
                                          <p:val>
                                            <p:strVal val="#ppt_x"/>
                                          </p:val>
                                        </p:tav>
                                      </p:tavLst>
                                    </p:anim>
                                    <p:anim calcmode="lin" valueType="num">
                                      <p:cBhvr>
                                        <p:cTn id="12"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additive="base">
                                        <p:cTn id="24"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81" name="Rectangle 37"/>
          <p:cNvSpPr/>
          <p:nvPr/>
        </p:nvSpPr>
        <p:spPr>
          <a:xfrm>
            <a:off x="2438400" y="2743200"/>
            <a:ext cx="6324600" cy="16938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2800" dirty="0">
                <a:solidFill>
                  <a:srgbClr val="993300"/>
                </a:solidFill>
                <a:ea typeface="楷体_GB2312"/>
              </a:rPr>
              <a:t>		………………………O(n</a:t>
            </a:r>
            <a:r>
              <a:rPr lang="en-US" altLang="zh-CN" sz="2800" baseline="30000" dirty="0">
                <a:solidFill>
                  <a:srgbClr val="993300"/>
                </a:solidFill>
                <a:ea typeface="楷体_GB2312"/>
              </a:rPr>
              <a:t>2</a:t>
            </a:r>
            <a:r>
              <a:rPr lang="en-US" altLang="zh-CN" sz="2800" dirty="0">
                <a:solidFill>
                  <a:srgbClr val="993300"/>
                </a:solidFill>
                <a:ea typeface="楷体_GB2312"/>
              </a:rPr>
              <a:t>)	</a:t>
            </a:r>
          </a:p>
          <a:p>
            <a:pPr marL="342900" lvl="0" indent="-342900" algn="just" eaLnBrk="1" hangingPunct="1">
              <a:lnSpc>
                <a:spcPct val="220000"/>
              </a:lnSpc>
              <a:buClrTx/>
              <a:buSzPct val="100000"/>
              <a:buFont typeface="Arial" panose="020B0604020202020204" pitchFamily="34" charset="0"/>
              <a:buNone/>
            </a:pPr>
            <a:r>
              <a:rPr lang="en-US" altLang="zh-CN" sz="2800" dirty="0">
                <a:solidFill>
                  <a:srgbClr val="993300"/>
                </a:solidFill>
                <a:ea typeface="楷体_GB2312"/>
              </a:rPr>
              <a:t>					……O(n</a:t>
            </a:r>
            <a:r>
              <a:rPr lang="en-US" altLang="zh-CN" sz="2800" baseline="30000" dirty="0">
                <a:solidFill>
                  <a:srgbClr val="993300"/>
                </a:solidFill>
                <a:ea typeface="楷体_GB2312"/>
              </a:rPr>
              <a:t>3</a:t>
            </a:r>
            <a:r>
              <a:rPr lang="en-US" altLang="zh-CN" sz="2800" dirty="0">
                <a:solidFill>
                  <a:srgbClr val="993300"/>
                </a:solidFill>
                <a:ea typeface="楷体_GB2312"/>
              </a:rPr>
              <a:t>)</a:t>
            </a:r>
          </a:p>
        </p:txBody>
      </p:sp>
      <p:sp>
        <p:nvSpPr>
          <p:cNvPr id="16387" name="Rectangle 2"/>
          <p:cNvSpPr>
            <a:spLocks noGrp="1"/>
          </p:cNvSpPr>
          <p:nvPr>
            <p:ph type="title"/>
          </p:nvPr>
        </p:nvSpPr>
        <p:spPr>
          <a:xfrm>
            <a:off x="0" y="76200"/>
            <a:ext cx="9144000" cy="914400"/>
          </a:xfrm>
          <a:ln/>
        </p:spPr>
        <p:txBody>
          <a:bodyPr vert="horz" wrap="square" lIns="91440" tIns="45720" rIns="91440" bIns="45720" anchor="t"/>
          <a:lstStyle/>
          <a:p>
            <a:pPr eaLnBrk="1" hangingPunct="1">
              <a:buFont typeface="Wingdings" panose="05000000000000000000" pitchFamily="2" charset="2"/>
              <a:buChar char="q"/>
            </a:pPr>
            <a:r>
              <a:rPr lang="en-US" altLang="zh-CN" sz="3200" dirty="0">
                <a:solidFill>
                  <a:srgbClr val="006600"/>
                </a:solidFill>
                <a:latin typeface="华文新魏" panose="02010800040101010101" pitchFamily="2" charset="-122"/>
                <a:ea typeface="+mj-ea"/>
                <a:cs typeface="+mj-cs"/>
              </a:rPr>
              <a:t> Time Complexity</a:t>
            </a:r>
          </a:p>
        </p:txBody>
      </p:sp>
      <p:sp>
        <p:nvSpPr>
          <p:cNvPr id="57347" name="Rectangle 3"/>
          <p:cNvSpPr/>
          <p:nvPr/>
        </p:nvSpPr>
        <p:spPr>
          <a:xfrm>
            <a:off x="0" y="914400"/>
            <a:ext cx="84582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1" indent="-285750" algn="just" eaLnBrk="1" hangingPunct="1">
              <a:lnSpc>
                <a:spcPct val="105000"/>
              </a:lnSpc>
              <a:buClrTx/>
              <a:buSzPct val="100000"/>
              <a:buChar char="v"/>
            </a:pPr>
            <a:r>
              <a:rPr lang="en-US" altLang="zh-CN" sz="1800" b="0" dirty="0">
                <a:latin typeface="楷体_GB2312"/>
                <a:ea typeface="楷体_GB2312"/>
              </a:rPr>
              <a:t> </a:t>
            </a:r>
            <a:r>
              <a:rPr lang="zh-CN" altLang="en-US" sz="1800" b="0" dirty="0">
                <a:latin typeface="楷体_GB2312"/>
                <a:ea typeface="楷体_GB2312"/>
              </a:rPr>
              <a:t>频度统计法：</a:t>
            </a:r>
            <a:r>
              <a:rPr lang="en-US" altLang="zh-CN" sz="1800" b="0" dirty="0">
                <a:latin typeface="楷体_GB2312"/>
                <a:ea typeface="楷体_GB2312"/>
              </a:rPr>
              <a:t>number of instructions (statements)</a:t>
            </a:r>
          </a:p>
          <a:p>
            <a:pPr marL="742950" lvl="1" indent="-285750" algn="just" eaLnBrk="1" hangingPunct="1">
              <a:lnSpc>
                <a:spcPct val="105000"/>
              </a:lnSpc>
              <a:buClrTx/>
              <a:buSzPct val="100000"/>
              <a:buChar char="v"/>
            </a:pPr>
            <a:r>
              <a:rPr lang="en-US" altLang="zh-CN" sz="1800" b="0" dirty="0">
                <a:latin typeface="楷体_GB2312"/>
                <a:ea typeface="楷体_GB2312"/>
              </a:rPr>
              <a:t> </a:t>
            </a:r>
            <a:r>
              <a:rPr lang="zh-CN" altLang="en-US" sz="1800" b="0" dirty="0">
                <a:latin typeface="楷体_GB2312"/>
                <a:ea typeface="楷体_GB2312"/>
              </a:rPr>
              <a:t>渐近时间复杂度：</a:t>
            </a:r>
            <a:r>
              <a:rPr lang="zh-CN" altLang="en-US" sz="1800" b="0" dirty="0">
                <a:ea typeface="楷体_GB2312"/>
              </a:rPr>
              <a:t>“</a:t>
            </a:r>
            <a:r>
              <a:rPr lang="zh-CN" altLang="en-US" sz="1800" b="0" dirty="0">
                <a:latin typeface="楷体_GB2312"/>
                <a:ea typeface="楷体_GB2312"/>
              </a:rPr>
              <a:t>级</a:t>
            </a:r>
            <a:r>
              <a:rPr lang="zh-CN" altLang="en-US" sz="1800" b="0" dirty="0">
                <a:ea typeface="楷体_GB2312"/>
              </a:rPr>
              <a:t>”</a:t>
            </a:r>
            <a:r>
              <a:rPr lang="zh-CN" altLang="en-US" sz="1800" b="0" dirty="0">
                <a:latin typeface="楷体_GB2312"/>
                <a:ea typeface="楷体_GB2312"/>
              </a:rPr>
              <a:t>数</a:t>
            </a:r>
          </a:p>
        </p:txBody>
      </p:sp>
      <p:sp>
        <p:nvSpPr>
          <p:cNvPr id="57359" name="Rectangle 15"/>
          <p:cNvSpPr/>
          <p:nvPr/>
        </p:nvSpPr>
        <p:spPr>
          <a:xfrm>
            <a:off x="152400" y="1905000"/>
            <a:ext cx="7011988" cy="28924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143000" lvl="2" indent="-228600" eaLnBrk="1" hangingPunct="1">
              <a:lnSpc>
                <a:spcPct val="90000"/>
              </a:lnSpc>
              <a:spcBef>
                <a:spcPct val="0"/>
              </a:spcBef>
              <a:buClrTx/>
              <a:buSzPct val="100000"/>
              <a:buFont typeface="Arial" panose="020B0604020202020204" pitchFamily="34" charset="0"/>
              <a:buNone/>
            </a:pPr>
            <a:r>
              <a:rPr lang="en-US" altLang="zh-CN" sz="2800" b="0" dirty="0">
                <a:ea typeface="楷体_GB2312"/>
              </a:rPr>
              <a:t>for</a:t>
            </a:r>
            <a:r>
              <a:rPr lang="en-US" altLang="zh-CN" sz="2800" dirty="0">
                <a:ea typeface="楷体_GB2312"/>
              </a:rPr>
              <a:t>  (i=0; i&lt;n; i++)</a:t>
            </a:r>
          </a:p>
          <a:p>
            <a:pPr marL="1143000" lvl="2" indent="-228600" eaLnBrk="1" hangingPunct="1">
              <a:lnSpc>
                <a:spcPct val="90000"/>
              </a:lnSpc>
              <a:buClrTx/>
              <a:buSzPct val="100000"/>
              <a:buFont typeface="Arial" panose="020B0604020202020204" pitchFamily="34" charset="0"/>
              <a:buNone/>
            </a:pPr>
            <a:r>
              <a:rPr lang="en-US" altLang="zh-CN" sz="2800" dirty="0">
                <a:ea typeface="楷体_GB2312"/>
              </a:rPr>
              <a:t>  </a:t>
            </a:r>
            <a:r>
              <a:rPr lang="en-US" altLang="zh-CN" sz="2800" b="0" dirty="0">
                <a:ea typeface="楷体_GB2312"/>
              </a:rPr>
              <a:t>for</a:t>
            </a:r>
            <a:r>
              <a:rPr lang="en-US" altLang="zh-CN" sz="2800" dirty="0">
                <a:ea typeface="楷体_GB2312"/>
              </a:rPr>
              <a:t> (j=0; j&lt;n; j++) {</a:t>
            </a:r>
          </a:p>
          <a:p>
            <a:pPr marL="1143000" lvl="2" indent="-228600" eaLnBrk="1" hangingPunct="1">
              <a:lnSpc>
                <a:spcPct val="90000"/>
              </a:lnSpc>
              <a:buClrTx/>
              <a:buSzPct val="100000"/>
              <a:buFont typeface="Arial" panose="020B0604020202020204" pitchFamily="34" charset="0"/>
              <a:buNone/>
            </a:pPr>
            <a:r>
              <a:rPr lang="en-US" altLang="zh-CN" sz="2800" dirty="0">
                <a:ea typeface="楷体_GB2312"/>
              </a:rPr>
              <a:t>     C[i</a:t>
            </a:r>
            <a:r>
              <a:rPr lang="zh-CN" altLang="en-US" sz="2800" dirty="0">
                <a:ea typeface="楷体_GB2312"/>
              </a:rPr>
              <a:t>，</a:t>
            </a:r>
            <a:r>
              <a:rPr lang="en-US" altLang="zh-CN" sz="2800" dirty="0">
                <a:ea typeface="楷体_GB2312"/>
              </a:rPr>
              <a:t>j]=0;</a:t>
            </a:r>
            <a:endParaRPr lang="en-US" altLang="zh-CN" sz="2800" dirty="0">
              <a:solidFill>
                <a:srgbClr val="0000FF"/>
              </a:solidFill>
              <a:ea typeface="楷体_GB2312"/>
            </a:endParaRPr>
          </a:p>
          <a:p>
            <a:pPr marL="1143000" lvl="2" indent="-228600" eaLnBrk="1" hangingPunct="1">
              <a:lnSpc>
                <a:spcPct val="90000"/>
              </a:lnSpc>
              <a:buClrTx/>
              <a:buSzPct val="100000"/>
              <a:buFont typeface="Arial" panose="020B0604020202020204" pitchFamily="34" charset="0"/>
              <a:buNone/>
            </a:pPr>
            <a:r>
              <a:rPr lang="en-US" altLang="zh-CN" sz="2800" b="0" dirty="0">
                <a:ea typeface="楷体_GB2312"/>
              </a:rPr>
              <a:t>     for</a:t>
            </a:r>
            <a:r>
              <a:rPr lang="en-US" altLang="zh-CN" sz="2800" dirty="0">
                <a:ea typeface="楷体_GB2312"/>
              </a:rPr>
              <a:t> (k=0; k&lt;n; k++)                  </a:t>
            </a:r>
          </a:p>
          <a:p>
            <a:pPr marL="1143000" lvl="2" indent="-228600" eaLnBrk="1" hangingPunct="1">
              <a:lnSpc>
                <a:spcPct val="90000"/>
              </a:lnSpc>
              <a:buClrTx/>
              <a:buSzPct val="100000"/>
              <a:buFont typeface="Arial" panose="020B0604020202020204" pitchFamily="34" charset="0"/>
              <a:buNone/>
            </a:pPr>
            <a:r>
              <a:rPr lang="en-US" altLang="zh-CN" sz="2800" dirty="0">
                <a:ea typeface="楷体_GB2312"/>
              </a:rPr>
              <a:t>          C[i][j]=C[i][j]+a[i][k]*b[k][j]</a:t>
            </a:r>
            <a:r>
              <a:rPr lang="zh-CN" altLang="en-US" sz="2800" dirty="0">
                <a:ea typeface="楷体_GB2312"/>
              </a:rPr>
              <a:t>；</a:t>
            </a:r>
            <a:endParaRPr lang="zh-CN" altLang="en-US" sz="2800" dirty="0">
              <a:solidFill>
                <a:srgbClr val="0000FF"/>
              </a:solidFill>
              <a:ea typeface="楷体_GB2312"/>
            </a:endParaRPr>
          </a:p>
          <a:p>
            <a:pPr marL="1143000" lvl="2" indent="-228600" algn="just" eaLnBrk="1" hangingPunct="1">
              <a:lnSpc>
                <a:spcPct val="90000"/>
              </a:lnSpc>
              <a:buClrTx/>
              <a:buSzPct val="100000"/>
              <a:buFont typeface="Arial" panose="020B0604020202020204" pitchFamily="34" charset="0"/>
              <a:buNone/>
            </a:pPr>
            <a:r>
              <a:rPr lang="zh-CN" altLang="en-US" sz="2800" dirty="0">
                <a:ea typeface="楷体_GB2312"/>
              </a:rPr>
              <a:t>  </a:t>
            </a:r>
            <a:r>
              <a:rPr lang="en-US" altLang="zh-CN" sz="2800" dirty="0">
                <a:ea typeface="楷体_GB2312"/>
              </a:rPr>
              <a:t>}</a:t>
            </a:r>
            <a:endParaRPr lang="en-US" altLang="zh-CN" sz="2800" dirty="0">
              <a:solidFill>
                <a:srgbClr val="006600"/>
              </a:solidFill>
              <a:ea typeface="楷体_GB2312"/>
            </a:endParaRPr>
          </a:p>
        </p:txBody>
      </p:sp>
      <p:grpSp>
        <p:nvGrpSpPr>
          <p:cNvPr id="2" name="Group 18"/>
          <p:cNvGrpSpPr/>
          <p:nvPr/>
        </p:nvGrpSpPr>
        <p:grpSpPr>
          <a:xfrm>
            <a:off x="1676400" y="2819400"/>
            <a:ext cx="3668713" cy="533400"/>
            <a:chOff x="1104" y="1920"/>
            <a:chExt cx="2311" cy="336"/>
          </a:xfrm>
        </p:grpSpPr>
        <p:sp>
          <p:nvSpPr>
            <p:cNvPr id="16405" name="Rectangle 16"/>
            <p:cNvSpPr/>
            <p:nvPr/>
          </p:nvSpPr>
          <p:spPr>
            <a:xfrm>
              <a:off x="1968" y="1920"/>
              <a:ext cx="1447"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solidFill>
                    <a:srgbClr val="FF00FF"/>
                  </a:solidFill>
                  <a:ea typeface="楷体_GB2312"/>
                </a:rPr>
                <a:t>frequency is 1</a:t>
              </a:r>
            </a:p>
          </p:txBody>
        </p:sp>
        <p:sp>
          <p:nvSpPr>
            <p:cNvPr id="16406" name="Line 17"/>
            <p:cNvSpPr/>
            <p:nvPr/>
          </p:nvSpPr>
          <p:spPr>
            <a:xfrm>
              <a:off x="1104" y="2256"/>
              <a:ext cx="720" cy="0"/>
            </a:xfrm>
            <a:prstGeom prst="line">
              <a:avLst/>
            </a:prstGeom>
            <a:ln w="38100" cap="flat" cmpd="sng">
              <a:solidFill>
                <a:srgbClr val="FF00FF"/>
              </a:solidFill>
              <a:prstDash val="solid"/>
              <a:headEnd type="none" w="med" len="med"/>
              <a:tailEnd type="none" w="med" len="med"/>
            </a:ln>
          </p:spPr>
        </p:sp>
      </p:grpSp>
      <p:grpSp>
        <p:nvGrpSpPr>
          <p:cNvPr id="3" name="Group 26"/>
          <p:cNvGrpSpPr/>
          <p:nvPr/>
        </p:nvGrpSpPr>
        <p:grpSpPr>
          <a:xfrm>
            <a:off x="1447800" y="3505200"/>
            <a:ext cx="4800600" cy="1509713"/>
            <a:chOff x="960" y="2352"/>
            <a:chExt cx="3024" cy="951"/>
          </a:xfrm>
        </p:grpSpPr>
        <p:sp>
          <p:nvSpPr>
            <p:cNvPr id="16399" name="Rectangle 20"/>
            <p:cNvSpPr/>
            <p:nvPr/>
          </p:nvSpPr>
          <p:spPr>
            <a:xfrm>
              <a:off x="1248" y="2976"/>
              <a:ext cx="1907"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solidFill>
                    <a:srgbClr val="CC3300"/>
                  </a:solidFill>
                  <a:ea typeface="楷体_GB2312"/>
                </a:rPr>
                <a:t>frequency is 4n</a:t>
              </a:r>
            </a:p>
          </p:txBody>
        </p:sp>
        <p:sp>
          <p:nvSpPr>
            <p:cNvPr id="16400" name="Line 21"/>
            <p:cNvSpPr/>
            <p:nvPr/>
          </p:nvSpPr>
          <p:spPr>
            <a:xfrm>
              <a:off x="1488" y="2496"/>
              <a:ext cx="336" cy="0"/>
            </a:xfrm>
            <a:prstGeom prst="line">
              <a:avLst/>
            </a:prstGeom>
            <a:ln w="38100" cap="flat" cmpd="sng">
              <a:solidFill>
                <a:srgbClr val="FF3300"/>
              </a:solidFill>
              <a:prstDash val="solid"/>
              <a:headEnd type="none" w="med" len="med"/>
              <a:tailEnd type="none" w="med" len="med"/>
            </a:ln>
          </p:spPr>
        </p:sp>
        <p:sp>
          <p:nvSpPr>
            <p:cNvPr id="16401" name="Line 22"/>
            <p:cNvSpPr/>
            <p:nvPr/>
          </p:nvSpPr>
          <p:spPr>
            <a:xfrm>
              <a:off x="1968" y="2496"/>
              <a:ext cx="336" cy="0"/>
            </a:xfrm>
            <a:prstGeom prst="line">
              <a:avLst/>
            </a:prstGeom>
            <a:ln w="38100" cap="flat" cmpd="sng">
              <a:solidFill>
                <a:srgbClr val="FF3300"/>
              </a:solidFill>
              <a:prstDash val="solid"/>
              <a:headEnd type="none" w="med" len="med"/>
              <a:tailEnd type="none" w="med" len="med"/>
            </a:ln>
          </p:spPr>
        </p:sp>
        <p:sp>
          <p:nvSpPr>
            <p:cNvPr id="16402" name="Line 23"/>
            <p:cNvSpPr/>
            <p:nvPr/>
          </p:nvSpPr>
          <p:spPr>
            <a:xfrm>
              <a:off x="2496" y="2496"/>
              <a:ext cx="336" cy="0"/>
            </a:xfrm>
            <a:prstGeom prst="line">
              <a:avLst/>
            </a:prstGeom>
            <a:ln w="38100" cap="flat" cmpd="sng">
              <a:solidFill>
                <a:srgbClr val="FF3300"/>
              </a:solidFill>
              <a:prstDash val="solid"/>
              <a:headEnd type="none" w="med" len="med"/>
              <a:tailEnd type="none" w="med" len="med"/>
            </a:ln>
          </p:spPr>
        </p:sp>
        <p:sp>
          <p:nvSpPr>
            <p:cNvPr id="16403" name="Line 24"/>
            <p:cNvSpPr/>
            <p:nvPr/>
          </p:nvSpPr>
          <p:spPr>
            <a:xfrm>
              <a:off x="1392" y="2880"/>
              <a:ext cx="2592" cy="0"/>
            </a:xfrm>
            <a:prstGeom prst="line">
              <a:avLst/>
            </a:prstGeom>
            <a:ln w="38100" cap="flat" cmpd="sng">
              <a:solidFill>
                <a:srgbClr val="FF3300"/>
              </a:solidFill>
              <a:prstDash val="solid"/>
              <a:headEnd type="none" w="med" len="med"/>
              <a:tailEnd type="none" w="med" len="med"/>
            </a:ln>
          </p:spPr>
        </p:sp>
        <p:sp>
          <p:nvSpPr>
            <p:cNvPr id="16404" name="AutoShape 25"/>
            <p:cNvSpPr/>
            <p:nvPr/>
          </p:nvSpPr>
          <p:spPr>
            <a:xfrm>
              <a:off x="960" y="2352"/>
              <a:ext cx="48" cy="432"/>
            </a:xfrm>
            <a:prstGeom prst="leftBrace">
              <a:avLst>
                <a:gd name="adj1" fmla="val 75000"/>
                <a:gd name="adj2" fmla="val 50000"/>
              </a:avLst>
            </a:prstGeom>
            <a:noFill/>
            <a:ln w="38100" cap="flat" cmpd="sng">
              <a:solidFill>
                <a:srgbClr val="CC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Font typeface="Arial" panose="020B0604020202020204" pitchFamily="34" charset="0"/>
                <a:buNone/>
              </a:pPr>
              <a:endParaRPr lang="zh-CN" altLang="zh-CN" sz="1800" b="0" dirty="0">
                <a:solidFill>
                  <a:srgbClr val="CC3300"/>
                </a:solidFill>
              </a:endParaRPr>
            </a:p>
          </p:txBody>
        </p:sp>
      </p:grpSp>
      <p:sp>
        <p:nvSpPr>
          <p:cNvPr id="57372" name="Rectangle 28"/>
          <p:cNvSpPr/>
          <p:nvPr/>
        </p:nvSpPr>
        <p:spPr>
          <a:xfrm>
            <a:off x="3779838" y="260350"/>
            <a:ext cx="4191000" cy="685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Pct val="100000"/>
              <a:buFont typeface="Arial" panose="020B0604020202020204" pitchFamily="34" charset="0"/>
              <a:buNone/>
            </a:pPr>
            <a:r>
              <a:rPr lang="en-US" altLang="zh-CN" sz="1800" dirty="0">
                <a:solidFill>
                  <a:srgbClr val="0000FF"/>
                </a:solidFill>
                <a:ea typeface="楷体_GB2312"/>
              </a:rPr>
              <a:t>O(f(n)): read as “</a:t>
            </a:r>
            <a:r>
              <a:rPr lang="zh-CN" altLang="en-US" sz="1800" dirty="0">
                <a:solidFill>
                  <a:srgbClr val="0000FF"/>
                </a:solidFill>
                <a:ea typeface="楷体_GB2312"/>
              </a:rPr>
              <a:t>大</a:t>
            </a:r>
            <a:r>
              <a:rPr lang="en-US" altLang="zh-CN" sz="1800" dirty="0">
                <a:solidFill>
                  <a:srgbClr val="0000FF"/>
                </a:solidFill>
                <a:ea typeface="楷体_GB2312"/>
              </a:rPr>
              <a:t>O</a:t>
            </a:r>
            <a:r>
              <a:rPr lang="zh-CN" altLang="en-US" sz="1800" dirty="0">
                <a:solidFill>
                  <a:srgbClr val="0000FF"/>
                </a:solidFill>
                <a:ea typeface="楷体_GB2312"/>
              </a:rPr>
              <a:t>的</a:t>
            </a:r>
            <a:r>
              <a:rPr lang="en-US" altLang="zh-CN" sz="1800" dirty="0">
                <a:solidFill>
                  <a:srgbClr val="0000FF"/>
                </a:solidFill>
                <a:ea typeface="楷体_GB2312"/>
              </a:rPr>
              <a:t>f(n)”.</a:t>
            </a:r>
          </a:p>
        </p:txBody>
      </p:sp>
      <p:sp>
        <p:nvSpPr>
          <p:cNvPr id="57373" name="Rectangle 29"/>
          <p:cNvSpPr/>
          <p:nvPr/>
        </p:nvSpPr>
        <p:spPr>
          <a:xfrm>
            <a:off x="4038600" y="1371600"/>
            <a:ext cx="4648200" cy="1371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lvl="0" algn="just" eaLnBrk="1" hangingPunct="1">
              <a:lnSpc>
                <a:spcPct val="105000"/>
              </a:lnSpc>
              <a:buClrTx/>
              <a:buSzPct val="100000"/>
              <a:buNone/>
            </a:pPr>
            <a:r>
              <a:rPr lang="en-US" altLang="zh-CN" sz="2000" b="0" dirty="0">
                <a:ea typeface="楷体_GB2312"/>
              </a:rPr>
              <a:t>		</a:t>
            </a:r>
            <a:r>
              <a:rPr lang="en-US" altLang="zh-CN" sz="2000" b="0" dirty="0"/>
              <a:t>T(n) = O(f(n</a:t>
            </a:r>
            <a:r>
              <a:rPr lang="en-US" altLang="zh-CN" sz="2000" b="0" dirty="0" smtClean="0"/>
              <a:t>))</a:t>
            </a:r>
            <a:r>
              <a:rPr lang="zh-CN" altLang="en-US" sz="2000" b="0" dirty="0" smtClean="0"/>
              <a:t>当且仅当存在正常数</a:t>
            </a:r>
            <a:r>
              <a:rPr lang="en-US" altLang="zh-CN" sz="2000" b="0" dirty="0" smtClean="0"/>
              <a:t>c</a:t>
            </a:r>
            <a:r>
              <a:rPr lang="zh-CN" altLang="en-US" sz="2000" b="0" dirty="0" smtClean="0"/>
              <a:t>和</a:t>
            </a:r>
            <a:r>
              <a:rPr lang="en-US" altLang="zh-CN" sz="2000" b="0" dirty="0" smtClean="0">
                <a:ea typeface="楷体_GB2312"/>
              </a:rPr>
              <a:t>n</a:t>
            </a:r>
            <a:r>
              <a:rPr lang="en-US" altLang="zh-CN" sz="2000" b="0" baseline="-30000" dirty="0" smtClean="0">
                <a:ea typeface="楷体_GB2312"/>
              </a:rPr>
              <a:t>0</a:t>
            </a:r>
            <a:r>
              <a:rPr lang="en-US" altLang="zh-CN" sz="2000" b="0" dirty="0" smtClean="0"/>
              <a:t>,</a:t>
            </a:r>
            <a:r>
              <a:rPr lang="zh-CN" altLang="en-US" sz="2000" b="0" dirty="0" smtClean="0"/>
              <a:t>使得对所有的</a:t>
            </a:r>
            <a:r>
              <a:rPr lang="en-US" altLang="zh-CN" sz="2000" b="0" dirty="0" smtClean="0"/>
              <a:t>n</a:t>
            </a:r>
            <a:r>
              <a:rPr lang="zh-CN" altLang="en-US" sz="2000" b="0" dirty="0" smtClean="0"/>
              <a:t>，当</a:t>
            </a:r>
            <a:r>
              <a:rPr lang="en-US" altLang="zh-CN" sz="2000" b="0" dirty="0">
                <a:ea typeface="楷体_GB2312"/>
              </a:rPr>
              <a:t>n≥n</a:t>
            </a:r>
            <a:r>
              <a:rPr lang="en-US" altLang="zh-CN" sz="2000" b="0" baseline="-30000" dirty="0">
                <a:ea typeface="楷体_GB2312"/>
              </a:rPr>
              <a:t>0</a:t>
            </a:r>
            <a:r>
              <a:rPr lang="en-US" altLang="zh-CN" sz="2000" b="0" dirty="0" smtClean="0"/>
              <a:t> </a:t>
            </a:r>
            <a:r>
              <a:rPr lang="zh-CN" altLang="en-US" sz="2000" b="0" dirty="0" smtClean="0"/>
              <a:t>都满足</a:t>
            </a:r>
            <a:r>
              <a:rPr lang="en-US" altLang="zh-CN" sz="2000" b="0" dirty="0" smtClean="0">
                <a:ea typeface="楷体_GB2312"/>
              </a:rPr>
              <a:t>T(n</a:t>
            </a:r>
            <a:r>
              <a:rPr lang="en-US" altLang="zh-CN" sz="2000" b="0" dirty="0">
                <a:ea typeface="楷体_GB2312"/>
              </a:rPr>
              <a:t>)≤</a:t>
            </a:r>
            <a:r>
              <a:rPr lang="en-US" altLang="zh-CN" sz="2000" b="0" dirty="0" err="1">
                <a:solidFill>
                  <a:srgbClr val="FF0000"/>
                </a:solidFill>
                <a:ea typeface="楷体_GB2312"/>
              </a:rPr>
              <a:t>c</a:t>
            </a:r>
            <a:r>
              <a:rPr lang="en-US" altLang="zh-CN" sz="2000" b="0" dirty="0" err="1">
                <a:ea typeface="楷体_GB2312"/>
              </a:rPr>
              <a:t>f</a:t>
            </a:r>
            <a:r>
              <a:rPr lang="en-US" altLang="zh-CN" sz="2000" b="0" dirty="0">
                <a:ea typeface="楷体_GB2312"/>
              </a:rPr>
              <a:t>(n</a:t>
            </a:r>
            <a:r>
              <a:rPr lang="en-US" altLang="zh-CN" sz="2000" b="0" dirty="0" smtClean="0">
                <a:ea typeface="楷体_GB2312"/>
              </a:rPr>
              <a:t>), </a:t>
            </a:r>
            <a:r>
              <a:rPr lang="en-US" altLang="zh-CN" sz="2000" b="0" dirty="0">
                <a:ea typeface="楷体_GB2312"/>
              </a:rPr>
              <a:t>O(f(n)) </a:t>
            </a:r>
            <a:r>
              <a:rPr lang="zh-CN" altLang="en-US" sz="2000" b="0" dirty="0" smtClean="0">
                <a:ea typeface="楷体_GB2312"/>
              </a:rPr>
              <a:t>给出了</a:t>
            </a:r>
            <a:r>
              <a:rPr lang="en-US" altLang="zh-CN" sz="2000" b="0" dirty="0" smtClean="0">
                <a:ea typeface="楷体_GB2312"/>
              </a:rPr>
              <a:t>T(n)</a:t>
            </a:r>
            <a:r>
              <a:rPr lang="zh-CN" altLang="en-US" sz="2000" b="0" dirty="0" smtClean="0">
                <a:ea typeface="楷体_GB2312"/>
              </a:rPr>
              <a:t>的上界</a:t>
            </a:r>
            <a:r>
              <a:rPr lang="en-US" altLang="zh-CN" sz="2000" b="0" dirty="0" smtClean="0">
                <a:ea typeface="楷体_GB2312"/>
              </a:rPr>
              <a:t>.</a:t>
            </a:r>
            <a:endParaRPr lang="en-US" altLang="zh-CN" sz="2000" b="0" dirty="0">
              <a:ea typeface="楷体_GB2312"/>
            </a:endParaRPr>
          </a:p>
        </p:txBody>
      </p:sp>
      <p:sp>
        <p:nvSpPr>
          <p:cNvPr id="57387" name="Rectangle 43"/>
          <p:cNvSpPr/>
          <p:nvPr/>
        </p:nvSpPr>
        <p:spPr>
          <a:xfrm>
            <a:off x="3581400" y="5903913"/>
            <a:ext cx="4191000" cy="431800"/>
          </a:xfrm>
          <a:prstGeom prst="rect">
            <a:avLst/>
          </a:prstGeom>
          <a:gradFill rotWithShape="1">
            <a:gsLst>
              <a:gs pos="0">
                <a:srgbClr val="A900A9"/>
              </a:gs>
              <a:gs pos="50000">
                <a:srgbClr val="FF00FF"/>
              </a:gs>
              <a:gs pos="100000">
                <a:srgbClr val="A900A9"/>
              </a:gs>
            </a:gsLst>
            <a:lin ang="540000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Pct val="100000"/>
              <a:buFont typeface="Arial" panose="020B0604020202020204" pitchFamily="34" charset="0"/>
              <a:buNone/>
            </a:pPr>
            <a:r>
              <a:rPr lang="en-US" altLang="zh-CN" sz="1800" dirty="0">
                <a:ea typeface="楷体_GB2312"/>
              </a:rPr>
              <a:t>O(f(n)) = O(n</a:t>
            </a:r>
            <a:r>
              <a:rPr lang="en-US" altLang="zh-CN" sz="1800" baseline="30000" dirty="0">
                <a:ea typeface="楷体_GB2312"/>
              </a:rPr>
              <a:t>3</a:t>
            </a:r>
            <a:r>
              <a:rPr lang="en-US" altLang="zh-CN" sz="1800" dirty="0">
                <a:ea typeface="楷体_GB2312"/>
              </a:rPr>
              <a:t>)</a:t>
            </a:r>
          </a:p>
        </p:txBody>
      </p:sp>
      <p:sp>
        <p:nvSpPr>
          <p:cNvPr id="57398" name="Rectangle 54"/>
          <p:cNvSpPr/>
          <p:nvPr/>
        </p:nvSpPr>
        <p:spPr>
          <a:xfrm>
            <a:off x="5867400" y="4222750"/>
            <a:ext cx="3024188" cy="136683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2800" dirty="0">
                <a:solidFill>
                  <a:srgbClr val="993300"/>
                </a:solidFill>
                <a:ea typeface="楷体_GB2312"/>
              </a:rPr>
              <a:t>T(n) = n</a:t>
            </a:r>
            <a:r>
              <a:rPr lang="en-US" altLang="zh-CN" sz="2800" baseline="30000" dirty="0">
                <a:solidFill>
                  <a:srgbClr val="993300"/>
                </a:solidFill>
                <a:ea typeface="楷体_GB2312"/>
              </a:rPr>
              <a:t>2</a:t>
            </a:r>
            <a:r>
              <a:rPr lang="en-US" altLang="zh-CN" sz="2800" dirty="0">
                <a:solidFill>
                  <a:srgbClr val="993300"/>
                </a:solidFill>
                <a:ea typeface="楷体_GB2312"/>
              </a:rPr>
              <a:t>+n</a:t>
            </a:r>
            <a:r>
              <a:rPr lang="en-US" altLang="zh-CN" sz="2800" baseline="30000" dirty="0">
                <a:solidFill>
                  <a:srgbClr val="993300"/>
                </a:solidFill>
                <a:ea typeface="楷体_GB2312"/>
              </a:rPr>
              <a:t>3</a:t>
            </a:r>
          </a:p>
          <a:p>
            <a:pPr marL="342900" lvl="0" indent="-342900" algn="just" eaLnBrk="1" hangingPunct="1">
              <a:spcBef>
                <a:spcPct val="0"/>
              </a:spcBef>
              <a:buClrTx/>
              <a:buSzPct val="100000"/>
              <a:buFont typeface="Arial" panose="020B0604020202020204" pitchFamily="34" charset="0"/>
              <a:buNone/>
            </a:pPr>
            <a:r>
              <a:rPr lang="en-US" altLang="zh-CN" sz="2800" dirty="0">
                <a:solidFill>
                  <a:srgbClr val="993300"/>
                </a:solidFill>
                <a:ea typeface="楷体_GB2312"/>
              </a:rPr>
              <a:t>        ≤cn</a:t>
            </a:r>
            <a:r>
              <a:rPr lang="en-US" altLang="zh-CN" sz="2800" baseline="30000" dirty="0">
                <a:solidFill>
                  <a:srgbClr val="993300"/>
                </a:solidFill>
                <a:ea typeface="楷体_GB2312"/>
              </a:rPr>
              <a:t>3	 </a:t>
            </a:r>
            <a:r>
              <a:rPr lang="en-US" altLang="zh-CN" sz="2800" dirty="0">
                <a:solidFill>
                  <a:srgbClr val="993300"/>
                </a:solidFill>
                <a:ea typeface="楷体_GB2312"/>
              </a:rPr>
              <a:t>(c≥2)</a:t>
            </a:r>
          </a:p>
          <a:p>
            <a:pPr marL="342900" lvl="0" indent="-342900" algn="just" eaLnBrk="1" hangingPunct="1">
              <a:spcBef>
                <a:spcPct val="0"/>
              </a:spcBef>
              <a:buClrTx/>
              <a:buSzPct val="100000"/>
              <a:buFont typeface="Arial" panose="020B0604020202020204" pitchFamily="34" charset="0"/>
              <a:buNone/>
            </a:pPr>
            <a:r>
              <a:rPr lang="en-US" altLang="zh-CN" sz="2800" dirty="0">
                <a:solidFill>
                  <a:srgbClr val="993300"/>
                </a:solidFill>
                <a:ea typeface="楷体_GB2312"/>
              </a:rPr>
              <a:t>        </a:t>
            </a:r>
            <a:r>
              <a:rPr lang="en-US" altLang="zh-CN" sz="2800" baseline="30000" dirty="0">
                <a:solidFill>
                  <a:srgbClr val="993300"/>
                </a:solidFill>
                <a:ea typeface="楷体_GB2312"/>
              </a:rPr>
              <a:t> </a:t>
            </a:r>
            <a:r>
              <a:rPr lang="en-US" altLang="zh-CN" sz="2800" dirty="0">
                <a:solidFill>
                  <a:srgbClr val="993300"/>
                </a:solidFill>
                <a:ea typeface="楷体_GB2312"/>
              </a:rPr>
              <a:t>= O(n</a:t>
            </a:r>
            <a:r>
              <a:rPr lang="en-US" altLang="zh-CN" sz="2800" baseline="30000" dirty="0">
                <a:solidFill>
                  <a:srgbClr val="993300"/>
                </a:solidFill>
                <a:ea typeface="楷体_GB2312"/>
              </a:rPr>
              <a:t>3</a:t>
            </a:r>
            <a:r>
              <a:rPr lang="en-US" altLang="zh-CN" sz="2800" dirty="0">
                <a:solidFill>
                  <a:srgbClr val="993300"/>
                </a:solidFill>
                <a:ea typeface="楷体_GB2312"/>
              </a:rPr>
              <a:t>)</a:t>
            </a:r>
          </a:p>
        </p:txBody>
      </p:sp>
      <p:sp>
        <p:nvSpPr>
          <p:cNvPr id="20" name="Rectangle 43"/>
          <p:cNvSpPr/>
          <p:nvPr/>
        </p:nvSpPr>
        <p:spPr>
          <a:xfrm>
            <a:off x="0" y="1944688"/>
            <a:ext cx="4191000" cy="4318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Pct val="100000"/>
              <a:buFont typeface="Arial" panose="020B0604020202020204" pitchFamily="34" charset="0"/>
              <a:buNone/>
            </a:pPr>
            <a:endParaRPr lang="en-US" altLang="zh-CN" sz="1800" dirty="0">
              <a:ea typeface="楷体_GB2312"/>
            </a:endParaRPr>
          </a:p>
        </p:txBody>
      </p:sp>
      <p:sp>
        <p:nvSpPr>
          <p:cNvPr id="21" name="Rectangle 43"/>
          <p:cNvSpPr/>
          <p:nvPr/>
        </p:nvSpPr>
        <p:spPr>
          <a:xfrm>
            <a:off x="252413" y="2393950"/>
            <a:ext cx="4191000" cy="4318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Pct val="100000"/>
              <a:buFont typeface="Arial" panose="020B0604020202020204" pitchFamily="34" charset="0"/>
              <a:buNone/>
            </a:pPr>
            <a:endParaRPr lang="en-US" altLang="zh-CN" sz="1800" dirty="0">
              <a:ea typeface="楷体_GB2312"/>
            </a:endParaRPr>
          </a:p>
        </p:txBody>
      </p:sp>
      <p:sp>
        <p:nvSpPr>
          <p:cNvPr id="22" name="Rectangle 43"/>
          <p:cNvSpPr/>
          <p:nvPr/>
        </p:nvSpPr>
        <p:spPr>
          <a:xfrm>
            <a:off x="1062038" y="3338513"/>
            <a:ext cx="4191000" cy="4318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Pct val="100000"/>
              <a:buFont typeface="Arial" panose="020B0604020202020204" pitchFamily="34" charset="0"/>
              <a:buNone/>
            </a:pPr>
            <a:endParaRPr lang="en-US" altLang="zh-CN" sz="1800" dirty="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7359"/>
                                        </p:tgtEl>
                                        <p:attrNameLst>
                                          <p:attrName>style.visibility</p:attrName>
                                        </p:attrNameLst>
                                      </p:cBhvr>
                                      <p:to>
                                        <p:strVal val="visible"/>
                                      </p:to>
                                    </p:set>
                                    <p:animEffect transition="in" filter="blinds(horizontal)">
                                      <p:cBhvr>
                                        <p:cTn id="19" dur="500"/>
                                        <p:tgtEl>
                                          <p:spTgt spid="5735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iterate type="lt">
                                    <p:tmPct val="0"/>
                                  </p:iterate>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iterate type="lt">
                                    <p:tmPct val="0"/>
                                  </p:iterate>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ox(out)">
                                      <p:cBhvr>
                                        <p:cTn id="39" dur="500"/>
                                        <p:tgtEl>
                                          <p:spTgt spid="2"/>
                                        </p:tgtEl>
                                      </p:cBhvr>
                                    </p:animEffect>
                                  </p:childTnLst>
                                  <p:subTnLst>
                                    <p:audio>
                                      <p:cMediaNode>
                                        <p:cTn display="0" masterRel="sameClick">
                                          <p:stCondLst>
                                            <p:cond evt="begin" delay="0">
                                              <p:tn val="37"/>
                                            </p:cond>
                                          </p:stCondLst>
                                          <p:endCondLst>
                                            <p:cond evt="onStopAudio" delay="0">
                                              <p:tgtEl>
                                                <p:sldTgt/>
                                              </p:tgtEl>
                                            </p:cond>
                                          </p:endCondLst>
                                        </p:cTn>
                                        <p:tgtEl>
                                          <p:sndTgt r:embed="rId2" name="type.wav"/>
                                        </p:tgtEl>
                                      </p:cMediaNode>
                                    </p:audio>
                                  </p:sub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ox(out)">
                                      <p:cBhvr>
                                        <p:cTn id="48" dur="500"/>
                                        <p:tgtEl>
                                          <p:spTgt spid="3"/>
                                        </p:tgtEl>
                                      </p:cBhvr>
                                    </p:animEffect>
                                  </p:childTnLst>
                                  <p:subTnLst>
                                    <p:audio>
                                      <p:cMediaNode>
                                        <p:cTn display="0" masterRel="sameClick">
                                          <p:stCondLst>
                                            <p:cond evt="begin" delay="0">
                                              <p:tn val="46"/>
                                            </p:cond>
                                          </p:stCondLst>
                                          <p:endCondLst>
                                            <p:cond evt="onStopAudio" delay="0">
                                              <p:tgtEl>
                                                <p:sldTgt/>
                                              </p:tgtEl>
                                            </p:cond>
                                          </p:endCondLst>
                                        </p:cTn>
                                        <p:tgtEl>
                                          <p:sndTgt r:embed="rId2" name="type.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7372"/>
                                        </p:tgtEl>
                                        <p:attrNameLst>
                                          <p:attrName>style.visibility</p:attrName>
                                        </p:attrNameLst>
                                      </p:cBhvr>
                                      <p:to>
                                        <p:strVal val="visible"/>
                                      </p:to>
                                    </p:set>
                                    <p:anim calcmode="lin" valueType="num">
                                      <p:cBhvr additive="base">
                                        <p:cTn id="53" dur="500" fill="hold"/>
                                        <p:tgtEl>
                                          <p:spTgt spid="57372"/>
                                        </p:tgtEl>
                                        <p:attrNameLst>
                                          <p:attrName>ppt_x</p:attrName>
                                        </p:attrNameLst>
                                      </p:cBhvr>
                                      <p:tavLst>
                                        <p:tav tm="0">
                                          <p:val>
                                            <p:strVal val="1+#ppt_w/2"/>
                                          </p:val>
                                        </p:tav>
                                        <p:tav tm="100000">
                                          <p:val>
                                            <p:strVal val="#ppt_x"/>
                                          </p:val>
                                        </p:tav>
                                      </p:tavLst>
                                    </p:anim>
                                    <p:anim calcmode="lin" valueType="num">
                                      <p:cBhvr additive="base">
                                        <p:cTn id="54" dur="500" fill="hold"/>
                                        <p:tgtEl>
                                          <p:spTgt spid="5737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57373"/>
                                        </p:tgtEl>
                                        <p:attrNameLst>
                                          <p:attrName>style.visibility</p:attrName>
                                        </p:attrNameLst>
                                      </p:cBhvr>
                                      <p:to>
                                        <p:strVal val="visible"/>
                                      </p:to>
                                    </p:set>
                                    <p:anim calcmode="lin" valueType="num">
                                      <p:cBhvr additive="base">
                                        <p:cTn id="59" dur="500" fill="hold"/>
                                        <p:tgtEl>
                                          <p:spTgt spid="57373"/>
                                        </p:tgtEl>
                                        <p:attrNameLst>
                                          <p:attrName>ppt_x</p:attrName>
                                        </p:attrNameLst>
                                      </p:cBhvr>
                                      <p:tavLst>
                                        <p:tav tm="0">
                                          <p:val>
                                            <p:strVal val="1+#ppt_w/2"/>
                                          </p:val>
                                        </p:tav>
                                        <p:tav tm="100000">
                                          <p:val>
                                            <p:strVal val="#ppt_x"/>
                                          </p:val>
                                        </p:tav>
                                      </p:tavLst>
                                    </p:anim>
                                    <p:anim calcmode="lin" valueType="num">
                                      <p:cBhvr additive="base">
                                        <p:cTn id="60" dur="500" fill="hold"/>
                                        <p:tgtEl>
                                          <p:spTgt spid="5737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iterate type="lt">
                                    <p:tmAbs val="0"/>
                                  </p:iterate>
                                  <p:childTnLst>
                                    <p:set>
                                      <p:cBhvr>
                                        <p:cTn id="64" dur="1" fill="hold">
                                          <p:stCondLst>
                                            <p:cond delay="0"/>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iterate type="lt">
                                    <p:tmAbs val="0"/>
                                  </p:iterate>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7381">
                                            <p:txEl>
                                              <p:pRg st="0" end="0"/>
                                            </p:txEl>
                                          </p:spTgt>
                                        </p:tgtEl>
                                        <p:attrNameLst>
                                          <p:attrName>style.visibility</p:attrName>
                                        </p:attrNameLst>
                                      </p:cBhvr>
                                      <p:to>
                                        <p:strVal val="visible"/>
                                      </p:to>
                                    </p:set>
                                    <p:anim calcmode="lin" valueType="num">
                                      <p:cBhvr additive="base">
                                        <p:cTn id="73" dur="500" fill="hold"/>
                                        <p:tgtEl>
                                          <p:spTgt spid="57381">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73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7381">
                                            <p:txEl>
                                              <p:pRg st="1" end="1"/>
                                            </p:txEl>
                                          </p:spTgt>
                                        </p:tgtEl>
                                        <p:attrNameLst>
                                          <p:attrName>style.visibility</p:attrName>
                                        </p:attrNameLst>
                                      </p:cBhvr>
                                      <p:to>
                                        <p:strVal val="visible"/>
                                      </p:to>
                                    </p:set>
                                    <p:anim calcmode="lin" valueType="num">
                                      <p:cBhvr additive="base">
                                        <p:cTn id="79" dur="500" fill="hold"/>
                                        <p:tgtEl>
                                          <p:spTgt spid="57381">
                                            <p:txEl>
                                              <p:pRg st="1" end="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73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7398">
                                            <p:txEl>
                                              <p:pRg st="0" end="0"/>
                                            </p:txEl>
                                          </p:spTgt>
                                        </p:tgtEl>
                                        <p:attrNameLst>
                                          <p:attrName>style.visibility</p:attrName>
                                        </p:attrNameLst>
                                      </p:cBhvr>
                                      <p:to>
                                        <p:strVal val="visible"/>
                                      </p:to>
                                    </p:set>
                                    <p:anim calcmode="lin" valueType="num">
                                      <p:cBhvr additive="base">
                                        <p:cTn id="85" dur="500" fill="hold"/>
                                        <p:tgtEl>
                                          <p:spTgt spid="57398">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73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57398">
                                            <p:txEl>
                                              <p:pRg st="1" end="1"/>
                                            </p:txEl>
                                          </p:spTgt>
                                        </p:tgtEl>
                                        <p:attrNameLst>
                                          <p:attrName>style.visibility</p:attrName>
                                        </p:attrNameLst>
                                      </p:cBhvr>
                                      <p:to>
                                        <p:strVal val="visible"/>
                                      </p:to>
                                    </p:set>
                                    <p:anim calcmode="lin" valueType="num">
                                      <p:cBhvr additive="base">
                                        <p:cTn id="91" dur="500" fill="hold"/>
                                        <p:tgtEl>
                                          <p:spTgt spid="57398">
                                            <p:txEl>
                                              <p:pRg st="1" end="1"/>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573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7398">
                                            <p:txEl>
                                              <p:pRg st="2" end="2"/>
                                            </p:txEl>
                                          </p:spTgt>
                                        </p:tgtEl>
                                        <p:attrNameLst>
                                          <p:attrName>style.visibility</p:attrName>
                                        </p:attrNameLst>
                                      </p:cBhvr>
                                      <p:to>
                                        <p:strVal val="visible"/>
                                      </p:to>
                                    </p:set>
                                    <p:anim calcmode="lin" valueType="num">
                                      <p:cBhvr additive="base">
                                        <p:cTn id="97" dur="500" fill="hold"/>
                                        <p:tgtEl>
                                          <p:spTgt spid="57398">
                                            <p:txEl>
                                              <p:pRg st="2" end="2"/>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573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8" presetClass="entr" presetSubtype="0" accel="50000" fill="hold" grpId="0" nodeType="clickEffect">
                                  <p:stCondLst>
                                    <p:cond delay="0"/>
                                  </p:stCondLst>
                                  <p:iterate type="lt">
                                    <p:tmPct val="50000"/>
                                  </p:iterate>
                                  <p:childTnLst>
                                    <p:set>
                                      <p:cBhvr>
                                        <p:cTn id="102" dur="1" fill="hold">
                                          <p:stCondLst>
                                            <p:cond delay="0"/>
                                          </p:stCondLst>
                                        </p:cTn>
                                        <p:tgtEl>
                                          <p:spTgt spid="57387"/>
                                        </p:tgtEl>
                                        <p:attrNameLst>
                                          <p:attrName>style.visibility</p:attrName>
                                        </p:attrNameLst>
                                      </p:cBhvr>
                                      <p:to>
                                        <p:strVal val="visible"/>
                                      </p:to>
                                    </p:set>
                                    <p:set>
                                      <p:cBhvr>
                                        <p:cTn id="103" dur="228" fill="hold">
                                          <p:stCondLst>
                                            <p:cond delay="0"/>
                                          </p:stCondLst>
                                        </p:cTn>
                                        <p:tgtEl>
                                          <p:spTgt spid="57387"/>
                                        </p:tgtEl>
                                        <p:attrNameLst>
                                          <p:attrName>style.rotation</p:attrName>
                                        </p:attrNameLst>
                                      </p:cBhvr>
                                      <p:to>
                                        <p:strVal val="-45.0"/>
                                      </p:to>
                                    </p:set>
                                    <p:anim calcmode="lin" valueType="num">
                                      <p:cBhvr>
                                        <p:cTn id="104" dur="228" fill="hold">
                                          <p:stCondLst>
                                            <p:cond delay="228"/>
                                          </p:stCondLst>
                                        </p:cTn>
                                        <p:tgtEl>
                                          <p:spTgt spid="57387"/>
                                        </p:tgtEl>
                                        <p:attrNameLst>
                                          <p:attrName>style.rotation</p:attrName>
                                        </p:attrNameLst>
                                      </p:cBhvr>
                                      <p:tavLst>
                                        <p:tav tm="0">
                                          <p:val>
                                            <p:fltVal val="-45"/>
                                          </p:val>
                                        </p:tav>
                                        <p:tav tm="69900">
                                          <p:val>
                                            <p:fltVal val="45"/>
                                          </p:val>
                                        </p:tav>
                                        <p:tav tm="100000">
                                          <p:val>
                                            <p:fltVal val="0"/>
                                          </p:val>
                                        </p:tav>
                                      </p:tavLst>
                                    </p:anim>
                                    <p:anim calcmode="lin" valueType="num">
                                      <p:cBhvr>
                                        <p:cTn id="105" dur="228" fill="hold">
                                          <p:stCondLst>
                                            <p:cond delay="0"/>
                                          </p:stCondLst>
                                        </p:cTn>
                                        <p:tgtEl>
                                          <p:spTgt spid="57387"/>
                                        </p:tgtEl>
                                        <p:attrNameLst>
                                          <p:attrName>ppt_y</p:attrName>
                                        </p:attrNameLst>
                                      </p:cBhvr>
                                      <p:tavLst>
                                        <p:tav tm="0">
                                          <p:val>
                                            <p:strVal val="#ppt_y-1"/>
                                          </p:val>
                                        </p:tav>
                                        <p:tav tm="100000">
                                          <p:val>
                                            <p:strVal val="#ppt_y-(0.354*#ppt_w-0.172*#ppt_h)"/>
                                          </p:val>
                                        </p:tav>
                                      </p:tavLst>
                                    </p:anim>
                                    <p:anim calcmode="lin" valueType="num">
                                      <p:cBhvr>
                                        <p:cTn id="106" dur="78" decel="50000" autoRev="1" fill="hold">
                                          <p:stCondLst>
                                            <p:cond delay="228"/>
                                          </p:stCondLst>
                                        </p:cTn>
                                        <p:tgtEl>
                                          <p:spTgt spid="57387"/>
                                        </p:tgtEl>
                                        <p:attrNameLst>
                                          <p:attrName>ppt_y</p:attrName>
                                        </p:attrNameLst>
                                      </p:cBhvr>
                                      <p:tavLst>
                                        <p:tav tm="0">
                                          <p:val>
                                            <p:strVal val="#ppt_y-(0.354*#ppt_w-0.172*#ppt_h)"/>
                                          </p:val>
                                        </p:tav>
                                        <p:tav tm="100000">
                                          <p:val>
                                            <p:strVal val="#ppt_y-(0.354*#ppt_w-0.172*#ppt_h)-#ppt_h/2"/>
                                          </p:val>
                                        </p:tav>
                                      </p:tavLst>
                                    </p:anim>
                                    <p:anim calcmode="lin" valueType="num">
                                      <p:cBhvr>
                                        <p:cTn id="107" dur="68" fill="hold">
                                          <p:stCondLst>
                                            <p:cond delay="432"/>
                                          </p:stCondLst>
                                        </p:cTn>
                                        <p:tgtEl>
                                          <p:spTgt spid="5738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1" grpId="0" build="p"/>
      <p:bldP spid="57347" grpId="0" build="p" bldLvl="2"/>
      <p:bldP spid="57359" grpId="0"/>
      <p:bldP spid="57372" grpId="0"/>
      <p:bldP spid="57373" grpId="0"/>
      <p:bldP spid="57387" grpId="0" animBg="1"/>
      <p:bldP spid="57398" grpId="0" build="p"/>
      <p:bldP spid="20" grpId="0" animBg="1"/>
      <p:bldP spid="20" grpId="1" animBg="1"/>
      <p:bldP spid="21" grpId="0" animBg="1"/>
      <p:bldP spid="21" grpId="1" animBg="1"/>
      <p:bldP spid="22" grpId="0" animBg="1"/>
      <p:bldP spid="2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p:nvPr/>
        </p:nvSpPr>
        <p:spPr>
          <a:xfrm>
            <a:off x="0" y="442913"/>
            <a:ext cx="4953000" cy="6172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15000"/>
              </a:lnSpc>
              <a:buClrTx/>
              <a:buSzPct val="100000"/>
              <a:buFont typeface="Arial" panose="020B0604020202020204" pitchFamily="34" charset="0"/>
              <a:buNone/>
            </a:pPr>
            <a:r>
              <a:rPr lang="en-US" altLang="zh-CN" sz="2400" b="0" dirty="0">
                <a:ea typeface="楷体_GB2312"/>
              </a:rPr>
              <a:t>void  BubbleSort(int a[ ], int n) {</a:t>
            </a:r>
          </a:p>
          <a:p>
            <a:pPr marL="342900" lvl="0" indent="-342900" algn="just" eaLnBrk="1" hangingPunct="1">
              <a:lnSpc>
                <a:spcPct val="90000"/>
              </a:lnSpc>
              <a:buClrTx/>
              <a:buSzPct val="100000"/>
              <a:buFont typeface="Arial" panose="020B0604020202020204" pitchFamily="34" charset="0"/>
              <a:buNone/>
            </a:pPr>
            <a:r>
              <a:rPr lang="en-US" altLang="zh-CN" sz="2400" b="0" dirty="0">
                <a:ea typeface="楷体_GB2312"/>
              </a:rPr>
              <a:t>	int  i, j, flag=1;</a:t>
            </a:r>
          </a:p>
          <a:p>
            <a:pPr marL="342900" lvl="0" indent="-342900" algn="just" eaLnBrk="1" hangingPunct="1">
              <a:lnSpc>
                <a:spcPct val="90000"/>
              </a:lnSpc>
              <a:buClrTx/>
              <a:buSzPct val="100000"/>
              <a:buFont typeface="Arial" panose="020B0604020202020204" pitchFamily="34" charset="0"/>
              <a:buNone/>
            </a:pPr>
            <a:r>
              <a:rPr lang="en-US" altLang="zh-CN" sz="2400" b="0" dirty="0">
                <a:ea typeface="楷体_GB2312"/>
              </a:rPr>
              <a:t>	int  temp;</a:t>
            </a:r>
          </a:p>
          <a:p>
            <a:pPr marL="342900" lvl="0" indent="-342900" algn="just" eaLnBrk="1" hangingPunct="1">
              <a:lnSpc>
                <a:spcPct val="90000"/>
              </a:lnSpc>
              <a:buClrTx/>
              <a:buSzPct val="100000"/>
              <a:buFont typeface="Arial" panose="020B0604020202020204" pitchFamily="34" charset="0"/>
              <a:buNone/>
            </a:pPr>
            <a:r>
              <a:rPr lang="en-US" altLang="zh-CN" sz="2400" b="0" dirty="0">
                <a:ea typeface="楷体_GB2312"/>
              </a:rPr>
              <a:t>	for(i=1; i&lt;n &amp;&amp; flag==1; i++) {</a:t>
            </a:r>
          </a:p>
          <a:p>
            <a:pPr marL="342900" lvl="0" indent="-342900" algn="just" eaLnBrk="1" hangingPunct="1">
              <a:lnSpc>
                <a:spcPct val="90000"/>
              </a:lnSpc>
              <a:buClrTx/>
              <a:buSzPct val="100000"/>
              <a:buFont typeface="Arial" panose="020B0604020202020204" pitchFamily="34" charset="0"/>
              <a:buNone/>
            </a:pPr>
            <a:r>
              <a:rPr lang="en-US" altLang="zh-CN" sz="2400" b="0" dirty="0">
                <a:ea typeface="楷体_GB2312"/>
              </a:rPr>
              <a:t>		flag=0; </a:t>
            </a:r>
          </a:p>
          <a:p>
            <a:pPr marL="342900" lvl="0" indent="-342900" algn="just" eaLnBrk="1" hangingPunct="1">
              <a:lnSpc>
                <a:spcPct val="90000"/>
              </a:lnSpc>
              <a:buClrTx/>
              <a:buSzPct val="100000"/>
              <a:buFont typeface="Arial" panose="020B0604020202020204" pitchFamily="34" charset="0"/>
              <a:buNone/>
            </a:pPr>
            <a:r>
              <a:rPr lang="en-US" altLang="zh-CN" sz="2400" b="0" dirty="0"/>
              <a:t>		for (j=0; j&lt;n-i;j++) {</a:t>
            </a:r>
          </a:p>
          <a:p>
            <a:pPr marL="342900" lvl="0" indent="-342900" algn="just" eaLnBrk="1" hangingPunct="1">
              <a:lnSpc>
                <a:spcPct val="90000"/>
              </a:lnSpc>
              <a:buClrTx/>
              <a:buSzPct val="100000"/>
              <a:buFont typeface="Arial" panose="020B0604020202020204" pitchFamily="34" charset="0"/>
              <a:buNone/>
            </a:pPr>
            <a:r>
              <a:rPr lang="en-US" altLang="zh-CN" sz="2400" b="0" dirty="0"/>
              <a:t>			if (a[j]&gt;a[j+1]) {</a:t>
            </a:r>
          </a:p>
          <a:p>
            <a:pPr marL="342900" lvl="0" indent="-342900" algn="just" eaLnBrk="1" hangingPunct="1">
              <a:lnSpc>
                <a:spcPct val="90000"/>
              </a:lnSpc>
              <a:buClrTx/>
              <a:buSzPct val="100000"/>
              <a:buFont typeface="Arial" panose="020B0604020202020204" pitchFamily="34" charset="0"/>
              <a:buNone/>
            </a:pPr>
            <a:r>
              <a:rPr lang="en-US" altLang="zh-CN" sz="2400" b="0" dirty="0"/>
              <a:t>				flag = 1;</a:t>
            </a:r>
          </a:p>
          <a:p>
            <a:pPr marL="342900" lvl="0" indent="-342900" algn="just" eaLnBrk="1" hangingPunct="1">
              <a:lnSpc>
                <a:spcPct val="90000"/>
              </a:lnSpc>
              <a:buClrTx/>
              <a:buSzPct val="100000"/>
              <a:buFont typeface="Arial" panose="020B0604020202020204" pitchFamily="34" charset="0"/>
              <a:buNone/>
            </a:pPr>
            <a:r>
              <a:rPr lang="en-US" altLang="zh-CN" sz="2400" b="0" dirty="0"/>
              <a:t>				temp = a[j];</a:t>
            </a:r>
          </a:p>
          <a:p>
            <a:pPr marL="342900" lvl="0" indent="-342900" algn="just" eaLnBrk="1" hangingPunct="1">
              <a:lnSpc>
                <a:spcPct val="90000"/>
              </a:lnSpc>
              <a:buClrTx/>
              <a:buSzPct val="100000"/>
              <a:buFont typeface="Arial" panose="020B0604020202020204" pitchFamily="34" charset="0"/>
              <a:buNone/>
            </a:pPr>
            <a:r>
              <a:rPr lang="en-US" altLang="zh-CN" sz="2400" b="0" dirty="0"/>
              <a:t>     			a[j] = a[j+1];</a:t>
            </a:r>
          </a:p>
          <a:p>
            <a:pPr marL="342900" lvl="0" indent="-342900" algn="just" eaLnBrk="1" hangingPunct="1">
              <a:lnSpc>
                <a:spcPct val="90000"/>
              </a:lnSpc>
              <a:buClrTx/>
              <a:buSzPct val="100000"/>
              <a:buFont typeface="Arial" panose="020B0604020202020204" pitchFamily="34" charset="0"/>
              <a:buNone/>
            </a:pPr>
            <a:r>
              <a:rPr lang="en-US" altLang="zh-CN" sz="2400" b="0" dirty="0"/>
              <a:t>     			a[j+1] = temp;</a:t>
            </a:r>
          </a:p>
          <a:p>
            <a:pPr marL="342900" lvl="0" indent="-342900" algn="just" eaLnBrk="1" hangingPunct="1">
              <a:lnSpc>
                <a:spcPct val="90000"/>
              </a:lnSpc>
              <a:buClrTx/>
              <a:buSzPct val="100000"/>
              <a:buFont typeface="Arial" panose="020B0604020202020204" pitchFamily="34" charset="0"/>
              <a:buNone/>
            </a:pPr>
            <a:r>
              <a:rPr lang="en-US" altLang="zh-CN" sz="2400" b="0" dirty="0"/>
              <a:t>    			}</a:t>
            </a:r>
          </a:p>
          <a:p>
            <a:pPr marL="342900" lvl="0" indent="-342900" algn="just" eaLnBrk="1" hangingPunct="1">
              <a:lnSpc>
                <a:spcPct val="90000"/>
              </a:lnSpc>
              <a:buClrTx/>
              <a:buSzPct val="100000"/>
              <a:buFont typeface="Arial" panose="020B0604020202020204" pitchFamily="34" charset="0"/>
              <a:buNone/>
            </a:pPr>
            <a:r>
              <a:rPr lang="en-US" altLang="zh-CN" sz="2400" b="0" dirty="0"/>
              <a:t>  		}</a:t>
            </a:r>
          </a:p>
          <a:p>
            <a:pPr marL="342900" lvl="0" indent="-342900" algn="just" eaLnBrk="1" hangingPunct="1">
              <a:lnSpc>
                <a:spcPct val="90000"/>
              </a:lnSpc>
              <a:buClrTx/>
              <a:buSzPct val="100000"/>
              <a:buFont typeface="Arial" panose="020B0604020202020204" pitchFamily="34" charset="0"/>
              <a:buNone/>
            </a:pPr>
            <a:r>
              <a:rPr lang="en-US" altLang="zh-CN" sz="2400" b="0" dirty="0"/>
              <a:t>	}</a:t>
            </a:r>
          </a:p>
          <a:p>
            <a:pPr marL="342900" lvl="0" indent="-342900" algn="just" eaLnBrk="1" hangingPunct="1">
              <a:lnSpc>
                <a:spcPct val="90000"/>
              </a:lnSpc>
              <a:buClrTx/>
              <a:buSzPct val="100000"/>
              <a:buFont typeface="Arial" panose="020B0604020202020204" pitchFamily="34" charset="0"/>
              <a:buNone/>
            </a:pPr>
            <a:r>
              <a:rPr lang="en-US" altLang="zh-CN" sz="2400" b="0" dirty="0"/>
              <a:t>}</a:t>
            </a:r>
          </a:p>
        </p:txBody>
      </p:sp>
      <p:grpSp>
        <p:nvGrpSpPr>
          <p:cNvPr id="2" name="Group 3"/>
          <p:cNvGrpSpPr/>
          <p:nvPr/>
        </p:nvGrpSpPr>
        <p:grpSpPr>
          <a:xfrm>
            <a:off x="4752975" y="3473450"/>
            <a:ext cx="3221038" cy="1511300"/>
            <a:chOff x="3011" y="2594"/>
            <a:chExt cx="1734" cy="952"/>
          </a:xfrm>
        </p:grpSpPr>
        <p:sp>
          <p:nvSpPr>
            <p:cNvPr id="17416" name="AutoShape 4"/>
            <p:cNvSpPr/>
            <p:nvPr/>
          </p:nvSpPr>
          <p:spPr>
            <a:xfrm>
              <a:off x="3011" y="2594"/>
              <a:ext cx="672" cy="912"/>
            </a:xfrm>
            <a:prstGeom prst="rightBrace">
              <a:avLst>
                <a:gd name="adj1" fmla="val 11303"/>
                <a:gd name="adj2" fmla="val 50000"/>
              </a:avLst>
            </a:prstGeom>
            <a:noFill/>
            <a:ln w="28575" cap="flat" cmpd="sng">
              <a:solidFill>
                <a:srgbClr val="0000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2400" b="0" dirty="0"/>
            </a:p>
          </p:txBody>
        </p:sp>
        <p:sp>
          <p:nvSpPr>
            <p:cNvPr id="17417" name="Text Box 5"/>
            <p:cNvSpPr txBox="1"/>
            <p:nvPr/>
          </p:nvSpPr>
          <p:spPr>
            <a:xfrm>
              <a:off x="3641" y="2906"/>
              <a:ext cx="1104" cy="6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2400" b="0" dirty="0">
                  <a:solidFill>
                    <a:srgbClr val="0000FF"/>
                  </a:solidFill>
                </a:rPr>
                <a:t>depend on </a:t>
              </a:r>
            </a:p>
            <a:p>
              <a:pPr marL="0" lvl="0" indent="0" eaLnBrk="1" hangingPunct="1">
                <a:spcBef>
                  <a:spcPct val="50000"/>
                </a:spcBef>
                <a:buClrTx/>
                <a:buSzPct val="100000"/>
                <a:buFont typeface="Arial" panose="020B0604020202020204" pitchFamily="34" charset="0"/>
                <a:buNone/>
              </a:pPr>
              <a:r>
                <a:rPr lang="en-US" altLang="zh-CN" sz="2400" b="0" dirty="0">
                  <a:solidFill>
                    <a:srgbClr val="0000FF"/>
                  </a:solidFill>
                </a:rPr>
                <a:t>a[j]&gt;a[j+1]</a:t>
              </a:r>
            </a:p>
          </p:txBody>
        </p:sp>
      </p:grpSp>
      <p:sp>
        <p:nvSpPr>
          <p:cNvPr id="133126" name="Rectangle 6"/>
          <p:cNvSpPr/>
          <p:nvPr/>
        </p:nvSpPr>
        <p:spPr>
          <a:xfrm>
            <a:off x="4114800" y="595313"/>
            <a:ext cx="5029200" cy="3048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50000"/>
              </a:lnSpc>
              <a:buClrTx/>
              <a:buSzPct val="100000"/>
              <a:buFont typeface="Arial" panose="020B0604020202020204" pitchFamily="34" charset="0"/>
              <a:buNone/>
            </a:pPr>
            <a:r>
              <a:rPr lang="en-US" altLang="zh-CN" sz="2400" b="0" dirty="0">
                <a:solidFill>
                  <a:srgbClr val="006600"/>
                </a:solidFill>
                <a:ea typeface="楷体_GB2312"/>
              </a:rPr>
              <a:t>	1, 6, 9, 10, 15</a:t>
            </a:r>
          </a:p>
          <a:p>
            <a:pPr marL="342900" lvl="0" indent="-342900" algn="just" eaLnBrk="1" hangingPunct="1">
              <a:buClrTx/>
              <a:buSzPct val="100000"/>
              <a:buFont typeface="Arial" panose="020B0604020202020204" pitchFamily="34" charset="0"/>
              <a:buNone/>
            </a:pPr>
            <a:r>
              <a:rPr lang="en-US" altLang="zh-CN" sz="2400" b="0" dirty="0">
                <a:solidFill>
                  <a:srgbClr val="FF3300"/>
                </a:solidFill>
                <a:ea typeface="楷体_GB2312"/>
              </a:rPr>
              <a:t>	Best because of no exchange (0)</a:t>
            </a:r>
          </a:p>
          <a:p>
            <a:pPr marL="342900" lvl="0" indent="-342900" algn="just" eaLnBrk="1" hangingPunct="1">
              <a:lnSpc>
                <a:spcPct val="200000"/>
              </a:lnSpc>
              <a:buClrTx/>
              <a:buSzPct val="100000"/>
              <a:buFont typeface="Arial" panose="020B0604020202020204" pitchFamily="34" charset="0"/>
              <a:buNone/>
            </a:pPr>
            <a:r>
              <a:rPr lang="en-US" altLang="zh-CN" sz="2400" b="0" dirty="0">
                <a:solidFill>
                  <a:srgbClr val="006600"/>
                </a:solidFill>
                <a:ea typeface="楷体_GB2312"/>
              </a:rPr>
              <a:t>	15, 10 , 9 , 6 , 1</a:t>
            </a:r>
          </a:p>
          <a:p>
            <a:pPr marL="342900" lvl="0" indent="-342900" algn="just" eaLnBrk="1" hangingPunct="1">
              <a:buClrTx/>
              <a:buSzPct val="100000"/>
              <a:buFont typeface="Arial" panose="020B0604020202020204" pitchFamily="34" charset="0"/>
              <a:buNone/>
            </a:pPr>
            <a:r>
              <a:rPr lang="en-US" altLang="zh-CN" sz="2400" b="0" dirty="0">
                <a:solidFill>
                  <a:srgbClr val="FF3300"/>
                </a:solidFill>
                <a:ea typeface="楷体_GB2312"/>
              </a:rPr>
              <a:t>	Worst because of exchange every time</a:t>
            </a:r>
          </a:p>
        </p:txBody>
      </p:sp>
      <p:sp>
        <p:nvSpPr>
          <p:cNvPr id="133127" name="Rectangle 7"/>
          <p:cNvSpPr/>
          <p:nvPr/>
        </p:nvSpPr>
        <p:spPr>
          <a:xfrm>
            <a:off x="1908175" y="5138738"/>
            <a:ext cx="4606925" cy="8445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Font typeface="Arial" panose="020B0604020202020204" pitchFamily="34" charset="0"/>
              <a:buNone/>
            </a:pPr>
            <a:r>
              <a:rPr lang="en-US" altLang="zh-CN" sz="2400" dirty="0">
                <a:solidFill>
                  <a:srgbClr val="FF3300"/>
                </a:solidFill>
                <a:ea typeface="楷体_GB2312"/>
              </a:rPr>
              <a:t>	Different time complexity with different data elements values, so, </a:t>
            </a:r>
          </a:p>
        </p:txBody>
      </p:sp>
      <p:sp>
        <p:nvSpPr>
          <p:cNvPr id="17414" name="Rectangle 9"/>
          <p:cNvSpPr>
            <a:spLocks noGrp="1"/>
          </p:cNvSpPr>
          <p:nvPr>
            <p:ph type="title"/>
          </p:nvPr>
        </p:nvSpPr>
        <p:spPr>
          <a:xfrm>
            <a:off x="990600" y="0"/>
            <a:ext cx="7924800" cy="685800"/>
          </a:xfrm>
          <a:ln/>
        </p:spPr>
        <p:txBody>
          <a:bodyPr vert="horz" wrap="square" lIns="91440" tIns="45720" rIns="91440" bIns="45720" anchor="t"/>
          <a:lstStyle/>
          <a:p>
            <a:pPr eaLnBrk="1" hangingPunct="1"/>
            <a:r>
              <a:rPr lang="en-US" altLang="zh-CN" sz="3200" dirty="0">
                <a:solidFill>
                  <a:srgbClr val="006600"/>
                </a:solidFill>
                <a:latin typeface="华文新魏" panose="02010800040101010101" pitchFamily="2" charset="-122"/>
                <a:ea typeface="+mj-ea"/>
                <a:cs typeface="+mj-cs"/>
              </a:rPr>
              <a:t>Average Time Complexity</a:t>
            </a:r>
            <a:endParaRPr lang="en-US" altLang="zh-CN" dirty="0">
              <a:latin typeface="+mj-lt"/>
              <a:ea typeface="+mj-ea"/>
              <a:cs typeface="+mj-cs"/>
            </a:endParaRPr>
          </a:p>
        </p:txBody>
      </p:sp>
      <p:sp>
        <p:nvSpPr>
          <p:cNvPr id="133131" name="Rectangle 11"/>
          <p:cNvSpPr/>
          <p:nvPr/>
        </p:nvSpPr>
        <p:spPr>
          <a:xfrm>
            <a:off x="3897313" y="5903913"/>
            <a:ext cx="4905375" cy="5048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Font typeface="Arial" panose="020B0604020202020204" pitchFamily="34" charset="0"/>
              <a:buNone/>
            </a:pPr>
            <a:r>
              <a:rPr lang="en-US" altLang="zh-CN" sz="2400" dirty="0">
                <a:solidFill>
                  <a:srgbClr val="008080"/>
                </a:solidFill>
                <a:latin typeface="Rockwell Extra Bold" panose="02060903040505020403" pitchFamily="18" charset="0"/>
                <a:ea typeface="楷体_GB2312"/>
              </a:rPr>
              <a:t>average time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linds(horizontal)">
                                      <p:cBhvr>
                                        <p:cTn id="7" dur="500"/>
                                        <p:tgtEl>
                                          <p:spTgt spid="133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3126">
                                            <p:txEl>
                                              <p:pRg st="0" end="0"/>
                                            </p:txEl>
                                          </p:spTgt>
                                        </p:tgtEl>
                                        <p:attrNameLst>
                                          <p:attrName>style.visibility</p:attrName>
                                        </p:attrNameLst>
                                      </p:cBhvr>
                                      <p:to>
                                        <p:strVal val="visible"/>
                                      </p:to>
                                    </p:set>
                                    <p:anim calcmode="lin" valueType="num">
                                      <p:cBhvr additive="base">
                                        <p:cTn id="18" dur="500" fill="hold"/>
                                        <p:tgtEl>
                                          <p:spTgt spid="13312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33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33126">
                                            <p:txEl>
                                              <p:pRg st="1" end="1"/>
                                            </p:txEl>
                                          </p:spTgt>
                                        </p:tgtEl>
                                        <p:attrNameLst>
                                          <p:attrName>style.visibility</p:attrName>
                                        </p:attrNameLst>
                                      </p:cBhvr>
                                      <p:to>
                                        <p:strVal val="visible"/>
                                      </p:to>
                                    </p:set>
                                    <p:anim calcmode="lin" valueType="num">
                                      <p:cBhvr additive="base">
                                        <p:cTn id="24" dur="500" fill="hold"/>
                                        <p:tgtEl>
                                          <p:spTgt spid="133126">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3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3126">
                                            <p:txEl>
                                              <p:pRg st="2" end="2"/>
                                            </p:txEl>
                                          </p:spTgt>
                                        </p:tgtEl>
                                        <p:attrNameLst>
                                          <p:attrName>style.visibility</p:attrName>
                                        </p:attrNameLst>
                                      </p:cBhvr>
                                      <p:to>
                                        <p:strVal val="visible"/>
                                      </p:to>
                                    </p:set>
                                    <p:anim calcmode="lin" valueType="num">
                                      <p:cBhvr additive="base">
                                        <p:cTn id="30" dur="500" fill="hold"/>
                                        <p:tgtEl>
                                          <p:spTgt spid="133126">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331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33126">
                                            <p:txEl>
                                              <p:pRg st="3" end="3"/>
                                            </p:txEl>
                                          </p:spTgt>
                                        </p:tgtEl>
                                        <p:attrNameLst>
                                          <p:attrName>style.visibility</p:attrName>
                                        </p:attrNameLst>
                                      </p:cBhvr>
                                      <p:to>
                                        <p:strVal val="visible"/>
                                      </p:to>
                                    </p:set>
                                    <p:anim calcmode="lin" valueType="num">
                                      <p:cBhvr additive="base">
                                        <p:cTn id="36" dur="500" fill="hold"/>
                                        <p:tgtEl>
                                          <p:spTgt spid="133126">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31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3127">
                                            <p:txEl>
                                              <p:pRg st="0" end="0"/>
                                            </p:txEl>
                                          </p:spTgt>
                                        </p:tgtEl>
                                        <p:attrNameLst>
                                          <p:attrName>style.visibility</p:attrName>
                                        </p:attrNameLst>
                                      </p:cBhvr>
                                      <p:to>
                                        <p:strVal val="visible"/>
                                      </p:to>
                                    </p:set>
                                    <p:anim calcmode="lin" valueType="num">
                                      <p:cBhvr additive="base">
                                        <p:cTn id="42" dur="500" fill="hold"/>
                                        <p:tgtEl>
                                          <p:spTgt spid="133127">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331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33131">
                                            <p:txEl>
                                              <p:pRg st="0" end="0"/>
                                            </p:txEl>
                                          </p:spTgt>
                                        </p:tgtEl>
                                        <p:attrNameLst>
                                          <p:attrName>style.visibility</p:attrName>
                                        </p:attrNameLst>
                                      </p:cBhvr>
                                      <p:to>
                                        <p:strVal val="visible"/>
                                      </p:to>
                                    </p:set>
                                    <p:anim calcmode="lin" valueType="num">
                                      <p:cBhvr additive="base">
                                        <p:cTn id="48" dur="500" fill="hold"/>
                                        <p:tgtEl>
                                          <p:spTgt spid="133131">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331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P spid="133126" grpId="0" build="p"/>
      <p:bldP spid="133127" grpId="0" build="p"/>
      <p:bldP spid="1331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descr="Rectangle: Click to edit Master text styles&#10;Second level&#10;Third level&#10;Fourth level&#10;Fifth level"/>
          <p:cNvSpPr>
            <a:spLocks noGrp="1"/>
          </p:cNvSpPr>
          <p:nvPr>
            <p:ph idx="4294967295"/>
          </p:nvPr>
        </p:nvSpPr>
        <p:spPr>
          <a:xfrm>
            <a:off x="0" y="773113"/>
            <a:ext cx="8715375" cy="5761037"/>
          </a:xfrm>
          <a:ln/>
        </p:spPr>
        <p:txBody>
          <a:bodyPr vert="horz" wrap="square" lIns="91440" tIns="45720" rIns="91440" bIns="45720" anchor="t"/>
          <a:lstStyle/>
          <a:p>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1</a:t>
            </a: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x=x+1</a:t>
            </a:r>
          </a:p>
          <a:p>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2</a:t>
            </a: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for (i=1; i&lt;=n; i++)</a:t>
            </a:r>
            <a:endParaRPr lang="zh-CN" altLang="zh-CN" sz="3600" dirty="0">
              <a:latin typeface="Arial Unicode MS" panose="020B0604020202020204" pitchFamily="34" charset="-122"/>
              <a:ea typeface="Arial Unicode MS" panose="020B0604020202020204" pitchFamily="34" charset="-122"/>
            </a:endParaRPr>
          </a:p>
          <a:p>
            <a:r>
              <a:rPr lang="en-US" altLang="zh-CN" sz="3600" dirty="0">
                <a:latin typeface="Arial Unicode MS" panose="020B0604020202020204" pitchFamily="34" charset="-122"/>
                <a:ea typeface="Arial Unicode MS" panose="020B0604020202020204" pitchFamily="34" charset="-122"/>
              </a:rPr>
              <a:t>              x=x+1</a:t>
            </a:r>
            <a:endParaRPr lang="zh-CN" altLang="zh-CN" sz="3600" dirty="0">
              <a:latin typeface="Arial Unicode MS" panose="020B0604020202020204" pitchFamily="34" charset="-122"/>
              <a:ea typeface="Arial Unicode MS" panose="020B0604020202020204" pitchFamily="34" charset="-122"/>
            </a:endParaRPr>
          </a:p>
          <a:p>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3</a:t>
            </a: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for (i=1; i&lt;=n; i++)</a:t>
            </a:r>
            <a:endParaRPr lang="zh-CN" altLang="zh-CN" sz="3600" dirty="0">
              <a:latin typeface="Arial Unicode MS" panose="020B0604020202020204" pitchFamily="34" charset="-122"/>
              <a:ea typeface="Arial Unicode MS" panose="020B0604020202020204" pitchFamily="34" charset="-122"/>
            </a:endParaRPr>
          </a:p>
          <a:p>
            <a:r>
              <a:rPr lang="en-US" altLang="zh-CN" sz="3600" dirty="0">
                <a:latin typeface="Arial Unicode MS" panose="020B0604020202020204" pitchFamily="34" charset="-122"/>
                <a:ea typeface="Arial Unicode MS" panose="020B0604020202020204" pitchFamily="34" charset="-122"/>
              </a:rPr>
              <a:t>              for (j=1; j&lt;=n;j++)</a:t>
            </a:r>
            <a:endParaRPr lang="zh-CN" altLang="zh-CN" sz="3600" dirty="0">
              <a:latin typeface="Arial Unicode MS" panose="020B0604020202020204" pitchFamily="34" charset="-122"/>
              <a:ea typeface="Arial Unicode MS" panose="020B0604020202020204" pitchFamily="34" charset="-122"/>
            </a:endParaRPr>
          </a:p>
          <a:p>
            <a:r>
              <a:rPr lang="en-US" altLang="zh-CN" sz="3600" dirty="0">
                <a:latin typeface="Arial Unicode MS" panose="020B0604020202020204" pitchFamily="34" charset="-122"/>
                <a:ea typeface="Arial Unicode MS" panose="020B0604020202020204" pitchFamily="34" charset="-122"/>
              </a:rPr>
              <a:t>                     x=x+1</a:t>
            </a:r>
            <a:endParaRPr lang="zh-CN" altLang="zh-CN" sz="3600" dirty="0">
              <a:latin typeface="Arial Unicode MS" panose="020B0604020202020204" pitchFamily="34" charset="-122"/>
              <a:ea typeface="Arial Unicode MS" panose="020B0604020202020204" pitchFamily="34" charset="-122"/>
            </a:endParaRPr>
          </a:p>
          <a:p>
            <a:endParaRPr lang="zh-CN" altLang="zh-CN" dirty="0">
              <a:latin typeface="Arial Unicode MS" panose="020B0604020202020204" pitchFamily="34" charset="-122"/>
              <a:ea typeface="Arial Unicode MS" panose="020B0604020202020204" pitchFamily="34" charset="-122"/>
            </a:endParaRPr>
          </a:p>
        </p:txBody>
      </p:sp>
      <p:sp>
        <p:nvSpPr>
          <p:cNvPr id="5" name="矩形 4"/>
          <p:cNvSpPr/>
          <p:nvPr/>
        </p:nvSpPr>
        <p:spPr>
          <a:xfrm>
            <a:off x="6308725" y="655638"/>
            <a:ext cx="1108075"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3600" dirty="0">
                <a:solidFill>
                  <a:srgbClr val="FF0000"/>
                </a:solidFill>
              </a:rPr>
              <a:t>O(1)</a:t>
            </a:r>
            <a:endParaRPr lang="zh-CN" altLang="en-US" sz="3600" dirty="0">
              <a:solidFill>
                <a:srgbClr val="FF0000"/>
              </a:solidFill>
            </a:endParaRPr>
          </a:p>
        </p:txBody>
      </p:sp>
      <p:sp>
        <p:nvSpPr>
          <p:cNvPr id="6" name="矩形 5"/>
          <p:cNvSpPr/>
          <p:nvPr/>
        </p:nvSpPr>
        <p:spPr>
          <a:xfrm>
            <a:off x="6372225" y="1584325"/>
            <a:ext cx="1133475"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3600" dirty="0">
                <a:solidFill>
                  <a:srgbClr val="FF0000"/>
                </a:solidFill>
              </a:rPr>
              <a:t>O(n)</a:t>
            </a:r>
            <a:endParaRPr lang="zh-CN" altLang="en-US" sz="3600" dirty="0">
              <a:solidFill>
                <a:srgbClr val="FF0000"/>
              </a:solidFill>
            </a:endParaRPr>
          </a:p>
        </p:txBody>
      </p:sp>
      <p:sp>
        <p:nvSpPr>
          <p:cNvPr id="7" name="矩形 6"/>
          <p:cNvSpPr/>
          <p:nvPr/>
        </p:nvSpPr>
        <p:spPr>
          <a:xfrm>
            <a:off x="6462713" y="2979738"/>
            <a:ext cx="1304925"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3600" dirty="0">
                <a:solidFill>
                  <a:srgbClr val="FF0000"/>
                </a:solidFill>
              </a:rPr>
              <a:t>O(n</a:t>
            </a:r>
            <a:r>
              <a:rPr lang="en-US" altLang="zh-CN" sz="3600" baseline="30000" dirty="0">
                <a:solidFill>
                  <a:srgbClr val="FF0000"/>
                </a:solidFill>
              </a:rPr>
              <a:t>2</a:t>
            </a:r>
            <a:r>
              <a:rPr lang="en-US" altLang="zh-CN" sz="3600" dirty="0">
                <a:solidFill>
                  <a:srgbClr val="FF0000"/>
                </a:solidFill>
              </a:rPr>
              <a:t>)</a:t>
            </a:r>
            <a:endParaRPr lang="zh-CN" altLang="en-US" sz="3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0" y="76200"/>
            <a:ext cx="9144000" cy="914400"/>
          </a:xfrm>
          <a:ln/>
        </p:spPr>
        <p:txBody>
          <a:bodyPr vert="horz" wrap="square" lIns="91440" tIns="45720" rIns="91440" bIns="45720" anchor="t"/>
          <a:lstStyle/>
          <a:p>
            <a:pPr eaLnBrk="1" hangingPunct="1"/>
            <a:r>
              <a:rPr lang="en-US" altLang="zh-CN" sz="3200" dirty="0">
                <a:solidFill>
                  <a:srgbClr val="006600"/>
                </a:solidFill>
                <a:latin typeface="华文新魏" panose="02010800040101010101" pitchFamily="2" charset="-122"/>
                <a:ea typeface="+mj-ea"/>
                <a:cs typeface="+mj-cs"/>
              </a:rPr>
              <a:t>Common Time complexity </a:t>
            </a:r>
          </a:p>
        </p:txBody>
      </p:sp>
      <p:sp>
        <p:nvSpPr>
          <p:cNvPr id="134147" name="Rectangle 3"/>
          <p:cNvSpPr/>
          <p:nvPr/>
        </p:nvSpPr>
        <p:spPr>
          <a:xfrm>
            <a:off x="152400" y="890588"/>
            <a:ext cx="3843338" cy="361791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O(1)		</a:t>
            </a:r>
            <a:r>
              <a:rPr lang="zh-CN" altLang="en-US" sz="2600" dirty="0">
                <a:solidFill>
                  <a:srgbClr val="0000FF"/>
                </a:solidFill>
                <a:ea typeface="楷体_GB2312"/>
              </a:rPr>
              <a:t>常数阶</a:t>
            </a: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O(n)		</a:t>
            </a:r>
            <a:r>
              <a:rPr lang="zh-CN" altLang="en-US" sz="2600" dirty="0">
                <a:solidFill>
                  <a:srgbClr val="0000FF"/>
                </a:solidFill>
                <a:ea typeface="楷体_GB2312"/>
              </a:rPr>
              <a:t>线性阶</a:t>
            </a:r>
            <a:endParaRPr lang="zh-CN" altLang="en-US" sz="2600" dirty="0">
              <a:ea typeface="楷体_GB2312"/>
            </a:endParaRP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O(n</a:t>
            </a:r>
            <a:r>
              <a:rPr lang="en-US" altLang="zh-CN" sz="2600" baseline="30000" dirty="0">
                <a:ea typeface="楷体_GB2312"/>
              </a:rPr>
              <a:t>2</a:t>
            </a:r>
            <a:r>
              <a:rPr lang="en-US" altLang="zh-CN" sz="2600" dirty="0">
                <a:ea typeface="楷体_GB2312"/>
              </a:rPr>
              <a:t>)		</a:t>
            </a:r>
            <a:r>
              <a:rPr lang="zh-CN" altLang="en-US" sz="2600" dirty="0">
                <a:solidFill>
                  <a:srgbClr val="0000FF"/>
                </a:solidFill>
                <a:ea typeface="楷体_GB2312"/>
              </a:rPr>
              <a:t>平方阶</a:t>
            </a:r>
            <a:endParaRPr lang="zh-CN" altLang="en-US" sz="2600" dirty="0">
              <a:ea typeface="楷体_GB2312"/>
            </a:endParaRP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O(n</a:t>
            </a:r>
            <a:r>
              <a:rPr lang="en-US" altLang="zh-CN" sz="2600" baseline="30000" dirty="0">
                <a:ea typeface="楷体_GB2312"/>
              </a:rPr>
              <a:t>3</a:t>
            </a:r>
            <a:r>
              <a:rPr lang="en-US" altLang="zh-CN" sz="2600" dirty="0">
                <a:ea typeface="楷体_GB2312"/>
              </a:rPr>
              <a:t>)		</a:t>
            </a:r>
            <a:r>
              <a:rPr lang="zh-CN" altLang="en-US" sz="2600" dirty="0">
                <a:solidFill>
                  <a:srgbClr val="0000FF"/>
                </a:solidFill>
                <a:ea typeface="楷体_GB2312"/>
              </a:rPr>
              <a:t>立方阶</a:t>
            </a:r>
            <a:endParaRPr lang="zh-CN" altLang="en-US" sz="2600" dirty="0">
              <a:ea typeface="楷体_GB2312"/>
            </a:endParaRP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O(n</a:t>
            </a:r>
            <a:r>
              <a:rPr lang="en-US" altLang="zh-CN" sz="2600" baseline="30000" dirty="0">
                <a:ea typeface="楷体_GB2312"/>
              </a:rPr>
              <a:t>k</a:t>
            </a:r>
            <a:r>
              <a:rPr lang="en-US" altLang="zh-CN" sz="2600" dirty="0">
                <a:ea typeface="楷体_GB2312"/>
              </a:rPr>
              <a:t>)		</a:t>
            </a:r>
            <a:r>
              <a:rPr lang="en-US" altLang="zh-CN" sz="2600" dirty="0">
                <a:solidFill>
                  <a:srgbClr val="0000FF"/>
                </a:solidFill>
                <a:ea typeface="楷体_GB2312"/>
              </a:rPr>
              <a:t>k</a:t>
            </a:r>
            <a:r>
              <a:rPr lang="zh-CN" altLang="en-US" sz="2600" dirty="0">
                <a:solidFill>
                  <a:srgbClr val="0000FF"/>
                </a:solidFill>
                <a:ea typeface="楷体_GB2312"/>
              </a:rPr>
              <a:t>次方阶</a:t>
            </a:r>
            <a:endParaRPr lang="zh-CN" altLang="en-US" sz="2600" dirty="0">
              <a:ea typeface="楷体_GB2312"/>
            </a:endParaRP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O(log</a:t>
            </a:r>
            <a:r>
              <a:rPr lang="en-US" altLang="zh-CN" sz="2600" baseline="-25000" dirty="0">
                <a:ea typeface="楷体_GB2312"/>
              </a:rPr>
              <a:t>2</a:t>
            </a:r>
            <a:r>
              <a:rPr lang="en-US" altLang="zh-CN" sz="2600" dirty="0">
                <a:ea typeface="楷体_GB2312"/>
              </a:rPr>
              <a:t>n)	</a:t>
            </a:r>
            <a:r>
              <a:rPr lang="zh-CN" altLang="en-US" sz="2600" dirty="0">
                <a:solidFill>
                  <a:srgbClr val="0000FF"/>
                </a:solidFill>
                <a:ea typeface="楷体_GB2312"/>
              </a:rPr>
              <a:t>对数阶</a:t>
            </a:r>
            <a:endParaRPr lang="zh-CN" altLang="en-US" sz="2600" dirty="0">
              <a:ea typeface="楷体_GB2312"/>
            </a:endParaRP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O(nlog</a:t>
            </a:r>
            <a:r>
              <a:rPr lang="en-US" altLang="zh-CN" sz="2600" baseline="-25000" dirty="0">
                <a:ea typeface="楷体_GB2312"/>
              </a:rPr>
              <a:t>2</a:t>
            </a:r>
            <a:r>
              <a:rPr lang="en-US" altLang="zh-CN" sz="2600" dirty="0">
                <a:ea typeface="楷体_GB2312"/>
              </a:rPr>
              <a:t>n)	</a:t>
            </a:r>
            <a:r>
              <a:rPr lang="zh-CN" altLang="en-US" sz="2600" dirty="0">
                <a:solidFill>
                  <a:srgbClr val="0000FF"/>
                </a:solidFill>
                <a:ea typeface="楷体_GB2312"/>
              </a:rPr>
              <a:t>线性对数阶</a:t>
            </a:r>
            <a:endParaRPr lang="zh-CN" altLang="en-US" sz="2600" dirty="0">
              <a:ea typeface="楷体_GB2312"/>
            </a:endParaRPr>
          </a:p>
          <a:p>
            <a:pPr marL="342900" lvl="0" indent="-342900" algn="just" eaLnBrk="1" hangingPunct="1">
              <a:spcBef>
                <a:spcPct val="15000"/>
              </a:spcBef>
              <a:buClrTx/>
              <a:buSzPct val="100000"/>
              <a:buFont typeface="Arial" panose="020B0604020202020204" pitchFamily="34" charset="0"/>
              <a:buNone/>
            </a:pPr>
            <a:r>
              <a:rPr lang="en-US" altLang="zh-CN" sz="2600" dirty="0">
                <a:ea typeface="楷体_GB2312"/>
              </a:rPr>
              <a:t>O(2</a:t>
            </a:r>
            <a:r>
              <a:rPr lang="en-US" altLang="zh-CN" sz="2600" baseline="30000" dirty="0">
                <a:ea typeface="楷体_GB2312"/>
              </a:rPr>
              <a:t>n</a:t>
            </a:r>
            <a:r>
              <a:rPr lang="en-US" altLang="zh-CN" sz="2600" dirty="0">
                <a:ea typeface="楷体_GB2312"/>
              </a:rPr>
              <a:t>)		</a:t>
            </a:r>
            <a:r>
              <a:rPr lang="zh-CN" altLang="en-US" sz="2600" dirty="0">
                <a:solidFill>
                  <a:srgbClr val="0000FF"/>
                </a:solidFill>
                <a:ea typeface="楷体_GB2312"/>
              </a:rPr>
              <a:t>指数阶</a:t>
            </a:r>
          </a:p>
        </p:txBody>
      </p:sp>
      <p:sp>
        <p:nvSpPr>
          <p:cNvPr id="134151" name="Rectangle 7"/>
          <p:cNvSpPr/>
          <p:nvPr/>
        </p:nvSpPr>
        <p:spPr>
          <a:xfrm>
            <a:off x="3995738" y="836613"/>
            <a:ext cx="1800225" cy="43338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3200" dirty="0">
                <a:solidFill>
                  <a:srgbClr val="006600"/>
                </a:solidFill>
                <a:latin typeface="华文新魏" panose="02010800040101010101" pitchFamily="2" charset="-122"/>
                <a:ea typeface="华文新魏" panose="02010800040101010101" pitchFamily="2" charset="-122"/>
              </a:rPr>
              <a:t>Example</a:t>
            </a:r>
          </a:p>
        </p:txBody>
      </p:sp>
      <p:sp>
        <p:nvSpPr>
          <p:cNvPr id="134152" name="Rectangle 8"/>
          <p:cNvSpPr/>
          <p:nvPr/>
        </p:nvSpPr>
        <p:spPr>
          <a:xfrm>
            <a:off x="3779838" y="1412875"/>
            <a:ext cx="3600450" cy="12239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15000"/>
              </a:lnSpc>
              <a:buClrTx/>
              <a:buSzPct val="100000"/>
              <a:buFont typeface="Arial" panose="020B0604020202020204" pitchFamily="34" charset="0"/>
              <a:buNone/>
            </a:pPr>
            <a:r>
              <a:rPr lang="en-US" altLang="zh-CN" sz="2800" dirty="0">
                <a:ea typeface="楷体_GB2312"/>
              </a:rPr>
              <a:t>for</a:t>
            </a:r>
            <a:r>
              <a:rPr lang="en-US" altLang="zh-CN" sz="2800" b="0" dirty="0">
                <a:ea typeface="楷体_GB2312"/>
              </a:rPr>
              <a:t> (i=1; i&lt;=n; i=2*i)</a:t>
            </a:r>
          </a:p>
          <a:p>
            <a:pPr marL="342900" lvl="0" indent="-342900" algn="just" eaLnBrk="1" hangingPunct="1">
              <a:lnSpc>
                <a:spcPct val="115000"/>
              </a:lnSpc>
              <a:buClrTx/>
              <a:buSzPct val="100000"/>
              <a:buFont typeface="Arial" panose="020B0604020202020204" pitchFamily="34" charset="0"/>
              <a:buNone/>
            </a:pPr>
            <a:r>
              <a:rPr lang="en-US" altLang="zh-CN" sz="2800" b="0" dirty="0">
                <a:ea typeface="楷体_GB2312"/>
              </a:rPr>
              <a:t>       cout &lt;&lt; “i = ” &lt;&lt; i;</a:t>
            </a:r>
            <a:endParaRPr lang="en-US" altLang="zh-CN" sz="2800" b="0" dirty="0">
              <a:solidFill>
                <a:srgbClr val="CC0000"/>
              </a:solidFill>
              <a:ea typeface="楷体_GB2312"/>
            </a:endParaRPr>
          </a:p>
        </p:txBody>
      </p:sp>
      <p:sp>
        <p:nvSpPr>
          <p:cNvPr id="134153" name="Rectangle 9"/>
          <p:cNvSpPr/>
          <p:nvPr/>
        </p:nvSpPr>
        <p:spPr>
          <a:xfrm>
            <a:off x="5364163" y="3644900"/>
            <a:ext cx="2016125" cy="5762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spcBef>
                <a:spcPct val="50000"/>
              </a:spcBef>
              <a:buClrTx/>
              <a:buSzPct val="100000"/>
              <a:buFont typeface="Arial" panose="020B0604020202020204" pitchFamily="34" charset="0"/>
              <a:buNone/>
            </a:pPr>
            <a:r>
              <a:rPr lang="en-US" altLang="zh-CN" sz="2800" b="0" dirty="0">
                <a:ea typeface="楷体_GB2312"/>
              </a:rPr>
              <a:t>T(n)≤log</a:t>
            </a:r>
            <a:r>
              <a:rPr lang="en-US" altLang="zh-CN" sz="2800" b="0" baseline="-30000" dirty="0">
                <a:ea typeface="楷体_GB2312"/>
              </a:rPr>
              <a:t>2</a:t>
            </a:r>
            <a:r>
              <a:rPr lang="en-US" altLang="zh-CN" sz="2800" b="0" dirty="0">
                <a:ea typeface="楷体_GB2312"/>
              </a:rPr>
              <a:t>n</a:t>
            </a:r>
            <a:endParaRPr lang="en-US" altLang="zh-CN" sz="2800" b="0" dirty="0">
              <a:solidFill>
                <a:srgbClr val="CC0000"/>
              </a:solidFill>
              <a:ea typeface="楷体_GB2312"/>
            </a:endParaRPr>
          </a:p>
        </p:txBody>
      </p:sp>
      <p:sp>
        <p:nvSpPr>
          <p:cNvPr id="134154" name="Rectangle 10"/>
          <p:cNvSpPr/>
          <p:nvPr/>
        </p:nvSpPr>
        <p:spPr>
          <a:xfrm>
            <a:off x="3708400" y="2636838"/>
            <a:ext cx="3600450" cy="5762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0"/>
              </a:spcBef>
              <a:buClrTx/>
              <a:buSzPct val="100000"/>
              <a:buFont typeface="Arial" panose="020B0604020202020204" pitchFamily="34" charset="0"/>
              <a:buNone/>
            </a:pPr>
            <a:r>
              <a:rPr lang="en-US" altLang="zh-CN" sz="2800" dirty="0"/>
              <a:t>Solution</a:t>
            </a:r>
            <a:r>
              <a:rPr lang="zh-CN" altLang="en-US" sz="2800" b="0" dirty="0"/>
              <a:t>：</a:t>
            </a:r>
            <a:r>
              <a:rPr lang="en-US" altLang="zh-CN" sz="2800" b="0" dirty="0"/>
              <a:t>assume </a:t>
            </a:r>
            <a:r>
              <a:rPr lang="en-US" altLang="zh-CN" sz="2800" dirty="0">
                <a:solidFill>
                  <a:srgbClr val="0000FF"/>
                </a:solidFill>
              </a:rPr>
              <a:t>T(n)</a:t>
            </a:r>
          </a:p>
        </p:txBody>
      </p:sp>
      <p:sp>
        <p:nvSpPr>
          <p:cNvPr id="134155" name="Rectangle 11"/>
          <p:cNvSpPr/>
          <p:nvPr/>
        </p:nvSpPr>
        <p:spPr>
          <a:xfrm>
            <a:off x="5364163" y="3141663"/>
            <a:ext cx="1655762" cy="5889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spcBef>
                <a:spcPct val="50000"/>
              </a:spcBef>
              <a:buClrTx/>
              <a:buSzPct val="100000"/>
              <a:buFont typeface="Arial" panose="020B0604020202020204" pitchFamily="34" charset="0"/>
              <a:buNone/>
            </a:pPr>
            <a:r>
              <a:rPr lang="en-US" altLang="zh-CN" sz="2800" b="0" dirty="0">
                <a:ea typeface="楷体_GB2312"/>
              </a:rPr>
              <a:t>2</a:t>
            </a:r>
            <a:r>
              <a:rPr lang="en-US" altLang="zh-CN" sz="2800" b="0" baseline="30000" dirty="0">
                <a:ea typeface="楷体_GB2312"/>
              </a:rPr>
              <a:t>T(n)</a:t>
            </a:r>
            <a:r>
              <a:rPr lang="en-US" altLang="zh-CN" sz="2800" b="0" dirty="0">
                <a:ea typeface="楷体_GB2312"/>
              </a:rPr>
              <a:t>≤n</a:t>
            </a:r>
          </a:p>
        </p:txBody>
      </p:sp>
      <p:sp>
        <p:nvSpPr>
          <p:cNvPr id="134156" name="Rectangle 12"/>
          <p:cNvSpPr/>
          <p:nvPr/>
        </p:nvSpPr>
        <p:spPr>
          <a:xfrm>
            <a:off x="5364163" y="4292600"/>
            <a:ext cx="3529012" cy="12239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spcBef>
                <a:spcPct val="50000"/>
              </a:spcBef>
              <a:buClrTx/>
              <a:buSzPct val="100000"/>
              <a:buFont typeface="Arial" panose="020B0604020202020204" pitchFamily="34" charset="0"/>
              <a:buNone/>
            </a:pPr>
            <a:r>
              <a:rPr lang="en-US" altLang="zh-CN" sz="2800" dirty="0">
                <a:solidFill>
                  <a:srgbClr val="0000FF"/>
                </a:solidFill>
                <a:ea typeface="楷体_GB2312"/>
              </a:rPr>
              <a:t>T(n)≤log</a:t>
            </a:r>
            <a:r>
              <a:rPr lang="en-US" altLang="zh-CN" sz="2800" baseline="-30000" dirty="0">
                <a:solidFill>
                  <a:srgbClr val="0000FF"/>
                </a:solidFill>
                <a:ea typeface="楷体_GB2312"/>
              </a:rPr>
              <a:t>2</a:t>
            </a:r>
            <a:r>
              <a:rPr lang="en-US" altLang="zh-CN" sz="2800" dirty="0">
                <a:solidFill>
                  <a:srgbClr val="0000FF"/>
                </a:solidFill>
                <a:ea typeface="楷体_GB2312"/>
              </a:rPr>
              <a:t>n≤c*log</a:t>
            </a:r>
            <a:r>
              <a:rPr lang="en-US" altLang="zh-CN" sz="2800" baseline="-30000" dirty="0">
                <a:solidFill>
                  <a:srgbClr val="0000FF"/>
                </a:solidFill>
                <a:ea typeface="楷体_GB2312"/>
              </a:rPr>
              <a:t>2</a:t>
            </a:r>
            <a:r>
              <a:rPr lang="en-US" altLang="zh-CN" sz="2800" dirty="0">
                <a:solidFill>
                  <a:srgbClr val="0000FF"/>
                </a:solidFill>
                <a:ea typeface="楷体_GB2312"/>
              </a:rPr>
              <a:t>n= O(log</a:t>
            </a:r>
            <a:r>
              <a:rPr lang="en-US" altLang="zh-CN" sz="2800" baseline="-25000" dirty="0">
                <a:solidFill>
                  <a:srgbClr val="0000FF"/>
                </a:solidFill>
                <a:ea typeface="楷体_GB2312"/>
              </a:rPr>
              <a:t>2</a:t>
            </a:r>
            <a:r>
              <a:rPr lang="en-US" altLang="zh-CN" sz="2800" dirty="0">
                <a:solidFill>
                  <a:srgbClr val="0000FF"/>
                </a:solidFill>
                <a:ea typeface="楷体_GB2312"/>
              </a:rPr>
              <a:t>n)</a:t>
            </a:r>
            <a:endParaRPr lang="en-US" altLang="zh-CN" sz="2800" b="0" dirty="0">
              <a:ea typeface="楷体_GB2312"/>
            </a:endParaRPr>
          </a:p>
        </p:txBody>
      </p:sp>
      <p:sp>
        <p:nvSpPr>
          <p:cNvPr id="134158" name="Rectangle 14"/>
          <p:cNvSpPr/>
          <p:nvPr/>
        </p:nvSpPr>
        <p:spPr>
          <a:xfrm>
            <a:off x="106363" y="4365625"/>
            <a:ext cx="4105275" cy="9144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Char char="q"/>
            </a:pPr>
            <a:r>
              <a:rPr lang="en-US" altLang="zh-CN" sz="3200" dirty="0">
                <a:solidFill>
                  <a:srgbClr val="006600"/>
                </a:solidFill>
                <a:latin typeface="华文新魏" panose="02010800040101010101" pitchFamily="2" charset="-122"/>
                <a:ea typeface="华文新魏" panose="02010800040101010101" pitchFamily="2" charset="-122"/>
              </a:rPr>
              <a:t>  Space Complexity</a:t>
            </a:r>
          </a:p>
        </p:txBody>
      </p:sp>
      <p:sp>
        <p:nvSpPr>
          <p:cNvPr id="134159" name="Rectangle 15"/>
          <p:cNvSpPr/>
          <p:nvPr/>
        </p:nvSpPr>
        <p:spPr>
          <a:xfrm>
            <a:off x="539750" y="5084763"/>
            <a:ext cx="8353425" cy="9366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Font typeface="Arial" panose="020B0604020202020204" pitchFamily="34" charset="0"/>
              <a:buNone/>
            </a:pPr>
            <a:r>
              <a:rPr lang="zh-CN" altLang="en-US" sz="2800" b="0" dirty="0"/>
              <a:t>类似空间复杂度</a:t>
            </a:r>
            <a:endParaRPr lang="en-US" altLang="zh-CN" sz="2800" b="0" dirty="0"/>
          </a:p>
          <a:p>
            <a:pPr marL="342900" lvl="0" indent="-342900" algn="just" eaLnBrk="1" hangingPunct="1">
              <a:buClrTx/>
              <a:buSzPct val="100000"/>
              <a:buFont typeface="Arial" panose="020B0604020202020204" pitchFamily="34" charset="0"/>
              <a:buNone/>
            </a:pPr>
            <a:r>
              <a:rPr lang="en-US" altLang="zh-CN" sz="2800" b="0" dirty="0">
                <a:solidFill>
                  <a:srgbClr val="006600"/>
                </a:solidFill>
              </a:rPr>
              <a:t>		</a:t>
            </a:r>
            <a:r>
              <a:rPr lang="en-US" altLang="zh-CN" sz="2800" dirty="0">
                <a:solidFill>
                  <a:srgbClr val="FF0000"/>
                </a:solidFill>
              </a:rPr>
              <a:t>S (n) = O ( f(n) )</a:t>
            </a:r>
          </a:p>
        </p:txBody>
      </p:sp>
      <p:sp>
        <p:nvSpPr>
          <p:cNvPr id="134160" name="Rectangle 16"/>
          <p:cNvSpPr/>
          <p:nvPr/>
        </p:nvSpPr>
        <p:spPr>
          <a:xfrm>
            <a:off x="4932363" y="160338"/>
            <a:ext cx="3349625" cy="89217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5000"/>
              </a:spcBef>
              <a:buClrTx/>
              <a:buSzPct val="100000"/>
              <a:buFont typeface="Arial" panose="020B0604020202020204" pitchFamily="34" charset="0"/>
              <a:buNone/>
            </a:pPr>
            <a:r>
              <a:rPr lang="en-US" altLang="zh-CN" sz="2800" dirty="0">
                <a:solidFill>
                  <a:srgbClr val="0000FF"/>
                </a:solidFill>
                <a:ea typeface="楷体_GB2312"/>
              </a:rPr>
              <a:t>Generally, we only concern T(n)</a:t>
            </a:r>
            <a:endParaRPr lang="en-US" altLang="zh-CN" sz="2800" b="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box(out)">
                                      <p:cBhvr>
                                        <p:cTn id="7" dur="500"/>
                                        <p:tgtEl>
                                          <p:spTgt spid="134147"/>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4151"/>
                                        </p:tgtEl>
                                        <p:attrNameLst>
                                          <p:attrName>style.visibility</p:attrName>
                                        </p:attrNameLst>
                                      </p:cBhvr>
                                      <p:to>
                                        <p:strVal val="visible"/>
                                      </p:to>
                                    </p:set>
                                    <p:animEffect transition="in" filter="box(out)">
                                      <p:cBhvr>
                                        <p:cTn id="12" dur="500"/>
                                        <p:tgtEl>
                                          <p:spTgt spid="134151"/>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134152"/>
                                        </p:tgtEl>
                                        <p:attrNameLst>
                                          <p:attrName>style.visibility</p:attrName>
                                        </p:attrNameLst>
                                      </p:cBhvr>
                                      <p:to>
                                        <p:strVal val="visible"/>
                                      </p:to>
                                    </p:set>
                                    <p:animEffect transition="in" filter="wheel(4)">
                                      <p:cBhvr>
                                        <p:cTn id="17" dur="500"/>
                                        <p:tgtEl>
                                          <p:spTgt spid="13415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134154"/>
                                        </p:tgtEl>
                                        <p:attrNameLst>
                                          <p:attrName>style.visibility</p:attrName>
                                        </p:attrNameLst>
                                      </p:cBhvr>
                                      <p:to>
                                        <p:strVal val="visible"/>
                                      </p:to>
                                    </p:set>
                                    <p:animEffect transition="in" filter="wheel(4)">
                                      <p:cBhvr>
                                        <p:cTn id="22" dur="500"/>
                                        <p:tgtEl>
                                          <p:spTgt spid="134154"/>
                                        </p:tgtEl>
                                      </p:cBhvr>
                                    </p:animEffec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134155"/>
                                        </p:tgtEl>
                                        <p:attrNameLst>
                                          <p:attrName>style.visibility</p:attrName>
                                        </p:attrNameLst>
                                      </p:cBhvr>
                                      <p:to>
                                        <p:strVal val="visible"/>
                                      </p:to>
                                    </p:set>
                                    <p:anim by="(-#ppt_w*2)" calcmode="lin" valueType="num">
                                      <p:cBhvr rctx="PPT">
                                        <p:cTn id="27" dur="500" autoRev="1" fill="hold">
                                          <p:stCondLst>
                                            <p:cond delay="0"/>
                                          </p:stCondLst>
                                        </p:cTn>
                                        <p:tgtEl>
                                          <p:spTgt spid="134155"/>
                                        </p:tgtEl>
                                        <p:attrNameLst>
                                          <p:attrName>ppt_w</p:attrName>
                                        </p:attrNameLst>
                                      </p:cBhvr>
                                    </p:anim>
                                    <p:anim by="(#ppt_w*0.50)" calcmode="lin" valueType="num">
                                      <p:cBhvr>
                                        <p:cTn id="28" dur="500" decel="50000" autoRev="1" fill="hold">
                                          <p:stCondLst>
                                            <p:cond delay="0"/>
                                          </p:stCondLst>
                                        </p:cTn>
                                        <p:tgtEl>
                                          <p:spTgt spid="134155"/>
                                        </p:tgtEl>
                                        <p:attrNameLst>
                                          <p:attrName>ppt_x</p:attrName>
                                        </p:attrNameLst>
                                      </p:cBhvr>
                                    </p:anim>
                                    <p:anim from="(-#ppt_h/2)" to="(#ppt_y)" calcmode="lin" valueType="num">
                                      <p:cBhvr>
                                        <p:cTn id="29" dur="1000" fill="hold">
                                          <p:stCondLst>
                                            <p:cond delay="0"/>
                                          </p:stCondLst>
                                        </p:cTn>
                                        <p:tgtEl>
                                          <p:spTgt spid="134155"/>
                                        </p:tgtEl>
                                        <p:attrNameLst>
                                          <p:attrName>ppt_y</p:attrName>
                                        </p:attrNameLst>
                                      </p:cBhvr>
                                    </p:anim>
                                    <p:animRot by="21600000">
                                      <p:cBhvr>
                                        <p:cTn id="30" dur="1000" fill="hold">
                                          <p:stCondLst>
                                            <p:cond delay="0"/>
                                          </p:stCondLst>
                                        </p:cTn>
                                        <p:tgtEl>
                                          <p:spTgt spid="13415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34153"/>
                                        </p:tgtEl>
                                        <p:attrNameLst>
                                          <p:attrName>style.visibility</p:attrName>
                                        </p:attrNameLst>
                                      </p:cBhvr>
                                      <p:to>
                                        <p:strVal val="visible"/>
                                      </p:to>
                                    </p:set>
                                    <p:animEffect transition="in" filter="checkerboard(across)">
                                      <p:cBhvr>
                                        <p:cTn id="35" dur="500"/>
                                        <p:tgtEl>
                                          <p:spTgt spid="134153"/>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134156"/>
                                        </p:tgtEl>
                                        <p:attrNameLst>
                                          <p:attrName>style.visibility</p:attrName>
                                        </p:attrNameLst>
                                      </p:cBhvr>
                                      <p:to>
                                        <p:strVal val="visible"/>
                                      </p:to>
                                    </p:set>
                                    <p:animEffect transition="in" filter="wedge">
                                      <p:cBhvr>
                                        <p:cTn id="40" dur="500"/>
                                        <p:tgtEl>
                                          <p:spTgt spid="134156"/>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134158"/>
                                        </p:tgtEl>
                                        <p:attrNameLst>
                                          <p:attrName>style.visibility</p:attrName>
                                        </p:attrNameLst>
                                      </p:cBhvr>
                                      <p:to>
                                        <p:strVal val="visible"/>
                                      </p:to>
                                    </p:set>
                                    <p:animEffect transition="in" filter="diamond(in)">
                                      <p:cBhvr>
                                        <p:cTn id="45" dur="500"/>
                                        <p:tgtEl>
                                          <p:spTgt spid="13415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34159"/>
                                        </p:tgtEl>
                                        <p:attrNameLst>
                                          <p:attrName>style.visibility</p:attrName>
                                        </p:attrNameLst>
                                      </p:cBhvr>
                                      <p:to>
                                        <p:strVal val="visible"/>
                                      </p:to>
                                    </p:set>
                                    <p:anim calcmode="lin" valueType="num">
                                      <p:cBhvr additive="base">
                                        <p:cTn id="50" dur="500" fill="hold"/>
                                        <p:tgtEl>
                                          <p:spTgt spid="134159"/>
                                        </p:tgtEl>
                                        <p:attrNameLst>
                                          <p:attrName>ppt_x</p:attrName>
                                        </p:attrNameLst>
                                      </p:cBhvr>
                                      <p:tavLst>
                                        <p:tav tm="0">
                                          <p:val>
                                            <p:strVal val="0-#ppt_w/2"/>
                                          </p:val>
                                        </p:tav>
                                        <p:tav tm="100000">
                                          <p:val>
                                            <p:strVal val="#ppt_x"/>
                                          </p:val>
                                        </p:tav>
                                      </p:tavLst>
                                    </p:anim>
                                    <p:anim calcmode="lin" valueType="num">
                                      <p:cBhvr additive="base">
                                        <p:cTn id="51" dur="500" fill="hold"/>
                                        <p:tgtEl>
                                          <p:spTgt spid="13415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3" fill="hold" grpId="0" nodeType="clickEffect">
                                  <p:stCondLst>
                                    <p:cond delay="0"/>
                                  </p:stCondLst>
                                  <p:childTnLst>
                                    <p:set>
                                      <p:cBhvr>
                                        <p:cTn id="55" dur="1" fill="hold">
                                          <p:stCondLst>
                                            <p:cond delay="0"/>
                                          </p:stCondLst>
                                        </p:cTn>
                                        <p:tgtEl>
                                          <p:spTgt spid="134160"/>
                                        </p:tgtEl>
                                        <p:attrNameLst>
                                          <p:attrName>style.visibility</p:attrName>
                                        </p:attrNameLst>
                                      </p:cBhvr>
                                      <p:to>
                                        <p:strVal val="visible"/>
                                      </p:to>
                                    </p:set>
                                    <p:anim calcmode="lin" valueType="num">
                                      <p:cBhvr additive="base">
                                        <p:cTn id="56" dur="500" fill="hold"/>
                                        <p:tgtEl>
                                          <p:spTgt spid="134160"/>
                                        </p:tgtEl>
                                        <p:attrNameLst>
                                          <p:attrName>ppt_x</p:attrName>
                                        </p:attrNameLst>
                                      </p:cBhvr>
                                      <p:tavLst>
                                        <p:tav tm="0">
                                          <p:val>
                                            <p:strVal val="1+#ppt_w/2"/>
                                          </p:val>
                                        </p:tav>
                                        <p:tav tm="100000">
                                          <p:val>
                                            <p:strVal val="#ppt_x"/>
                                          </p:val>
                                        </p:tav>
                                      </p:tavLst>
                                    </p:anim>
                                    <p:anim calcmode="lin" valueType="num">
                                      <p:cBhvr additive="base">
                                        <p:cTn id="57" dur="500" fill="hold"/>
                                        <p:tgtEl>
                                          <p:spTgt spid="134160"/>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41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51" grpId="0"/>
      <p:bldP spid="134152" grpId="0"/>
      <p:bldP spid="134153" grpId="0"/>
      <p:bldP spid="134154" grpId="0"/>
      <p:bldP spid="134155" grpId="0"/>
      <p:bldP spid="134156" grpId="0"/>
      <p:bldP spid="134158" grpId="0"/>
      <p:bldP spid="134159" grpId="0"/>
      <p:bldP spid="1341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bwMode="auto">
          <a:xfrm>
            <a:off x="0" y="0"/>
            <a:ext cx="8715375" cy="6399213"/>
          </a:xfrm>
          <a:prstGeom prst="rect">
            <a:avLst/>
          </a:prstGeom>
          <a:noFill/>
          <a:ln w="9525">
            <a:noFill/>
            <a:miter lim="800000"/>
          </a:ln>
        </p:spPr>
        <p:txBody>
          <a:bodyPr/>
          <a:lstStyle/>
          <a:p>
            <a:pPr marR="0" defTabSz="914400">
              <a:buClr>
                <a:schemeClr val="accent1">
                  <a:lumMod val="60000"/>
                  <a:lumOff val="40000"/>
                </a:schemeClr>
              </a:buClr>
              <a:buSzTx/>
              <a:buFont typeface="Arial" panose="020B0604020202020204" pitchFamily="34" charset="0"/>
              <a:buNone/>
              <a:defRPr/>
            </a:pPr>
            <a:r>
              <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4</a:t>
            </a:r>
            <a:r>
              <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nn-NO" altLang="zh-CN" sz="3600" b="1" kern="1200" cap="none" spc="0" normalizeH="0" baseline="0" noProof="0" dirty="0">
                <a:latin typeface="Arial" panose="020B0604020202020204" pitchFamily="34" charset="0"/>
                <a:ea typeface="宋体" panose="02010600030101010101" pitchFamily="2" charset="-122"/>
                <a:cs typeface="+mn-cs"/>
              </a:rPr>
              <a:t> i=1; </a:t>
            </a:r>
          </a:p>
          <a:p>
            <a:pPr marR="0" defTabSz="914400">
              <a:buClr>
                <a:schemeClr val="accent1">
                  <a:lumMod val="60000"/>
                  <a:lumOff val="40000"/>
                </a:schemeClr>
              </a:buClr>
              <a:buSzTx/>
              <a:buFont typeface="Arial" panose="020B0604020202020204" pitchFamily="34" charset="0"/>
              <a:buNone/>
              <a:defRPr/>
            </a:pPr>
            <a:r>
              <a:rPr kumimoji="0" lang="nn-NO" altLang="zh-CN" sz="3600" b="1" kern="1200" cap="none" spc="0" normalizeH="0" baseline="0" noProof="0" dirty="0">
                <a:latin typeface="Arial" panose="020B0604020202020204" pitchFamily="34" charset="0"/>
                <a:ea typeface="宋体" panose="02010600030101010101" pitchFamily="2" charset="-122"/>
                <a:cs typeface="+mn-cs"/>
              </a:rPr>
              <a:t>           while (i&lt;=n)  </a:t>
            </a:r>
          </a:p>
          <a:p>
            <a:pPr marR="0" defTabSz="914400">
              <a:buClr>
                <a:schemeClr val="accent1">
                  <a:lumMod val="60000"/>
                  <a:lumOff val="40000"/>
                </a:schemeClr>
              </a:buClr>
              <a:buSzTx/>
              <a:buFont typeface="Arial" panose="020B0604020202020204" pitchFamily="34" charset="0"/>
              <a:buNone/>
              <a:defRPr/>
            </a:pPr>
            <a:r>
              <a:rPr kumimoji="0" lang="nn-NO" altLang="zh-CN" sz="3600" b="1" kern="1200" cap="none" spc="0" normalizeH="0" baseline="0" noProof="0" dirty="0">
                <a:latin typeface="Arial" panose="020B0604020202020204" pitchFamily="34" charset="0"/>
                <a:ea typeface="宋体" panose="02010600030101010101" pitchFamily="2" charset="-122"/>
                <a:cs typeface="+mn-cs"/>
              </a:rPr>
              <a:t>              i=i*2</a:t>
            </a:r>
            <a:r>
              <a:rPr kumimoji="0" lang="zh-CN" altLang="en-US" sz="3600" b="1" kern="1200" cap="none" spc="0" normalizeH="0" baseline="0" noProof="0" dirty="0">
                <a:latin typeface="Arial" panose="020B0604020202020204" pitchFamily="34" charset="0"/>
                <a:ea typeface="宋体" panose="02010600030101010101" pitchFamily="2" charset="-122"/>
                <a:cs typeface="+mn-cs"/>
              </a:rPr>
              <a:t>；</a:t>
            </a:r>
            <a:endParaRPr kumimoji="0" lang="en-US" altLang="zh-CN" sz="3600" b="1" kern="1200" cap="none" spc="0" normalizeH="0" baseline="0" noProof="0" dirty="0">
              <a:latin typeface="Arial" panose="020B0604020202020204" pitchFamily="34" charset="0"/>
              <a:ea typeface="宋体" panose="02010600030101010101" pitchFamily="2" charset="-122"/>
              <a:cs typeface="+mn-cs"/>
            </a:endParaRPr>
          </a:p>
          <a:p>
            <a:pPr marR="0" defTabSz="914400">
              <a:buClr>
                <a:schemeClr val="accent1">
                  <a:lumMod val="60000"/>
                  <a:lumOff val="40000"/>
                </a:schemeClr>
              </a:buClr>
              <a:buSzTx/>
              <a:buFont typeface="Arial" panose="020B0604020202020204" pitchFamily="34" charset="0"/>
              <a:buNone/>
              <a:defRPr/>
            </a:pPr>
            <a:endParaRPr kumimoji="0" lang="nn-NO" altLang="zh-CN" sz="3600" b="1"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0" hangingPunct="0">
              <a:spcBef>
                <a:spcPct val="20000"/>
              </a:spcBef>
              <a:buClr>
                <a:schemeClr val="accent1"/>
              </a:buClr>
              <a:buSzPct val="65000"/>
              <a:buFont typeface="Arial" panose="020B0604020202020204" pitchFamily="34" charset="0"/>
              <a:buNone/>
              <a:defRPr/>
            </a:pPr>
            <a:r>
              <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5</a:t>
            </a:r>
            <a:r>
              <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3600" b="1" kern="0" cap="none" spc="0" normalizeH="0" baseline="0" noProof="0"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=1; j=n;</a:t>
            </a:r>
          </a:p>
          <a:p>
            <a:pPr marL="342900" marR="0" indent="-342900" defTabSz="914400" eaLnBrk="0" hangingPunct="0">
              <a:spcBef>
                <a:spcPct val="20000"/>
              </a:spcBef>
              <a:buClr>
                <a:schemeClr val="accent1"/>
              </a:buClr>
              <a:buSzPct val="65000"/>
              <a:buFont typeface="Arial" panose="020B0604020202020204" pitchFamily="34" charset="0"/>
              <a:buNone/>
              <a:defRPr/>
            </a:pP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         while  (</a:t>
            </a:r>
            <a:r>
              <a:rPr kumimoji="0" lang="en-US" altLang="zh-CN" sz="3600" b="1" kern="0" cap="none" spc="0" normalizeH="0" baseline="0" noProof="0"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&lt;=j)</a:t>
            </a:r>
            <a:endPar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marR="0" indent="-342900" defTabSz="914400" eaLnBrk="0" hangingPunct="0">
              <a:spcBef>
                <a:spcPct val="20000"/>
              </a:spcBef>
              <a:buClr>
                <a:schemeClr val="accent1"/>
              </a:buClr>
              <a:buSzPct val="65000"/>
              <a:buFont typeface="Arial" panose="020B0604020202020204" pitchFamily="34" charset="0"/>
              <a:buNone/>
              <a:defRPr/>
            </a:pP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           {x=x+1;i++;j--;}</a:t>
            </a:r>
          </a:p>
          <a:p>
            <a:pPr marL="342900" marR="0" indent="-342900" defTabSz="914400" eaLnBrk="0" hangingPunct="0">
              <a:spcBef>
                <a:spcPct val="20000"/>
              </a:spcBef>
              <a:buClr>
                <a:schemeClr val="accent1"/>
              </a:buClr>
              <a:buSzPct val="65000"/>
              <a:buFont typeface="Arial" panose="020B0604020202020204" pitchFamily="34" charset="0"/>
              <a:buNone/>
              <a:defRPr/>
            </a:pPr>
            <a:endPar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R="0" defTabSz="914400">
              <a:buClrTx/>
              <a:buSzTx/>
              <a:buFont typeface="Arial" panose="020B0604020202020204" pitchFamily="34" charset="0"/>
              <a:buNone/>
              <a:defRPr/>
            </a:pPr>
            <a:r>
              <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6</a:t>
            </a:r>
            <a:r>
              <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=1; j=0;  </a:t>
            </a:r>
          </a:p>
          <a:p>
            <a:pPr marR="0" defTabSz="914400">
              <a:buClrTx/>
              <a:buSzTx/>
              <a:buFont typeface="Arial" panose="020B0604020202020204" pitchFamily="34" charset="0"/>
              <a:buNone/>
              <a:defRPr/>
            </a:pPr>
            <a:r>
              <a:rPr kumimoji="0" lang="en-US" altLang="zh-CN" sz="3600" b="1" kern="1200" cap="none" spc="0" normalizeH="0" baseline="0" noProof="0" dirty="0">
                <a:latin typeface="Arial" panose="020B0604020202020204" pitchFamily="34" charset="0"/>
                <a:ea typeface="宋体" panose="02010600030101010101" pitchFamily="2" charset="-122"/>
                <a:cs typeface="+mn-cs"/>
              </a:rPr>
              <a:t>         while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i+j</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&lt;=n){ </a:t>
            </a:r>
          </a:p>
          <a:p>
            <a:pPr marR="0" defTabSz="914400">
              <a:buClrTx/>
              <a:buSzTx/>
              <a:buFont typeface="Arial" panose="020B0604020202020204" pitchFamily="34" charset="0"/>
              <a:buNone/>
              <a:defRPr/>
            </a:pPr>
            <a:r>
              <a:rPr kumimoji="0" lang="en-US" altLang="zh-CN" sz="3600" b="1" kern="1200" cap="none" spc="0" normalizeH="0" baseline="0" noProof="0" dirty="0">
                <a:latin typeface="Arial" panose="020B0604020202020204" pitchFamily="34" charset="0"/>
                <a:ea typeface="宋体" panose="02010600030101010101" pitchFamily="2" charset="-122"/>
                <a:cs typeface="+mn-cs"/>
              </a:rPr>
              <a:t>          if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&gt;j) j++; else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a:t>
            </a:r>
            <a:endParaRPr kumimoji="0" lang="zh-CN" altLang="zh-CN" sz="30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50825" y="188913"/>
            <a:ext cx="8229600" cy="649287"/>
          </a:xfrm>
          <a:ln/>
        </p:spPr>
        <p:txBody>
          <a:bodyPr vert="horz" wrap="square" lIns="91440" tIns="45720" rIns="91440" bIns="45720" anchor="t"/>
          <a:lstStyle/>
          <a:p>
            <a:r>
              <a:rPr lang="zh-CN" altLang="en-US" dirty="0">
                <a:latin typeface="+mj-lt"/>
                <a:ea typeface="+mj-ea"/>
                <a:cs typeface="+mj-cs"/>
              </a:rPr>
              <a:t>课程概况</a:t>
            </a:r>
          </a:p>
        </p:txBody>
      </p:sp>
      <p:sp>
        <p:nvSpPr>
          <p:cNvPr id="4" name="Text Box 4"/>
          <p:cNvSpPr txBox="1"/>
          <p:nvPr/>
        </p:nvSpPr>
        <p:spPr>
          <a:xfrm>
            <a:off x="250825" y="863600"/>
            <a:ext cx="8893175" cy="5613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5000"/>
              </a:spcBef>
              <a:buClrTx/>
              <a:buSzPct val="100000"/>
              <a:buFont typeface="Arial" panose="020B0604020202020204" pitchFamily="34" charset="0"/>
              <a:buNone/>
            </a:pPr>
            <a:r>
              <a:rPr lang="zh-CN" altLang="en-US" sz="2400" b="0" dirty="0">
                <a:ea typeface="黑体" panose="02010609060101010101" pitchFamily="49" charset="-122"/>
              </a:rPr>
              <a:t>教材：数据结构</a:t>
            </a:r>
            <a:r>
              <a:rPr lang="en-US" altLang="zh-CN" sz="2400" b="0" dirty="0">
                <a:ea typeface="黑体" panose="02010609060101010101" pitchFamily="49" charset="-122"/>
              </a:rPr>
              <a:t>--</a:t>
            </a:r>
            <a:r>
              <a:rPr lang="en-US" altLang="zh-CN" sz="2400" b="0" dirty="0">
                <a:ea typeface="创艺简标宋"/>
              </a:rPr>
              <a:t>C++</a:t>
            </a:r>
            <a:r>
              <a:rPr lang="zh-CN" altLang="en-US" sz="2400" b="0" dirty="0">
                <a:ea typeface="创艺简标宋"/>
              </a:rPr>
              <a:t>实现（第二版）</a:t>
            </a:r>
            <a:r>
              <a:rPr lang="zh-CN" altLang="en-US" sz="2400" b="0" dirty="0">
                <a:latin typeface="华文新魏" panose="02010800040101010101" pitchFamily="2" charset="-122"/>
                <a:ea typeface="华文新魏" panose="02010800040101010101" pitchFamily="2" charset="-122"/>
              </a:rPr>
              <a:t>缪淮扣等编著 科技出版社</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第一章 绪论</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第二章 </a:t>
            </a:r>
            <a:r>
              <a:rPr lang="en-US" altLang="zh-CN" sz="2400" b="0" dirty="0">
                <a:latin typeface="华文新魏" panose="02010800040101010101" pitchFamily="2" charset="-122"/>
                <a:ea typeface="华文新魏" panose="02010800040101010101" pitchFamily="2" charset="-122"/>
              </a:rPr>
              <a:t>c++</a:t>
            </a:r>
            <a:r>
              <a:rPr lang="zh-CN" altLang="en-US" sz="2400" b="0" dirty="0">
                <a:latin typeface="华文新魏" panose="02010800040101010101" pitchFamily="2" charset="-122"/>
                <a:ea typeface="华文新魏" panose="02010800040101010101" pitchFamily="2" charset="-122"/>
              </a:rPr>
              <a:t>程序设计语言简介</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第三章线性表</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第四章 栈，队列和递归</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第五章 串，数组和广义表</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第六章  树和森林</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第七章 图</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第八章 查找</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第九章 排序</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1" end="1"/>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0" fill="hold"/>
                                        <p:tgtEl>
                                          <p:spTgt spid="4">
                                            <p:txEl>
                                              <p:pRg st="2" end="2"/>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2000" fill="hold"/>
                                        <p:tgtEl>
                                          <p:spTgt spid="4">
                                            <p:txEl>
                                              <p:pRg st="3" end="3"/>
                                            </p:txEl>
                                          </p:spTgt>
                                        </p:tgtEl>
                                        <p:attrNameLst>
                                          <p:attrName>style.color</p:attrName>
                                        </p:attrNameLst>
                                      </p:cBhvr>
                                      <p:to>
                                        <a:srgbClr val="FF0000"/>
                                      </p:to>
                                    </p:animClr>
                                  </p:childTnLst>
                                </p:cTn>
                              </p:par>
                              <p:par>
                                <p:cTn id="11" presetID="3" presetClass="emph" presetSubtype="2" fill="hold" nodeType="withEffect">
                                  <p:stCondLst>
                                    <p:cond delay="0"/>
                                  </p:stCondLst>
                                  <p:childTnLst>
                                    <p:animClr clrSpc="rgb" dir="cw">
                                      <p:cBhvr override="childStyle">
                                        <p:cTn id="12" dur="2000" fill="hold"/>
                                        <p:tgtEl>
                                          <p:spTgt spid="4">
                                            <p:txEl>
                                              <p:pRg st="4" end="4"/>
                                            </p:txEl>
                                          </p:spTgt>
                                        </p:tgtEl>
                                        <p:attrNameLst>
                                          <p:attrName>style.color</p:attrName>
                                        </p:attrNameLst>
                                      </p:cBhvr>
                                      <p:to>
                                        <a:srgbClr val="FF0000"/>
                                      </p:to>
                                    </p:animClr>
                                  </p:childTnLst>
                                </p:cTn>
                              </p:par>
                              <p:par>
                                <p:cTn id="13" presetID="3" presetClass="emph" presetSubtype="2" fill="hold" nodeType="withEffect">
                                  <p:stCondLst>
                                    <p:cond delay="0"/>
                                  </p:stCondLst>
                                  <p:childTnLst>
                                    <p:animClr clrSpc="rgb" dir="cw">
                                      <p:cBhvr override="childStyle">
                                        <p:cTn id="14" dur="2000" fill="hold"/>
                                        <p:tgtEl>
                                          <p:spTgt spid="4">
                                            <p:txEl>
                                              <p:pRg st="5" end="5"/>
                                            </p:txEl>
                                          </p:spTgt>
                                        </p:tgtEl>
                                        <p:attrNameLst>
                                          <p:attrName>style.color</p:attrName>
                                        </p:attrNameLst>
                                      </p:cBhvr>
                                      <p:to>
                                        <a:srgbClr val="FF0000"/>
                                      </p:to>
                                    </p:animClr>
                                  </p:childTnLst>
                                </p:cTn>
                              </p:par>
                              <p:par>
                                <p:cTn id="15" presetID="3" presetClass="emph" presetSubtype="2" fill="hold" nodeType="withEffect">
                                  <p:stCondLst>
                                    <p:cond delay="0"/>
                                  </p:stCondLst>
                                  <p:childTnLst>
                                    <p:animClr clrSpc="rgb" dir="cw">
                                      <p:cBhvr override="childStyle">
                                        <p:cTn id="16" dur="2000" fill="hold"/>
                                        <p:tgtEl>
                                          <p:spTgt spid="4">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accent2">
                    <a:lumMod val="50000"/>
                  </a:schemeClr>
                </a:solidFill>
                <a:effectLst/>
                <a:uLnTx/>
                <a:uFillTx/>
                <a:latin typeface="+mj-lt"/>
                <a:ea typeface="+mj-ea"/>
                <a:cs typeface="+mj-cs"/>
              </a:rPr>
              <a:t>参考书籍</a:t>
            </a:r>
            <a:endParaRPr kumimoji="0" lang="en-US" altLang="zh-CN" sz="3600" b="1" i="0" u="none" strike="noStrike" kern="0" cap="none" spc="0" normalizeH="0" baseline="0" noProof="0" dirty="0" smtClean="0">
              <a:ln>
                <a:noFill/>
              </a:ln>
              <a:solidFill>
                <a:schemeClr val="accent2">
                  <a:lumMod val="50000"/>
                </a:schemeClr>
              </a:solidFill>
              <a:effectLst/>
              <a:uLnTx/>
              <a:uFillTx/>
              <a:latin typeface="+mj-lt"/>
              <a:ea typeface="+mj-ea"/>
              <a:cs typeface="+mj-cs"/>
            </a:endParaRPr>
          </a:p>
        </p:txBody>
      </p:sp>
      <p:sp>
        <p:nvSpPr>
          <p:cNvPr id="5123" name="Text Box 4"/>
          <p:cNvSpPr txBox="1"/>
          <p:nvPr/>
        </p:nvSpPr>
        <p:spPr>
          <a:xfrm>
            <a:off x="252413" y="862013"/>
            <a:ext cx="7696200" cy="560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300000"/>
              </a:lnSpc>
              <a:spcBef>
                <a:spcPct val="10000"/>
              </a:spcBef>
              <a:spcAft>
                <a:spcPct val="60000"/>
              </a:spcAft>
              <a:buClrTx/>
              <a:buSzPct val="100000"/>
              <a:buFont typeface="Arial" panose="020B0604020202020204" pitchFamily="34" charset="0"/>
              <a:buAutoNum type="arabicPeriod"/>
            </a:pPr>
            <a:r>
              <a:rPr lang="en-US" altLang="zh-CN" sz="2400" dirty="0"/>
              <a:t>Data Structures with C++</a:t>
            </a:r>
          </a:p>
          <a:p>
            <a:pPr marL="457200" lvl="0" indent="-457200" eaLnBrk="1" hangingPunct="1">
              <a:lnSpc>
                <a:spcPct val="300000"/>
              </a:lnSpc>
              <a:spcBef>
                <a:spcPts val="600"/>
              </a:spcBef>
              <a:spcAft>
                <a:spcPct val="60000"/>
              </a:spcAft>
              <a:buClrTx/>
              <a:buSzPct val="100000"/>
              <a:buFont typeface="Arial" panose="020B0604020202020204" pitchFamily="34" charset="0"/>
              <a:buAutoNum type="arabicPeriod"/>
            </a:pPr>
            <a:r>
              <a:rPr lang="zh-CN" altLang="en-US" sz="2400" dirty="0"/>
              <a:t>数据结构习题解析</a:t>
            </a:r>
          </a:p>
          <a:p>
            <a:pPr marL="457200" lvl="0" indent="-457200" eaLnBrk="1" hangingPunct="1">
              <a:lnSpc>
                <a:spcPct val="250000"/>
              </a:lnSpc>
              <a:spcBef>
                <a:spcPts val="600"/>
              </a:spcBef>
              <a:spcAft>
                <a:spcPct val="60000"/>
              </a:spcAft>
              <a:buClrTx/>
              <a:buSzPct val="100000"/>
              <a:buFont typeface="Arial" panose="020B0604020202020204" pitchFamily="34" charset="0"/>
              <a:buAutoNum type="arabicPeriod"/>
            </a:pPr>
            <a:r>
              <a:rPr lang="en-US" altLang="zh-CN" sz="2400" dirty="0"/>
              <a:t>Algorithm + Data Structure = Program</a:t>
            </a:r>
          </a:p>
          <a:p>
            <a:pPr marL="457200" lvl="0" indent="-457200" eaLnBrk="1" hangingPunct="1">
              <a:lnSpc>
                <a:spcPct val="300000"/>
              </a:lnSpc>
              <a:spcBef>
                <a:spcPct val="0"/>
              </a:spcBef>
              <a:buClrTx/>
              <a:buSzPct val="100000"/>
              <a:buFont typeface="Arial" panose="020B0604020202020204" pitchFamily="34" charset="0"/>
              <a:buAutoNum type="arabicPeriod"/>
            </a:pPr>
            <a:r>
              <a:rPr lang="en-US" altLang="zh-CN" sz="2400" dirty="0"/>
              <a:t>Program Design Techniques</a:t>
            </a:r>
          </a:p>
          <a:p>
            <a:pPr marL="457200" lvl="0" indent="-457200" eaLnBrk="1" hangingPunct="1">
              <a:buClrTx/>
              <a:buSzPct val="100000"/>
              <a:buFont typeface="Arial" panose="020B0604020202020204" pitchFamily="34" charset="0"/>
              <a:buNone/>
            </a:pPr>
            <a:r>
              <a:rPr lang="en-US" altLang="zh-CN" sz="1800" dirty="0"/>
              <a:t>  </a:t>
            </a:r>
          </a:p>
        </p:txBody>
      </p:sp>
      <p:sp>
        <p:nvSpPr>
          <p:cNvPr id="5124" name="Rectangle 5"/>
          <p:cNvSpPr/>
          <p:nvPr/>
        </p:nvSpPr>
        <p:spPr>
          <a:xfrm>
            <a:off x="4418013" y="1449388"/>
            <a:ext cx="4725987" cy="1219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en-US" altLang="zh-CN" sz="2000" b="0" dirty="0"/>
              <a:t>William Ford &amp; William Topp</a:t>
            </a:r>
          </a:p>
          <a:p>
            <a:pPr marL="457200" lvl="0" indent="-457200" eaLnBrk="1" hangingPunct="1">
              <a:spcBef>
                <a:spcPct val="0"/>
              </a:spcBef>
              <a:spcAft>
                <a:spcPts val="600"/>
              </a:spcAft>
              <a:buClrTx/>
              <a:buSzPct val="100000"/>
              <a:buFont typeface="Arial" panose="020B0604020202020204" pitchFamily="34" charset="0"/>
              <a:buNone/>
            </a:pPr>
            <a:r>
              <a:rPr lang="zh-CN" altLang="en-US" sz="2000" b="0" dirty="0"/>
              <a:t>清华大学出版社</a:t>
            </a:r>
          </a:p>
        </p:txBody>
      </p:sp>
      <p:sp>
        <p:nvSpPr>
          <p:cNvPr id="5125" name="Rectangle 6"/>
          <p:cNvSpPr/>
          <p:nvPr/>
        </p:nvSpPr>
        <p:spPr>
          <a:xfrm>
            <a:off x="3492500" y="2889250"/>
            <a:ext cx="38862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zh-CN" altLang="en-US" sz="2000" b="0" dirty="0"/>
              <a:t>殷人昆   </a:t>
            </a:r>
            <a:r>
              <a:rPr lang="en-US" altLang="zh-CN" sz="2000" b="0" dirty="0"/>
              <a:t>/   </a:t>
            </a:r>
            <a:r>
              <a:rPr lang="zh-CN" altLang="en-US" sz="2000" b="0" dirty="0"/>
              <a:t>李春葆    </a:t>
            </a:r>
            <a:r>
              <a:rPr lang="en-US" altLang="zh-CN" sz="2000" b="0" dirty="0"/>
              <a:t>/   </a:t>
            </a:r>
            <a:r>
              <a:rPr lang="zh-CN" altLang="en-US" sz="2000" b="0" dirty="0"/>
              <a:t>严蔚敏</a:t>
            </a:r>
          </a:p>
          <a:p>
            <a:pPr marL="457200" lvl="0" indent="-457200" eaLnBrk="1" hangingPunct="1">
              <a:spcBef>
                <a:spcPct val="0"/>
              </a:spcBef>
              <a:spcAft>
                <a:spcPts val="1200"/>
              </a:spcAft>
              <a:buClrTx/>
              <a:buSzPct val="100000"/>
              <a:buFont typeface="Arial" panose="020B0604020202020204" pitchFamily="34" charset="0"/>
              <a:buNone/>
            </a:pPr>
            <a:r>
              <a:rPr lang="zh-CN" altLang="en-US" sz="2000" b="0" dirty="0"/>
              <a:t>清华大学出版社</a:t>
            </a:r>
          </a:p>
        </p:txBody>
      </p:sp>
      <p:sp>
        <p:nvSpPr>
          <p:cNvPr id="5126" name="Rectangle 7"/>
          <p:cNvSpPr/>
          <p:nvPr/>
        </p:nvSpPr>
        <p:spPr>
          <a:xfrm>
            <a:off x="1646238" y="4508500"/>
            <a:ext cx="156845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en-US" altLang="zh-CN" sz="2000" b="0" dirty="0"/>
              <a:t>N. Wirth</a:t>
            </a:r>
          </a:p>
        </p:txBody>
      </p:sp>
      <p:sp>
        <p:nvSpPr>
          <p:cNvPr id="5127" name="Rectangle 8"/>
          <p:cNvSpPr/>
          <p:nvPr/>
        </p:nvSpPr>
        <p:spPr>
          <a:xfrm>
            <a:off x="5067300" y="5364163"/>
            <a:ext cx="1584325" cy="457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en-US" altLang="zh-CN" sz="2000" b="0" dirty="0"/>
              <a:t>D.E. Kruth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1"/>
          <p:cNvSpPr>
            <a:spLocks noGrp="1"/>
          </p:cNvSpPr>
          <p:nvPr>
            <p:ph idx="1"/>
          </p:nvPr>
        </p:nvSpPr>
        <p:spPr>
          <a:xfrm>
            <a:off x="385763" y="684213"/>
            <a:ext cx="8356600" cy="2825750"/>
          </a:xfrm>
          <a:ln/>
        </p:spPr>
        <p:txBody>
          <a:bodyPr vert="horz" wrap="square" lIns="91440" tIns="45720" rIns="91440" bIns="45720" anchor="t"/>
          <a:lstStyle/>
          <a:p>
            <a:r>
              <a:rPr lang="zh-CN" altLang="en-US" dirty="0"/>
              <a:t>考核方式</a:t>
            </a:r>
            <a:r>
              <a:rPr lang="en-US" altLang="zh-CN" dirty="0"/>
              <a:t/>
            </a:r>
            <a:br>
              <a:rPr lang="en-US" altLang="zh-CN" dirty="0"/>
            </a:br>
            <a:r>
              <a:rPr lang="zh-CN" altLang="en-US" dirty="0"/>
              <a:t>考勤和课堂表现：</a:t>
            </a:r>
            <a:r>
              <a:rPr lang="en-US" altLang="zh-CN" dirty="0"/>
              <a:t>10%</a:t>
            </a:r>
            <a:br>
              <a:rPr lang="en-US" altLang="zh-CN" dirty="0"/>
            </a:br>
            <a:r>
              <a:rPr lang="zh-CN" altLang="en-US" dirty="0"/>
              <a:t>研讨：</a:t>
            </a:r>
            <a:r>
              <a:rPr lang="en-US" altLang="zh-CN" dirty="0"/>
              <a:t>20%</a:t>
            </a:r>
            <a:br>
              <a:rPr lang="en-US" altLang="zh-CN" dirty="0"/>
            </a:br>
            <a:r>
              <a:rPr lang="zh-CN" altLang="en-US" dirty="0"/>
              <a:t>实验和作业：</a:t>
            </a:r>
            <a:r>
              <a:rPr lang="en-US" altLang="zh-CN" dirty="0"/>
              <a:t>20%</a:t>
            </a:r>
          </a:p>
          <a:p>
            <a:pPr>
              <a:buNone/>
            </a:pPr>
            <a:r>
              <a:rPr lang="zh-CN" altLang="en-US" dirty="0"/>
              <a:t>   书面考试：</a:t>
            </a:r>
            <a:r>
              <a:rPr lang="en-US" altLang="zh-CN" dirty="0"/>
              <a:t>50%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ChangeArrowheads="1"/>
          </p:cNvSpPr>
          <p:nvPr/>
        </p:nvSpPr>
        <p:spPr bwMode="auto">
          <a:xfrm>
            <a:off x="1422400" y="819150"/>
            <a:ext cx="6042025" cy="852488"/>
          </a:xfrm>
          <a:prstGeom prst="rect">
            <a:avLst/>
          </a:prstGeom>
          <a:noFill/>
          <a:ln w="9525">
            <a:noFill/>
            <a:miter lim="800000"/>
          </a:ln>
          <a:effectLst/>
        </p:spPr>
        <p:txBody>
          <a:bodyPr wrap="none" lIns="112947" tIns="56473" rIns="112947" bIns="56473"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程序</a:t>
            </a:r>
            <a:r>
              <a:rPr kumimoji="0" lang="en-US" altLang="zh-CN" sz="4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4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算法</a:t>
            </a:r>
            <a:r>
              <a:rPr kumimoji="0" lang="en-US" altLang="zh-CN" sz="4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4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数据结构</a:t>
            </a:r>
            <a:r>
              <a:rPr kumimoji="0" lang="zh-CN" altLang="en-US" sz="4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2058" name="Rectangle 10"/>
          <p:cNvSpPr>
            <a:spLocks noChangeArrowheads="1"/>
          </p:cNvSpPr>
          <p:nvPr/>
        </p:nvSpPr>
        <p:spPr bwMode="auto">
          <a:xfrm>
            <a:off x="1062038" y="1854200"/>
            <a:ext cx="7056438" cy="1590675"/>
          </a:xfrm>
          <a:prstGeom prst="rect">
            <a:avLst/>
          </a:prstGeom>
          <a:noFill/>
          <a:ln w="9525">
            <a:noFill/>
            <a:miter lim="800000"/>
          </a:ln>
          <a:effectLst/>
        </p:spPr>
        <p:txBody>
          <a:bodyPr lIns="112947" tIns="56473" rIns="112947" bIns="56473">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rPr>
              <a:t>学习计算机语言，目的只有一个：让你在与计算机交流的过程中，体会计算机解决问题的方式！</a:t>
            </a:r>
          </a:p>
        </p:txBody>
      </p:sp>
      <p:sp>
        <p:nvSpPr>
          <p:cNvPr id="2059" name="Rectangle 11"/>
          <p:cNvSpPr>
            <a:spLocks noChangeArrowheads="1"/>
          </p:cNvSpPr>
          <p:nvPr/>
        </p:nvSpPr>
        <p:spPr bwMode="auto">
          <a:xfrm>
            <a:off x="385763" y="3833813"/>
            <a:ext cx="8497888" cy="601663"/>
          </a:xfrm>
          <a:prstGeom prst="rect">
            <a:avLst/>
          </a:prstGeom>
          <a:noFill/>
          <a:ln w="9525">
            <a:noFill/>
            <a:miter lim="800000"/>
          </a:ln>
          <a:effectLst/>
        </p:spPr>
        <p:txBody>
          <a:bodyPr lIns="112947" tIns="56473" rIns="112947" bIns="56473"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数据结构</a:t>
            </a: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是计算机存储、组织数据的方式。</a:t>
            </a: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2060" name="Rectangle 12"/>
          <p:cNvSpPr>
            <a:spLocks noChangeArrowheads="1"/>
          </p:cNvSpPr>
          <p:nvPr/>
        </p:nvSpPr>
        <p:spPr bwMode="auto">
          <a:xfrm>
            <a:off x="566738" y="4643438"/>
            <a:ext cx="7991475" cy="601663"/>
          </a:xfrm>
          <a:prstGeom prst="rect">
            <a:avLst/>
          </a:prstGeom>
          <a:noFill/>
          <a:ln w="9525">
            <a:noFill/>
            <a:miter lim="800000"/>
          </a:ln>
          <a:effectLst/>
        </p:spPr>
        <p:txBody>
          <a:bodyPr lIns="112947" tIns="56473" rIns="112947" bIns="56473"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算法</a:t>
            </a: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是对解决问题的过程的描述。</a:t>
            </a: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6" name="矩形 5"/>
          <p:cNvSpPr/>
          <p:nvPr/>
        </p:nvSpPr>
        <p:spPr>
          <a:xfrm>
            <a:off x="3581400" y="5543550"/>
            <a:ext cx="45466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800" b="0" dirty="0"/>
              <a:t>计算机科学的核心课程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mph" presetSubtype="0" fill="hold" grpId="0" nodeType="afterEffect">
                                  <p:stCondLst>
                                    <p:cond delay="0"/>
                                  </p:stCondLst>
                                  <p:childTnLst>
                                    <p:animScale>
                                      <p:cBhvr>
                                        <p:cTn id="11"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2276475" y="1538288"/>
            <a:ext cx="6553200" cy="11509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rPr>
              <a:t>第一章  </a:t>
            </a:r>
            <a:endParaRPr kumimoji="0" lang="en-US" altLang="zh-CN"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rPr>
              <a:t>       </a:t>
            </a:r>
          </a:p>
          <a:p>
            <a:pPr marL="0" marR="0" lvl="0" indent="0" algn="l" defTabSz="914400" rtl="0" eaLnBrk="0" fontAlgn="base" latinLnBrk="0" hangingPunct="0">
              <a:lnSpc>
                <a:spcPct val="100000"/>
              </a:lnSpc>
              <a:spcBef>
                <a:spcPct val="0"/>
              </a:spcBef>
              <a:spcAft>
                <a:spcPct val="0"/>
              </a:spcAft>
              <a:buClr>
                <a:schemeClr val="accent1"/>
              </a:buClr>
              <a:buSzPct val="65000"/>
              <a:buFont typeface="Wingdings" panose="05000000000000000000" pitchFamily="2" charset="2"/>
              <a:buNone/>
              <a:defRPr/>
            </a:pPr>
            <a:r>
              <a:rPr kumimoji="0" lang="en-US" altLang="zh-CN"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rPr>
              <a:t>   </a:t>
            </a:r>
            <a:r>
              <a:rPr kumimoji="0" lang="zh-CN" altLang="en-US" sz="8400" b="1" i="1" u="none" strike="noStrike" kern="0" cap="none" spc="0" normalizeH="0" baseline="0" noProof="0" smtClean="0">
                <a:ln>
                  <a:noFill/>
                </a:ln>
                <a:solidFill>
                  <a:srgbClr val="005C2E"/>
                </a:solidFill>
                <a:effectLst>
                  <a:outerShdw blurRad="38100" dist="38100" dir="2700000" algn="tl">
                    <a:srgbClr val="C0C0C0"/>
                  </a:outerShdw>
                </a:effectLst>
                <a:uLnTx/>
                <a:uFillTx/>
                <a:latin typeface="Garamond" panose="02020404030301010803" pitchFamily="18" charset="0"/>
                <a:ea typeface="华文新魏" panose="02010800040101010101" pitchFamily="2" charset="-122"/>
                <a:cs typeface="+mn-cs"/>
              </a:rPr>
              <a:t>绪论</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341313" y="188913"/>
            <a:ext cx="7931150" cy="584200"/>
          </a:xfrm>
          <a:ln/>
        </p:spPr>
        <p:txBody>
          <a:bodyPr vert="horz" wrap="square" lIns="91440" tIns="45720" rIns="91440" bIns="45720" anchor="t"/>
          <a:lstStyle/>
          <a:p>
            <a:r>
              <a:rPr lang="zh-CN" altLang="en-US" dirty="0">
                <a:latin typeface="+mj-lt"/>
                <a:ea typeface="+mj-ea"/>
                <a:cs typeface="+mj-cs"/>
              </a:rPr>
              <a:t>主要内容</a:t>
            </a:r>
          </a:p>
        </p:txBody>
      </p:sp>
      <p:sp>
        <p:nvSpPr>
          <p:cNvPr id="9219" name="内容占位符 3"/>
          <p:cNvSpPr>
            <a:spLocks noGrp="1"/>
          </p:cNvSpPr>
          <p:nvPr>
            <p:ph idx="1"/>
          </p:nvPr>
        </p:nvSpPr>
        <p:spPr>
          <a:xfrm>
            <a:off x="177800" y="908050"/>
            <a:ext cx="8759825" cy="585788"/>
          </a:xfrm>
          <a:ln/>
        </p:spPr>
        <p:txBody>
          <a:bodyPr vert="horz" wrap="square" lIns="91440" tIns="45720" rIns="91440" bIns="45720" anchor="t"/>
          <a:lstStyle/>
          <a:p>
            <a:pPr algn="ctr"/>
            <a:r>
              <a:rPr lang="zh-CN" altLang="en-US" sz="3200" dirty="0"/>
              <a:t>介绍数据结构的概念，以及算法复杂度分析。</a:t>
            </a:r>
            <a:r>
              <a:rPr lang="en-US" altLang="zh-CN" sz="3200" dirty="0"/>
              <a:t> </a:t>
            </a:r>
          </a:p>
          <a:p>
            <a:pPr algn="ctr">
              <a:buNone/>
            </a:pPr>
            <a:endParaRPr lang="en-US" altLang="zh-CN" sz="3200" dirty="0"/>
          </a:p>
          <a:p>
            <a:pPr algn="ctr">
              <a:buNone/>
            </a:pPr>
            <a:r>
              <a:rPr lang="zh-CN" altLang="en-US" sz="3200" dirty="0">
                <a:solidFill>
                  <a:srgbClr val="FF0000"/>
                </a:solidFill>
              </a:rPr>
              <a:t>学习要点</a:t>
            </a:r>
            <a:endParaRPr lang="zh-CN" altLang="en-US" dirty="0">
              <a:solidFill>
                <a:srgbClr val="FF0000"/>
              </a:solidFill>
            </a:endParaRPr>
          </a:p>
        </p:txBody>
      </p:sp>
      <p:sp>
        <p:nvSpPr>
          <p:cNvPr id="9220" name="矩形 4"/>
          <p:cNvSpPr/>
          <p:nvPr/>
        </p:nvSpPr>
        <p:spPr>
          <a:xfrm>
            <a:off x="296863" y="2619375"/>
            <a:ext cx="8415337"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514350" lvl="0" indent="-514350" eaLnBrk="1" hangingPunct="1">
              <a:spcBef>
                <a:spcPct val="0"/>
              </a:spcBef>
              <a:buClrTx/>
              <a:buSzPct val="100000"/>
              <a:buFont typeface="Garamond" panose="02020404030301010803" pitchFamily="18" charset="0"/>
              <a:buAutoNum type="arabicPeriod"/>
            </a:pPr>
            <a:r>
              <a:rPr lang="zh-CN" altLang="en-US" sz="2800" b="0" dirty="0"/>
              <a:t>知道所有的定义和术语相关的，特别是数据结构的类型和存储。</a:t>
            </a:r>
          </a:p>
          <a:p>
            <a:pPr marL="514350" lvl="0" indent="-514350" eaLnBrk="1" hangingPunct="1">
              <a:spcBef>
                <a:spcPct val="0"/>
              </a:spcBef>
              <a:buClrTx/>
              <a:buSzPct val="100000"/>
              <a:buFont typeface="Garamond" panose="02020404030301010803" pitchFamily="18" charset="0"/>
              <a:buAutoNum type="arabicPeriod"/>
            </a:pPr>
            <a:r>
              <a:rPr lang="zh-CN" altLang="en-US" sz="2800" b="0" dirty="0"/>
              <a:t>熟悉</a:t>
            </a:r>
            <a:r>
              <a:rPr lang="en-US" altLang="zh-CN" sz="2800" b="0" dirty="0"/>
              <a:t>C + +</a:t>
            </a:r>
            <a:r>
              <a:rPr lang="zh-CN" altLang="en-US" sz="2800" b="0" dirty="0"/>
              <a:t>。</a:t>
            </a:r>
          </a:p>
          <a:p>
            <a:pPr marL="514350" lvl="0" indent="-514350" eaLnBrk="1" hangingPunct="1">
              <a:spcBef>
                <a:spcPct val="0"/>
              </a:spcBef>
              <a:buClrTx/>
              <a:buSzPct val="100000"/>
              <a:buFont typeface="Garamond" panose="02020404030301010803" pitchFamily="18" charset="0"/>
              <a:buAutoNum type="arabicPeriod"/>
            </a:pPr>
            <a:r>
              <a:rPr lang="zh-CN" altLang="en-US" sz="2800" b="0" dirty="0"/>
              <a:t>理解概念和掌握分析算法，算法复杂度的方法。</a:t>
            </a:r>
          </a:p>
        </p:txBody>
      </p:sp>
      <p:sp>
        <p:nvSpPr>
          <p:cNvPr id="6" name="Rectangle 5"/>
          <p:cNvSpPr/>
          <p:nvPr/>
        </p:nvSpPr>
        <p:spPr>
          <a:xfrm>
            <a:off x="296863" y="4643438"/>
            <a:ext cx="8326437" cy="15303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0"/>
              </a:spcBef>
              <a:buClrTx/>
              <a:buSzPct val="100000"/>
              <a:buFont typeface="Arial" panose="020B0604020202020204" pitchFamily="34" charset="0"/>
              <a:buNone/>
            </a:pPr>
            <a:r>
              <a:rPr lang="en-US" altLang="zh-CN" sz="2800" dirty="0">
                <a:solidFill>
                  <a:srgbClr val="008000"/>
                </a:solidFill>
              </a:rPr>
              <a:t>Exercise</a:t>
            </a:r>
            <a:r>
              <a:rPr lang="zh-CN" altLang="en-US" sz="2800" dirty="0">
                <a:solidFill>
                  <a:srgbClr val="008000"/>
                </a:solidFill>
              </a:rPr>
              <a:t>：</a:t>
            </a:r>
            <a:r>
              <a:rPr lang="en-US" altLang="zh-CN" sz="2800" dirty="0"/>
              <a:t>P</a:t>
            </a:r>
            <a:r>
              <a:rPr lang="en-US" altLang="zh-CN" sz="2800" baseline="-25000" dirty="0"/>
              <a:t>12</a:t>
            </a:r>
            <a:r>
              <a:rPr lang="en-US" altLang="zh-CN" sz="2800" dirty="0">
                <a:ea typeface="楷体_GB2312"/>
              </a:rPr>
              <a:t>10</a:t>
            </a:r>
            <a:r>
              <a:rPr lang="zh-CN" altLang="en-US" sz="2800" dirty="0">
                <a:ea typeface="楷体_GB2312"/>
              </a:rPr>
              <a:t>；</a:t>
            </a:r>
            <a:r>
              <a:rPr lang="en-US" altLang="zh-CN" sz="2800" dirty="0">
                <a:ea typeface="仿宋_GB2312" pitchFamily="49" charset="-122"/>
              </a:rPr>
              <a:t> P</a:t>
            </a:r>
            <a:r>
              <a:rPr lang="en-US" altLang="zh-CN" sz="2800" baseline="-25000" dirty="0">
                <a:ea typeface="仿宋_GB2312" pitchFamily="49" charset="-122"/>
              </a:rPr>
              <a:t>44</a:t>
            </a:r>
            <a:r>
              <a:rPr lang="zh-CN" altLang="en-US" sz="2800" dirty="0"/>
              <a:t>应用题</a:t>
            </a:r>
            <a:r>
              <a:rPr lang="en-US" altLang="zh-CN" sz="2800" dirty="0">
                <a:ea typeface="仿宋_GB2312" pitchFamily="49" charset="-122"/>
              </a:rPr>
              <a:t>2  </a:t>
            </a:r>
            <a:r>
              <a:rPr lang="zh-CN" altLang="en-US" sz="2800" dirty="0">
                <a:ea typeface="仿宋_GB2312" pitchFamily="49" charset="-122"/>
              </a:rPr>
              <a:t>；</a:t>
            </a:r>
            <a:endParaRPr lang="en-US" altLang="zh-CN" sz="2800" dirty="0">
              <a:ea typeface="仿宋_GB2312" pitchFamily="49" charset="-122"/>
            </a:endParaRPr>
          </a:p>
          <a:p>
            <a:pPr marL="342900" lvl="0" indent="-342900" algn="just" eaLnBrk="1" hangingPunct="1">
              <a:spcBef>
                <a:spcPct val="0"/>
              </a:spcBef>
              <a:buClrTx/>
              <a:buSzPct val="100000"/>
              <a:buFont typeface="Arial" panose="020B0604020202020204" pitchFamily="34" charset="0"/>
              <a:buNone/>
            </a:pPr>
            <a:endParaRPr lang="en-US" altLang="zh-CN" sz="2800" dirty="0">
              <a:ea typeface="仿宋_GB2312" pitchFamily="49" charset="-122"/>
            </a:endParaRPr>
          </a:p>
          <a:p>
            <a:pPr marL="342900" lvl="0" indent="-342900" algn="just" eaLnBrk="1" hangingPunct="1">
              <a:spcBef>
                <a:spcPct val="0"/>
              </a:spcBef>
              <a:buClrTx/>
              <a:buSzPct val="100000"/>
              <a:buFont typeface="Arial" panose="020B0604020202020204" pitchFamily="34" charset="0"/>
              <a:buNone/>
            </a:pPr>
            <a:r>
              <a:rPr lang="en-US" altLang="zh-CN" sz="2800" dirty="0">
                <a:solidFill>
                  <a:srgbClr val="006600"/>
                </a:solidFill>
              </a:rPr>
              <a:t>Thinking</a:t>
            </a:r>
            <a:r>
              <a:rPr lang="zh-CN" altLang="en-US" sz="2800" dirty="0">
                <a:solidFill>
                  <a:srgbClr val="006600"/>
                </a:solidFill>
              </a:rPr>
              <a:t>：</a:t>
            </a:r>
            <a:r>
              <a:rPr lang="en-US" altLang="zh-CN" sz="2800" dirty="0"/>
              <a:t>P</a:t>
            </a:r>
            <a:r>
              <a:rPr lang="en-US" altLang="zh-CN" sz="2800" baseline="-25000" dirty="0"/>
              <a:t>11</a:t>
            </a:r>
            <a:r>
              <a:rPr lang="en-US" altLang="zh-CN" sz="2800" dirty="0"/>
              <a:t> </a:t>
            </a:r>
            <a:r>
              <a:rPr lang="zh-CN" altLang="en-US" sz="2800" dirty="0"/>
              <a:t>应用题</a:t>
            </a:r>
            <a:r>
              <a:rPr lang="en-US" altLang="zh-CN" sz="2800" dirty="0"/>
              <a:t>1,2, 3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152400"/>
            <a:ext cx="8001000" cy="1066800"/>
          </a:xfrm>
          <a:ln/>
        </p:spPr>
        <p:txBody>
          <a:bodyPr vert="horz" wrap="square" lIns="91440" tIns="45720" rIns="91440" bIns="45720" anchor="t"/>
          <a:lstStyle/>
          <a:p>
            <a:pPr eaLnBrk="1" hangingPunct="1"/>
            <a:r>
              <a:rPr lang="en-US" altLang="zh-CN" dirty="0">
                <a:latin typeface="+mj-lt"/>
                <a:ea typeface="+mj-ea"/>
                <a:cs typeface="+mj-cs"/>
              </a:rPr>
              <a:t>1.1  Concepts about Data Structures</a:t>
            </a:r>
          </a:p>
        </p:txBody>
      </p:sp>
      <p:sp>
        <p:nvSpPr>
          <p:cNvPr id="26638" name="Rectangle 14"/>
          <p:cNvSpPr/>
          <p:nvPr/>
        </p:nvSpPr>
        <p:spPr>
          <a:xfrm>
            <a:off x="250825" y="1557338"/>
            <a:ext cx="7561263" cy="115093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en-US" altLang="zh-CN" sz="3200" b="0" dirty="0">
                <a:ea typeface="楷体_GB2312"/>
              </a:rPr>
              <a:t>History</a:t>
            </a:r>
          </a:p>
          <a:p>
            <a:pPr marL="342900" lvl="0" indent="-342900">
              <a:spcBef>
                <a:spcPct val="0"/>
              </a:spcBef>
              <a:buClrTx/>
              <a:buSzPct val="100000"/>
              <a:buFont typeface="Arial" panose="020B0604020202020204" pitchFamily="34" charset="0"/>
              <a:buNone/>
            </a:pPr>
            <a:r>
              <a:rPr lang="en-US" altLang="zh-CN" sz="3200" b="0" dirty="0">
                <a:ea typeface="楷体_GB2312"/>
              </a:rPr>
              <a:t>Contents</a:t>
            </a:r>
          </a:p>
        </p:txBody>
      </p:sp>
      <p:sp>
        <p:nvSpPr>
          <p:cNvPr id="7" name="Rectangle 14"/>
          <p:cNvSpPr/>
          <p:nvPr/>
        </p:nvSpPr>
        <p:spPr>
          <a:xfrm>
            <a:off x="2627313" y="1557338"/>
            <a:ext cx="1584325" cy="5762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en-US" altLang="zh-CN" sz="2800" dirty="0">
                <a:solidFill>
                  <a:srgbClr val="FF0000"/>
                </a:solidFill>
                <a:latin typeface="Rockwell" panose="02060603020205020403" pitchFamily="18" charset="0"/>
                <a:ea typeface="楷体_GB2312"/>
              </a:rPr>
              <a:t>student</a:t>
            </a:r>
          </a:p>
        </p:txBody>
      </p:sp>
      <p:sp>
        <p:nvSpPr>
          <p:cNvPr id="8" name="Rectangle 14"/>
          <p:cNvSpPr/>
          <p:nvPr/>
        </p:nvSpPr>
        <p:spPr>
          <a:xfrm>
            <a:off x="2446338" y="2124075"/>
            <a:ext cx="6697662" cy="38163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Id: 100801</a:t>
            </a:r>
          </a:p>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int  </a:t>
            </a:r>
          </a:p>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int[]</a:t>
            </a:r>
          </a:p>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Id: 100801, name:  wang, ……</a:t>
            </a:r>
          </a:p>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struct</a:t>
            </a:r>
          </a:p>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struct</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student</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a:t>
            </a:r>
          </a:p>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Every</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kind</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of</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sort</a:t>
            </a:r>
            <a:r>
              <a:rPr lang="zh-CN" altLang="en-US" sz="2800" dirty="0">
                <a:latin typeface="Rockwell" panose="02060603020205020403" pitchFamily="18" charset="0"/>
                <a:ea typeface="楷体_GB2312"/>
              </a:rPr>
              <a:t>？</a:t>
            </a:r>
            <a:r>
              <a:rPr lang="en-US" altLang="zh-CN" sz="2800" dirty="0">
                <a:latin typeface="Rockwell" panose="02060603020205020403" pitchFamily="18" charset="0"/>
                <a:ea typeface="楷体_GB2312"/>
              </a:rPr>
              <a:t>Search</a:t>
            </a:r>
            <a:r>
              <a:rPr lang="zh-CN" altLang="en-US" sz="2800" dirty="0">
                <a:latin typeface="Rockwell" panose="02060603020205020403" pitchFamily="18" charset="0"/>
                <a:ea typeface="楷体_GB2312"/>
              </a:rPr>
              <a:t>？</a:t>
            </a:r>
            <a:endParaRPr lang="en-US" altLang="zh-CN" sz="2800" dirty="0">
              <a:latin typeface="Rockwell" panose="02060603020205020403" pitchFamily="18" charset="0"/>
              <a:ea typeface="楷体_GB2312"/>
            </a:endParaRPr>
          </a:p>
        </p:txBody>
      </p:sp>
      <p:pic>
        <p:nvPicPr>
          <p:cNvPr id="9" name="Picture 4" descr="Table1-1"/>
          <p:cNvPicPr>
            <a:picLocks noChangeAspect="1"/>
          </p:cNvPicPr>
          <p:nvPr/>
        </p:nvPicPr>
        <p:blipFill>
          <a:blip r:embed="rId4"/>
          <a:stretch>
            <a:fillRect/>
          </a:stretch>
        </p:blipFill>
        <p:spPr>
          <a:xfrm>
            <a:off x="0" y="1223963"/>
            <a:ext cx="8839200" cy="4495800"/>
          </a:xfrm>
          <a:prstGeom prst="rect">
            <a:avLst/>
          </a:prstGeom>
          <a:noFill/>
          <a:ln w="9525">
            <a:noFill/>
          </a:ln>
        </p:spPr>
      </p:pic>
      <p:sp>
        <p:nvSpPr>
          <p:cNvPr id="10" name="Rectangle 14"/>
          <p:cNvSpPr/>
          <p:nvPr/>
        </p:nvSpPr>
        <p:spPr>
          <a:xfrm>
            <a:off x="4932363" y="1484313"/>
            <a:ext cx="3671887" cy="64928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group</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discussion</a:t>
            </a:r>
            <a:r>
              <a:rPr lang="zh-CN" altLang="en-US" sz="2800" dirty="0">
                <a:latin typeface="Rockwell" panose="02060603020205020403" pitchFamily="18" charset="0"/>
                <a:ea typeface="楷体_GB2312"/>
              </a:rPr>
              <a:t>？</a:t>
            </a:r>
            <a:endParaRPr lang="en-US" altLang="zh-CN" sz="2800" dirty="0">
              <a:latin typeface="Rockwell" panose="02060603020205020403" pitchFamily="18" charset="0"/>
              <a:ea typeface="楷体_GB2312"/>
            </a:endParaRPr>
          </a:p>
        </p:txBody>
      </p:sp>
      <p:grpSp>
        <p:nvGrpSpPr>
          <p:cNvPr id="2" name="组合 10"/>
          <p:cNvGrpSpPr/>
          <p:nvPr/>
        </p:nvGrpSpPr>
        <p:grpSpPr>
          <a:xfrm>
            <a:off x="4067175" y="2192338"/>
            <a:ext cx="4791075" cy="3540125"/>
            <a:chOff x="2411760" y="1510680"/>
            <a:chExt cx="4790256" cy="3540224"/>
          </a:xfrm>
        </p:grpSpPr>
        <p:sp>
          <p:nvSpPr>
            <p:cNvPr id="10266" name="Oval 9"/>
            <p:cNvSpPr>
              <a:spLocks noChangeAspect="1"/>
            </p:cNvSpPr>
            <p:nvPr/>
          </p:nvSpPr>
          <p:spPr>
            <a:xfrm>
              <a:off x="3347864"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smtClean="0"/>
                <a:t>A1</a:t>
              </a:r>
              <a:endParaRPr lang="en-US" altLang="zh-CN" sz="1800" dirty="0"/>
            </a:p>
          </p:txBody>
        </p:sp>
        <p:sp>
          <p:nvSpPr>
            <p:cNvPr id="10267" name="Oval 10"/>
            <p:cNvSpPr>
              <a:spLocks noChangeAspect="1"/>
            </p:cNvSpPr>
            <p:nvPr/>
          </p:nvSpPr>
          <p:spPr>
            <a:xfrm>
              <a:off x="4139951" y="1510680"/>
              <a:ext cx="1003176" cy="1003176"/>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Teng</a:t>
              </a:r>
            </a:p>
            <a:p>
              <a:pPr marL="0" lvl="0" indent="0" algn="ctr">
                <a:spcBef>
                  <a:spcPct val="0"/>
                </a:spcBef>
                <a:buClrTx/>
                <a:buSzPct val="100000"/>
                <a:buFont typeface="Arial" panose="020B0604020202020204" pitchFamily="34" charset="0"/>
                <a:buNone/>
              </a:pPr>
              <a:r>
                <a:rPr lang="zh-CN" altLang="en-US" sz="1800" dirty="0"/>
                <a:t>班级</a:t>
              </a:r>
              <a:endParaRPr lang="en-US" altLang="zh-CN" sz="1800" dirty="0"/>
            </a:p>
          </p:txBody>
        </p:sp>
        <p:sp>
          <p:nvSpPr>
            <p:cNvPr id="10268" name="Line 12"/>
            <p:cNvSpPr/>
            <p:nvPr/>
          </p:nvSpPr>
          <p:spPr>
            <a:xfrm flipH="1">
              <a:off x="3851920" y="2492896"/>
              <a:ext cx="576064" cy="360040"/>
            </a:xfrm>
            <a:prstGeom prst="line">
              <a:avLst/>
            </a:prstGeom>
            <a:ln w="38100" cap="flat" cmpd="sng">
              <a:solidFill>
                <a:srgbClr val="00339A"/>
              </a:solidFill>
              <a:prstDash val="solid"/>
              <a:headEnd type="none" w="med" len="med"/>
              <a:tailEnd type="none" w="med" len="med"/>
            </a:ln>
          </p:spPr>
        </p:sp>
        <p:sp>
          <p:nvSpPr>
            <p:cNvPr id="10269" name="Line 13"/>
            <p:cNvSpPr/>
            <p:nvPr/>
          </p:nvSpPr>
          <p:spPr>
            <a:xfrm>
              <a:off x="4932040" y="2420888"/>
              <a:ext cx="648072" cy="432048"/>
            </a:xfrm>
            <a:prstGeom prst="line">
              <a:avLst/>
            </a:prstGeom>
            <a:ln w="38100" cap="flat" cmpd="sng">
              <a:solidFill>
                <a:srgbClr val="00339A"/>
              </a:solidFill>
              <a:prstDash val="solid"/>
              <a:headEnd type="none" w="med" len="med"/>
              <a:tailEnd type="none" w="med" len="med"/>
            </a:ln>
          </p:spPr>
        </p:sp>
        <p:sp>
          <p:nvSpPr>
            <p:cNvPr id="10270" name="Line 15"/>
            <p:cNvSpPr/>
            <p:nvPr/>
          </p:nvSpPr>
          <p:spPr>
            <a:xfrm>
              <a:off x="4716016" y="2492896"/>
              <a:ext cx="0" cy="360040"/>
            </a:xfrm>
            <a:prstGeom prst="line">
              <a:avLst/>
            </a:prstGeom>
            <a:ln w="38100" cap="flat" cmpd="sng">
              <a:solidFill>
                <a:srgbClr val="00339A"/>
              </a:solidFill>
              <a:prstDash val="solid"/>
              <a:headEnd type="none" w="med" len="med"/>
              <a:tailEnd type="none" w="med" len="med"/>
            </a:ln>
          </p:spPr>
        </p:sp>
        <p:sp>
          <p:nvSpPr>
            <p:cNvPr id="10271" name="Oval 9"/>
            <p:cNvSpPr>
              <a:spLocks noChangeAspect="1"/>
            </p:cNvSpPr>
            <p:nvPr/>
          </p:nvSpPr>
          <p:spPr>
            <a:xfrm>
              <a:off x="4283968"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smtClean="0"/>
                <a:t>A2</a:t>
              </a:r>
              <a:endParaRPr lang="en-US" altLang="zh-CN" sz="1800" dirty="0"/>
            </a:p>
          </p:txBody>
        </p:sp>
        <p:sp>
          <p:nvSpPr>
            <p:cNvPr id="10272" name="Oval 9"/>
            <p:cNvSpPr>
              <a:spLocks noChangeAspect="1"/>
            </p:cNvSpPr>
            <p:nvPr/>
          </p:nvSpPr>
          <p:spPr>
            <a:xfrm>
              <a:off x="5254352"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smtClean="0"/>
                <a:t>A3</a:t>
              </a:r>
              <a:endParaRPr lang="en-US" altLang="zh-CN" sz="1800" dirty="0"/>
            </a:p>
          </p:txBody>
        </p:sp>
        <p:sp>
          <p:nvSpPr>
            <p:cNvPr id="10273" name="Line 13"/>
            <p:cNvSpPr/>
            <p:nvPr/>
          </p:nvSpPr>
          <p:spPr>
            <a:xfrm>
              <a:off x="5004048" y="2348880"/>
              <a:ext cx="1800200" cy="648072"/>
            </a:xfrm>
            <a:prstGeom prst="line">
              <a:avLst/>
            </a:prstGeom>
            <a:ln w="38100" cap="flat" cmpd="sng">
              <a:solidFill>
                <a:srgbClr val="00339A"/>
              </a:solidFill>
              <a:prstDash val="solid"/>
              <a:headEnd type="none" w="med" len="med"/>
              <a:tailEnd type="none" w="med" len="med"/>
            </a:ln>
          </p:spPr>
        </p:sp>
        <p:sp>
          <p:nvSpPr>
            <p:cNvPr id="10274" name="Oval 9"/>
            <p:cNvSpPr>
              <a:spLocks noChangeAspect="1"/>
            </p:cNvSpPr>
            <p:nvPr/>
          </p:nvSpPr>
          <p:spPr>
            <a:xfrm>
              <a:off x="6300192"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a:t>
              </a:r>
            </a:p>
          </p:txBody>
        </p:sp>
        <p:sp>
          <p:nvSpPr>
            <p:cNvPr id="10275" name="Oval 9"/>
            <p:cNvSpPr>
              <a:spLocks noChangeAspect="1"/>
            </p:cNvSpPr>
            <p:nvPr/>
          </p:nvSpPr>
          <p:spPr>
            <a:xfrm>
              <a:off x="2411760" y="414908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赵忠亮</a:t>
              </a:r>
              <a:endParaRPr lang="en-US" altLang="zh-CN" sz="1800" dirty="0"/>
            </a:p>
          </p:txBody>
        </p:sp>
        <p:sp>
          <p:nvSpPr>
            <p:cNvPr id="10276" name="Line 12"/>
            <p:cNvSpPr/>
            <p:nvPr/>
          </p:nvSpPr>
          <p:spPr>
            <a:xfrm flipH="1">
              <a:off x="2915816" y="3717032"/>
              <a:ext cx="792088" cy="432048"/>
            </a:xfrm>
            <a:prstGeom prst="line">
              <a:avLst/>
            </a:prstGeom>
            <a:ln w="38100" cap="flat" cmpd="sng">
              <a:solidFill>
                <a:srgbClr val="00339A"/>
              </a:solidFill>
              <a:prstDash val="solid"/>
              <a:headEnd type="none" w="med" len="med"/>
              <a:tailEnd type="none" w="med" len="med"/>
            </a:ln>
          </p:spPr>
        </p:sp>
        <p:sp>
          <p:nvSpPr>
            <p:cNvPr id="10277" name="Line 13"/>
            <p:cNvSpPr/>
            <p:nvPr/>
          </p:nvSpPr>
          <p:spPr>
            <a:xfrm>
              <a:off x="3995936" y="3717032"/>
              <a:ext cx="648072" cy="432048"/>
            </a:xfrm>
            <a:prstGeom prst="line">
              <a:avLst/>
            </a:prstGeom>
            <a:ln w="38100" cap="flat" cmpd="sng">
              <a:solidFill>
                <a:srgbClr val="00339A"/>
              </a:solidFill>
              <a:prstDash val="solid"/>
              <a:headEnd type="none" w="med" len="med"/>
              <a:tailEnd type="none" w="med" len="med"/>
            </a:ln>
          </p:spPr>
        </p:sp>
        <p:sp>
          <p:nvSpPr>
            <p:cNvPr id="10278" name="Oval 9"/>
            <p:cNvSpPr>
              <a:spLocks noChangeAspect="1"/>
            </p:cNvSpPr>
            <p:nvPr/>
          </p:nvSpPr>
          <p:spPr>
            <a:xfrm>
              <a:off x="4318248" y="414908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章国庆</a:t>
              </a:r>
              <a:endParaRPr lang="en-US" altLang="zh-CN" sz="1800" dirty="0"/>
            </a:p>
          </p:txBody>
        </p:sp>
        <p:sp>
          <p:nvSpPr>
            <p:cNvPr id="10279" name="Oval 9"/>
            <p:cNvSpPr>
              <a:spLocks noChangeAspect="1"/>
            </p:cNvSpPr>
            <p:nvPr/>
          </p:nvSpPr>
          <p:spPr>
            <a:xfrm>
              <a:off x="5436096" y="414908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a:t>
              </a:r>
            </a:p>
          </p:txBody>
        </p:sp>
        <p:sp>
          <p:nvSpPr>
            <p:cNvPr id="10280" name="Line 13"/>
            <p:cNvSpPr/>
            <p:nvPr/>
          </p:nvSpPr>
          <p:spPr>
            <a:xfrm>
              <a:off x="5796136" y="3717032"/>
              <a:ext cx="0" cy="432048"/>
            </a:xfrm>
            <a:prstGeom prst="line">
              <a:avLst/>
            </a:prstGeom>
            <a:ln w="38100" cap="flat" cmpd="sng">
              <a:solidFill>
                <a:srgbClr val="00339A"/>
              </a:solidFill>
              <a:prstDash val="solid"/>
              <a:headEnd type="none" w="med" len="med"/>
              <a:tailEnd type="none" w="med" len="med"/>
            </a:ln>
          </p:spPr>
        </p:sp>
      </p:grpSp>
      <p:sp>
        <p:nvSpPr>
          <p:cNvPr id="27" name="Rectangle 14"/>
          <p:cNvSpPr/>
          <p:nvPr/>
        </p:nvSpPr>
        <p:spPr>
          <a:xfrm>
            <a:off x="4427538" y="1989138"/>
            <a:ext cx="4716462" cy="6477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en-US" altLang="zh-CN" sz="2800" dirty="0">
                <a:latin typeface="Rockwell" panose="02060603020205020403" pitchFamily="18" charset="0"/>
                <a:ea typeface="楷体_GB2312"/>
              </a:rPr>
              <a:t>courses</a:t>
            </a:r>
            <a:r>
              <a:rPr lang="zh-CN" altLang="en-US" sz="2800" dirty="0">
                <a:latin typeface="Rockwell" panose="02060603020205020403" pitchFamily="18" charset="0"/>
                <a:ea typeface="楷体_GB2312"/>
              </a:rPr>
              <a:t> </a:t>
            </a:r>
            <a:r>
              <a:rPr lang="en-US" altLang="zh-CN" sz="2800" dirty="0">
                <a:latin typeface="Rockwell" panose="02060603020205020403" pitchFamily="18" charset="0"/>
                <a:ea typeface="楷体_GB2312"/>
              </a:rPr>
              <a:t>arrangement</a:t>
            </a:r>
            <a:r>
              <a:rPr lang="zh-CN" altLang="en-US" sz="2800" dirty="0">
                <a:latin typeface="Rockwell" panose="02060603020205020403" pitchFamily="18" charset="0"/>
                <a:ea typeface="楷体_GB2312"/>
              </a:rPr>
              <a:t>？</a:t>
            </a:r>
            <a:endParaRPr lang="en-US" altLang="zh-CN" sz="2800" dirty="0">
              <a:latin typeface="Rockwell" panose="02060603020205020403" pitchFamily="18" charset="0"/>
              <a:ea typeface="楷体_GB2312"/>
            </a:endParaRPr>
          </a:p>
        </p:txBody>
      </p:sp>
      <p:grpSp>
        <p:nvGrpSpPr>
          <p:cNvPr id="3" name="组合 27"/>
          <p:cNvGrpSpPr/>
          <p:nvPr/>
        </p:nvGrpSpPr>
        <p:grpSpPr>
          <a:xfrm>
            <a:off x="1059528" y="2579353"/>
            <a:ext cx="6013450" cy="3638550"/>
            <a:chOff x="683568" y="1772816"/>
            <a:chExt cx="6014392" cy="3638128"/>
          </a:xfrm>
        </p:grpSpPr>
        <p:sp>
          <p:nvSpPr>
            <p:cNvPr id="10251" name="Oval 9"/>
            <p:cNvSpPr>
              <a:spLocks noChangeAspect="1"/>
            </p:cNvSpPr>
            <p:nvPr/>
          </p:nvSpPr>
          <p:spPr>
            <a:xfrm>
              <a:off x="827584" y="2996952"/>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C/C++</a:t>
              </a:r>
            </a:p>
          </p:txBody>
        </p:sp>
        <p:sp>
          <p:nvSpPr>
            <p:cNvPr id="10252" name="Oval 10"/>
            <p:cNvSpPr>
              <a:spLocks noChangeAspect="1"/>
            </p:cNvSpPr>
            <p:nvPr/>
          </p:nvSpPr>
          <p:spPr>
            <a:xfrm>
              <a:off x="683568" y="1772816"/>
              <a:ext cx="1003176" cy="1003176"/>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DM</a:t>
              </a:r>
            </a:p>
          </p:txBody>
        </p:sp>
        <p:sp>
          <p:nvSpPr>
            <p:cNvPr id="10253" name="Line 12"/>
            <p:cNvSpPr/>
            <p:nvPr/>
          </p:nvSpPr>
          <p:spPr>
            <a:xfrm>
              <a:off x="1691680" y="2348880"/>
              <a:ext cx="792088" cy="216024"/>
            </a:xfrm>
            <a:prstGeom prst="line">
              <a:avLst/>
            </a:prstGeom>
            <a:ln w="38100" cap="flat" cmpd="sng">
              <a:solidFill>
                <a:srgbClr val="00339A"/>
              </a:solidFill>
              <a:prstDash val="solid"/>
              <a:headEnd type="none" w="med" len="med"/>
              <a:tailEnd type="triangle" w="med" len="med"/>
            </a:ln>
          </p:spPr>
        </p:sp>
        <p:sp>
          <p:nvSpPr>
            <p:cNvPr id="10254" name="Oval 9"/>
            <p:cNvSpPr>
              <a:spLocks noChangeAspect="1"/>
            </p:cNvSpPr>
            <p:nvPr/>
          </p:nvSpPr>
          <p:spPr>
            <a:xfrm>
              <a:off x="2483768" y="2276872"/>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DS</a:t>
              </a:r>
            </a:p>
          </p:txBody>
        </p:sp>
        <p:sp>
          <p:nvSpPr>
            <p:cNvPr id="10255" name="Oval 9"/>
            <p:cNvSpPr>
              <a:spLocks noChangeAspect="1"/>
            </p:cNvSpPr>
            <p:nvPr/>
          </p:nvSpPr>
          <p:spPr>
            <a:xfrm>
              <a:off x="4211960" y="2276872"/>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编译</a:t>
              </a:r>
              <a:endParaRPr lang="en-US" altLang="zh-CN" sz="1800" dirty="0"/>
            </a:p>
            <a:p>
              <a:pPr marL="0" lvl="0" indent="0" algn="ctr">
                <a:spcBef>
                  <a:spcPct val="0"/>
                </a:spcBef>
                <a:buClrTx/>
                <a:buSzPct val="100000"/>
                <a:buFont typeface="Arial" panose="020B0604020202020204" pitchFamily="34" charset="0"/>
                <a:buNone/>
              </a:pPr>
              <a:r>
                <a:rPr lang="zh-CN" altLang="en-US" sz="1800" dirty="0"/>
                <a:t>原理</a:t>
              </a:r>
              <a:endParaRPr lang="en-US" altLang="zh-CN" sz="1800" dirty="0"/>
            </a:p>
          </p:txBody>
        </p:sp>
        <p:sp>
          <p:nvSpPr>
            <p:cNvPr id="10256" name="Oval 9"/>
            <p:cNvSpPr>
              <a:spLocks noChangeAspect="1"/>
            </p:cNvSpPr>
            <p:nvPr/>
          </p:nvSpPr>
          <p:spPr>
            <a:xfrm>
              <a:off x="5796136" y="2924944"/>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a:t>
              </a:r>
            </a:p>
          </p:txBody>
        </p:sp>
        <p:sp>
          <p:nvSpPr>
            <p:cNvPr id="10257" name="Oval 9"/>
            <p:cNvSpPr>
              <a:spLocks noChangeAspect="1"/>
            </p:cNvSpPr>
            <p:nvPr/>
          </p:nvSpPr>
          <p:spPr>
            <a:xfrm>
              <a:off x="4211960" y="3501008"/>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操作</a:t>
              </a:r>
              <a:endParaRPr lang="en-US" altLang="zh-CN" sz="1800" dirty="0"/>
            </a:p>
            <a:p>
              <a:pPr marL="0" lvl="0" indent="0" algn="ctr">
                <a:spcBef>
                  <a:spcPct val="0"/>
                </a:spcBef>
                <a:buClrTx/>
                <a:buSzPct val="100000"/>
                <a:buFont typeface="Arial" panose="020B0604020202020204" pitchFamily="34" charset="0"/>
                <a:buNone/>
              </a:pPr>
              <a:r>
                <a:rPr lang="zh-CN" altLang="en-US" sz="1800" dirty="0"/>
                <a:t>系统</a:t>
              </a:r>
              <a:endParaRPr lang="en-US" altLang="zh-CN" sz="1800" dirty="0"/>
            </a:p>
          </p:txBody>
        </p:sp>
        <p:sp>
          <p:nvSpPr>
            <p:cNvPr id="10258" name="Line 12"/>
            <p:cNvSpPr/>
            <p:nvPr/>
          </p:nvSpPr>
          <p:spPr>
            <a:xfrm flipV="1">
              <a:off x="1691680" y="2924944"/>
              <a:ext cx="864096" cy="576064"/>
            </a:xfrm>
            <a:prstGeom prst="line">
              <a:avLst/>
            </a:prstGeom>
            <a:ln w="38100" cap="flat" cmpd="sng">
              <a:solidFill>
                <a:srgbClr val="00339A"/>
              </a:solidFill>
              <a:prstDash val="solid"/>
              <a:headEnd type="none" w="med" len="med"/>
              <a:tailEnd type="triangle" w="med" len="med"/>
            </a:ln>
          </p:spPr>
        </p:sp>
        <p:sp>
          <p:nvSpPr>
            <p:cNvPr id="10259" name="Oval 9"/>
            <p:cNvSpPr>
              <a:spLocks noChangeAspect="1"/>
            </p:cNvSpPr>
            <p:nvPr/>
          </p:nvSpPr>
          <p:spPr>
            <a:xfrm>
              <a:off x="2483768" y="450912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组成</a:t>
              </a:r>
              <a:endParaRPr lang="en-US" altLang="zh-CN" sz="1800" dirty="0"/>
            </a:p>
            <a:p>
              <a:pPr marL="0" lvl="0" indent="0" algn="ctr">
                <a:spcBef>
                  <a:spcPct val="0"/>
                </a:spcBef>
                <a:buClrTx/>
                <a:buSzPct val="100000"/>
                <a:buFont typeface="Arial" panose="020B0604020202020204" pitchFamily="34" charset="0"/>
                <a:buNone/>
              </a:pPr>
              <a:r>
                <a:rPr lang="zh-CN" altLang="en-US" sz="1800" dirty="0"/>
                <a:t>原理</a:t>
              </a:r>
              <a:endParaRPr lang="en-US" altLang="zh-CN" sz="1800" dirty="0"/>
            </a:p>
          </p:txBody>
        </p:sp>
        <p:sp>
          <p:nvSpPr>
            <p:cNvPr id="10260" name="Line 12"/>
            <p:cNvSpPr/>
            <p:nvPr/>
          </p:nvSpPr>
          <p:spPr>
            <a:xfrm>
              <a:off x="3347864" y="2636912"/>
              <a:ext cx="936104" cy="72008"/>
            </a:xfrm>
            <a:prstGeom prst="line">
              <a:avLst/>
            </a:prstGeom>
            <a:ln w="38100" cap="flat" cmpd="sng">
              <a:solidFill>
                <a:srgbClr val="00339A"/>
              </a:solidFill>
              <a:prstDash val="solid"/>
              <a:headEnd type="none" w="med" len="med"/>
              <a:tailEnd type="triangle" w="med" len="med"/>
            </a:ln>
          </p:spPr>
        </p:sp>
        <p:sp>
          <p:nvSpPr>
            <p:cNvPr id="10261" name="Line 12"/>
            <p:cNvSpPr/>
            <p:nvPr/>
          </p:nvSpPr>
          <p:spPr>
            <a:xfrm>
              <a:off x="3347864" y="2924944"/>
              <a:ext cx="1008112" cy="864096"/>
            </a:xfrm>
            <a:prstGeom prst="line">
              <a:avLst/>
            </a:prstGeom>
            <a:ln w="38100" cap="flat" cmpd="sng">
              <a:solidFill>
                <a:srgbClr val="00339A"/>
              </a:solidFill>
              <a:prstDash val="solid"/>
              <a:headEnd type="none" w="med" len="med"/>
              <a:tailEnd type="triangle" w="med" len="med"/>
            </a:ln>
          </p:spPr>
        </p:sp>
        <p:sp>
          <p:nvSpPr>
            <p:cNvPr id="10262" name="Line 12"/>
            <p:cNvSpPr/>
            <p:nvPr/>
          </p:nvSpPr>
          <p:spPr>
            <a:xfrm>
              <a:off x="1691680" y="3645024"/>
              <a:ext cx="2520280" cy="288032"/>
            </a:xfrm>
            <a:prstGeom prst="line">
              <a:avLst/>
            </a:prstGeom>
            <a:ln w="38100" cap="flat" cmpd="sng">
              <a:solidFill>
                <a:srgbClr val="00339A"/>
              </a:solidFill>
              <a:prstDash val="solid"/>
              <a:headEnd type="none" w="med" len="med"/>
              <a:tailEnd type="triangle" w="med" len="med"/>
            </a:ln>
          </p:spPr>
        </p:sp>
        <p:sp>
          <p:nvSpPr>
            <p:cNvPr id="10263" name="Line 12"/>
            <p:cNvSpPr/>
            <p:nvPr/>
          </p:nvSpPr>
          <p:spPr>
            <a:xfrm flipV="1">
              <a:off x="3347864" y="4149080"/>
              <a:ext cx="1008112" cy="648072"/>
            </a:xfrm>
            <a:prstGeom prst="line">
              <a:avLst/>
            </a:prstGeom>
            <a:ln w="38100" cap="flat" cmpd="sng">
              <a:solidFill>
                <a:srgbClr val="00339A"/>
              </a:solidFill>
              <a:prstDash val="solid"/>
              <a:headEnd type="none" w="med" len="med"/>
              <a:tailEnd type="triangle" w="med" len="med"/>
            </a:ln>
          </p:spPr>
        </p:sp>
        <p:sp>
          <p:nvSpPr>
            <p:cNvPr id="10264" name="Line 12"/>
            <p:cNvSpPr/>
            <p:nvPr/>
          </p:nvSpPr>
          <p:spPr>
            <a:xfrm flipV="1">
              <a:off x="5004048" y="3429000"/>
              <a:ext cx="792088" cy="360040"/>
            </a:xfrm>
            <a:prstGeom prst="line">
              <a:avLst/>
            </a:prstGeom>
            <a:ln w="38100" cap="flat" cmpd="sng">
              <a:solidFill>
                <a:srgbClr val="00339A"/>
              </a:solidFill>
              <a:prstDash val="solid"/>
              <a:headEnd type="none" w="med" len="med"/>
              <a:tailEnd type="triangle" w="med" len="med"/>
            </a:ln>
          </p:spPr>
        </p:sp>
        <p:sp>
          <p:nvSpPr>
            <p:cNvPr id="10265" name="Line 12"/>
            <p:cNvSpPr/>
            <p:nvPr/>
          </p:nvSpPr>
          <p:spPr>
            <a:xfrm flipV="1">
              <a:off x="3347864" y="3861048"/>
              <a:ext cx="2952328" cy="1152128"/>
            </a:xfrm>
            <a:prstGeom prst="line">
              <a:avLst/>
            </a:prstGeom>
            <a:ln w="38100" cap="flat" cmpd="sng">
              <a:solidFill>
                <a:srgbClr val="00339A"/>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6638">
                                            <p:txEl>
                                              <p:pRg st="0" end="0"/>
                                            </p:txEl>
                                          </p:spTgt>
                                        </p:tgtEl>
                                        <p:attrNameLst>
                                          <p:attrName>style.visibility</p:attrName>
                                        </p:attrNameLst>
                                      </p:cBhvr>
                                      <p:to>
                                        <p:strVal val="visible"/>
                                      </p:to>
                                    </p:set>
                                    <p:animEffect transition="in" filter="blinds(vertical)">
                                      <p:cBhvr>
                                        <p:cTn id="7" dur="500"/>
                                        <p:tgtEl>
                                          <p:spTgt spid="266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6638">
                                            <p:txEl>
                                              <p:pRg st="1" end="1"/>
                                            </p:txEl>
                                          </p:spTgt>
                                        </p:tgtEl>
                                        <p:attrNameLst>
                                          <p:attrName>style.visibility</p:attrName>
                                        </p:attrNameLst>
                                      </p:cBhvr>
                                      <p:to>
                                        <p:strVal val="visible"/>
                                      </p:to>
                                    </p:set>
                                    <p:animEffect transition="in" filter="blinds(vertical)">
                                      <p:cBhvr>
                                        <p:cTn id="12" dur="500"/>
                                        <p:tgtEl>
                                          <p:spTgt spid="2663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vertical)">
                                      <p:cBhvr>
                                        <p:cTn id="17" dur="500"/>
                                        <p:tgtEl>
                                          <p:spTgt spid="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vertical)">
                                      <p:cBhvr>
                                        <p:cTn id="22" dur="500"/>
                                        <p:tgtEl>
                                          <p:spTgt spid="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vertical)">
                                      <p:cBhvr>
                                        <p:cTn id="27" dur="500"/>
                                        <p:tgtEl>
                                          <p:spTgt spid="8">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vertical)">
                                      <p:cBhvr>
                                        <p:cTn id="32" dur="500"/>
                                        <p:tgtEl>
                                          <p:spTgt spid="8">
                                            <p:txEl>
                                              <p:pRg st="2" end="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blinds(vertical)">
                                      <p:cBhvr>
                                        <p:cTn id="37" dur="500"/>
                                        <p:tgtEl>
                                          <p:spTgt spid="8">
                                            <p:txEl>
                                              <p:pRg st="3" end="3"/>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blinds(vertical)">
                                      <p:cBhvr>
                                        <p:cTn id="42" dur="500"/>
                                        <p:tgtEl>
                                          <p:spTgt spid="8">
                                            <p:txEl>
                                              <p:pRg st="4" end="4"/>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blinds(vertical)">
                                      <p:cBhvr>
                                        <p:cTn id="47" dur="500"/>
                                        <p:tgtEl>
                                          <p:spTgt spid="8">
                                            <p:txEl>
                                              <p:pRg st="5" end="5"/>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blinds(vertical)">
                                      <p:cBhvr>
                                        <p:cTn id="52" dur="500"/>
                                        <p:tgtEl>
                                          <p:spTgt spid="8">
                                            <p:txEl>
                                              <p:pRg st="6" end="6"/>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ox(ou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9"/>
                                        </p:tgtEl>
                                        <p:attrNameLst>
                                          <p:attrName>ppt_x</p:attrName>
                                        </p:attrNameLst>
                                      </p:cBhvr>
                                      <p:tavLst>
                                        <p:tav tm="0">
                                          <p:val>
                                            <p:strVal val="ppt_x"/>
                                          </p:val>
                                        </p:tav>
                                        <p:tav tm="100000">
                                          <p:val>
                                            <p:strVal val="ppt_x"/>
                                          </p:val>
                                        </p:tav>
                                      </p:tavLst>
                                    </p:anim>
                                    <p:anim calcmode="lin" valueType="num">
                                      <p:cBhvr additive="base">
                                        <p:cTn id="62" dur="500"/>
                                        <p:tgtEl>
                                          <p:spTgt spid="9"/>
                                        </p:tgtEl>
                                        <p:attrNameLst>
                                          <p:attrName>ppt_y</p:attrName>
                                        </p:attrNameLst>
                                      </p:cBhvr>
                                      <p:tavLst>
                                        <p:tav tm="0">
                                          <p:val>
                                            <p:strVal val="ppt_y"/>
                                          </p:val>
                                        </p:tav>
                                        <p:tav tm="100000">
                                          <p:val>
                                            <p:strVal val="1+ppt_h/2"/>
                                          </p:val>
                                        </p:tav>
                                      </p:tavLst>
                                    </p:anim>
                                    <p:set>
                                      <p:cBhvr>
                                        <p:cTn id="63" dur="1" fill="hold">
                                          <p:stCondLst>
                                            <p:cond delay="499"/>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5" fill="hold" grpId="0" nodeType="clickEffect">
                                  <p:stCondLst>
                                    <p:cond delay="0"/>
                                  </p:stCondLst>
                                  <p:childTnLst>
                                    <p:set>
                                      <p:cBhvr>
                                        <p:cTn id="67" dur="1" fill="hold">
                                          <p:stCondLst>
                                            <p:cond delay="0"/>
                                          </p:stCondLst>
                                        </p:cTn>
                                        <p:tgtEl>
                                          <p:spTgt spid="10">
                                            <p:txEl>
                                              <p:pRg st="0" end="0"/>
                                            </p:txEl>
                                          </p:spTgt>
                                        </p:tgtEl>
                                        <p:attrNameLst>
                                          <p:attrName>style.visibility</p:attrName>
                                        </p:attrNameLst>
                                      </p:cBhvr>
                                      <p:to>
                                        <p:strVal val="visible"/>
                                      </p:to>
                                    </p:set>
                                    <p:animEffect transition="in" filter="blinds(vertical)">
                                      <p:cBhvr>
                                        <p:cTn id="68" dur="500"/>
                                        <p:tgtEl>
                                          <p:spTgt spid="10">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box(in)">
                                      <p:cBhvr>
                                        <p:cTn id="73" dur="500"/>
                                        <p:tgtEl>
                                          <p:spTgt spid="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xit" presetSubtype="4" fill="hold" nodeType="clickEffect">
                                  <p:stCondLst>
                                    <p:cond delay="0"/>
                                  </p:stCondLst>
                                  <p:childTnLst>
                                    <p:anim calcmode="lin" valueType="num">
                                      <p:cBhvr additive="base">
                                        <p:cTn id="77" dur="500"/>
                                        <p:tgtEl>
                                          <p:spTgt spid="2"/>
                                        </p:tgtEl>
                                        <p:attrNameLst>
                                          <p:attrName>ppt_x</p:attrName>
                                        </p:attrNameLst>
                                      </p:cBhvr>
                                      <p:tavLst>
                                        <p:tav tm="0">
                                          <p:val>
                                            <p:strVal val="ppt_x"/>
                                          </p:val>
                                        </p:tav>
                                        <p:tav tm="100000">
                                          <p:val>
                                            <p:strVal val="ppt_x"/>
                                          </p:val>
                                        </p:tav>
                                      </p:tavLst>
                                    </p:anim>
                                    <p:anim calcmode="lin" valueType="num">
                                      <p:cBhvr additive="base">
                                        <p:cTn id="78" dur="500"/>
                                        <p:tgtEl>
                                          <p:spTgt spid="2"/>
                                        </p:tgtEl>
                                        <p:attrNameLst>
                                          <p:attrName>ppt_y</p:attrName>
                                        </p:attrNameLst>
                                      </p:cBhvr>
                                      <p:tavLst>
                                        <p:tav tm="0">
                                          <p:val>
                                            <p:strVal val="ppt_y"/>
                                          </p:val>
                                        </p:tav>
                                        <p:tav tm="100000">
                                          <p:val>
                                            <p:strVal val="1+ppt_h/2"/>
                                          </p:val>
                                        </p:tav>
                                      </p:tavLst>
                                    </p:anim>
                                    <p:set>
                                      <p:cBhvr>
                                        <p:cTn id="79" dur="1" fill="hold">
                                          <p:stCondLst>
                                            <p:cond delay="499"/>
                                          </p:stCondLst>
                                        </p:cTn>
                                        <p:tgtEl>
                                          <p:spTgt spid="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5" fill="hold" grpId="0" nodeType="clickEffect">
                                  <p:stCondLst>
                                    <p:cond delay="0"/>
                                  </p:stCondLst>
                                  <p:childTnLst>
                                    <p:set>
                                      <p:cBhvr>
                                        <p:cTn id="83" dur="1" fill="hold">
                                          <p:stCondLst>
                                            <p:cond delay="0"/>
                                          </p:stCondLst>
                                        </p:cTn>
                                        <p:tgtEl>
                                          <p:spTgt spid="27">
                                            <p:txEl>
                                              <p:pRg st="0" end="0"/>
                                            </p:txEl>
                                          </p:spTgt>
                                        </p:tgtEl>
                                        <p:attrNameLst>
                                          <p:attrName>style.visibility</p:attrName>
                                        </p:attrNameLst>
                                      </p:cBhvr>
                                      <p:to>
                                        <p:strVal val="visible"/>
                                      </p:to>
                                    </p:set>
                                    <p:animEffect transition="in" filter="blinds(vertical)">
                                      <p:cBhvr>
                                        <p:cTn id="84" dur="500"/>
                                        <p:tgtEl>
                                          <p:spTgt spid="27">
                                            <p:txEl>
                                              <p:pRg st="0" end="0"/>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32" fill="hold" nodeType="click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box(out)">
                                      <p:cBhvr>
                                        <p:cTn id="8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build="p"/>
      <p:bldP spid="7" grpId="0" build="p"/>
      <p:bldP spid="8" grpId="0" build="p"/>
      <p:bldP spid="10" grpId="0" build="p"/>
      <p:bldP spid="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p:nvPr/>
        </p:nvSpPr>
        <p:spPr>
          <a:xfrm>
            <a:off x="120650" y="836613"/>
            <a:ext cx="8915400" cy="5715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30000"/>
              </a:spcBef>
              <a:buClrTx/>
              <a:buSzPct val="100000"/>
              <a:buFont typeface="Arial" panose="020B0604020202020204" pitchFamily="34" charset="0"/>
              <a:buNone/>
            </a:pPr>
            <a:endParaRPr lang="en-US" altLang="zh-CN" sz="1800" b="0" dirty="0"/>
          </a:p>
        </p:txBody>
      </p:sp>
      <p:pic>
        <p:nvPicPr>
          <p:cNvPr id="126980" name="Picture 4" descr="Table1-1"/>
          <p:cNvPicPr>
            <a:picLocks noChangeAspect="1"/>
          </p:cNvPicPr>
          <p:nvPr/>
        </p:nvPicPr>
        <p:blipFill>
          <a:blip r:embed="rId3"/>
          <a:stretch>
            <a:fillRect/>
          </a:stretch>
        </p:blipFill>
        <p:spPr>
          <a:xfrm>
            <a:off x="12700" y="1102516"/>
            <a:ext cx="8839200" cy="4495800"/>
          </a:xfrm>
          <a:prstGeom prst="rect">
            <a:avLst/>
          </a:prstGeom>
          <a:noFill/>
          <a:ln w="9525">
            <a:noFill/>
          </a:ln>
        </p:spPr>
      </p:pic>
      <p:sp>
        <p:nvSpPr>
          <p:cNvPr id="11283" name="Rectangle 6"/>
          <p:cNvSpPr/>
          <p:nvPr/>
        </p:nvSpPr>
        <p:spPr>
          <a:xfrm>
            <a:off x="296863" y="188913"/>
            <a:ext cx="15240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3600" b="0" dirty="0">
                <a:solidFill>
                  <a:srgbClr val="006600"/>
                </a:solidFill>
                <a:ea typeface="楷体_GB2312"/>
              </a:rPr>
              <a:t>Data       </a:t>
            </a:r>
          </a:p>
        </p:txBody>
      </p:sp>
      <p:grpSp>
        <p:nvGrpSpPr>
          <p:cNvPr id="3" name="Group 8"/>
          <p:cNvGrpSpPr/>
          <p:nvPr/>
        </p:nvGrpSpPr>
        <p:grpSpPr>
          <a:xfrm>
            <a:off x="6350" y="1907781"/>
            <a:ext cx="9144000" cy="1752600"/>
            <a:chOff x="0" y="1632"/>
            <a:chExt cx="5760" cy="1104"/>
          </a:xfrm>
        </p:grpSpPr>
        <p:sp>
          <p:nvSpPr>
            <p:cNvPr id="11281" name="AutoShape 9"/>
            <p:cNvSpPr/>
            <p:nvPr/>
          </p:nvSpPr>
          <p:spPr>
            <a:xfrm>
              <a:off x="0" y="2016"/>
              <a:ext cx="5328" cy="192"/>
            </a:xfrm>
            <a:custGeom>
              <a:avLst/>
              <a:gdLst>
                <a:gd name="txL" fmla="*/ 0 w 21600"/>
                <a:gd name="txT" fmla="*/ 0 h 21600"/>
                <a:gd name="txR" fmla="*/ 21600 w 21600"/>
                <a:gd name="txB" fmla="*/ 21600 h 21600"/>
              </a:gdLst>
              <a:ahLst/>
              <a:cxnLst>
                <a:cxn ang="0">
                  <a:pos x="986" y="0"/>
                </a:cxn>
                <a:cxn ang="0">
                  <a:pos x="986" y="0"/>
                </a:cxn>
                <a:cxn ang="0">
                  <a:pos x="205" y="0"/>
                </a:cxn>
                <a:cxn ang="0">
                  <a:pos x="205" y="1"/>
                </a:cxn>
                <a:cxn ang="0">
                  <a:pos x="986" y="1"/>
                </a:cxn>
                <a:cxn ang="0">
                  <a:pos x="986" y="2"/>
                </a:cxn>
                <a:cxn ang="0">
                  <a:pos x="1314" y="1"/>
                </a:cxn>
                <a:cxn ang="0">
                  <a:pos x="986" y="0"/>
                </a:cxn>
                <a:cxn ang="0">
                  <a:pos x="82" y="0"/>
                </a:cxn>
                <a:cxn ang="0">
                  <a:pos x="82" y="1"/>
                </a:cxn>
                <a:cxn ang="0">
                  <a:pos x="164" y="1"/>
                </a:cxn>
                <a:cxn ang="0">
                  <a:pos x="164" y="0"/>
                </a:cxn>
                <a:cxn ang="0">
                  <a:pos x="82" y="0"/>
                </a:cxn>
                <a:cxn ang="0">
                  <a:pos x="0" y="0"/>
                </a:cxn>
                <a:cxn ang="0">
                  <a:pos x="0" y="1"/>
                </a:cxn>
                <a:cxn ang="0">
                  <a:pos x="41" y="1"/>
                </a:cxn>
                <a:cxn ang="0">
                  <a:pos x="41"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alpha val="100000"/>
              </a:srgb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11282" name="Rectangle 10"/>
            <p:cNvSpPr/>
            <p:nvPr/>
          </p:nvSpPr>
          <p:spPr>
            <a:xfrm>
              <a:off x="4608" y="1632"/>
              <a:ext cx="1152" cy="110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3600" b="0" dirty="0">
                  <a:solidFill>
                    <a:srgbClr val="0000FF"/>
                  </a:solidFill>
                  <a:ea typeface="楷体_GB2312"/>
                </a:rPr>
                <a:t>Data</a:t>
              </a:r>
            </a:p>
            <a:p>
              <a:pPr marL="342900" lvl="0" indent="-342900" algn="just" eaLnBrk="1" hangingPunct="1">
                <a:lnSpc>
                  <a:spcPct val="105000"/>
                </a:lnSpc>
                <a:buClrTx/>
                <a:buSzPct val="100000"/>
                <a:buFont typeface="Arial" panose="020B0604020202020204" pitchFamily="34" charset="0"/>
                <a:buNone/>
              </a:pPr>
              <a:r>
                <a:rPr lang="en-US" altLang="zh-CN" sz="3600" b="0" dirty="0">
                  <a:solidFill>
                    <a:srgbClr val="0000FF"/>
                  </a:solidFill>
                  <a:ea typeface="楷体_GB2312"/>
                </a:rPr>
                <a:t>element</a:t>
              </a:r>
            </a:p>
          </p:txBody>
        </p:sp>
      </p:grpSp>
      <p:grpSp>
        <p:nvGrpSpPr>
          <p:cNvPr id="4" name="Group 11"/>
          <p:cNvGrpSpPr/>
          <p:nvPr/>
        </p:nvGrpSpPr>
        <p:grpSpPr>
          <a:xfrm>
            <a:off x="1376520" y="1809418"/>
            <a:ext cx="2590800" cy="4743073"/>
            <a:chOff x="840" y="3137"/>
            <a:chExt cx="1632" cy="1071"/>
          </a:xfrm>
        </p:grpSpPr>
        <p:sp>
          <p:nvSpPr>
            <p:cNvPr id="11279" name="Rectangle 12"/>
            <p:cNvSpPr/>
            <p:nvPr/>
          </p:nvSpPr>
          <p:spPr>
            <a:xfrm>
              <a:off x="840" y="4072"/>
              <a:ext cx="1632" cy="13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3600" b="0" dirty="0">
                  <a:solidFill>
                    <a:srgbClr val="006600"/>
                  </a:solidFill>
                  <a:ea typeface="楷体_GB2312"/>
                </a:rPr>
                <a:t>	</a:t>
              </a:r>
              <a:r>
                <a:rPr lang="en-US" altLang="zh-CN" sz="3600" b="0" dirty="0">
                  <a:solidFill>
                    <a:srgbClr val="FF3300"/>
                  </a:solidFill>
                  <a:ea typeface="楷体_GB2312"/>
                </a:rPr>
                <a:t>Data item</a:t>
              </a:r>
            </a:p>
          </p:txBody>
        </p:sp>
        <p:sp>
          <p:nvSpPr>
            <p:cNvPr id="11280" name="Freeform 13"/>
            <p:cNvSpPr/>
            <p:nvPr/>
          </p:nvSpPr>
          <p:spPr>
            <a:xfrm flipH="1">
              <a:off x="1120" y="3137"/>
              <a:ext cx="60" cy="974"/>
            </a:xfrm>
            <a:custGeom>
              <a:avLst/>
              <a:gdLst>
                <a:gd name="txL" fmla="*/ 0 w 1152"/>
                <a:gd name="txT" fmla="*/ 0 h 720"/>
                <a:gd name="txR" fmla="*/ 1152 w 1152"/>
                <a:gd name="txB" fmla="*/ 720 h 720"/>
              </a:gdLst>
              <a:ahLst/>
              <a:cxnLst>
                <a:cxn ang="0">
                  <a:pos x="5408" y="720"/>
                </a:cxn>
                <a:cxn ang="0">
                  <a:pos x="0" y="720"/>
                </a:cxn>
                <a:cxn ang="0">
                  <a:pos x="0" y="0"/>
                </a:cxn>
              </a:cxnLst>
              <a:rect l="txL" t="txT" r="txR" b="txB"/>
              <a:pathLst>
                <a:path w="1152" h="720">
                  <a:moveTo>
                    <a:pt x="1152" y="720"/>
                  </a:moveTo>
                  <a:lnTo>
                    <a:pt x="0" y="720"/>
                  </a:lnTo>
                  <a:lnTo>
                    <a:pt x="0" y="0"/>
                  </a:lnTo>
                </a:path>
              </a:pathLst>
            </a:custGeom>
            <a:noFill/>
            <a:ln w="38100" cap="flat" cmpd="sng">
              <a:solidFill>
                <a:srgbClr val="FF3300">
                  <a:alpha val="100000"/>
                </a:srgbClr>
              </a:solidFill>
              <a:prstDash val="solid"/>
              <a:round/>
              <a:headEnd type="none" w="med" len="med"/>
              <a:tailEnd type="triangle" w="med" len="med"/>
            </a:ln>
          </p:spPr>
          <p:txBody>
            <a:bodyPr/>
            <a:lstStyle/>
            <a:p>
              <a:endParaRPr lang="zh-CN" altLang="en-US"/>
            </a:p>
          </p:txBody>
        </p:sp>
      </p:grpSp>
      <p:grpSp>
        <p:nvGrpSpPr>
          <p:cNvPr id="5" name="Group 20"/>
          <p:cNvGrpSpPr/>
          <p:nvPr/>
        </p:nvGrpSpPr>
        <p:grpSpPr>
          <a:xfrm>
            <a:off x="4803490" y="4669632"/>
            <a:ext cx="3744913" cy="2057400"/>
            <a:chOff x="2426" y="2160"/>
            <a:chExt cx="2359" cy="1296"/>
          </a:xfrm>
          <a:solidFill>
            <a:schemeClr val="bg1"/>
          </a:solidFill>
        </p:grpSpPr>
        <p:sp>
          <p:nvSpPr>
            <p:cNvPr id="11275" name="Text Box 16"/>
            <p:cNvSpPr txBox="1"/>
            <p:nvPr/>
          </p:nvSpPr>
          <p:spPr>
            <a:xfrm>
              <a:off x="2426" y="2160"/>
              <a:ext cx="1588" cy="1296"/>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2800" dirty="0">
                  <a:latin typeface="Arial Black" panose="020B0A04020102020204" pitchFamily="34" charset="0"/>
                </a:rPr>
                <a:t>Search</a:t>
              </a:r>
            </a:p>
            <a:p>
              <a:pPr marL="0" lvl="0" indent="0" eaLnBrk="1" hangingPunct="1">
                <a:buClrTx/>
                <a:buSzPct val="100000"/>
                <a:buFont typeface="Arial" panose="020B0604020202020204" pitchFamily="34" charset="0"/>
                <a:buNone/>
              </a:pPr>
              <a:r>
                <a:rPr lang="en-US" altLang="zh-CN" sz="2800" dirty="0">
                  <a:latin typeface="Arial Black" panose="020B0A04020102020204" pitchFamily="34" charset="0"/>
                </a:rPr>
                <a:t>Delete</a:t>
              </a:r>
            </a:p>
            <a:p>
              <a:pPr marL="0" lvl="0" indent="0" eaLnBrk="1" hangingPunct="1">
                <a:buClrTx/>
                <a:buSzPct val="100000"/>
                <a:buFont typeface="Arial" panose="020B0604020202020204" pitchFamily="34" charset="0"/>
                <a:buNone/>
              </a:pPr>
              <a:r>
                <a:rPr lang="en-US" altLang="zh-CN" sz="2800" dirty="0">
                  <a:latin typeface="Arial Black" panose="020B0A04020102020204" pitchFamily="34" charset="0"/>
                </a:rPr>
                <a:t>Insert</a:t>
              </a:r>
            </a:p>
            <a:p>
              <a:pPr marL="0" lvl="0" indent="0" eaLnBrk="1" hangingPunct="1">
                <a:buClrTx/>
                <a:buSzPct val="100000"/>
                <a:buFont typeface="Arial" panose="020B0604020202020204" pitchFamily="34" charset="0"/>
                <a:buNone/>
              </a:pPr>
              <a:r>
                <a:rPr lang="en-US" altLang="zh-CN" sz="2800" dirty="0">
                  <a:latin typeface="Arial Black" panose="020B0A04020102020204" pitchFamily="34" charset="0"/>
                </a:rPr>
                <a:t>……</a:t>
              </a:r>
            </a:p>
          </p:txBody>
        </p:sp>
        <p:sp>
          <p:nvSpPr>
            <p:cNvPr id="11277" name="AutoShape 18"/>
            <p:cNvSpPr/>
            <p:nvPr/>
          </p:nvSpPr>
          <p:spPr>
            <a:xfrm>
              <a:off x="3379" y="2251"/>
              <a:ext cx="91" cy="1179"/>
            </a:xfrm>
            <a:prstGeom prst="rightBrace">
              <a:avLst>
                <a:gd name="adj1" fmla="val 107907"/>
                <a:gd name="adj2" fmla="val 50000"/>
              </a:avLst>
            </a:prstGeom>
            <a:grpFill/>
            <a:ln w="381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1278" name="Text Box 19"/>
            <p:cNvSpPr txBox="1"/>
            <p:nvPr/>
          </p:nvSpPr>
          <p:spPr>
            <a:xfrm>
              <a:off x="3560" y="2568"/>
              <a:ext cx="1225" cy="327"/>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2800" b="0" dirty="0">
                  <a:solidFill>
                    <a:srgbClr val="993300"/>
                  </a:solidFill>
                  <a:latin typeface="Tw Cen MT Condensed Extra Bold" panose="020B0803020202020204" pitchFamily="34" charset="0"/>
                </a:rPr>
                <a:t>Operation</a:t>
              </a:r>
            </a:p>
          </p:txBody>
        </p:sp>
      </p:grpSp>
      <p:sp>
        <p:nvSpPr>
          <p:cNvPr id="11272" name="TextBox 24"/>
          <p:cNvSpPr txBox="1"/>
          <p:nvPr/>
        </p:nvSpPr>
        <p:spPr>
          <a:xfrm>
            <a:off x="1422400" y="323850"/>
            <a:ext cx="6884988"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000" b="0" dirty="0"/>
              <a:t>是信息的载体，是描述客观事物的数，字符，图形，图像，声音以及所有能输入计算机中并被计算机程序识别和处理的符号集合。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delay="0"/>
                                  </p:end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26980"/>
                                        </p:tgtEl>
                                        <p:attrNameLst>
                                          <p:attrName>style.visibility</p:attrName>
                                        </p:attrNameLst>
                                      </p:cBhvr>
                                      <p:to>
                                        <p:strVal val="visible"/>
                                      </p:to>
                                    </p:set>
                                    <p:animEffect transition="in" filter="box(out)">
                                      <p:cBhvr>
                                        <p:cTn id="13" dur="500"/>
                                        <p:tgtEl>
                                          <p:spTgt spid="1269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4)">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42</TotalTime>
  <Words>790</Words>
  <Application>Microsoft Office PowerPoint</Application>
  <PresentationFormat>全屏显示(4:3)</PresentationFormat>
  <Paragraphs>253</Paragraphs>
  <Slides>18</Slides>
  <Notes>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18</vt:i4>
      </vt:variant>
    </vt:vector>
  </HeadingPairs>
  <TitlesOfParts>
    <vt:vector size="39" baseType="lpstr">
      <vt:lpstr>Arial Unicode MS</vt:lpstr>
      <vt:lpstr>MS Mincho</vt:lpstr>
      <vt:lpstr>创艺简标宋</vt:lpstr>
      <vt:lpstr>仿宋_GB2312</vt:lpstr>
      <vt:lpstr>黑体</vt:lpstr>
      <vt:lpstr>华文仿宋</vt:lpstr>
      <vt:lpstr>华文新魏</vt:lpstr>
      <vt:lpstr>楷体_GB2312</vt:lpstr>
      <vt:lpstr>宋体</vt:lpstr>
      <vt:lpstr>Arial</vt:lpstr>
      <vt:lpstr>Arial Black</vt:lpstr>
      <vt:lpstr>Calibri</vt:lpstr>
      <vt:lpstr>Garamond</vt:lpstr>
      <vt:lpstr>Rockwell</vt:lpstr>
      <vt:lpstr>Rockwell Condensed</vt:lpstr>
      <vt:lpstr>Rockwell Extra Bold</vt:lpstr>
      <vt:lpstr>Times New Roman</vt:lpstr>
      <vt:lpstr>Tw Cen MT Condensed Extra Bold</vt:lpstr>
      <vt:lpstr>Verdana</vt:lpstr>
      <vt:lpstr>Wingdings</vt:lpstr>
      <vt:lpstr>Edge</vt:lpstr>
      <vt:lpstr>PowerPoint 演示文稿</vt:lpstr>
      <vt:lpstr>课程概况</vt:lpstr>
      <vt:lpstr>参考书籍</vt:lpstr>
      <vt:lpstr>PowerPoint 演示文稿</vt:lpstr>
      <vt:lpstr>PowerPoint 演示文稿</vt:lpstr>
      <vt:lpstr>PowerPoint 演示文稿</vt:lpstr>
      <vt:lpstr>主要内容</vt:lpstr>
      <vt:lpstr>1.1  Concepts about Data Structures</vt:lpstr>
      <vt:lpstr>PowerPoint 演示文稿</vt:lpstr>
      <vt:lpstr>1.2.2.3 Types of Data Structure</vt:lpstr>
      <vt:lpstr>1.3  算法性能与复杂度</vt:lpstr>
      <vt:lpstr>1.3.2 算法性能标准</vt:lpstr>
      <vt:lpstr>1.3.3 算法复杂度</vt:lpstr>
      <vt:lpstr> Time Complexity</vt:lpstr>
      <vt:lpstr>Average Time Complexity</vt:lpstr>
      <vt:lpstr>PowerPoint 演示文稿</vt:lpstr>
      <vt:lpstr>Common Time complexity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teng zhongmei</cp:lastModifiedBy>
  <cp:revision>149</cp:revision>
  <dcterms:created xsi:type="dcterms:W3CDTF">2015-11-22T13:15:58Z</dcterms:created>
  <dcterms:modified xsi:type="dcterms:W3CDTF">2019-11-24T15:06:18Z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2052-11.1.0.8135</vt:lpwstr>
  </property>
</Properties>
</file>