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3"/>
    <a:srgbClr val="005C2E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03"/>
  </p:normalViewPr>
  <p:slideViewPr>
    <p:cSldViewPr showGuides="1">
      <p:cViewPr varScale="1">
        <p:scale>
          <a:sx n="97" d="100"/>
          <a:sy n="97" d="100"/>
        </p:scale>
        <p:origin x="60" y="1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0BB766-4013-498F-8146-293945B0C37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BC8432-86BF-4E8D-AFFB-4A6C7E959D5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rtlCol="0" anchor="t" anchorCtr="0" compatLnSpc="1">
            <a:normAutofit fontScale="25000" lnSpcReduction="2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class SqList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private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const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MAXLISTSIZE = 100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protected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ElemType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elemPtr 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cursize 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public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// constructor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SqList (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size = MAXLISTSIZE 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// destructor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~SqList ( 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{ delete [ ] elemPtr; 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// access method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Empty 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void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const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{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(cursize==0)}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Length 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void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const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{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cursize }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ElemType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*g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etElem 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pos);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1&lt;=pos&lt;=cursize,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则返回指示第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个元素的位置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否则返回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NULL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Location (ElemType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返回其值和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所指元素值相同的数据元素在线性表中的序号，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若不存在这样的数据元素，则返回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// modification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void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clearList 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void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Status putElem(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pos,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const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ElemType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1&lt;=pos&lt;=cursize,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则修改线性表中第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个数据元素的值，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并且返回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OK;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否则不进行修改并返回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ERROR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Status Insert 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pos,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const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ElemType&amp; e);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1&lt;=pos&lt;=cursize+1,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则插入元素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在线性表中第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个数据元素之前，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并且返回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OK;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否则不进行插入并返回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ERROR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Status *Delete 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pos, ElemType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1&lt;=pos&lt;=cursize,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则删除并返回指示第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个数据元素的位置，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否则返回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NULL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SqList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::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SqList(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size )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构造一个空的顺序表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size = (size &gt; MAXLISTSIZE)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?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            MAXLISTSIZE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: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size;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elemPtr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new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ElemType [size];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cursize = 0;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ElemType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SqList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::g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etElem(int pos)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返回顺序表中第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个数据元素，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的合法值为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1≤pos≤cursize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if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((pos&lt;1) || (pos&gt;cursize))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(NULL);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 return 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(elemPtr[pos-1])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SqList::Location(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ElemType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返回顺序表中其值和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相等的元素的位序，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若不存在这样的数据元素，则返回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ElemType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k = 1;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p = elemPtr;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(k&lt;=cursize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(compare(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e)))  k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(k&lt;=cursize)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// Location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SqList:: Insert(int pos, ElemType e)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在顺序线性表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的第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个元素之前插入新的元素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的合法值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1≤pos≤cursize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(pos&lt; 1 || pos&gt; cursize+1)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ERROR;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插入位置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值不合法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(cursize &gt;= MAXLISTSIZE)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exit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(OVERFLOW);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表已满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(elemPtr[pos-1]);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q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为插入位置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(p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(elemPtr[L.length-1]);  p &gt;= q;  --p)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(p+1)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插入位置及之后的元素右移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 = e;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插入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++cursize;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表长增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// Insert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ElemType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SqList::Delete( int pos, ElemType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在顺序线性表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中删除第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个元素，并用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返回其值。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的合法值为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1≤pos≤Length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if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((pos &lt; 1)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(pos &gt; cursize ))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NULL;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删除位置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pos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值不合法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(L.elem[pos-1]);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指示被删除元素的位置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p;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被删除元素的值赋给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q = elem+cursize-1;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// q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指示表尾元素的位置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(++p; p &lt;= q; ++p)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(p-1) =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p;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被删元素之后的元素左移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--cursize;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  //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表长减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//Delete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利用顺序表类实现线性表的其它操作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#include &lt;iostream.h&gt;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#include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Symbol" panose="05050102010706020507" pitchFamily="18" charset="2"/>
              </a:rPr>
              <a:t>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SqList.h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  <a:sym typeface="Symbol" panose="05050102010706020507" pitchFamily="18" charset="2"/>
              </a:rPr>
              <a:t>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SqList merge(Sqlist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a, SqList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b) 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ElemType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ai,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bj;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m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a.Length( 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n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b.Length( 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SqList c(m+n);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i = 1;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j = 1;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int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k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c.Length( 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    // k=0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while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((i&lt;=m)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&amp;&amp;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(j&lt;=n)) 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ai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a.getElem(i)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bj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b.getElem(j)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switch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(compare(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ai,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*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bj)) 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case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–1: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case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0: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c.Insert(++k, ai)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i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++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break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case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1: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c.Insert(++k, bj)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j++;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break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default: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switch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while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while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(i&lt;=m) 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ai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a.getElem(i++)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c.Insert(++k, ai)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while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(j&lt;=n)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bj =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b.getElem(j++)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c.Insert(++k, bj)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 return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c;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 // merge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83612736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Line 8"/>
          <p:cNvSpPr/>
          <p:nvPr/>
        </p:nvSpPr>
        <p:spPr>
          <a:xfrm>
            <a:off x="1981200" y="5186363"/>
            <a:ext cx="6511925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100" name="Group 9"/>
          <p:cNvGrpSpPr/>
          <p:nvPr userDrawn="1"/>
        </p:nvGrpSpPr>
        <p:grpSpPr>
          <a:xfrm>
            <a:off x="755650" y="1341438"/>
            <a:ext cx="1246188" cy="1371600"/>
            <a:chOff x="144" y="288"/>
            <a:chExt cx="785" cy="864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08175" y="3573463"/>
            <a:ext cx="6624638" cy="1608137"/>
          </a:xfrm>
        </p:spPr>
        <p:txBody>
          <a:bodyPr/>
          <a:lstStyle>
            <a:lvl1pPr algn="ctr">
              <a:defRPr sz="8400" i="1">
                <a:ea typeface="华文新魏" panose="02010800040101010101" pitchFamily="2" charset="-122"/>
              </a:defRPr>
            </a:lvl1pPr>
          </a:lstStyle>
          <a:p>
            <a:r>
              <a:rPr lang="zh-CN" altLang="en-US" noProof="1"/>
              <a:t>单击此处编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4075" y="1412875"/>
            <a:ext cx="6553200" cy="115093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6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S Mincho" pitchFamily="49" charset="-128"/>
              </a:defRPr>
            </a:lvl1pPr>
          </a:lstStyle>
          <a:p>
            <a:r>
              <a:rPr lang="zh-CN" altLang="en-US" noProof="1"/>
              <a:t>单击此处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AD6BBB-7DB6-4EB3-A204-B7FBA78A39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4801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7800" y="188913"/>
            <a:ext cx="6384925" cy="64801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233645"/>
            <a:ext cx="8715375" cy="643544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800" y="908050"/>
            <a:ext cx="4281488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177800" y="908050"/>
            <a:ext cx="8715375" cy="57610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Freeform 7"/>
          <p:cNvSpPr/>
          <p:nvPr/>
        </p:nvSpPr>
        <p:spPr>
          <a:xfrm>
            <a:off x="161925" y="142875"/>
            <a:ext cx="8229600" cy="609600"/>
          </a:xfrm>
          <a:custGeom>
            <a:avLst/>
            <a:gdLst/>
            <a:ahLst/>
            <a:cxnLst>
              <a:cxn ang="0">
                <a:pos x="0" y="37161216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ctrTitle" hasCustomPrompt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1A3A15"/>
                </a:solidFill>
                <a:latin typeface="+mj-lt"/>
                <a:ea typeface="华文新魏" panose="02010800040101010101" pitchFamily="2" charset="-122"/>
                <a:cs typeface="+mj-cs"/>
              </a:rPr>
              <a:t>线性表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S Mincho" pitchFamily="49" charset="-128"/>
                <a:ea typeface="+mn-ea"/>
                <a:cs typeface="+mn-cs"/>
              </a:rPr>
              <a:t>第三章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21000" y="4989513"/>
            <a:ext cx="2879725" cy="863600"/>
            <a:chOff x="2920757" y="4989636"/>
            <a:chExt cx="2880320" cy="864096"/>
          </a:xfrm>
        </p:grpSpPr>
        <p:pic>
          <p:nvPicPr>
            <p:cNvPr id="40969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757" y="4989636"/>
              <a:ext cx="2880320" cy="8640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970" name="TextBox 8"/>
            <p:cNvSpPr txBox="1"/>
            <p:nvPr/>
          </p:nvSpPr>
          <p:spPr>
            <a:xfrm flipH="1">
              <a:off x="3056553" y="5118016"/>
              <a:ext cx="50405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V1</a:t>
              </a: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40971" name="TextBox 9"/>
            <p:cNvSpPr txBox="1"/>
            <p:nvPr/>
          </p:nvSpPr>
          <p:spPr>
            <a:xfrm flipH="1">
              <a:off x="3560609" y="5118016"/>
              <a:ext cx="50405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V2</a:t>
              </a: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963" name="内容占位符 2"/>
          <p:cNvSpPr>
            <a:spLocks noGrp="1"/>
          </p:cNvSpPr>
          <p:nvPr>
            <p:ph type="body" idx="1"/>
          </p:nvPr>
        </p:nvSpPr>
        <p:spPr>
          <a:xfrm>
            <a:off x="341313" y="1268413"/>
            <a:ext cx="5135562" cy="2189162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SeqList&lt;ElemType&gt;::~SeqList()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delete [ ]elems;	</a:t>
            </a: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eaLnBrk="1" hangingPunct="1">
              <a:buSzPct val="65000"/>
            </a:pP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）析构函数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6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3" y="3354388"/>
            <a:ext cx="4157662" cy="1303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0966" name="直接箭头连接符 5"/>
          <p:cNvCxnSpPr/>
          <p:nvPr/>
        </p:nvCxnSpPr>
        <p:spPr>
          <a:xfrm>
            <a:off x="3244850" y="4268788"/>
            <a:ext cx="0" cy="792162"/>
          </a:xfrm>
          <a:prstGeom prst="straightConnector1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0967" name="TextBox 6"/>
          <p:cNvSpPr txBox="1"/>
          <p:nvPr/>
        </p:nvSpPr>
        <p:spPr>
          <a:xfrm>
            <a:off x="4675188" y="4030663"/>
            <a:ext cx="863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Size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40968" name="TextBox 7"/>
          <p:cNvSpPr txBox="1"/>
          <p:nvPr/>
        </p:nvSpPr>
        <p:spPr>
          <a:xfrm>
            <a:off x="3892550" y="4017963"/>
            <a:ext cx="6842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n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type="body" idx="1"/>
          </p:nvPr>
        </p:nvSpPr>
        <p:spPr>
          <a:xfrm>
            <a:off x="296863" y="1042988"/>
            <a:ext cx="5243512" cy="2549525"/>
          </a:xfrm>
        </p:spPr>
        <p:txBody>
          <a:bodyPr vert="horz" wrap="square" lIns="91440" tIns="45720" rIns="91440" bIns="45720" anchor="b"/>
          <a:lstStyle/>
          <a:p>
            <a:pPr eaLnBrk="1" hangingPunct="1">
              <a:buSzPct val="65000"/>
              <a:buFont typeface="Wingdings 2" panose="05020102010507070707" pitchFamily="18" charset="2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eaLnBrk="1" hangingPunct="1">
              <a:buSzPct val="65000"/>
              <a:buFont typeface="Wingdings 2" panose="05020102010507070707" pitchFamily="18" charset="2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void SqList&lt;ElemType&gt;::Clear()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eaLnBrk="1" hangingPunct="1">
              <a:buSzPct val="65000"/>
              <a:buFont typeface="Wingdings 2" panose="05020102010507070707" pitchFamily="18" charset="2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eaLnBrk="1" hangingPunct="1">
              <a:buSzPct val="65000"/>
              <a:buFont typeface="Wingdings 2" panose="05020102010507070707" pitchFamily="18" charset="2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length = 0;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eaLnBrk="1" hangingPunct="1">
              <a:buSzPct val="65000"/>
              <a:buFont typeface="Wingdings 2" panose="05020102010507070707" pitchFamily="18" charset="2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eaLnBrk="1" hangingPunct="1">
              <a:buSzPct val="65000"/>
            </a:pP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）清空顺序表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2" y="3654425"/>
            <a:ext cx="5016500" cy="2640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11796" y="4419066"/>
            <a:ext cx="5127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21970" y="1867942"/>
            <a:ext cx="5337051" cy="175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判别线性表是否为空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::empty(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len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= 0 ) 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return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1;</a:t>
            </a:r>
          </a:p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return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type="body" idx="1"/>
          </p:nvPr>
        </p:nvSpPr>
        <p:spPr>
          <a:xfrm>
            <a:off x="206375" y="998538"/>
            <a:ext cx="7835900" cy="2657475"/>
          </a:xfrm>
        </p:spPr>
        <p:txBody>
          <a:bodyPr vert="horz" wrap="square" lIns="91440" tIns="45720" rIns="91440" bIns="45720" anchor="b"/>
          <a:lstStyle/>
          <a:p>
            <a:pPr marL="273050" indent="-273050" eaLnBrk="1" hangingPunct="1">
              <a:spcBef>
                <a:spcPts val="575"/>
              </a:spcBef>
              <a:buSzPct val="65000"/>
              <a:buFont typeface="Wingdings 2" panose="05020102010507070707" pitchFamily="18" charset="2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marL="273050" indent="-273050" eaLnBrk="1" hangingPunct="1">
              <a:spcBef>
                <a:spcPts val="575"/>
              </a:spcBef>
              <a:buSzPct val="65000"/>
              <a:buFont typeface="Wingdings 2" panose="05020102010507070707" pitchFamily="18" charset="2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void SqList&lt;ElemType&gt;::Traverse(void (*visit)(const ElemType &amp;)) const  {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marL="273050" indent="-273050" eaLnBrk="1" hangingPunct="1">
              <a:spcBef>
                <a:spcPts val="575"/>
              </a:spcBef>
              <a:buSzPct val="65000"/>
              <a:buFont typeface="Wingdings 2" panose="05020102010507070707" pitchFamily="18" charset="2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	for (int i = 1; i &lt;= length; i++) </a:t>
            </a:r>
          </a:p>
          <a:p>
            <a:pPr marL="273050" indent="-273050" eaLnBrk="1" hangingPunct="1">
              <a:spcBef>
                <a:spcPts val="575"/>
              </a:spcBef>
              <a:buSzPct val="65000"/>
              <a:buFont typeface="Wingdings 2" panose="05020102010507070707" pitchFamily="18" charset="2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	(*visit)(elems[i-1]);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marL="273050" indent="-273050" eaLnBrk="1" hangingPunct="1">
              <a:spcBef>
                <a:spcPts val="575"/>
              </a:spcBef>
              <a:buSzPct val="65000"/>
              <a:buFont typeface="Wingdings 2" panose="05020102010507070707" pitchFamily="18" charset="2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 marL="273050" indent="-273050" eaLnBrk="1" hangingPunct="1">
              <a:spcBef>
                <a:spcPts val="575"/>
              </a:spcBef>
              <a:buClr>
                <a:schemeClr val="accent1"/>
              </a:buClr>
              <a:buSzPct val="65000"/>
              <a:buFont typeface="Wingdings 2" panose="05020102010507070707" pitchFamily="18" charset="2"/>
              <a:buChar char="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）遍历顺序表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3897313"/>
            <a:ext cx="5016500" cy="264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type="body" idx="1"/>
          </p:nvPr>
        </p:nvSpPr>
        <p:spPr>
          <a:xfrm>
            <a:off x="0" y="1089025"/>
            <a:ext cx="9144000" cy="1963738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i=0;</a:t>
            </a:r>
          </a:p>
          <a:p>
            <a:pPr>
              <a:buSzPct val="65000"/>
            </a:pPr>
            <a:r>
              <a:rPr lang="en-US" altLang="zh-CN" sz="36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while (i &lt; length &amp;&amp; elems[i] != e)  i++</a:t>
            </a:r>
            <a:r>
              <a:rPr lang="zh-CN" altLang="en-US" sz="36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；</a:t>
            </a:r>
            <a:endParaRPr lang="en-US" altLang="zh-CN" sz="3600" i="1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6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return i&lt;length ? i+1 : 0;</a:t>
            </a:r>
            <a:endParaRPr lang="zh-CN" altLang="zh-CN" sz="3600" i="1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）定位函数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3921125"/>
            <a:ext cx="5016500" cy="2640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671888" y="5543550"/>
            <a:ext cx="41275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e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type="body" idx="1"/>
          </p:nvPr>
        </p:nvSpPr>
        <p:spPr>
          <a:xfrm>
            <a:off x="166688" y="954088"/>
            <a:ext cx="8977312" cy="2987675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if (i &lt; 1 || i &gt; length)	return NOT_PRESENT;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else	{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	e=elems[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i - 1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];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	return ENTRY_FOUND;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）取指定元素的值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4000" b="1" i="0" u="none" strike="noStrike" kern="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位置）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4090988"/>
            <a:ext cx="4716463" cy="248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762375" y="6219825"/>
            <a:ext cx="3635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i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type="body" idx="1"/>
          </p:nvPr>
        </p:nvSpPr>
        <p:spPr>
          <a:xfrm>
            <a:off x="0" y="908050"/>
            <a:ext cx="9036050" cy="3257550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if (i &lt; 1 || i &gt; length)	return RANGE_ERROR;</a:t>
            </a: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else	{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	elems[i - 1]=e;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	return SUCCESS;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）修改指定元素的值</a:t>
            </a: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位置）</a:t>
            </a:r>
          </a:p>
        </p:txBody>
      </p:sp>
      <p:pic>
        <p:nvPicPr>
          <p:cNvPr id="460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17" y="3789024"/>
            <a:ext cx="4716463" cy="248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2681874" y="5229120"/>
            <a:ext cx="41275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e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/>
          <p:nvPr/>
        </p:nvSpPr>
        <p:spPr>
          <a:xfrm>
            <a:off x="0" y="279400"/>
            <a:ext cx="89154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algn="just" eaLnBrk="1" hangingPunct="1">
              <a:spcBef>
                <a:spcPct val="1500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在第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个元素前插入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item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lvl="0" indent="-342900" algn="just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 err="1" smtClean="0">
                <a:solidFill>
                  <a:srgbClr val="000000"/>
                </a:solidFill>
                <a:ea typeface="楷体_GB2312"/>
              </a:rPr>
              <a:t>int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seqlist::insert(const datatype </a:t>
            </a: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item, </a:t>
            </a: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i ) {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</a:t>
            </a:r>
            <a:endParaRPr lang="en-US" altLang="zh-CN" sz="2000" b="0" dirty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	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endParaRPr lang="en-US" altLang="zh-CN" sz="1800" b="0" dirty="0" smtClean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}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4381500" y="887613"/>
            <a:ext cx="226695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0" dirty="0" smtClean="0">
                <a:solidFill>
                  <a:srgbClr val="008080"/>
                </a:solidFill>
                <a:ea typeface="楷体_GB2312"/>
              </a:rPr>
              <a:t>溢出</a:t>
            </a:r>
            <a:endParaRPr lang="en-US" altLang="zh-CN" sz="3200" b="0" dirty="0">
              <a:solidFill>
                <a:srgbClr val="008080"/>
              </a:solidFill>
              <a:ea typeface="楷体_GB231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200400" y="2636838"/>
            <a:ext cx="5715000" cy="1981200"/>
            <a:chOff x="2016" y="2784"/>
            <a:chExt cx="3504" cy="1248"/>
          </a:xfrm>
        </p:grpSpPr>
        <p:sp>
          <p:nvSpPr>
            <p:cNvPr id="47136" name="Rectangle 6"/>
            <p:cNvSpPr/>
            <p:nvPr/>
          </p:nvSpPr>
          <p:spPr>
            <a:xfrm>
              <a:off x="3504" y="3120"/>
              <a:ext cx="2016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just" eaLnBrk="1" hangingPunct="1">
                <a:lnSpc>
                  <a:spcPct val="90000"/>
                </a:lnSpc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3300"/>
                  </a:solidFill>
                  <a:ea typeface="楷体_GB2312"/>
                </a:rPr>
                <a:t>for </a:t>
              </a:r>
              <a:r>
                <a:rPr lang="en-US" altLang="zh-CN" sz="1800" b="0" dirty="0">
                  <a:solidFill>
                    <a:srgbClr val="FF3300"/>
                  </a:solidFill>
                  <a:ea typeface="楷体_GB2312"/>
                </a:rPr>
                <a:t>(</a:t>
              </a:r>
              <a:r>
                <a:rPr lang="en-US" altLang="zh-CN" sz="1800" dirty="0">
                  <a:solidFill>
                    <a:srgbClr val="FF3300"/>
                  </a:solidFill>
                  <a:ea typeface="楷体_GB2312"/>
                </a:rPr>
                <a:t>int</a:t>
              </a:r>
              <a:r>
                <a:rPr lang="en-US" altLang="zh-CN" sz="1800" b="0" dirty="0">
                  <a:solidFill>
                    <a:srgbClr val="FF3300"/>
                  </a:solidFill>
                  <a:ea typeface="楷体_GB2312"/>
                </a:rPr>
                <a:t> j = i; j&lt;=len; j++)</a:t>
              </a:r>
            </a:p>
            <a:p>
              <a:pPr marL="342900" lvl="0" indent="-342900" algn="just" eaLnBrk="1" hangingPunct="1">
                <a:lnSpc>
                  <a:spcPct val="90000"/>
                </a:lnSpc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FF3300"/>
                  </a:solidFill>
                  <a:ea typeface="楷体_GB2312"/>
                </a:rPr>
                <a:t>	data[j] = data[j-1];</a:t>
              </a:r>
            </a:p>
            <a:p>
              <a:pPr marL="342900" lvl="0" indent="-342900" algn="just" eaLnBrk="1" hangingPunct="1">
                <a:lnSpc>
                  <a:spcPct val="90000"/>
                </a:lnSpc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2800" b="0" dirty="0" smtClean="0">
                  <a:solidFill>
                    <a:srgbClr val="FF3300"/>
                  </a:solidFill>
                  <a:ea typeface="楷体_GB2312"/>
                </a:rPr>
                <a:t>会怎样</a:t>
              </a:r>
              <a:r>
                <a:rPr lang="en-US" altLang="zh-CN" sz="2800" b="0" dirty="0" smtClean="0">
                  <a:solidFill>
                    <a:srgbClr val="FF3300"/>
                  </a:solidFill>
                  <a:ea typeface="楷体_GB2312"/>
                </a:rPr>
                <a:t>?</a:t>
              </a:r>
              <a:endParaRPr lang="en-US" altLang="zh-CN" sz="2800" b="0" dirty="0">
                <a:solidFill>
                  <a:srgbClr val="FF3300"/>
                </a:solidFill>
                <a:ea typeface="楷体_GB2312"/>
              </a:endParaRPr>
            </a:p>
          </p:txBody>
        </p:sp>
        <p:sp>
          <p:nvSpPr>
            <p:cNvPr id="47137" name="Line 7"/>
            <p:cNvSpPr/>
            <p:nvPr/>
          </p:nvSpPr>
          <p:spPr>
            <a:xfrm flipH="1" flipV="1">
              <a:off x="2016" y="2784"/>
              <a:ext cx="1536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"/>
          <p:cNvGrpSpPr/>
          <p:nvPr/>
        </p:nvGrpSpPr>
        <p:grpSpPr bwMode="auto">
          <a:xfrm>
            <a:off x="304799" y="4648200"/>
            <a:ext cx="6858000" cy="517525"/>
            <a:chOff x="0" y="3504"/>
            <a:chExt cx="4320" cy="326"/>
          </a:xfrm>
          <a:solidFill>
            <a:schemeClr val="bg1"/>
          </a:solidFill>
        </p:grpSpPr>
        <p:sp>
          <p:nvSpPr>
            <p:cNvPr id="1066" name="Rectangle 9"/>
            <p:cNvSpPr>
              <a:spLocks noChangeArrowheads="1"/>
            </p:cNvSpPr>
            <p:nvPr/>
          </p:nvSpPr>
          <p:spPr bwMode="auto">
            <a:xfrm>
              <a:off x="144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i-1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67" name="Rectangle 10"/>
            <p:cNvSpPr>
              <a:spLocks noChangeArrowheads="1"/>
            </p:cNvSpPr>
            <p:nvPr/>
          </p:nvSpPr>
          <p:spPr bwMode="auto">
            <a:xfrm>
              <a:off x="96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…..</a:t>
              </a:r>
            </a:p>
          </p:txBody>
        </p:sp>
        <p:sp>
          <p:nvSpPr>
            <p:cNvPr id="1068" name="Rectangle 11"/>
            <p:cNvSpPr>
              <a:spLocks noChangeArrowheads="1"/>
            </p:cNvSpPr>
            <p:nvPr/>
          </p:nvSpPr>
          <p:spPr bwMode="auto">
            <a:xfrm>
              <a:off x="48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 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2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69" name="Rectangle 12"/>
            <p:cNvSpPr>
              <a:spLocks noChangeArrowheads="1"/>
            </p:cNvSpPr>
            <p:nvPr/>
          </p:nvSpPr>
          <p:spPr bwMode="auto">
            <a:xfrm>
              <a:off x="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 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1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70" name="Line 13"/>
            <p:cNvSpPr>
              <a:spLocks noChangeShapeType="1"/>
            </p:cNvSpPr>
            <p:nvPr/>
          </p:nvSpPr>
          <p:spPr bwMode="auto">
            <a:xfrm>
              <a:off x="0" y="3504"/>
              <a:ext cx="0" cy="326"/>
            </a:xfrm>
            <a:prstGeom prst="line">
              <a:avLst/>
            </a:prstGeom>
            <a:grpFill/>
            <a:ln w="28575" cap="sq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1" name="Line 14"/>
            <p:cNvSpPr>
              <a:spLocks noChangeShapeType="1"/>
            </p:cNvSpPr>
            <p:nvPr/>
          </p:nvSpPr>
          <p:spPr bwMode="auto">
            <a:xfrm>
              <a:off x="480" y="3504"/>
              <a:ext cx="0" cy="326"/>
            </a:xfrm>
            <a:prstGeom prst="line">
              <a:avLst/>
            </a:prstGeom>
            <a:grpFill/>
            <a:ln w="28575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2" name="Line 15"/>
            <p:cNvSpPr>
              <a:spLocks noChangeShapeType="1"/>
            </p:cNvSpPr>
            <p:nvPr/>
          </p:nvSpPr>
          <p:spPr bwMode="auto">
            <a:xfrm>
              <a:off x="960" y="3504"/>
              <a:ext cx="0" cy="326"/>
            </a:xfrm>
            <a:prstGeom prst="line">
              <a:avLst/>
            </a:prstGeom>
            <a:grpFill/>
            <a:ln w="28575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3" name="Line 16"/>
            <p:cNvSpPr>
              <a:spLocks noChangeShapeType="1"/>
            </p:cNvSpPr>
            <p:nvPr/>
          </p:nvSpPr>
          <p:spPr bwMode="auto">
            <a:xfrm>
              <a:off x="1440" y="3504"/>
              <a:ext cx="0" cy="326"/>
            </a:xfrm>
            <a:prstGeom prst="line">
              <a:avLst/>
            </a:prstGeom>
            <a:grpFill/>
            <a:ln w="28575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4" name="Rectangle 17"/>
            <p:cNvSpPr>
              <a:spLocks noChangeArrowheads="1"/>
            </p:cNvSpPr>
            <p:nvPr/>
          </p:nvSpPr>
          <p:spPr bwMode="auto">
            <a:xfrm>
              <a:off x="384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Group 18"/>
            <p:cNvGrpSpPr/>
            <p:nvPr/>
          </p:nvGrpSpPr>
          <p:grpSpPr bwMode="auto">
            <a:xfrm>
              <a:off x="1920" y="3504"/>
              <a:ext cx="1920" cy="326"/>
              <a:chOff x="1920" y="3168"/>
              <a:chExt cx="1920" cy="326"/>
            </a:xfrm>
            <a:grpFill/>
          </p:grpSpPr>
          <p:sp>
            <p:nvSpPr>
              <p:cNvPr id="1076" name="Rectangle 19"/>
              <p:cNvSpPr>
                <a:spLocks noChangeArrowheads="1"/>
              </p:cNvSpPr>
              <p:nvPr/>
            </p:nvSpPr>
            <p:spPr bwMode="auto">
              <a:xfrm>
                <a:off x="192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  a</a:t>
                </a:r>
                <a:r>
                  <a:rPr kumimoji="0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i</a:t>
                </a:r>
                <a:endPara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77" name="Rectangle 20"/>
              <p:cNvSpPr>
                <a:spLocks noChangeArrowheads="1"/>
              </p:cNvSpPr>
              <p:nvPr/>
            </p:nvSpPr>
            <p:spPr bwMode="auto">
              <a:xfrm>
                <a:off x="240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  a</a:t>
                </a:r>
                <a:r>
                  <a:rPr kumimoji="0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i+1</a:t>
                </a:r>
                <a:endPara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78" name="Rectangle 21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 …</a:t>
                </a:r>
              </a:p>
            </p:txBody>
          </p:sp>
          <p:sp>
            <p:nvSpPr>
              <p:cNvPr id="1079" name="Rectangle 22"/>
              <p:cNvSpPr>
                <a:spLocks noChangeArrowheads="1"/>
              </p:cNvSpPr>
              <p:nvPr/>
            </p:nvSpPr>
            <p:spPr bwMode="auto">
              <a:xfrm>
                <a:off x="336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a</a:t>
                </a:r>
                <a:r>
                  <a:rPr kumimoji="0" lang="en-US" altLang="zh-CN" sz="16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length</a:t>
                </a:r>
              </a:p>
            </p:txBody>
          </p:sp>
        </p:grpSp>
      </p:grpSp>
      <p:grpSp>
        <p:nvGrpSpPr>
          <p:cNvPr id="5" name="Group 25"/>
          <p:cNvGrpSpPr/>
          <p:nvPr/>
        </p:nvGrpSpPr>
        <p:grpSpPr bwMode="auto">
          <a:xfrm>
            <a:off x="2971800" y="3581400"/>
            <a:ext cx="762000" cy="1066800"/>
            <a:chOff x="1968" y="2544"/>
            <a:chExt cx="480" cy="672"/>
          </a:xfrm>
          <a:solidFill>
            <a:schemeClr val="bg1"/>
          </a:solidFill>
        </p:grpSpPr>
        <p:sp>
          <p:nvSpPr>
            <p:cNvPr id="1064" name="Rectangle 23"/>
            <p:cNvSpPr>
              <a:spLocks noChangeArrowheads="1"/>
            </p:cNvSpPr>
            <p:nvPr/>
          </p:nvSpPr>
          <p:spPr bwMode="auto">
            <a:xfrm>
              <a:off x="1968" y="254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x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" name="Line 24"/>
            <p:cNvSpPr>
              <a:spLocks noChangeShapeType="1"/>
            </p:cNvSpPr>
            <p:nvPr/>
          </p:nvSpPr>
          <p:spPr bwMode="auto">
            <a:xfrm>
              <a:off x="2208" y="2880"/>
              <a:ext cx="0" cy="336"/>
            </a:xfrm>
            <a:prstGeom prst="line">
              <a:avLst/>
            </a:prstGeom>
            <a:grpFill/>
            <a:ln w="19050">
              <a:solidFill>
                <a:srgbClr val="CC0066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4876800" y="4648200"/>
            <a:ext cx="2743200" cy="517525"/>
            <a:chOff x="2928" y="2064"/>
            <a:chExt cx="1440" cy="326"/>
          </a:xfrm>
        </p:grpSpPr>
        <p:sp>
          <p:nvSpPr>
            <p:cNvPr id="47133" name="Rectangle 27"/>
            <p:cNvSpPr/>
            <p:nvPr/>
          </p:nvSpPr>
          <p:spPr>
            <a:xfrm>
              <a:off x="3408" y="2064"/>
              <a:ext cx="480" cy="32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  </a:t>
              </a:r>
              <a:endParaRPr lang="en-US" altLang="zh-CN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47134" name="Rectangle 28"/>
            <p:cNvSpPr/>
            <p:nvPr/>
          </p:nvSpPr>
          <p:spPr>
            <a:xfrm>
              <a:off x="3888" y="2064"/>
              <a:ext cx="480" cy="3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8000"/>
                  </a:solidFill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rgbClr val="008000"/>
                  </a:solidFill>
                  <a:ea typeface="华文新魏" panose="02010800040101010101" pitchFamily="2" charset="-122"/>
                </a:rPr>
                <a:t>length</a:t>
              </a:r>
            </a:p>
            <a:p>
              <a:pPr marL="0" lvl="0" indent="0" eaLnBrk="1" hangingPunct="1">
                <a:buClrTx/>
                <a:buSzPct val="100000"/>
                <a:buFont typeface="Arial" panose="020B0604020202020204" pitchFamily="34" charset="0"/>
                <a:buNone/>
              </a:pPr>
              <a:endParaRPr lang="en-US" altLang="zh-CN" sz="2800" b="0" dirty="0">
                <a:solidFill>
                  <a:srgbClr val="008000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7135" name="Rectangle 29"/>
            <p:cNvSpPr/>
            <p:nvPr/>
          </p:nvSpPr>
          <p:spPr>
            <a:xfrm>
              <a:off x="2928" y="2064"/>
              <a:ext cx="480" cy="32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008000"/>
                  </a:solidFill>
                  <a:ea typeface="华文新魏" panose="02010800040101010101" pitchFamily="2" charset="-122"/>
                </a:rPr>
                <a:t> …</a:t>
              </a:r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4114800" y="4648200"/>
            <a:ext cx="2590800" cy="517525"/>
            <a:chOff x="2832" y="2592"/>
            <a:chExt cx="1440" cy="326"/>
          </a:xfrm>
          <a:solidFill>
            <a:schemeClr val="bg1"/>
          </a:solidFill>
        </p:grpSpPr>
        <p:sp>
          <p:nvSpPr>
            <p:cNvPr id="1058" name="Rectangle 31"/>
            <p:cNvSpPr>
              <a:spLocks noChangeArrowheads="1"/>
            </p:cNvSpPr>
            <p:nvPr/>
          </p:nvSpPr>
          <p:spPr bwMode="auto">
            <a:xfrm>
              <a:off x="2832" y="2592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59" name="Rectangle 32"/>
            <p:cNvSpPr>
              <a:spLocks noChangeArrowheads="1"/>
            </p:cNvSpPr>
            <p:nvPr/>
          </p:nvSpPr>
          <p:spPr bwMode="auto">
            <a:xfrm>
              <a:off x="3792" y="2592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60" name="Rectangle 33"/>
            <p:cNvSpPr>
              <a:spLocks noChangeArrowheads="1"/>
            </p:cNvSpPr>
            <p:nvPr/>
          </p:nvSpPr>
          <p:spPr bwMode="auto">
            <a:xfrm>
              <a:off x="3312" y="2592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i+1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8" name="Group 34"/>
          <p:cNvGrpSpPr/>
          <p:nvPr/>
        </p:nvGrpSpPr>
        <p:grpSpPr bwMode="auto">
          <a:xfrm>
            <a:off x="3352800" y="4648200"/>
            <a:ext cx="1600200" cy="517525"/>
            <a:chOff x="3024" y="1824"/>
            <a:chExt cx="960" cy="326"/>
          </a:xfrm>
          <a:solidFill>
            <a:schemeClr val="bg1"/>
          </a:solidFill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3024" y="182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504" y="182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 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i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88101" name="Rectangle 37"/>
          <p:cNvSpPr/>
          <p:nvPr/>
        </p:nvSpPr>
        <p:spPr>
          <a:xfrm>
            <a:off x="3352800" y="4648200"/>
            <a:ext cx="838200" cy="517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x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  <p:grpSp>
        <p:nvGrpSpPr>
          <p:cNvPr id="11" name="Group 43"/>
          <p:cNvGrpSpPr/>
          <p:nvPr/>
        </p:nvGrpSpPr>
        <p:grpSpPr bwMode="auto">
          <a:xfrm>
            <a:off x="7620004" y="4648202"/>
            <a:ext cx="1065213" cy="1131888"/>
            <a:chOff x="4896" y="3216"/>
            <a:chExt cx="671" cy="713"/>
          </a:xfrm>
          <a:solidFill>
            <a:schemeClr val="bg1"/>
          </a:solidFill>
        </p:grpSpPr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4896" y="3216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5136" y="3504"/>
              <a:ext cx="0" cy="240"/>
            </a:xfrm>
            <a:prstGeom prst="line">
              <a:avLst/>
            </a:prstGeom>
            <a:grpFill/>
            <a:ln w="38100">
              <a:solidFill>
                <a:srgbClr val="9933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4989" y="3696"/>
              <a:ext cx="578" cy="2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dirty="0" smtClean="0">
                  <a:solidFill>
                    <a:srgbClr val="3B812F"/>
                  </a:solidFill>
                  <a:ea typeface="楷体_GB2312" pitchFamily="49" charset="-122"/>
                </a:rPr>
                <a:t>0</a:t>
              </a:r>
              <a:r>
                <a:rPr lang="zh-CN" altLang="en-US" dirty="0" smtClean="0">
                  <a:solidFill>
                    <a:srgbClr val="3B812F"/>
                  </a:solidFill>
                  <a:ea typeface="楷体_GB2312" pitchFamily="49" charset="-122"/>
                </a:rPr>
                <a:t>移动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" name="Group 48"/>
          <p:cNvGrpSpPr/>
          <p:nvPr/>
        </p:nvGrpSpPr>
        <p:grpSpPr>
          <a:xfrm>
            <a:off x="228600" y="5105404"/>
            <a:ext cx="2362200" cy="750888"/>
            <a:chOff x="240" y="3504"/>
            <a:chExt cx="1488" cy="473"/>
          </a:xfrm>
        </p:grpSpPr>
        <p:sp>
          <p:nvSpPr>
            <p:cNvPr id="47131" name="Line 46"/>
            <p:cNvSpPr/>
            <p:nvPr/>
          </p:nvSpPr>
          <p:spPr>
            <a:xfrm flipV="1">
              <a:off x="288" y="3504"/>
              <a:ext cx="0" cy="24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32" name="Text Box 47"/>
            <p:cNvSpPr txBox="1"/>
            <p:nvPr/>
          </p:nvSpPr>
          <p:spPr>
            <a:xfrm>
              <a:off x="240" y="3744"/>
              <a:ext cx="14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 smtClean="0">
                  <a:solidFill>
                    <a:srgbClr val="3B812F"/>
                  </a:solidFill>
                  <a:ea typeface="楷体_GB2312"/>
                </a:rPr>
                <a:t>N</a:t>
              </a:r>
              <a:r>
                <a:rPr lang="zh-CN" altLang="en-US" sz="1800" b="0" dirty="0" smtClean="0">
                  <a:solidFill>
                    <a:srgbClr val="3B812F"/>
                  </a:solidFill>
                  <a:ea typeface="楷体_GB2312"/>
                </a:rPr>
                <a:t>个移动</a:t>
              </a:r>
              <a:r>
                <a:rPr lang="en-US" altLang="zh-CN" sz="1800" b="0" dirty="0" smtClean="0">
                  <a:solidFill>
                    <a:srgbClr val="3B812F"/>
                  </a:solidFill>
                  <a:ea typeface="楷体_GB2312"/>
                </a:rPr>
                <a:t>.</a:t>
              </a:r>
              <a:endParaRPr lang="en-US" altLang="zh-CN" sz="1800" b="0" dirty="0">
                <a:solidFill>
                  <a:srgbClr val="3B812F"/>
                </a:solidFill>
                <a:ea typeface="楷体_GB2312"/>
              </a:endParaRPr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3581400" y="5181604"/>
            <a:ext cx="3200400" cy="750888"/>
            <a:chOff x="240" y="3504"/>
            <a:chExt cx="1488" cy="473"/>
          </a:xfrm>
        </p:grpSpPr>
        <p:sp>
          <p:nvSpPr>
            <p:cNvPr id="47129" name="Line 50"/>
            <p:cNvSpPr/>
            <p:nvPr/>
          </p:nvSpPr>
          <p:spPr>
            <a:xfrm flipV="1">
              <a:off x="288" y="3504"/>
              <a:ext cx="0" cy="24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30" name="Text Box 51"/>
            <p:cNvSpPr txBox="1"/>
            <p:nvPr/>
          </p:nvSpPr>
          <p:spPr>
            <a:xfrm>
              <a:off x="240" y="3744"/>
              <a:ext cx="14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1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3B812F"/>
                  </a:solidFill>
                  <a:ea typeface="楷体_GB2312"/>
                </a:rPr>
                <a:t>(n- i+ 1) </a:t>
              </a:r>
              <a:r>
                <a:rPr lang="zh-CN" altLang="en-US" sz="1800" b="0" dirty="0">
                  <a:solidFill>
                    <a:srgbClr val="3B812F"/>
                  </a:solidFill>
                  <a:ea typeface="楷体_GB2312"/>
                </a:rPr>
                <a:t>移动</a:t>
              </a:r>
              <a:endParaRPr lang="en-US" altLang="zh-CN" sz="1800" b="0" dirty="0">
                <a:solidFill>
                  <a:srgbClr val="3B812F"/>
                </a:solidFill>
                <a:ea typeface="楷体_GB2312"/>
              </a:endParaRPr>
            </a:p>
          </p:txBody>
        </p:sp>
      </p:grpSp>
      <p:sp>
        <p:nvSpPr>
          <p:cNvPr id="88116" name="Rectangle 52"/>
          <p:cNvSpPr/>
          <p:nvPr/>
        </p:nvSpPr>
        <p:spPr>
          <a:xfrm>
            <a:off x="631801" y="5227638"/>
            <a:ext cx="2667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8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_GB2312"/>
              </a:rPr>
              <a:t>	</a:t>
            </a:r>
            <a:r>
              <a:rPr lang="zh-CN" altLang="en-US" sz="1800" dirty="0" smtClean="0">
                <a:solidFill>
                  <a:srgbClr val="006600"/>
                </a:solidFill>
                <a:ea typeface="楷体_GB2312"/>
              </a:rPr>
              <a:t>所以平均复杂度是：</a:t>
            </a:r>
            <a:endParaRPr lang="en-US" altLang="zh-CN" sz="1800" dirty="0">
              <a:solidFill>
                <a:srgbClr val="006600"/>
              </a:solidFill>
              <a:ea typeface="楷体_GB2312"/>
            </a:endParaRPr>
          </a:p>
        </p:txBody>
      </p:sp>
      <p:grpSp>
        <p:nvGrpSpPr>
          <p:cNvPr id="17" name="Group 53"/>
          <p:cNvGrpSpPr/>
          <p:nvPr/>
        </p:nvGrpSpPr>
        <p:grpSpPr>
          <a:xfrm>
            <a:off x="356419" y="5233990"/>
            <a:ext cx="7848601" cy="1357313"/>
            <a:chOff x="275" y="1959"/>
            <a:chExt cx="4944" cy="855"/>
          </a:xfrm>
        </p:grpSpPr>
        <p:sp>
          <p:nvSpPr>
            <p:cNvPr id="47127" name="Rectangle 54"/>
            <p:cNvSpPr/>
            <p:nvPr/>
          </p:nvSpPr>
          <p:spPr>
            <a:xfrm>
              <a:off x="275" y="1998"/>
              <a:ext cx="4944" cy="816"/>
            </a:xfrm>
            <a:prstGeom prst="rect">
              <a:avLst/>
            </a:prstGeom>
            <a:solidFill>
              <a:srgbClr val="FFFF00"/>
            </a:solidFill>
            <a:ln w="9525" cap="flat" cmpd="sng">
              <a:pattFill prst="narVert">
                <a:fgClr>
                  <a:srgbClr val="00CC00"/>
                </a:fgClr>
                <a:bgClr>
                  <a:srgbClr val="FFFFFF"/>
                </a:bgClr>
              </a:patt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zh-CN" sz="1800" b="0" dirty="0">
                <a:solidFill>
                  <a:srgbClr val="008080"/>
                </a:solidFill>
              </a:endParaRPr>
            </a:p>
          </p:txBody>
        </p:sp>
        <p:graphicFrame>
          <p:nvGraphicFramePr>
            <p:cNvPr id="47128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4409178"/>
                </p:ext>
              </p:extLst>
            </p:nvPr>
          </p:nvGraphicFramePr>
          <p:xfrm>
            <a:off x="324" y="1959"/>
            <a:ext cx="4848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r:id="rId7" imgW="2679700" imgH="431800" progId="Equation.3">
                    <p:embed/>
                  </p:oleObj>
                </mc:Choice>
                <mc:Fallback>
                  <p:oleObj r:id="rId7" imgW="2679700" imgH="431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4" y="1959"/>
                          <a:ext cx="4848" cy="8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120" name="Rectangle 56"/>
          <p:cNvSpPr/>
          <p:nvPr/>
        </p:nvSpPr>
        <p:spPr>
          <a:xfrm>
            <a:off x="0" y="5616583"/>
            <a:ext cx="8763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	 </a:t>
            </a:r>
            <a:r>
              <a:rPr lang="zh-CN" altLang="en-US" sz="1800" b="0" dirty="0" smtClean="0">
                <a:solidFill>
                  <a:srgbClr val="000000"/>
                </a:solidFill>
                <a:ea typeface="楷体_GB2312"/>
              </a:rPr>
              <a:t>设每个位置插入的概率都相等，共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zh-CN" altLang="en-US" sz="1800" b="0" dirty="0" smtClean="0">
                <a:solidFill>
                  <a:srgbClr val="000000"/>
                </a:solidFill>
                <a:ea typeface="楷体_GB2312"/>
              </a:rPr>
              <a:t>个数字，插入位置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n+1</a:t>
            </a:r>
            <a:r>
              <a:rPr lang="zh-CN" altLang="en-US" sz="1800" b="0" dirty="0" smtClean="0">
                <a:solidFill>
                  <a:srgbClr val="000000"/>
                </a:solidFill>
                <a:ea typeface="楷体_GB2312"/>
              </a:rPr>
              <a:t>，所以</a:t>
            </a:r>
            <a:r>
              <a:rPr lang="zh-CN" altLang="en-US" sz="1800" b="0" dirty="0" smtClean="0">
                <a:solidFill>
                  <a:srgbClr val="000000"/>
                </a:solidFill>
                <a:ea typeface="楷体_GB2312"/>
              </a:rPr>
              <a:t>每个位置的概率为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1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/(n+1)</a:t>
            </a:r>
            <a:r>
              <a:rPr lang="zh-CN" altLang="en-US" sz="1800" b="0" dirty="0" smtClean="0">
                <a:solidFill>
                  <a:srgbClr val="000000"/>
                </a:solidFill>
                <a:ea typeface="楷体_GB2312"/>
              </a:rPr>
              <a:t>，移动次数为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n-i+1</a:t>
            </a:r>
            <a:r>
              <a:rPr lang="zh-CN" altLang="en-US" sz="1800" b="0" dirty="0" smtClean="0">
                <a:solidFill>
                  <a:srgbClr val="000000"/>
                </a:solidFill>
                <a:ea typeface="楷体_GB2312"/>
              </a:rPr>
              <a:t>。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88121" name="Rectangle 57"/>
          <p:cNvSpPr/>
          <p:nvPr/>
        </p:nvSpPr>
        <p:spPr>
          <a:xfrm>
            <a:off x="7008384" y="2021988"/>
            <a:ext cx="1524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339966"/>
                </a:solidFill>
                <a:ea typeface="楷体_GB2312"/>
              </a:rPr>
              <a:t>O(n)</a:t>
            </a:r>
          </a:p>
        </p:txBody>
      </p:sp>
      <p:sp>
        <p:nvSpPr>
          <p:cNvPr id="88122" name="Rectangle 58"/>
          <p:cNvSpPr/>
          <p:nvPr/>
        </p:nvSpPr>
        <p:spPr>
          <a:xfrm>
            <a:off x="4381500" y="1564788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b="0" dirty="0" smtClean="0">
                <a:solidFill>
                  <a:srgbClr val="008080"/>
                </a:solidFill>
                <a:ea typeface="楷体_GB2312"/>
              </a:rPr>
              <a:t>无效插入位置</a:t>
            </a:r>
            <a:endParaRPr lang="en-US" altLang="zh-CN" sz="1800" b="0" dirty="0">
              <a:solidFill>
                <a:srgbClr val="008080"/>
              </a:solidFill>
              <a:ea typeface="楷体_GB2312"/>
            </a:endParaRPr>
          </a:p>
        </p:txBody>
      </p:sp>
      <p:sp>
        <p:nvSpPr>
          <p:cNvPr id="88123" name="Rectangle 59"/>
          <p:cNvSpPr/>
          <p:nvPr/>
        </p:nvSpPr>
        <p:spPr>
          <a:xfrm>
            <a:off x="107156" y="996456"/>
            <a:ext cx="8159750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if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(len = = maxlen)   </a:t>
            </a: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;    </a:t>
            </a:r>
          </a:p>
        </p:txBody>
      </p:sp>
      <p:sp>
        <p:nvSpPr>
          <p:cNvPr id="88124" name="Rectangle 60"/>
          <p:cNvSpPr/>
          <p:nvPr/>
        </p:nvSpPr>
        <p:spPr>
          <a:xfrm>
            <a:off x="178592" y="2032429"/>
            <a:ext cx="7872413" cy="936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for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j = len; j &gt;= i; j- -) 	</a:t>
            </a:r>
            <a:r>
              <a:rPr lang="en-US" altLang="zh-CN" sz="1800" b="0" dirty="0" smtClean="0">
                <a:solidFill>
                  <a:srgbClr val="000000"/>
                </a:solidFill>
                <a:ea typeface="楷体_GB2312"/>
              </a:rPr>
              <a:t> 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	data[j] = data[j-1]; 	</a:t>
            </a:r>
          </a:p>
        </p:txBody>
      </p:sp>
      <p:sp>
        <p:nvSpPr>
          <p:cNvPr id="88125" name="Rectangle 61"/>
          <p:cNvSpPr/>
          <p:nvPr/>
        </p:nvSpPr>
        <p:spPr>
          <a:xfrm>
            <a:off x="85724" y="1523993"/>
            <a:ext cx="8820150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if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(i&lt;1 || i&gt;len+1 ) </a:t>
            </a: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return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;     </a:t>
            </a:r>
          </a:p>
        </p:txBody>
      </p:sp>
      <p:sp>
        <p:nvSpPr>
          <p:cNvPr id="88126" name="Rectangle 62"/>
          <p:cNvSpPr/>
          <p:nvPr/>
        </p:nvSpPr>
        <p:spPr>
          <a:xfrm>
            <a:off x="178592" y="2775386"/>
            <a:ext cx="8159750" cy="136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data[i -1] = item; 		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	len++;			</a:t>
            </a:r>
            <a:endParaRPr lang="en-US" altLang="zh-CN" sz="1800" b="0" dirty="0" smtClean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a typeface="楷体_GB2312"/>
              </a:rPr>
              <a:t>	return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ea typeface="楷体_GB2312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a typeface="楷体_GB231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88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88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88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88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88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68" grpId="0"/>
      <p:bldP spid="88101" grpId="0" animBg="1"/>
      <p:bldP spid="88116" grpId="0"/>
      <p:bldP spid="88120" grpId="0" build="p"/>
      <p:bldP spid="88121" grpId="0"/>
      <p:bldP spid="88122" grpId="0"/>
      <p:bldP spid="88123" grpId="0"/>
      <p:bldP spid="88124" grpId="0"/>
      <p:bldP spid="88125" grpId="0"/>
      <p:bldP spid="8812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/>
          <p:nvPr/>
        </p:nvSpPr>
        <p:spPr>
          <a:xfrm>
            <a:off x="116703" y="762000"/>
            <a:ext cx="891540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datatype seqlist::delete(</a:t>
            </a: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const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int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i ) {</a:t>
            </a:r>
            <a:r>
              <a:rPr lang="en-US" altLang="zh-CN" sz="1800" b="0" dirty="0">
                <a:solidFill>
                  <a:srgbClr val="0000FF"/>
                </a:solidFill>
                <a:ea typeface="楷体_GB2312"/>
              </a:rPr>
              <a:t>// </a:t>
            </a:r>
            <a:r>
              <a:rPr lang="zh-CN" altLang="en-US" sz="1800" b="0" dirty="0" smtClean="0">
                <a:solidFill>
                  <a:srgbClr val="0000FF"/>
                </a:solidFill>
                <a:ea typeface="楷体_GB2312"/>
              </a:rPr>
              <a:t>删除</a:t>
            </a:r>
            <a:r>
              <a:rPr lang="zh-CN" altLang="en-US" sz="1800" b="0" dirty="0" smtClean="0">
                <a:solidFill>
                  <a:srgbClr val="0000FF"/>
                </a:solidFill>
                <a:ea typeface="楷体_GB2312"/>
              </a:rPr>
              <a:t>第</a:t>
            </a:r>
            <a:r>
              <a:rPr lang="en-US" altLang="zh-CN" sz="1800" b="0" dirty="0" err="1" smtClean="0">
                <a:solidFill>
                  <a:srgbClr val="0000FF"/>
                </a:solidFill>
                <a:ea typeface="楷体_GB2312"/>
              </a:rPr>
              <a:t>i</a:t>
            </a:r>
            <a:r>
              <a:rPr lang="zh-CN" altLang="en-US" sz="1800" b="0" dirty="0" smtClean="0">
                <a:solidFill>
                  <a:srgbClr val="0000FF"/>
                </a:solidFill>
                <a:ea typeface="楷体_GB2312"/>
              </a:rPr>
              <a:t>个位置的数据元素</a:t>
            </a:r>
            <a:endParaRPr lang="en-US" altLang="zh-CN" sz="1800" b="0" dirty="0" smtClean="0">
              <a:solidFill>
                <a:srgbClr val="0000FF"/>
              </a:solidFill>
              <a:ea typeface="楷体_GB2312"/>
            </a:endParaRP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if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( len = = 0 ) 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	return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NULL;   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if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( i&lt;1 || i&gt;len ) 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	</a:t>
            </a: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return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NULL;        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datatype     t = data[i-1];	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for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(</a:t>
            </a: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 int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j = i ; j &lt; len ; j++ )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	data[j-1] = data[j] ; 	</a:t>
            </a:r>
            <a:endParaRPr lang="en-US" altLang="zh-CN" sz="2600" b="0" dirty="0" smtClean="0">
              <a:solidFill>
                <a:srgbClr val="000000"/>
              </a:solidFill>
              <a:ea typeface="楷体_GB2312"/>
            </a:endParaRP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</a:t>
            </a:r>
            <a:r>
              <a:rPr lang="en-US" altLang="zh-CN" sz="2600" b="0" dirty="0">
                <a:solidFill>
                  <a:srgbClr val="FF0000"/>
                </a:solidFill>
                <a:ea typeface="楷体_GB2312"/>
              </a:rPr>
              <a:t>len- -;	</a:t>
            </a:r>
            <a:r>
              <a:rPr lang="en-US" altLang="zh-CN" sz="2600" dirty="0">
                <a:solidFill>
                  <a:srgbClr val="FF0000"/>
                </a:solidFill>
                <a:ea typeface="楷体_GB2312"/>
              </a:rPr>
              <a:t>	return</a:t>
            </a:r>
            <a:r>
              <a:rPr lang="en-US" altLang="zh-CN" sz="2600" b="0" dirty="0">
                <a:solidFill>
                  <a:srgbClr val="FF0000"/>
                </a:solidFill>
                <a:ea typeface="楷体_GB2312"/>
              </a:rPr>
              <a:t> t;</a:t>
            </a:r>
          </a:p>
          <a:p>
            <a:pPr marL="342900" lvl="0" indent="-3429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}</a:t>
            </a:r>
          </a:p>
        </p:txBody>
      </p:sp>
      <p:graphicFrame>
        <p:nvGraphicFramePr>
          <p:cNvPr id="481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71546"/>
              </p:ext>
            </p:extLst>
          </p:nvPr>
        </p:nvGraphicFramePr>
        <p:xfrm>
          <a:off x="877888" y="5375275"/>
          <a:ext cx="525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1397000" imgH="431800" progId="Equation.3">
                  <p:embed/>
                </p:oleObj>
              </mc:Choice>
              <mc:Fallback>
                <p:oleObj r:id="rId3" imgW="13970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888" y="5375275"/>
                        <a:ext cx="52578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Rectangle 8"/>
          <p:cNvSpPr/>
          <p:nvPr/>
        </p:nvSpPr>
        <p:spPr>
          <a:xfrm>
            <a:off x="6192108" y="5680075"/>
            <a:ext cx="2667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000000"/>
                </a:solidFill>
                <a:ea typeface="楷体_GB2312"/>
              </a:rPr>
              <a:t>		</a:t>
            </a:r>
            <a:r>
              <a:rPr lang="en-US" altLang="zh-CN" sz="4800" b="0" dirty="0">
                <a:solidFill>
                  <a:srgbClr val="339966"/>
                </a:solidFill>
                <a:ea typeface="楷体_GB2312"/>
              </a:rPr>
              <a:t>O(n)</a:t>
            </a:r>
          </a:p>
        </p:txBody>
      </p:sp>
      <p:sp>
        <p:nvSpPr>
          <p:cNvPr id="48133" name="Rectangle 11"/>
          <p:cNvSpPr/>
          <p:nvPr/>
        </p:nvSpPr>
        <p:spPr>
          <a:xfrm>
            <a:off x="3485329" y="1177551"/>
            <a:ext cx="945063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b="0" dirty="0" smtClean="0">
                <a:solidFill>
                  <a:srgbClr val="004623"/>
                </a:solidFill>
                <a:ea typeface="楷体_GB2312"/>
              </a:rPr>
              <a:t>空表</a:t>
            </a:r>
            <a:endParaRPr lang="en-US" altLang="zh-CN" sz="2800" b="0" dirty="0">
              <a:solidFill>
                <a:srgbClr val="004623"/>
              </a:solidFill>
              <a:ea typeface="楷体_GB2312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364775" y="4768548"/>
            <a:ext cx="6858000" cy="517525"/>
            <a:chOff x="0" y="3504"/>
            <a:chExt cx="4320" cy="326"/>
          </a:xfrm>
          <a:solidFill>
            <a:schemeClr val="bg1"/>
          </a:solidFill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44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i-1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6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…..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8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 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2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  a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rPr>
                <a:t>1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0" y="3504"/>
              <a:ext cx="0" cy="326"/>
            </a:xfrm>
            <a:prstGeom prst="line">
              <a:avLst/>
            </a:prstGeom>
            <a:grpFill/>
            <a:ln w="28575" cap="sq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80" y="3504"/>
              <a:ext cx="0" cy="326"/>
            </a:xfrm>
            <a:prstGeom prst="line">
              <a:avLst/>
            </a:prstGeom>
            <a:grpFill/>
            <a:ln w="28575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960" y="3504"/>
              <a:ext cx="0" cy="326"/>
            </a:xfrm>
            <a:prstGeom prst="line">
              <a:avLst/>
            </a:prstGeom>
            <a:grpFill/>
            <a:ln w="28575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440" y="3504"/>
              <a:ext cx="0" cy="326"/>
            </a:xfrm>
            <a:prstGeom prst="line">
              <a:avLst/>
            </a:prstGeom>
            <a:grpFill/>
            <a:ln w="28575">
              <a:solidFill>
                <a:srgbClr val="CC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840" y="3504"/>
              <a:ext cx="480" cy="326"/>
            </a:xfrm>
            <a:prstGeom prst="rect">
              <a:avLst/>
            </a:prstGeom>
            <a:grpFill/>
            <a:ln w="28575">
              <a:solidFill>
                <a:srgbClr val="CC0066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920" y="3504"/>
              <a:ext cx="1920" cy="326"/>
              <a:chOff x="1920" y="3168"/>
              <a:chExt cx="1920" cy="326"/>
            </a:xfrm>
            <a:grpFill/>
          </p:grpSpPr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92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  </a:t>
                </a:r>
                <a:r>
                  <a:rPr kumimoji="0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i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240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  a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i+1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 …</a:t>
                </a: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3360" y="3168"/>
                <a:ext cx="480" cy="326"/>
              </a:xfrm>
              <a:prstGeom prst="rect">
                <a:avLst/>
              </a:prstGeom>
              <a:grpFill/>
              <a:ln w="28575">
                <a:solidFill>
                  <a:srgbClr val="CC0066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a</a:t>
                </a:r>
                <a:r>
                  <a:rPr kumimoji="0" lang="en-US" altLang="zh-CN" sz="16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新魏" panose="02010800040101010101" pitchFamily="2" charset="-122"/>
                    <a:cs typeface="+mn-cs"/>
                  </a:rPr>
                  <a:t>length</a:t>
                </a:r>
              </a:p>
            </p:txBody>
          </p:sp>
        </p:grpSp>
      </p:grpSp>
      <p:sp>
        <p:nvSpPr>
          <p:cNvPr id="29" name="Rectangle 58"/>
          <p:cNvSpPr/>
          <p:nvPr/>
        </p:nvSpPr>
        <p:spPr>
          <a:xfrm>
            <a:off x="3506711" y="2019515"/>
            <a:ext cx="2325373" cy="34268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b="0" dirty="0" smtClean="0">
                <a:solidFill>
                  <a:srgbClr val="008080"/>
                </a:solidFill>
                <a:ea typeface="楷体_GB2312"/>
              </a:rPr>
              <a:t>无效删除位置</a:t>
            </a:r>
            <a:endParaRPr lang="en-US" altLang="zh-CN" sz="2800" b="0" dirty="0">
              <a:solidFill>
                <a:srgbClr val="008080"/>
              </a:solidFill>
              <a:ea typeface="楷体_GB2312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5715000" y="4768548"/>
            <a:ext cx="762000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429000" y="4768548"/>
            <a:ext cx="762000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 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i+1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91000" y="4768548"/>
            <a:ext cx="762000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…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953000" y="4768548"/>
            <a:ext cx="762000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3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3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48133" grpId="0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325"/>
            <a:ext cx="91440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线性表的特点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96259" name="Rectangle 3"/>
          <p:cNvSpPr/>
          <p:nvPr/>
        </p:nvSpPr>
        <p:spPr>
          <a:xfrm>
            <a:off x="0" y="628650"/>
            <a:ext cx="89154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Char char="v"/>
            </a:pPr>
            <a:r>
              <a:rPr lang="en-US" altLang="zh-CN" sz="3200" dirty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200" dirty="0" smtClean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  <a:r>
              <a:rPr lang="en-US" altLang="zh-CN" sz="3200" dirty="0" smtClean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200" dirty="0">
              <a:solidFill>
                <a:srgbClr val="008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60" name="Rectangle 4"/>
          <p:cNvSpPr/>
          <p:nvPr/>
        </p:nvSpPr>
        <p:spPr>
          <a:xfrm>
            <a:off x="71700" y="2555842"/>
            <a:ext cx="8915400" cy="7448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Char char="v"/>
            </a:pPr>
            <a:r>
              <a:rPr lang="zh-CN" altLang="en-US" sz="3200" dirty="0" smtClean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缺点</a:t>
            </a:r>
            <a:r>
              <a:rPr lang="en-US" altLang="zh-CN" sz="3200" dirty="0" smtClean="0">
                <a:solidFill>
                  <a:srgbClr val="0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200" dirty="0">
              <a:solidFill>
                <a:srgbClr val="008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61" name="Rectangle 5"/>
          <p:cNvSpPr/>
          <p:nvPr/>
        </p:nvSpPr>
        <p:spPr>
          <a:xfrm>
            <a:off x="533400" y="1268413"/>
            <a:ext cx="8224838" cy="1035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更少的空间（因为每个元素只有存储的信息。）</a:t>
            </a:r>
          </a:p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随机存取（因为一个元素的顺序来确定它的位置）</a:t>
            </a:r>
          </a:p>
        </p:txBody>
      </p:sp>
      <p:sp>
        <p:nvSpPr>
          <p:cNvPr id="96262" name="Rectangle 6"/>
          <p:cNvSpPr/>
          <p:nvPr/>
        </p:nvSpPr>
        <p:spPr>
          <a:xfrm>
            <a:off x="465138" y="3563938"/>
            <a:ext cx="8382000" cy="266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浪费空间（因为元素的最大数目必须估计）</a:t>
            </a:r>
          </a:p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在插入和删除的运动量大（因为保持原来的顺序，因此低效率）</a:t>
            </a:r>
          </a:p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需要连续的空间，难以扩大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  <p:bldP spid="96260" grpId="0"/>
      <p:bldP spid="96261" grpId="0" build="p"/>
      <p:bldP spid="962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华文新魏" panose="02010800040101010101" pitchFamily="2" charset="-122"/>
                <a:ea typeface="+mj-ea"/>
                <a:cs typeface="+mj-cs"/>
              </a:rPr>
              <a:t>3.3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 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线性表的链式表示</a:t>
            </a:r>
            <a:endParaRPr lang="en-US" altLang="zh-CN" sz="3200" dirty="0"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51203" name="Rectangle 3"/>
          <p:cNvSpPr/>
          <p:nvPr/>
        </p:nvSpPr>
        <p:spPr>
          <a:xfrm>
            <a:off x="0" y="593725"/>
            <a:ext cx="87122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	</a:t>
            </a:r>
            <a:r>
              <a:rPr lang="zh-CN" altLang="en-US" sz="2800" b="0" dirty="0">
                <a:solidFill>
                  <a:srgbClr val="000000"/>
                </a:solidFill>
              </a:rPr>
              <a:t>在一个随机的方式存储的数据元素，数据元素之间的逻辑关系是通过指针表示。该列表被称为链表。</a:t>
            </a: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</p:txBody>
      </p:sp>
      <p:grpSp>
        <p:nvGrpSpPr>
          <p:cNvPr id="51204" name="Group 4"/>
          <p:cNvGrpSpPr/>
          <p:nvPr/>
        </p:nvGrpSpPr>
        <p:grpSpPr>
          <a:xfrm>
            <a:off x="5715000" y="2057400"/>
            <a:ext cx="1447800" cy="2286000"/>
            <a:chOff x="2016" y="2592"/>
            <a:chExt cx="912" cy="1440"/>
          </a:xfrm>
        </p:grpSpPr>
        <p:sp>
          <p:nvSpPr>
            <p:cNvPr id="51216" name="Text Box 5"/>
            <p:cNvSpPr txBox="1"/>
            <p:nvPr/>
          </p:nvSpPr>
          <p:spPr>
            <a:xfrm>
              <a:off x="2160" y="2688"/>
              <a:ext cx="624" cy="13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0" baseline="-25000" dirty="0">
                  <a:solidFill>
                    <a:srgbClr val="000000"/>
                  </a:solidFill>
                </a:rPr>
                <a:t>1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b</a:t>
              </a:r>
              <a:endParaRPr lang="en-US" altLang="zh-CN" sz="1800" b="0" baseline="-25000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……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en-US" altLang="zh-CN" sz="1800" b="0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0" baseline="-25000" dirty="0">
                  <a:solidFill>
                    <a:srgbClr val="000000"/>
                  </a:solidFill>
                </a:rPr>
                <a:t>2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51217" name="Line 6"/>
            <p:cNvSpPr/>
            <p:nvPr/>
          </p:nvSpPr>
          <p:spPr>
            <a:xfrm>
              <a:off x="2146" y="294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8" name="Line 7"/>
            <p:cNvSpPr/>
            <p:nvPr/>
          </p:nvSpPr>
          <p:spPr>
            <a:xfrm>
              <a:off x="2146" y="3201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9" name="Line 8"/>
            <p:cNvSpPr/>
            <p:nvPr/>
          </p:nvSpPr>
          <p:spPr>
            <a:xfrm>
              <a:off x="2160" y="369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0" name="Freeform 9"/>
            <p:cNvSpPr/>
            <p:nvPr/>
          </p:nvSpPr>
          <p:spPr>
            <a:xfrm>
              <a:off x="2016" y="2592"/>
              <a:ext cx="912" cy="1296"/>
            </a:xfrm>
            <a:custGeom>
              <a:avLst/>
              <a:gdLst>
                <a:gd name="txL" fmla="*/ 0 w 912"/>
                <a:gd name="txT" fmla="*/ 0 h 1296"/>
                <a:gd name="txR" fmla="*/ 912 w 912"/>
                <a:gd name="txB" fmla="*/ 1296 h 1296"/>
              </a:gdLst>
              <a:ahLst/>
              <a:cxnLst>
                <a:cxn ang="0">
                  <a:pos x="624" y="288"/>
                </a:cxn>
                <a:cxn ang="0">
                  <a:pos x="912" y="288"/>
                </a:cxn>
                <a:cxn ang="0">
                  <a:pos x="912" y="0"/>
                </a:cxn>
                <a:cxn ang="0">
                  <a:pos x="0" y="0"/>
                </a:cxn>
                <a:cxn ang="0">
                  <a:pos x="0" y="1296"/>
                </a:cxn>
                <a:cxn ang="0">
                  <a:pos x="144" y="1296"/>
                </a:cxn>
              </a:cxnLst>
              <a:rect l="txL" t="txT" r="txR" b="txB"/>
              <a:pathLst>
                <a:path w="912" h="1296">
                  <a:moveTo>
                    <a:pt x="624" y="288"/>
                  </a:moveTo>
                  <a:lnTo>
                    <a:pt x="912" y="288"/>
                  </a:lnTo>
                  <a:lnTo>
                    <a:pt x="912" y="0"/>
                  </a:lnTo>
                  <a:lnTo>
                    <a:pt x="0" y="0"/>
                  </a:lnTo>
                  <a:lnTo>
                    <a:pt x="0" y="1296"/>
                  </a:lnTo>
                  <a:lnTo>
                    <a:pt x="144" y="1296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0"/>
            <p:cNvSpPr/>
            <p:nvPr/>
          </p:nvSpPr>
          <p:spPr>
            <a:xfrm>
              <a:off x="2592" y="2688"/>
              <a:ext cx="0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7292" name="Rectangle 12"/>
          <p:cNvSpPr/>
          <p:nvPr/>
        </p:nvSpPr>
        <p:spPr>
          <a:xfrm>
            <a:off x="2096835" y="3048000"/>
            <a:ext cx="2340156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</a:t>
            </a:r>
            <a:r>
              <a:rPr lang="zh-CN" altLang="en-US" sz="2800" b="0" dirty="0">
                <a:solidFill>
                  <a:srgbClr val="FF0000"/>
                </a:solidFill>
                <a:ea typeface="楷体_GB2312"/>
              </a:rPr>
              <a:t>线性表吗</a:t>
            </a:r>
            <a:r>
              <a:rPr lang="zh-CN" altLang="en-US" sz="2800" b="0" dirty="0" smtClean="0">
                <a:solidFill>
                  <a:srgbClr val="FF0000"/>
                </a:solidFill>
                <a:ea typeface="楷体_GB2312"/>
              </a:rPr>
              <a:t>？逻辑结构？物理结构？</a:t>
            </a:r>
            <a:endParaRPr lang="en-US" altLang="zh-CN" sz="2800" b="0" dirty="0">
              <a:solidFill>
                <a:srgbClr val="FF0000"/>
              </a:solidFill>
              <a:ea typeface="楷体_GB2312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947863" y="4572000"/>
            <a:ext cx="6811963" cy="1673225"/>
            <a:chOff x="1227" y="2880"/>
            <a:chExt cx="4291" cy="1054"/>
          </a:xfrm>
        </p:grpSpPr>
        <p:sp>
          <p:nvSpPr>
            <p:cNvPr id="51208" name="Line 14"/>
            <p:cNvSpPr/>
            <p:nvPr/>
          </p:nvSpPr>
          <p:spPr>
            <a:xfrm flipH="1">
              <a:off x="1728" y="3408"/>
              <a:ext cx="38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09" name="Line 15"/>
            <p:cNvSpPr/>
            <p:nvPr/>
          </p:nvSpPr>
          <p:spPr>
            <a:xfrm>
              <a:off x="2592" y="3408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0" name="Text Box 16"/>
            <p:cNvSpPr txBox="1"/>
            <p:nvPr/>
          </p:nvSpPr>
          <p:spPr>
            <a:xfrm>
              <a:off x="1227" y="3701"/>
              <a:ext cx="88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1800" b="0" dirty="0" smtClean="0">
                  <a:solidFill>
                    <a:srgbClr val="000000"/>
                  </a:solidFill>
                </a:rPr>
                <a:t>数据</a:t>
              </a:r>
              <a:r>
                <a:rPr lang="zh-CN" altLang="en-US" sz="1800" b="0" dirty="0">
                  <a:solidFill>
                    <a:srgbClr val="000000"/>
                  </a:solidFill>
                </a:rPr>
                <a:t>域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51211" name="Text Box 17"/>
            <p:cNvSpPr txBox="1"/>
            <p:nvPr/>
          </p:nvSpPr>
          <p:spPr>
            <a:xfrm>
              <a:off x="2926" y="3701"/>
              <a:ext cx="259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1800" b="0" dirty="0" smtClean="0">
                  <a:solidFill>
                    <a:srgbClr val="000000"/>
                  </a:solidFill>
                </a:rPr>
                <a:t>指针域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51212" name="Group 18"/>
            <p:cNvGrpSpPr/>
            <p:nvPr/>
          </p:nvGrpSpPr>
          <p:grpSpPr>
            <a:xfrm>
              <a:off x="1872" y="2880"/>
              <a:ext cx="1056" cy="582"/>
              <a:chOff x="2400" y="2880"/>
              <a:chExt cx="1056" cy="582"/>
            </a:xfrm>
          </p:grpSpPr>
          <p:sp>
            <p:nvSpPr>
              <p:cNvPr id="51213" name="Text Box 19"/>
              <p:cNvSpPr txBox="1"/>
              <p:nvPr/>
            </p:nvSpPr>
            <p:spPr>
              <a:xfrm>
                <a:off x="2400" y="3168"/>
                <a:ext cx="1056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data	next</a:t>
                </a:r>
              </a:p>
            </p:txBody>
          </p:sp>
          <p:sp>
            <p:nvSpPr>
              <p:cNvPr id="51214" name="Line 20"/>
              <p:cNvSpPr/>
              <p:nvPr/>
            </p:nvSpPr>
            <p:spPr>
              <a:xfrm>
                <a:off x="2928" y="3168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5" name="Text Box 21"/>
              <p:cNvSpPr txBox="1"/>
              <p:nvPr/>
            </p:nvSpPr>
            <p:spPr>
              <a:xfrm>
                <a:off x="2640" y="2880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node</a:t>
                </a:r>
              </a:p>
            </p:txBody>
          </p:sp>
        </p:grpSp>
      </p:grpSp>
      <p:pic>
        <p:nvPicPr>
          <p:cNvPr id="5120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5" y="3051175"/>
            <a:ext cx="1530350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631113" cy="515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学习内容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73731" name="Rectangle 3"/>
          <p:cNvSpPr/>
          <p:nvPr/>
        </p:nvSpPr>
        <p:spPr>
          <a:xfrm>
            <a:off x="0" y="914400"/>
            <a:ext cx="9144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zh-CN" altLang="en-US" sz="2400" b="0" dirty="0">
                <a:solidFill>
                  <a:srgbClr val="000000"/>
                </a:solidFill>
              </a:rPr>
              <a:t>本章定义的线性表的逻辑结构，这是最基本的数据应用程序的设计。它也描述了各种线性表的存储结构。在本章包括对线性表的基本操作的研究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33400" y="2514600"/>
            <a:ext cx="7620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学习要点</a:t>
            </a:r>
          </a:p>
        </p:txBody>
      </p:sp>
      <p:sp>
        <p:nvSpPr>
          <p:cNvPr id="73733" name="Rectangle 5"/>
          <p:cNvSpPr/>
          <p:nvPr/>
        </p:nvSpPr>
        <p:spPr>
          <a:xfrm>
            <a:off x="152400" y="3276600"/>
            <a:ext cx="88392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了解线性表的逻辑特性，以及线性表存储的方法。</a:t>
            </a:r>
          </a:p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熟悉的顺序表和链表的相关概念。</a:t>
            </a:r>
          </a:p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掌握两种线性表的基本操作，如插入，删除，查找，建立等。</a:t>
            </a:r>
          </a:p>
          <a:p>
            <a:pPr marL="514350" lvl="0" indent="-51435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2800" b="0" dirty="0">
                <a:solidFill>
                  <a:srgbClr val="000000"/>
                </a:solidFill>
              </a:rPr>
              <a:t>可以比较顺序表和链表的不同（时间和空间），从而适当地使用。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  <p:bldP spid="7373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华文新魏" panose="02010800040101010101" pitchFamily="2" charset="-122"/>
                <a:ea typeface="+mj-ea"/>
                <a:cs typeface="+mj-cs"/>
              </a:rPr>
              <a:t>3.3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 </a:t>
            </a:r>
            <a:r>
              <a:rPr lang="zh-CN" altLang="en-US" sz="3200" dirty="0" smtClean="0">
                <a:latin typeface="华文新魏" panose="02010800040101010101" pitchFamily="2" charset="-122"/>
                <a:ea typeface="+mj-ea"/>
                <a:cs typeface="+mj-cs"/>
              </a:rPr>
              <a:t>线性表的链式存储结构</a:t>
            </a:r>
            <a:endParaRPr lang="en-US" altLang="zh-CN" sz="3200" dirty="0"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52227" name="Rectangle 3"/>
          <p:cNvSpPr/>
          <p:nvPr/>
        </p:nvSpPr>
        <p:spPr>
          <a:xfrm>
            <a:off x="0" y="838200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	</a:t>
            </a:r>
            <a:r>
              <a:rPr lang="zh-CN" altLang="en-US" sz="2800" b="0" dirty="0" smtClean="0">
                <a:solidFill>
                  <a:srgbClr val="000000"/>
                </a:solidFill>
                <a:ea typeface="楷体_GB2312"/>
              </a:rPr>
              <a:t>链表由结点链接组成。</a:t>
            </a: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81000" y="1447800"/>
            <a:ext cx="7772400" cy="604838"/>
            <a:chOff x="432" y="1353"/>
            <a:chExt cx="4896" cy="381"/>
          </a:xfrm>
        </p:grpSpPr>
        <p:grpSp>
          <p:nvGrpSpPr>
            <p:cNvPr id="52230" name="Group 5"/>
            <p:cNvGrpSpPr/>
            <p:nvPr/>
          </p:nvGrpSpPr>
          <p:grpSpPr>
            <a:xfrm>
              <a:off x="432" y="1440"/>
              <a:ext cx="1056" cy="294"/>
              <a:chOff x="432" y="1440"/>
              <a:chExt cx="1056" cy="294"/>
            </a:xfrm>
          </p:grpSpPr>
          <p:sp>
            <p:nvSpPr>
              <p:cNvPr id="52241" name="Text Box 6"/>
              <p:cNvSpPr txBox="1"/>
              <p:nvPr/>
            </p:nvSpPr>
            <p:spPr>
              <a:xfrm>
                <a:off x="432" y="1440"/>
                <a:ext cx="1056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data	next</a:t>
                </a:r>
              </a:p>
            </p:txBody>
          </p:sp>
          <p:sp>
            <p:nvSpPr>
              <p:cNvPr id="52242" name="Line 7"/>
              <p:cNvSpPr/>
              <p:nvPr/>
            </p:nvSpPr>
            <p:spPr>
              <a:xfrm>
                <a:off x="960" y="1440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31" name="Group 8"/>
            <p:cNvGrpSpPr/>
            <p:nvPr/>
          </p:nvGrpSpPr>
          <p:grpSpPr>
            <a:xfrm>
              <a:off x="1776" y="1440"/>
              <a:ext cx="1056" cy="294"/>
              <a:chOff x="432" y="1440"/>
              <a:chExt cx="1056" cy="294"/>
            </a:xfrm>
          </p:grpSpPr>
          <p:sp>
            <p:nvSpPr>
              <p:cNvPr id="52239" name="Text Box 9"/>
              <p:cNvSpPr txBox="1"/>
              <p:nvPr/>
            </p:nvSpPr>
            <p:spPr>
              <a:xfrm>
                <a:off x="432" y="1440"/>
                <a:ext cx="1056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data	next</a:t>
                </a:r>
              </a:p>
            </p:txBody>
          </p:sp>
          <p:sp>
            <p:nvSpPr>
              <p:cNvPr id="52240" name="Line 10"/>
              <p:cNvSpPr/>
              <p:nvPr/>
            </p:nvSpPr>
            <p:spPr>
              <a:xfrm>
                <a:off x="960" y="1440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32" name="Group 11"/>
            <p:cNvGrpSpPr/>
            <p:nvPr/>
          </p:nvGrpSpPr>
          <p:grpSpPr>
            <a:xfrm>
              <a:off x="4272" y="1440"/>
              <a:ext cx="1056" cy="294"/>
              <a:chOff x="432" y="1440"/>
              <a:chExt cx="1056" cy="294"/>
            </a:xfrm>
          </p:grpSpPr>
          <p:sp>
            <p:nvSpPr>
              <p:cNvPr id="52237" name="Text Box 12"/>
              <p:cNvSpPr txBox="1"/>
              <p:nvPr/>
            </p:nvSpPr>
            <p:spPr>
              <a:xfrm>
                <a:off x="432" y="1440"/>
                <a:ext cx="1056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data	next</a:t>
                </a:r>
              </a:p>
            </p:txBody>
          </p:sp>
          <p:sp>
            <p:nvSpPr>
              <p:cNvPr id="52238" name="Line 13"/>
              <p:cNvSpPr/>
              <p:nvPr/>
            </p:nvSpPr>
            <p:spPr>
              <a:xfrm>
                <a:off x="960" y="1440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33" name="Line 14"/>
            <p:cNvSpPr/>
            <p:nvPr/>
          </p:nvSpPr>
          <p:spPr>
            <a:xfrm>
              <a:off x="1440" y="158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34" name="Line 15"/>
            <p:cNvSpPr/>
            <p:nvPr/>
          </p:nvSpPr>
          <p:spPr>
            <a:xfrm>
              <a:off x="3936" y="158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35" name="Line 16"/>
            <p:cNvSpPr/>
            <p:nvPr/>
          </p:nvSpPr>
          <p:spPr>
            <a:xfrm>
              <a:off x="2784" y="158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36" name="Text Box 17"/>
            <p:cNvSpPr txBox="1"/>
            <p:nvPr/>
          </p:nvSpPr>
          <p:spPr>
            <a:xfrm>
              <a:off x="3216" y="1353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000000"/>
                  </a:solidFill>
                </a:rPr>
                <a:t>……</a:t>
              </a:r>
            </a:p>
          </p:txBody>
        </p:sp>
      </p:grpSp>
      <p:sp>
        <p:nvSpPr>
          <p:cNvPr id="98322" name="Rectangle 18"/>
          <p:cNvSpPr/>
          <p:nvPr/>
        </p:nvSpPr>
        <p:spPr>
          <a:xfrm>
            <a:off x="0" y="2438400"/>
            <a:ext cx="9144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</a:t>
            </a:r>
            <a:r>
              <a:rPr lang="zh-CN" altLang="en-US" sz="2800" b="0" dirty="0" smtClean="0">
                <a:solidFill>
                  <a:srgbClr val="000000"/>
                </a:solidFill>
                <a:ea typeface="楷体_GB2312"/>
              </a:rPr>
              <a:t>链式存储结构的特点</a:t>
            </a:r>
            <a:r>
              <a:rPr lang="en-US" altLang="zh-CN" sz="3200" dirty="0" smtClean="0">
                <a:solidFill>
                  <a:srgbClr val="000000"/>
                </a:solidFill>
                <a:ea typeface="楷体_GB2312"/>
              </a:rPr>
              <a:t>:</a:t>
            </a:r>
            <a:endParaRPr lang="en-US" altLang="zh-CN" sz="3200" dirty="0">
              <a:solidFill>
                <a:srgbClr val="000000"/>
              </a:solidFill>
              <a:ea typeface="楷体_GB2312"/>
            </a:endParaRP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0" dirty="0">
                <a:solidFill>
                  <a:srgbClr val="000000"/>
                </a:solidFill>
              </a:rPr>
              <a:t>在不需要连续的空间。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0" dirty="0">
                <a:solidFill>
                  <a:srgbClr val="000000"/>
                </a:solidFill>
              </a:rPr>
              <a:t>逻辑结构上任意两个相邻的元素不必存储结构是相邻的（可以动态分配内存）。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0" dirty="0">
                <a:solidFill>
                  <a:srgbClr val="000000"/>
                </a:solidFill>
              </a:rPr>
              <a:t>插入</a:t>
            </a:r>
            <a:r>
              <a:rPr lang="en-US" altLang="zh-CN" sz="3200" b="0" dirty="0">
                <a:solidFill>
                  <a:srgbClr val="000000"/>
                </a:solidFill>
              </a:rPr>
              <a:t>/</a:t>
            </a:r>
            <a:r>
              <a:rPr lang="zh-CN" altLang="en-US" sz="3200" b="0" dirty="0">
                <a:solidFill>
                  <a:srgbClr val="000000"/>
                </a:solidFill>
              </a:rPr>
              <a:t>删除时任何元素没有必要移动任何元素（只修改一些指针）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0" dirty="0">
                <a:solidFill>
                  <a:srgbClr val="000000"/>
                </a:solidFill>
              </a:rPr>
              <a:t>不能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用</a:t>
            </a:r>
            <a:r>
              <a:rPr lang="zh-CN" altLang="en-US" sz="3200" b="0" dirty="0">
                <a:solidFill>
                  <a:srgbClr val="000000"/>
                </a:solidFill>
              </a:rPr>
              <a:t>通过</a:t>
            </a:r>
            <a:r>
              <a:rPr lang="zh-CN" altLang="en-US" sz="3200" b="0" dirty="0">
                <a:solidFill>
                  <a:srgbClr val="000000"/>
                </a:solidFill>
              </a:rPr>
              <a:t>序号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访问</a:t>
            </a:r>
            <a:r>
              <a:rPr lang="zh-CN" altLang="en-US" sz="3200" b="0" dirty="0">
                <a:solidFill>
                  <a:srgbClr val="000000"/>
                </a:solidFill>
              </a:rPr>
              <a:t>任何元素。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60325"/>
            <a:ext cx="3203575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3.3.1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链表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53251" name="Rectangle 3"/>
          <p:cNvSpPr/>
          <p:nvPr/>
        </p:nvSpPr>
        <p:spPr>
          <a:xfrm>
            <a:off x="26988" y="368300"/>
            <a:ext cx="4503737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8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3200" dirty="0" smtClean="0">
                <a:solidFill>
                  <a:srgbClr val="008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链表的结构</a:t>
            </a:r>
            <a:endParaRPr lang="en-US" altLang="zh-CN" sz="3200" dirty="0">
              <a:solidFill>
                <a:srgbClr val="008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115888" y="863600"/>
            <a:ext cx="84582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b="0" dirty="0" smtClean="0">
                <a:solidFill>
                  <a:srgbClr val="6600CC"/>
                </a:solidFill>
                <a:ea typeface="楷体_GB2312"/>
              </a:rPr>
              <a:t>带头指针的链表（没有头结点）</a:t>
            </a:r>
            <a:endParaRPr lang="en-US" altLang="zh-CN" sz="2800" b="0" dirty="0">
              <a:solidFill>
                <a:srgbClr val="6600CC"/>
              </a:solidFill>
              <a:ea typeface="楷体_GB2312"/>
            </a:endParaRPr>
          </a:p>
        </p:txBody>
      </p:sp>
      <p:sp>
        <p:nvSpPr>
          <p:cNvPr id="100357" name="Rectangle 5"/>
          <p:cNvSpPr/>
          <p:nvPr/>
        </p:nvSpPr>
        <p:spPr>
          <a:xfrm>
            <a:off x="0" y="3294063"/>
            <a:ext cx="44958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b="0" dirty="0" smtClean="0">
                <a:solidFill>
                  <a:srgbClr val="6600CC"/>
                </a:solidFill>
                <a:ea typeface="楷体_GB2312"/>
              </a:rPr>
              <a:t>带头结点的链表</a:t>
            </a:r>
            <a:endParaRPr lang="en-US" altLang="zh-CN" sz="2800" b="0" dirty="0">
              <a:solidFill>
                <a:srgbClr val="6600CC"/>
              </a:solidFill>
              <a:ea typeface="楷体_GB231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266700" y="4126011"/>
            <a:ext cx="8610600" cy="2463270"/>
            <a:chOff x="228600" y="4125255"/>
            <a:chExt cx="8610600" cy="2463408"/>
          </a:xfrm>
        </p:grpSpPr>
        <p:grpSp>
          <p:nvGrpSpPr>
            <p:cNvPr id="53304" name="Group 7"/>
            <p:cNvGrpSpPr/>
            <p:nvPr/>
          </p:nvGrpSpPr>
          <p:grpSpPr>
            <a:xfrm>
              <a:off x="341530" y="4125255"/>
              <a:ext cx="1905000" cy="923925"/>
              <a:chOff x="3072" y="144"/>
              <a:chExt cx="1200" cy="582"/>
            </a:xfrm>
          </p:grpSpPr>
          <p:grpSp>
            <p:nvGrpSpPr>
              <p:cNvPr id="53335" name="Group 8"/>
              <p:cNvGrpSpPr/>
              <p:nvPr/>
            </p:nvGrpSpPr>
            <p:grpSpPr>
              <a:xfrm>
                <a:off x="3648" y="432"/>
                <a:ext cx="624" cy="294"/>
                <a:chOff x="3120" y="912"/>
                <a:chExt cx="624" cy="294"/>
              </a:xfrm>
            </p:grpSpPr>
            <p:sp>
              <p:nvSpPr>
                <p:cNvPr id="53339" name="Text Box 9"/>
                <p:cNvSpPr txBox="1"/>
                <p:nvPr/>
              </p:nvSpPr>
              <p:spPr>
                <a:xfrm>
                  <a:off x="3120" y="912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a</a:t>
                  </a:r>
                  <a:r>
                    <a:rPr lang="en-US" altLang="zh-CN" sz="1800" b="0" baseline="-25000" dirty="0">
                      <a:solidFill>
                        <a:srgbClr val="000000"/>
                      </a:solidFill>
                    </a:rPr>
                    <a:t>n</a:t>
                  </a:r>
                  <a:endParaRPr lang="en-US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340" name="Line 10"/>
                <p:cNvSpPr/>
                <p:nvPr/>
              </p:nvSpPr>
              <p:spPr>
                <a:xfrm>
                  <a:off x="3504" y="912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3336" name="Rectangle 11" descr="花岗岩"/>
              <p:cNvSpPr/>
              <p:nvPr/>
            </p:nvSpPr>
            <p:spPr>
              <a:xfrm>
                <a:off x="3696" y="480"/>
                <a:ext cx="288" cy="24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37" name="Text Box 12"/>
              <p:cNvSpPr txBox="1"/>
              <p:nvPr/>
            </p:nvSpPr>
            <p:spPr>
              <a:xfrm>
                <a:off x="3072" y="144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53338" name="Freeform 13"/>
              <p:cNvSpPr/>
              <p:nvPr/>
            </p:nvSpPr>
            <p:spPr>
              <a:xfrm>
                <a:off x="3505" y="273"/>
                <a:ext cx="264" cy="163"/>
              </a:xfrm>
              <a:custGeom>
                <a:avLst/>
                <a:gdLst>
                  <a:gd name="txL" fmla="*/ 0 w 264"/>
                  <a:gd name="txT" fmla="*/ 0 h 163"/>
                  <a:gd name="txR" fmla="*/ 264 w 264"/>
                  <a:gd name="txB" fmla="*/ 163 h 163"/>
                </a:gdLst>
                <a:ahLst/>
                <a:cxnLst>
                  <a:cxn ang="0">
                    <a:pos x="0" y="23"/>
                  </a:cxn>
                  <a:cxn ang="0">
                    <a:pos x="198" y="64"/>
                  </a:cxn>
                  <a:cxn ang="0">
                    <a:pos x="264" y="163"/>
                  </a:cxn>
                </a:cxnLst>
                <a:rect l="txL" t="txT" r="txR" b="txB"/>
                <a:pathLst>
                  <a:path w="264" h="163">
                    <a:moveTo>
                      <a:pt x="0" y="23"/>
                    </a:moveTo>
                    <a:cubicBezTo>
                      <a:pt x="84" y="27"/>
                      <a:pt x="152" y="0"/>
                      <a:pt x="198" y="64"/>
                    </a:cubicBezTo>
                    <a:cubicBezTo>
                      <a:pt x="208" y="96"/>
                      <a:pt x="239" y="141"/>
                      <a:pt x="264" y="163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305" name="Group 15"/>
            <p:cNvGrpSpPr/>
            <p:nvPr/>
          </p:nvGrpSpPr>
          <p:grpSpPr>
            <a:xfrm>
              <a:off x="228600" y="5250380"/>
              <a:ext cx="8610600" cy="923925"/>
              <a:chOff x="192" y="1296"/>
              <a:chExt cx="5424" cy="582"/>
            </a:xfrm>
          </p:grpSpPr>
          <p:grpSp>
            <p:nvGrpSpPr>
              <p:cNvPr id="53308" name="Group 16"/>
              <p:cNvGrpSpPr/>
              <p:nvPr/>
            </p:nvGrpSpPr>
            <p:grpSpPr>
              <a:xfrm>
                <a:off x="192" y="1296"/>
                <a:ext cx="1392" cy="582"/>
                <a:chOff x="3072" y="144"/>
                <a:chExt cx="1392" cy="582"/>
              </a:xfrm>
            </p:grpSpPr>
            <p:grpSp>
              <p:nvGrpSpPr>
                <p:cNvPr id="53328" name="Group 17"/>
                <p:cNvGrpSpPr/>
                <p:nvPr/>
              </p:nvGrpSpPr>
              <p:grpSpPr>
                <a:xfrm>
                  <a:off x="3648" y="432"/>
                  <a:ext cx="624" cy="294"/>
                  <a:chOff x="3120" y="912"/>
                  <a:chExt cx="624" cy="294"/>
                </a:xfrm>
              </p:grpSpPr>
              <p:sp>
                <p:nvSpPr>
                  <p:cNvPr id="53333" name="Text Box 18"/>
                  <p:cNvSpPr txBox="1"/>
                  <p:nvPr/>
                </p:nvSpPr>
                <p:spPr>
                  <a:xfrm>
                    <a:off x="3120" y="912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n</a:t>
                    </a:r>
                    <a:endParaRPr lang="en-US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3334" name="Line 19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3329" name="Rectangle 20" descr="花岗岩"/>
                <p:cNvSpPr/>
                <p:nvPr/>
              </p:nvSpPr>
              <p:spPr>
                <a:xfrm>
                  <a:off x="3696" y="480"/>
                  <a:ext cx="288" cy="240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330" name="Text Box 21"/>
                <p:cNvSpPr txBox="1"/>
                <p:nvPr/>
              </p:nvSpPr>
              <p:spPr>
                <a:xfrm>
                  <a:off x="3072" y="144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head</a:t>
                  </a:r>
                </a:p>
              </p:txBody>
            </p:sp>
            <p:sp>
              <p:nvSpPr>
                <p:cNvPr id="53331" name="Freeform 22"/>
                <p:cNvSpPr/>
                <p:nvPr/>
              </p:nvSpPr>
              <p:spPr>
                <a:xfrm>
                  <a:off x="3505" y="273"/>
                  <a:ext cx="264" cy="163"/>
                </a:xfrm>
                <a:custGeom>
                  <a:avLst/>
                  <a:gdLst>
                    <a:gd name="txL" fmla="*/ 0 w 264"/>
                    <a:gd name="txT" fmla="*/ 0 h 163"/>
                    <a:gd name="txR" fmla="*/ 264 w 264"/>
                    <a:gd name="txB" fmla="*/ 163 h 163"/>
                  </a:gdLst>
                  <a:ahLst/>
                  <a:cxnLst>
                    <a:cxn ang="0">
                      <a:pos x="0" y="23"/>
                    </a:cxn>
                    <a:cxn ang="0">
                      <a:pos x="198" y="64"/>
                    </a:cxn>
                    <a:cxn ang="0">
                      <a:pos x="264" y="163"/>
                    </a:cxn>
                  </a:cxnLst>
                  <a:rect l="txL" t="txT" r="txR" b="txB"/>
                  <a:pathLst>
                    <a:path w="264" h="163">
                      <a:moveTo>
                        <a:pt x="0" y="23"/>
                      </a:moveTo>
                      <a:cubicBezTo>
                        <a:pt x="84" y="27"/>
                        <a:pt x="152" y="0"/>
                        <a:pt x="198" y="64"/>
                      </a:cubicBezTo>
                      <a:cubicBezTo>
                        <a:pt x="208" y="96"/>
                        <a:pt x="239" y="141"/>
                        <a:pt x="264" y="16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32" name="Line 23"/>
                <p:cNvSpPr/>
                <p:nvPr/>
              </p:nvSpPr>
              <p:spPr>
                <a:xfrm>
                  <a:off x="4128" y="57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309" name="Group 24"/>
              <p:cNvGrpSpPr/>
              <p:nvPr/>
            </p:nvGrpSpPr>
            <p:grpSpPr>
              <a:xfrm>
                <a:off x="1584" y="1584"/>
                <a:ext cx="816" cy="294"/>
                <a:chOff x="864" y="3168"/>
                <a:chExt cx="816" cy="294"/>
              </a:xfrm>
            </p:grpSpPr>
            <p:grpSp>
              <p:nvGrpSpPr>
                <p:cNvPr id="53324" name="Group 25"/>
                <p:cNvGrpSpPr/>
                <p:nvPr/>
              </p:nvGrpSpPr>
              <p:grpSpPr>
                <a:xfrm>
                  <a:off x="864" y="3168"/>
                  <a:ext cx="624" cy="294"/>
                  <a:chOff x="3120" y="912"/>
                  <a:chExt cx="624" cy="294"/>
                </a:xfrm>
              </p:grpSpPr>
              <p:sp>
                <p:nvSpPr>
                  <p:cNvPr id="53326" name="Text Box 26"/>
                  <p:cNvSpPr txBox="1"/>
                  <p:nvPr/>
                </p:nvSpPr>
                <p:spPr>
                  <a:xfrm>
                    <a:off x="3120" y="912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3327" name="Line 27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3325" name="Line 28"/>
                <p:cNvSpPr/>
                <p:nvPr/>
              </p:nvSpPr>
              <p:spPr>
                <a:xfrm>
                  <a:off x="1344" y="331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3310" name="Group 29"/>
              <p:cNvGrpSpPr/>
              <p:nvPr/>
            </p:nvGrpSpPr>
            <p:grpSpPr>
              <a:xfrm>
                <a:off x="2400" y="1488"/>
                <a:ext cx="3216" cy="390"/>
                <a:chOff x="528" y="816"/>
                <a:chExt cx="3216" cy="390"/>
              </a:xfrm>
            </p:grpSpPr>
            <p:grpSp>
              <p:nvGrpSpPr>
                <p:cNvPr id="53311" name="Group 30"/>
                <p:cNvGrpSpPr/>
                <p:nvPr/>
              </p:nvGrpSpPr>
              <p:grpSpPr>
                <a:xfrm>
                  <a:off x="528" y="912"/>
                  <a:ext cx="624" cy="294"/>
                  <a:chOff x="2208" y="2256"/>
                  <a:chExt cx="624" cy="294"/>
                </a:xfrm>
              </p:grpSpPr>
              <p:sp>
                <p:nvSpPr>
                  <p:cNvPr id="53322" name="Text Box 31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3323" name="Line 32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3312" name="Line 33"/>
                <p:cNvSpPr/>
                <p:nvPr/>
              </p:nvSpPr>
              <p:spPr>
                <a:xfrm>
                  <a:off x="1008" y="10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3313" name="Line 34"/>
                <p:cNvSpPr/>
                <p:nvPr/>
              </p:nvSpPr>
              <p:spPr>
                <a:xfrm>
                  <a:off x="1872" y="10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3314" name="Line 35"/>
                <p:cNvSpPr/>
                <p:nvPr/>
              </p:nvSpPr>
              <p:spPr>
                <a:xfrm>
                  <a:off x="2784" y="10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3315" name="Text Box 36"/>
                <p:cNvSpPr txBox="1"/>
                <p:nvPr/>
              </p:nvSpPr>
              <p:spPr>
                <a:xfrm>
                  <a:off x="2256" y="816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……</a:t>
                  </a:r>
                </a:p>
              </p:txBody>
            </p:sp>
            <p:grpSp>
              <p:nvGrpSpPr>
                <p:cNvPr id="53316" name="Group 37"/>
                <p:cNvGrpSpPr/>
                <p:nvPr/>
              </p:nvGrpSpPr>
              <p:grpSpPr>
                <a:xfrm>
                  <a:off x="1344" y="912"/>
                  <a:ext cx="624" cy="294"/>
                  <a:chOff x="2208" y="2256"/>
                  <a:chExt cx="624" cy="294"/>
                </a:xfrm>
              </p:grpSpPr>
              <p:sp>
                <p:nvSpPr>
                  <p:cNvPr id="53320" name="Text Box 38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53321" name="Line 39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3317" name="Group 40"/>
                <p:cNvGrpSpPr/>
                <p:nvPr/>
              </p:nvGrpSpPr>
              <p:grpSpPr>
                <a:xfrm>
                  <a:off x="3120" y="912"/>
                  <a:ext cx="624" cy="294"/>
                  <a:chOff x="3120" y="912"/>
                  <a:chExt cx="624" cy="294"/>
                </a:xfrm>
              </p:grpSpPr>
              <p:sp>
                <p:nvSpPr>
                  <p:cNvPr id="53318" name="Text Box 41"/>
                  <p:cNvSpPr txBox="1"/>
                  <p:nvPr/>
                </p:nvSpPr>
                <p:spPr>
                  <a:xfrm>
                    <a:off x="3120" y="912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n</a:t>
                    </a: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   ^</a:t>
                    </a:r>
                  </a:p>
                </p:txBody>
              </p:sp>
              <p:sp>
                <p:nvSpPr>
                  <p:cNvPr id="53319" name="Line 42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53306" name="Text Box 43"/>
            <p:cNvSpPr txBox="1"/>
            <p:nvPr/>
          </p:nvSpPr>
          <p:spPr>
            <a:xfrm>
              <a:off x="2932330" y="4506255"/>
              <a:ext cx="1905000" cy="369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1800" b="0" dirty="0" smtClean="0">
                  <a:solidFill>
                    <a:srgbClr val="000000"/>
                  </a:solidFill>
                </a:rPr>
                <a:t>空表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53307" name="Text Box 44"/>
            <p:cNvSpPr txBox="1"/>
            <p:nvPr/>
          </p:nvSpPr>
          <p:spPr>
            <a:xfrm>
              <a:off x="5472100" y="6219310"/>
              <a:ext cx="2438400" cy="369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1800" b="0" dirty="0" smtClean="0">
                  <a:solidFill>
                    <a:srgbClr val="000000"/>
                  </a:solidFill>
                </a:rPr>
                <a:t>非空表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75"/>
          <p:cNvGrpSpPr/>
          <p:nvPr/>
        </p:nvGrpSpPr>
        <p:grpSpPr>
          <a:xfrm>
            <a:off x="1233488" y="1493838"/>
            <a:ext cx="8153400" cy="1800225"/>
            <a:chOff x="228600" y="1493785"/>
            <a:chExt cx="8153400" cy="1800200"/>
          </a:xfrm>
        </p:grpSpPr>
        <p:grpSp>
          <p:nvGrpSpPr>
            <p:cNvPr id="53279" name="Group 46"/>
            <p:cNvGrpSpPr/>
            <p:nvPr/>
          </p:nvGrpSpPr>
          <p:grpSpPr>
            <a:xfrm>
              <a:off x="228600" y="2370060"/>
              <a:ext cx="8153400" cy="923925"/>
              <a:chOff x="144" y="624"/>
              <a:chExt cx="5136" cy="582"/>
            </a:xfrm>
          </p:grpSpPr>
          <p:grpSp>
            <p:nvGrpSpPr>
              <p:cNvPr id="53286" name="Group 47"/>
              <p:cNvGrpSpPr/>
              <p:nvPr/>
            </p:nvGrpSpPr>
            <p:grpSpPr>
              <a:xfrm>
                <a:off x="528" y="816"/>
                <a:ext cx="3216" cy="390"/>
                <a:chOff x="528" y="816"/>
                <a:chExt cx="3216" cy="390"/>
              </a:xfrm>
            </p:grpSpPr>
            <p:grpSp>
              <p:nvGrpSpPr>
                <p:cNvPr id="53291" name="Group 48"/>
                <p:cNvGrpSpPr/>
                <p:nvPr/>
              </p:nvGrpSpPr>
              <p:grpSpPr>
                <a:xfrm>
                  <a:off x="528" y="912"/>
                  <a:ext cx="624" cy="294"/>
                  <a:chOff x="2208" y="2256"/>
                  <a:chExt cx="624" cy="294"/>
                </a:xfrm>
              </p:grpSpPr>
              <p:sp>
                <p:nvSpPr>
                  <p:cNvPr id="53302" name="Text Box 49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3303" name="Line 50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3292" name="Line 51"/>
                <p:cNvSpPr/>
                <p:nvPr/>
              </p:nvSpPr>
              <p:spPr>
                <a:xfrm>
                  <a:off x="1008" y="10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3293" name="Line 52"/>
                <p:cNvSpPr/>
                <p:nvPr/>
              </p:nvSpPr>
              <p:spPr>
                <a:xfrm>
                  <a:off x="1872" y="10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3294" name="Line 53"/>
                <p:cNvSpPr/>
                <p:nvPr/>
              </p:nvSpPr>
              <p:spPr>
                <a:xfrm>
                  <a:off x="2784" y="105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3295" name="Text Box 54"/>
                <p:cNvSpPr txBox="1"/>
                <p:nvPr/>
              </p:nvSpPr>
              <p:spPr>
                <a:xfrm>
                  <a:off x="2256" y="816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……</a:t>
                  </a:r>
                </a:p>
              </p:txBody>
            </p:sp>
            <p:grpSp>
              <p:nvGrpSpPr>
                <p:cNvPr id="53296" name="Group 55"/>
                <p:cNvGrpSpPr/>
                <p:nvPr/>
              </p:nvGrpSpPr>
              <p:grpSpPr>
                <a:xfrm>
                  <a:off x="1344" y="912"/>
                  <a:ext cx="624" cy="294"/>
                  <a:chOff x="2208" y="2256"/>
                  <a:chExt cx="624" cy="294"/>
                </a:xfrm>
              </p:grpSpPr>
              <p:sp>
                <p:nvSpPr>
                  <p:cNvPr id="53300" name="Text Box 56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3301" name="Line 57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3297" name="Group 58"/>
                <p:cNvGrpSpPr/>
                <p:nvPr/>
              </p:nvGrpSpPr>
              <p:grpSpPr>
                <a:xfrm>
                  <a:off x="3120" y="912"/>
                  <a:ext cx="624" cy="294"/>
                  <a:chOff x="3120" y="912"/>
                  <a:chExt cx="624" cy="294"/>
                </a:xfrm>
              </p:grpSpPr>
              <p:sp>
                <p:nvSpPr>
                  <p:cNvPr id="53298" name="Text Box 59"/>
                  <p:cNvSpPr txBox="1"/>
                  <p:nvPr/>
                </p:nvSpPr>
                <p:spPr>
                  <a:xfrm>
                    <a:off x="3120" y="912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n</a:t>
                    </a: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    ^</a:t>
                    </a:r>
                  </a:p>
                </p:txBody>
              </p:sp>
              <p:sp>
                <p:nvSpPr>
                  <p:cNvPr id="53299" name="Line 60"/>
                  <p:cNvSpPr/>
                  <p:nvPr/>
                </p:nvSpPr>
                <p:spPr>
                  <a:xfrm>
                    <a:off x="3504" y="912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53287" name="Group 61"/>
              <p:cNvGrpSpPr/>
              <p:nvPr/>
            </p:nvGrpSpPr>
            <p:grpSpPr>
              <a:xfrm>
                <a:off x="144" y="624"/>
                <a:ext cx="697" cy="292"/>
                <a:chOff x="3456" y="1968"/>
                <a:chExt cx="697" cy="292"/>
              </a:xfrm>
            </p:grpSpPr>
            <p:sp>
              <p:nvSpPr>
                <p:cNvPr id="53289" name="Text Box 62"/>
                <p:cNvSpPr txBox="1"/>
                <p:nvPr/>
              </p:nvSpPr>
              <p:spPr>
                <a:xfrm>
                  <a:off x="3456" y="1968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head</a:t>
                  </a:r>
                </a:p>
              </p:txBody>
            </p:sp>
            <p:sp>
              <p:nvSpPr>
                <p:cNvPr id="53290" name="Freeform 63"/>
                <p:cNvSpPr/>
                <p:nvPr/>
              </p:nvSpPr>
              <p:spPr>
                <a:xfrm>
                  <a:off x="3889" y="2097"/>
                  <a:ext cx="264" cy="163"/>
                </a:xfrm>
                <a:custGeom>
                  <a:avLst/>
                  <a:gdLst>
                    <a:gd name="txL" fmla="*/ 0 w 264"/>
                    <a:gd name="txT" fmla="*/ 0 h 163"/>
                    <a:gd name="txR" fmla="*/ 264 w 264"/>
                    <a:gd name="txB" fmla="*/ 163 h 163"/>
                  </a:gdLst>
                  <a:ahLst/>
                  <a:cxnLst>
                    <a:cxn ang="0">
                      <a:pos x="0" y="23"/>
                    </a:cxn>
                    <a:cxn ang="0">
                      <a:pos x="198" y="64"/>
                    </a:cxn>
                    <a:cxn ang="0">
                      <a:pos x="264" y="163"/>
                    </a:cxn>
                  </a:cxnLst>
                  <a:rect l="txL" t="txT" r="txR" b="txB"/>
                  <a:pathLst>
                    <a:path w="264" h="163">
                      <a:moveTo>
                        <a:pt x="0" y="23"/>
                      </a:moveTo>
                      <a:cubicBezTo>
                        <a:pt x="84" y="27"/>
                        <a:pt x="152" y="0"/>
                        <a:pt x="198" y="64"/>
                      </a:cubicBezTo>
                      <a:cubicBezTo>
                        <a:pt x="208" y="96"/>
                        <a:pt x="239" y="141"/>
                        <a:pt x="264" y="16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88" name="Text Box 64"/>
              <p:cNvSpPr txBox="1"/>
              <p:nvPr/>
            </p:nvSpPr>
            <p:spPr>
              <a:xfrm>
                <a:off x="3744" y="912"/>
                <a:ext cx="1536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zh-CN" altLang="en-US" sz="1800" b="0" dirty="0" smtClean="0">
                    <a:solidFill>
                      <a:srgbClr val="000000"/>
                    </a:solidFill>
                  </a:rPr>
                  <a:t>非空表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80" name="Text Box 66"/>
            <p:cNvSpPr txBox="1"/>
            <p:nvPr/>
          </p:nvSpPr>
          <p:spPr>
            <a:xfrm>
              <a:off x="5967412" y="1763138"/>
              <a:ext cx="1905000" cy="369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1800" b="0" dirty="0" smtClean="0">
                  <a:solidFill>
                    <a:srgbClr val="000000"/>
                  </a:solidFill>
                </a:rPr>
                <a:t>空表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53281" name="Group 67"/>
            <p:cNvGrpSpPr/>
            <p:nvPr/>
          </p:nvGrpSpPr>
          <p:grpSpPr>
            <a:xfrm>
              <a:off x="296525" y="1493785"/>
              <a:ext cx="1905000" cy="838200"/>
              <a:chOff x="3504" y="528"/>
              <a:chExt cx="1200" cy="528"/>
            </a:xfrm>
          </p:grpSpPr>
          <p:grpSp>
            <p:nvGrpSpPr>
              <p:cNvPr id="53282" name="Group 68"/>
              <p:cNvGrpSpPr/>
              <p:nvPr/>
            </p:nvGrpSpPr>
            <p:grpSpPr>
              <a:xfrm>
                <a:off x="3504" y="528"/>
                <a:ext cx="697" cy="292"/>
                <a:chOff x="3456" y="1968"/>
                <a:chExt cx="697" cy="292"/>
              </a:xfrm>
            </p:grpSpPr>
            <p:sp>
              <p:nvSpPr>
                <p:cNvPr id="53284" name="Text Box 69"/>
                <p:cNvSpPr txBox="1"/>
                <p:nvPr/>
              </p:nvSpPr>
              <p:spPr>
                <a:xfrm>
                  <a:off x="3456" y="1968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head</a:t>
                  </a:r>
                </a:p>
              </p:txBody>
            </p:sp>
            <p:sp>
              <p:nvSpPr>
                <p:cNvPr id="53285" name="Freeform 70"/>
                <p:cNvSpPr/>
                <p:nvPr/>
              </p:nvSpPr>
              <p:spPr>
                <a:xfrm>
                  <a:off x="3889" y="2097"/>
                  <a:ext cx="264" cy="163"/>
                </a:xfrm>
                <a:custGeom>
                  <a:avLst/>
                  <a:gdLst>
                    <a:gd name="txL" fmla="*/ 0 w 264"/>
                    <a:gd name="txT" fmla="*/ 0 h 163"/>
                    <a:gd name="txR" fmla="*/ 264 w 264"/>
                    <a:gd name="txB" fmla="*/ 163 h 163"/>
                  </a:gdLst>
                  <a:ahLst/>
                  <a:cxnLst>
                    <a:cxn ang="0">
                      <a:pos x="0" y="23"/>
                    </a:cxn>
                    <a:cxn ang="0">
                      <a:pos x="198" y="64"/>
                    </a:cxn>
                    <a:cxn ang="0">
                      <a:pos x="264" y="163"/>
                    </a:cxn>
                  </a:cxnLst>
                  <a:rect l="txL" t="txT" r="txR" b="txB"/>
                  <a:pathLst>
                    <a:path w="264" h="163">
                      <a:moveTo>
                        <a:pt x="0" y="23"/>
                      </a:moveTo>
                      <a:cubicBezTo>
                        <a:pt x="84" y="27"/>
                        <a:pt x="152" y="0"/>
                        <a:pt x="198" y="64"/>
                      </a:cubicBezTo>
                      <a:cubicBezTo>
                        <a:pt x="208" y="96"/>
                        <a:pt x="239" y="141"/>
                        <a:pt x="264" y="16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83" name="Text Box 71"/>
              <p:cNvSpPr txBox="1"/>
              <p:nvPr/>
            </p:nvSpPr>
            <p:spPr>
              <a:xfrm>
                <a:off x="3888" y="768"/>
                <a:ext cx="8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78" name="Rectangle 2"/>
          <p:cNvSpPr txBox="1">
            <a:spLocks noChangeArrowheads="1"/>
          </p:cNvSpPr>
          <p:nvPr/>
        </p:nvSpPr>
        <p:spPr bwMode="auto">
          <a:xfrm>
            <a:off x="3753187" y="423862"/>
            <a:ext cx="540000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kern="1200" cap="none" spc="0" normalizeH="0" baseline="0" noProof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宋体" panose="02010600030101010101" pitchFamily="2" charset="-122"/>
              </a:rPr>
              <a:t>2. </a:t>
            </a:r>
            <a:r>
              <a:rPr kumimoji="0" lang="zh-CN" altLang="en-US" sz="3200" b="1" kern="1200" cap="none" spc="0" normalizeH="0" baseline="0" noProof="1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宋体" panose="02010600030101010101" pitchFamily="2" charset="-122"/>
              </a:rPr>
              <a:t>带表头结点的链表的好处</a:t>
            </a:r>
            <a:endParaRPr kumimoji="0" lang="en-US" altLang="zh-CN" sz="3200" b="1" kern="1200" cap="none" spc="0" normalizeH="0" baseline="0" noProof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3590131" y="3968673"/>
            <a:ext cx="5849937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2: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表中插入数据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3" name="组合 87"/>
          <p:cNvGrpSpPr/>
          <p:nvPr/>
        </p:nvGrpSpPr>
        <p:grpSpPr>
          <a:xfrm>
            <a:off x="650757" y="1905025"/>
            <a:ext cx="585787" cy="466725"/>
            <a:chOff x="251520" y="1972165"/>
            <a:chExt cx="585065" cy="466725"/>
          </a:xfrm>
        </p:grpSpPr>
        <p:sp>
          <p:nvSpPr>
            <p:cNvPr id="53277" name="Text Box 56"/>
            <p:cNvSpPr txBox="1"/>
            <p:nvPr/>
          </p:nvSpPr>
          <p:spPr>
            <a:xfrm>
              <a:off x="251520" y="1972165"/>
              <a:ext cx="585065" cy="466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dirty="0">
                  <a:solidFill>
                    <a:srgbClr val="FF0000"/>
                  </a:solidFill>
                </a:rPr>
                <a:t>x</a:t>
              </a:r>
              <a:endParaRPr lang="en-US" altLang="zh-CN" sz="1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3278" name="Line 57"/>
            <p:cNvSpPr/>
            <p:nvPr/>
          </p:nvSpPr>
          <p:spPr>
            <a:xfrm>
              <a:off x="693250" y="1980065"/>
              <a:ext cx="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85" name="肘形连接符 84"/>
          <p:cNvCxnSpPr>
            <a:stCxn id="53277" idx="3"/>
            <a:endCxn id="53302" idx="1"/>
          </p:cNvCxnSpPr>
          <p:nvPr/>
        </p:nvCxnSpPr>
        <p:spPr>
          <a:xfrm>
            <a:off x="1236544" y="2138388"/>
            <a:ext cx="606544" cy="922309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4" name="组合 91"/>
          <p:cNvGrpSpPr/>
          <p:nvPr/>
        </p:nvGrpSpPr>
        <p:grpSpPr>
          <a:xfrm>
            <a:off x="133350" y="1322732"/>
            <a:ext cx="1035050" cy="493712"/>
            <a:chOff x="-18510" y="1448780"/>
            <a:chExt cx="1035116" cy="495055"/>
          </a:xfrm>
        </p:grpSpPr>
        <p:sp>
          <p:nvSpPr>
            <p:cNvPr id="53275" name="Text Box 69"/>
            <p:cNvSpPr txBox="1"/>
            <p:nvPr/>
          </p:nvSpPr>
          <p:spPr>
            <a:xfrm>
              <a:off x="-18510" y="1448780"/>
              <a:ext cx="85509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53276" name="Freeform 70"/>
            <p:cNvSpPr/>
            <p:nvPr/>
          </p:nvSpPr>
          <p:spPr>
            <a:xfrm>
              <a:off x="746576" y="1673805"/>
              <a:ext cx="270030" cy="270030"/>
            </a:xfrm>
            <a:custGeom>
              <a:avLst/>
              <a:gdLst>
                <a:gd name="txL" fmla="*/ 0 w 264"/>
                <a:gd name="txT" fmla="*/ 0 h 163"/>
                <a:gd name="txR" fmla="*/ 264 w 264"/>
                <a:gd name="txB" fmla="*/ 163 h 16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64" h="163">
                  <a:moveTo>
                    <a:pt x="0" y="23"/>
                  </a:moveTo>
                  <a:cubicBezTo>
                    <a:pt x="84" y="27"/>
                    <a:pt x="152" y="0"/>
                    <a:pt x="198" y="64"/>
                  </a:cubicBezTo>
                  <a:cubicBezTo>
                    <a:pt x="208" y="96"/>
                    <a:pt x="239" y="141"/>
                    <a:pt x="264" y="163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92"/>
          <p:cNvGrpSpPr/>
          <p:nvPr/>
        </p:nvGrpSpPr>
        <p:grpSpPr>
          <a:xfrm>
            <a:off x="2501900" y="4824413"/>
            <a:ext cx="584200" cy="466725"/>
            <a:chOff x="251520" y="1972165"/>
            <a:chExt cx="585065" cy="466725"/>
          </a:xfrm>
        </p:grpSpPr>
        <p:sp>
          <p:nvSpPr>
            <p:cNvPr id="53273" name="Text Box 56"/>
            <p:cNvSpPr txBox="1"/>
            <p:nvPr/>
          </p:nvSpPr>
          <p:spPr>
            <a:xfrm>
              <a:off x="251520" y="1972165"/>
              <a:ext cx="585065" cy="466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dirty="0">
                  <a:solidFill>
                    <a:srgbClr val="FF0000"/>
                  </a:solidFill>
                </a:rPr>
                <a:t>x</a:t>
              </a:r>
              <a:endParaRPr lang="en-US" altLang="zh-CN" sz="1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3274" name="Line 57"/>
            <p:cNvSpPr/>
            <p:nvPr/>
          </p:nvSpPr>
          <p:spPr>
            <a:xfrm>
              <a:off x="656565" y="1972165"/>
              <a:ext cx="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96" name="肘形连接符 95"/>
          <p:cNvCxnSpPr/>
          <p:nvPr/>
        </p:nvCxnSpPr>
        <p:spPr>
          <a:xfrm rot="5400000">
            <a:off x="2589213" y="5316538"/>
            <a:ext cx="585787" cy="22542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9" name="肘形连接符 98"/>
          <p:cNvCxnSpPr/>
          <p:nvPr/>
        </p:nvCxnSpPr>
        <p:spPr>
          <a:xfrm flipV="1">
            <a:off x="1916113" y="5273675"/>
            <a:ext cx="585787" cy="531813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7" name="肘形连接符 106"/>
          <p:cNvCxnSpPr/>
          <p:nvPr/>
        </p:nvCxnSpPr>
        <p:spPr>
          <a:xfrm>
            <a:off x="1916113" y="4733925"/>
            <a:ext cx="630237" cy="360363"/>
          </a:xfrm>
          <a:prstGeom prst="bentConnector3">
            <a:avLst>
              <a:gd name="adj1" fmla="val 66824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3" name="Rectangle 4"/>
          <p:cNvSpPr/>
          <p:nvPr/>
        </p:nvSpPr>
        <p:spPr>
          <a:xfrm>
            <a:off x="3861261" y="4344756"/>
            <a:ext cx="3735387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3: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删除第一个结点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92275" y="2798763"/>
            <a:ext cx="1439863" cy="6746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26" name="组合 115"/>
          <p:cNvGrpSpPr/>
          <p:nvPr/>
        </p:nvGrpSpPr>
        <p:grpSpPr>
          <a:xfrm>
            <a:off x="2546350" y="2303463"/>
            <a:ext cx="1035050" cy="495300"/>
            <a:chOff x="-18510" y="1448780"/>
            <a:chExt cx="1035116" cy="495055"/>
          </a:xfrm>
        </p:grpSpPr>
        <p:sp>
          <p:nvSpPr>
            <p:cNvPr id="53271" name="Text Box 69"/>
            <p:cNvSpPr txBox="1"/>
            <p:nvPr/>
          </p:nvSpPr>
          <p:spPr>
            <a:xfrm>
              <a:off x="-18510" y="1448780"/>
              <a:ext cx="85509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53272" name="Freeform 70"/>
            <p:cNvSpPr/>
            <p:nvPr/>
          </p:nvSpPr>
          <p:spPr>
            <a:xfrm>
              <a:off x="746576" y="1673805"/>
              <a:ext cx="270030" cy="270030"/>
            </a:xfrm>
            <a:custGeom>
              <a:avLst/>
              <a:gdLst>
                <a:gd name="txL" fmla="*/ 0 w 264"/>
                <a:gd name="txT" fmla="*/ 0 h 163"/>
                <a:gd name="txR" fmla="*/ 264 w 264"/>
                <a:gd name="txB" fmla="*/ 163 h 16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64" h="163">
                  <a:moveTo>
                    <a:pt x="0" y="23"/>
                  </a:moveTo>
                  <a:cubicBezTo>
                    <a:pt x="84" y="27"/>
                    <a:pt x="152" y="0"/>
                    <a:pt x="198" y="64"/>
                  </a:cubicBezTo>
                  <a:cubicBezTo>
                    <a:pt x="208" y="96"/>
                    <a:pt x="239" y="141"/>
                    <a:pt x="264" y="163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任意多边形 121"/>
          <p:cNvSpPr/>
          <p:nvPr/>
        </p:nvSpPr>
        <p:spPr>
          <a:xfrm>
            <a:off x="2001838" y="6056313"/>
            <a:ext cx="2173287" cy="530225"/>
          </a:xfrm>
          <a:custGeom>
            <a:avLst/>
            <a:gdLst>
              <a:gd name="txL" fmla="*/ 0 w 2173357"/>
              <a:gd name="txT" fmla="*/ 0 h 530087"/>
              <a:gd name="txR" fmla="*/ 2173357 w 2173357"/>
              <a:gd name="txB" fmla="*/ 530087 h 530087"/>
            </a:gdLst>
            <a:ahLst/>
            <a:cxnLst>
              <a:cxn ang="0">
                <a:pos x="0" y="0"/>
              </a:cxn>
              <a:cxn ang="0">
                <a:pos x="0" y="530639"/>
              </a:cxn>
              <a:cxn ang="0">
                <a:pos x="2173077" y="530639"/>
              </a:cxn>
              <a:cxn ang="0">
                <a:pos x="2173077" y="132662"/>
              </a:cxn>
            </a:cxnLst>
            <a:rect l="txL" t="txT" r="txR" b="txB"/>
            <a:pathLst>
              <a:path w="2173357" h="530087">
                <a:moveTo>
                  <a:pt x="0" y="0"/>
                </a:moveTo>
                <a:lnTo>
                  <a:pt x="0" y="530087"/>
                </a:lnTo>
                <a:lnTo>
                  <a:pt x="2173357" y="530087"/>
                </a:lnTo>
                <a:lnTo>
                  <a:pt x="2173357" y="132522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276475" y="5678488"/>
            <a:ext cx="1439863" cy="676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1800" b="0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2659" y="1643068"/>
            <a:ext cx="729269" cy="400261"/>
            <a:chOff x="2762659" y="1643068"/>
            <a:chExt cx="729269" cy="400261"/>
          </a:xfrm>
        </p:grpSpPr>
        <p:sp>
          <p:nvSpPr>
            <p:cNvPr id="95" name="Text Box 56"/>
            <p:cNvSpPr txBox="1"/>
            <p:nvPr/>
          </p:nvSpPr>
          <p:spPr>
            <a:xfrm>
              <a:off x="2762659" y="1653210"/>
              <a:ext cx="729269" cy="36933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x   ^</a:t>
              </a:r>
              <a:endParaRPr lang="en-US" altLang="zh-CN" sz="1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Line 57"/>
            <p:cNvSpPr/>
            <p:nvPr/>
          </p:nvSpPr>
          <p:spPr>
            <a:xfrm flipH="1">
              <a:off x="3200202" y="1643068"/>
              <a:ext cx="0" cy="400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8" name="Freeform 70"/>
          <p:cNvSpPr/>
          <p:nvPr/>
        </p:nvSpPr>
        <p:spPr>
          <a:xfrm>
            <a:off x="2496801" y="1502473"/>
            <a:ext cx="270013" cy="269297"/>
          </a:xfrm>
          <a:custGeom>
            <a:avLst/>
            <a:gdLst>
              <a:gd name="txL" fmla="*/ 0 w 264"/>
              <a:gd name="txT" fmla="*/ 0 h 163"/>
              <a:gd name="txR" fmla="*/ 264 w 264"/>
              <a:gd name="txB" fmla="*/ 163 h 163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64" h="163">
                <a:moveTo>
                  <a:pt x="0" y="23"/>
                </a:moveTo>
                <a:cubicBezTo>
                  <a:pt x="84" y="27"/>
                  <a:pt x="152" y="0"/>
                  <a:pt x="198" y="64"/>
                </a:cubicBezTo>
                <a:cubicBezTo>
                  <a:pt x="208" y="96"/>
                  <a:pt x="239" y="141"/>
                  <a:pt x="264" y="163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Rectangle 4"/>
          <p:cNvSpPr/>
          <p:nvPr/>
        </p:nvSpPr>
        <p:spPr>
          <a:xfrm>
            <a:off x="3086100" y="3578182"/>
            <a:ext cx="5849937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1: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非空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表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中第一个位置插入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78" grpId="0"/>
      <p:bldP spid="79" grpId="0"/>
      <p:bldP spid="113" grpId="0" build="p"/>
      <p:bldP spid="114" grpId="0" animBg="1"/>
      <p:bldP spid="123" grpId="0" animBg="1"/>
      <p:bldP spid="98" grpId="0" animBg="1"/>
      <p:bldP spid="1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8485187" cy="5075238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struct Node 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           //</a:t>
            </a:r>
            <a:r>
              <a:rPr lang="zh-CN" altLang="en-US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数据成员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</a:t>
            </a:r>
            <a:r>
              <a:rPr lang="en-US" altLang="zh-CN" sz="32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ElemType data;	</a:t>
            </a:r>
          </a:p>
          <a:p>
            <a:pPr>
              <a:buSzPct val="65000"/>
            </a:pPr>
            <a:r>
              <a:rPr lang="en-US" altLang="zh-CN" sz="32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Node&lt;ElemType&gt; *next;	</a:t>
            </a: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          //</a:t>
            </a:r>
            <a:r>
              <a:rPr lang="zh-CN" altLang="en-US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构造函数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Node();</a:t>
            </a:r>
          </a:p>
          <a:p>
            <a:pPr>
              <a:buSzPct val="65000"/>
            </a:pPr>
            <a:r>
              <a:rPr lang="en-US" altLang="zh-CN" sz="32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Node(ElemType e, Node&lt;ElemType&gt; *link=NULL);</a:t>
            </a:r>
          </a:p>
          <a:p>
            <a:pPr>
              <a:buSzPct val="65000"/>
            </a:pP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};</a:t>
            </a:r>
            <a:endParaRPr lang="zh-CN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0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结点的类模板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7188" y="1133475"/>
            <a:ext cx="4572000" cy="22463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template&lt;class ElemType&gt;</a:t>
            </a:r>
            <a:endParaRPr lang="zh-CN" altLang="zh-CN" sz="2800" b="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Node&lt;ElemType&gt;::Node()</a:t>
            </a:r>
            <a:endParaRPr lang="zh-CN" altLang="zh-CN" sz="2800" b="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{</a:t>
            </a:r>
            <a:endParaRPr lang="zh-CN" altLang="zh-CN" sz="2800" b="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 	next=NULL;</a:t>
            </a:r>
            <a:endParaRPr lang="zh-CN" altLang="zh-CN" sz="2800" b="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}</a:t>
            </a:r>
            <a:endParaRPr lang="zh-CN" altLang="zh-CN" sz="2800" b="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36838" y="3249613"/>
            <a:ext cx="130492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6825" y="3563938"/>
            <a:ext cx="5175250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4623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462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template&lt;class ElemType&gt;</a:t>
            </a:r>
            <a:endParaRPr lang="zh-CN" altLang="zh-CN" sz="2800" b="0" dirty="0">
              <a:solidFill>
                <a:srgbClr val="004623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462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Node&lt;ElemType&gt;::Node(ElemType e, Node&lt;ElemType&gt; *link)</a:t>
            </a:r>
            <a:endParaRPr lang="zh-CN" altLang="zh-CN" sz="2800" b="0" dirty="0">
              <a:solidFill>
                <a:srgbClr val="004623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462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{</a:t>
            </a:r>
            <a:endParaRPr lang="zh-CN" altLang="zh-CN" sz="2800" b="0" dirty="0">
              <a:solidFill>
                <a:srgbClr val="004623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462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 	data=e;</a:t>
            </a:r>
            <a:endParaRPr lang="zh-CN" altLang="zh-CN" sz="2800" b="0" dirty="0">
              <a:solidFill>
                <a:srgbClr val="004623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462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 	next=link;</a:t>
            </a:r>
            <a:endParaRPr lang="zh-CN" altLang="zh-CN" sz="2800" b="0" dirty="0">
              <a:solidFill>
                <a:srgbClr val="004623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462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}</a:t>
            </a:r>
            <a:endParaRPr lang="zh-CN" altLang="zh-CN" sz="2800" b="0" dirty="0">
              <a:solidFill>
                <a:srgbClr val="004623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81288" y="4284663"/>
            <a:ext cx="1304925" cy="1123950"/>
          </a:xfrm>
          <a:prstGeom prst="straightConnector1">
            <a:avLst/>
          </a:prstGeom>
          <a:ln w="38100">
            <a:solidFill>
              <a:srgbClr val="0046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385763" y="1268413"/>
            <a:ext cx="7521575" cy="2198687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class LinkList 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protected: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Node&lt;ElemType&gt; *head;	</a:t>
            </a: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int length;					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63" y="0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单链表的类模板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30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8" y="4149725"/>
            <a:ext cx="530860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296863" y="1133475"/>
            <a:ext cx="8556625" cy="5100638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public: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LinkList();//</a:t>
            </a:r>
            <a:r>
              <a: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无参数构造</a:t>
            </a:r>
            <a:endParaRPr lang="en-US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LinkList(ElemType v[], int n);//</a:t>
            </a:r>
            <a:r>
              <a: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有参数构造</a:t>
            </a:r>
            <a:endParaRPr lang="en-US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virtual ~LinkList();//</a:t>
            </a:r>
            <a:r>
              <a: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析构函数</a:t>
            </a:r>
            <a:endParaRPr lang="en-US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int GetLength() const;</a:t>
            </a:r>
            <a:r>
              <a: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求线性表长度</a:t>
            </a:r>
            <a:endParaRPr lang="en-US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bool IsEmpty() const;	</a:t>
            </a: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void Clear();</a:t>
            </a: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void Traverse(void (*Visit)(const ElemType &amp;)) const; </a:t>
            </a: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int LocateElem(const ElemType &amp;e);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单链表的类模板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76250" y="1943100"/>
            <a:ext cx="7521575" cy="2581275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linkList&lt;ElemType&gt;::linkList()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head=new Node&lt;ElemType&gt;;</a:t>
            </a: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length=0;</a:t>
            </a:r>
          </a:p>
          <a:p>
            <a:pPr>
              <a:buSzPct val="65000"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 </a:t>
            </a:r>
            <a:endParaRPr lang="zh-CN" altLang="zh-CN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）无参数的构造函数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4238625"/>
            <a:ext cx="4319588" cy="187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7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250825" y="1719263"/>
            <a:ext cx="8304213" cy="4356100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linkList&lt;ElemType&gt;::linkList(ElemType v[], int n)  {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    Node&lt;ElemType&gt; *p;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    p=head=new Node&lt;ElemType&gt;;</a:t>
            </a: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    for (int i=0; i &lt; n; i++) {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	p-&gt;next=new Node&lt;ElemType&gt;(v[i], NULL);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p=p-&gt;next;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   }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    length=n;</a:t>
            </a: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）根据数组内容构造链表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419600"/>
            <a:ext cx="530860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/>
          <p:nvPr/>
        </p:nvSpPr>
        <p:spPr>
          <a:xfrm>
            <a:off x="296863" y="684213"/>
            <a:ext cx="8229600" cy="415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template</a:t>
            </a:r>
            <a:r>
              <a:rPr lang="en-US" altLang="zh-CN" sz="2400" b="0" dirty="0">
                <a:solidFill>
                  <a:srgbClr val="000000"/>
                </a:solidFill>
              </a:rPr>
              <a:t> &lt;</a:t>
            </a:r>
            <a:r>
              <a:rPr lang="en-US" altLang="zh-CN" sz="2400" dirty="0">
                <a:solidFill>
                  <a:srgbClr val="000000"/>
                </a:solidFill>
              </a:rPr>
              <a:t>class</a:t>
            </a:r>
            <a:r>
              <a:rPr lang="en-US" altLang="zh-CN" sz="2400" b="0" dirty="0">
                <a:solidFill>
                  <a:srgbClr val="000000"/>
                </a:solidFill>
              </a:rPr>
              <a:t> ElemType&gt;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void</a:t>
            </a:r>
            <a:r>
              <a:rPr lang="en-US" altLang="zh-CN" sz="2400" b="0" dirty="0">
                <a:solidFill>
                  <a:srgbClr val="000000"/>
                </a:solidFill>
              </a:rPr>
              <a:t> linkList&lt;ElemType&gt;::Clear()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{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Node&lt;ElemType&gt; *p=head-&gt;next;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while</a:t>
            </a:r>
            <a:r>
              <a:rPr lang="en-US" altLang="zh-CN" sz="2400" b="0" dirty="0">
                <a:solidFill>
                  <a:srgbClr val="000000"/>
                </a:solidFill>
              </a:rPr>
              <a:t> (p != NULL) {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	head-&gt;next=p-&gt;next;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    	</a:t>
            </a:r>
            <a:r>
              <a:rPr lang="en-US" altLang="zh-CN" sz="2400" dirty="0">
                <a:solidFill>
                  <a:srgbClr val="000000"/>
                </a:solidFill>
              </a:rPr>
              <a:t>delete</a:t>
            </a:r>
            <a:r>
              <a:rPr lang="en-US" altLang="zh-CN" sz="2400" b="0" dirty="0">
                <a:solidFill>
                  <a:srgbClr val="000000"/>
                </a:solidFill>
              </a:rPr>
              <a:t> p; </a:t>
            </a: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	p=head-&gt;next;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 }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    length=0;</a:t>
            </a:r>
            <a:endParaRPr lang="zh-CN" altLang="zh-CN" sz="2400" b="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}</a:t>
            </a:r>
            <a:endParaRPr lang="zh-CN" altLang="zh-CN" sz="2400" b="0" dirty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）清空单链表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4370388"/>
            <a:ext cx="5308600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75" y="4370388"/>
            <a:ext cx="464820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7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296863" y="1133475"/>
            <a:ext cx="7521575" cy="2251075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linkList&lt;ElemType&gt;::~linkList()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Clear();</a:t>
            </a: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delete head;</a:t>
            </a:r>
          </a:p>
          <a:p>
            <a:pPr>
              <a:buSzPct val="65000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0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）析构函数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8" y="4149725"/>
            <a:ext cx="5308600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38" y="4149725"/>
            <a:ext cx="4648200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4149725"/>
            <a:ext cx="4519613" cy="157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/>
          <p:nvPr/>
        </p:nvSpPr>
        <p:spPr>
          <a:xfrm>
            <a:off x="186055" y="1157605"/>
            <a:ext cx="8545830" cy="44818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template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&lt;</a:t>
            </a: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class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type&gt; </a:t>
            </a: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int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linklist &lt;type&gt; ::</a:t>
            </a:r>
            <a:r>
              <a:rPr lang="en-US" altLang="zh-CN" sz="2200" b="0" dirty="0">
                <a:solidFill>
                  <a:srgbClr val="FF0000"/>
                </a:solidFill>
                <a:ea typeface="楷体_GB2312"/>
              </a:rPr>
              <a:t>Length 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(</a:t>
            </a: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void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) </a:t>
            </a: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const</a:t>
            </a:r>
            <a:endParaRPr lang="en-US" altLang="zh-CN" sz="22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{ //return the number of nodes in the list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	node &lt;type&gt; * p = head -&gt;next;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	int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len = 0;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	while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(p! = NULL)   {   // until tail of the list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		len++;  	p = p -&gt; next; 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	}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0000"/>
                </a:solidFill>
                <a:ea typeface="楷体_GB2312"/>
              </a:rPr>
              <a:t>	return</a:t>
            </a: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 len;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楷体_GB2312"/>
              </a:rPr>
              <a:t>}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None/>
            </a:pPr>
            <a:endParaRPr lang="en-US" altLang="zh-CN" sz="2200" b="0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176132" name="Rectangle 4"/>
          <p:cNvSpPr/>
          <p:nvPr/>
        </p:nvSpPr>
        <p:spPr>
          <a:xfrm>
            <a:off x="6941820" y="4123055"/>
            <a:ext cx="22098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8080"/>
                </a:solidFill>
                <a:ea typeface="楷体_GB2312"/>
              </a:rPr>
              <a:t>顺序访问</a:t>
            </a:r>
          </a:p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8080"/>
                </a:solidFill>
                <a:ea typeface="楷体_GB2312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631113" cy="515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难点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74755" name="Rectangle 3"/>
          <p:cNvSpPr/>
          <p:nvPr/>
        </p:nvSpPr>
        <p:spPr>
          <a:xfrm>
            <a:off x="76200" y="914400"/>
            <a:ext cx="8839200" cy="669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</a:rPr>
              <a:t>链表算法实现。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Pct val="100000"/>
              <a:buFont typeface="Garamond" panose="02020404030301010803" pitchFamily="18" charset="0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</a:rPr>
              <a:t>静态链表算法的实现。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-19050" y="2528888"/>
            <a:ext cx="8763000" cy="3976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400" b="1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Exercise: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77  </a:t>
            </a:r>
            <a:r>
              <a:rPr kumimoji="0" lang="zh-CN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应用题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1.  (3),   2.  (3) (4) ,  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400" b="1" i="0" u="none" strike="noStrike" kern="1200" cap="none" spc="0" normalizeH="0" baseline="0" noProof="0">
              <a:ln>
                <a:noFill/>
              </a:ln>
              <a:solidFill>
                <a:srgbClr val="3B812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400" b="1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Practice: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77 </a:t>
            </a:r>
            <a:r>
              <a:rPr kumimoji="0" lang="zh-CN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应用题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3, 6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7, 10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400" b="1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Thinking:</a:t>
            </a:r>
            <a:r>
              <a:rPr kumimoji="0" lang="en-US" altLang="zh-CN" sz="3400" b="1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/>
      <p:bldP spid="7475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/>
          <p:nvPr/>
        </p:nvSpPr>
        <p:spPr>
          <a:xfrm>
            <a:off x="152400" y="457200"/>
            <a:ext cx="8763000" cy="579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template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&lt;</a:t>
            </a: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class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type&gt;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node &lt;type&gt; * linklist &lt;type&gt; ::Locate( type </a:t>
            </a: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&amp;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x)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{ 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	pcurrent = head -&gt;next;	// begin from head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while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(pcurrent != NULL)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	if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(pcurrent-&gt;data = = x) 		// find the first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		break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;  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	else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			pcurrent = pcurrent-&gt;next;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/>
              </a:rPr>
              <a:t>		return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 pcurrent;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}</a:t>
            </a:r>
          </a:p>
        </p:txBody>
      </p:sp>
      <p:sp>
        <p:nvSpPr>
          <p:cNvPr id="177156" name="AutoShape 4"/>
          <p:cNvSpPr/>
          <p:nvPr/>
        </p:nvSpPr>
        <p:spPr>
          <a:xfrm>
            <a:off x="5562066" y="419100"/>
            <a:ext cx="2819400" cy="1447800"/>
          </a:xfrm>
          <a:prstGeom prst="cloudCallout">
            <a:avLst>
              <a:gd name="adj1" fmla="val -128042"/>
              <a:gd name="adj2" fmla="val 54606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头指针如何处理？</a:t>
            </a:r>
          </a:p>
        </p:txBody>
      </p:sp>
      <p:sp>
        <p:nvSpPr>
          <p:cNvPr id="177157" name="AutoShape 5"/>
          <p:cNvSpPr/>
          <p:nvPr/>
        </p:nvSpPr>
        <p:spPr>
          <a:xfrm>
            <a:off x="5638800" y="3276600"/>
            <a:ext cx="2819400" cy="1676400"/>
          </a:xfrm>
          <a:prstGeom prst="cloudCallout">
            <a:avLst>
              <a:gd name="adj1" fmla="val -122634"/>
              <a:gd name="adj2" fmla="val -46023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如何体现</a:t>
            </a:r>
            <a:r>
              <a:rPr lang="zh-CN" altLang="en-US" sz="1800" dirty="0">
                <a:solidFill>
                  <a:srgbClr val="FF0000"/>
                </a:solidFill>
                <a:ea typeface="华文新魏" panose="02010800040101010101" pitchFamily="2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顺序访问</a:t>
            </a:r>
            <a:r>
              <a:rPr lang="zh-CN" altLang="en-US" sz="1800" dirty="0">
                <a:solidFill>
                  <a:srgbClr val="FF0000"/>
                </a:solidFill>
                <a:ea typeface="华文新魏" panose="02010800040101010101" pitchFamily="2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</a:p>
        </p:txBody>
      </p:sp>
      <p:sp>
        <p:nvSpPr>
          <p:cNvPr id="177158" name="Rectangle 6"/>
          <p:cNvSpPr/>
          <p:nvPr/>
        </p:nvSpPr>
        <p:spPr>
          <a:xfrm>
            <a:off x="6084888" y="5229225"/>
            <a:ext cx="22098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8080"/>
                </a:solidFill>
                <a:ea typeface="楷体_GB2312"/>
              </a:rPr>
              <a:t>顺序访问</a:t>
            </a:r>
          </a:p>
          <a:p>
            <a:pPr marL="342900" lvl="0" indent="-3429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8080"/>
                </a:solidFill>
                <a:ea typeface="楷体_GB2312"/>
              </a:rPr>
              <a:t>O(n)</a:t>
            </a:r>
          </a:p>
        </p:txBody>
      </p:sp>
      <p:sp>
        <p:nvSpPr>
          <p:cNvPr id="10" name="AutoShape 4"/>
          <p:cNvSpPr/>
          <p:nvPr/>
        </p:nvSpPr>
        <p:spPr>
          <a:xfrm>
            <a:off x="6102350" y="1943100"/>
            <a:ext cx="2819400" cy="1576388"/>
          </a:xfrm>
          <a:prstGeom prst="cloudCallout">
            <a:avLst>
              <a:gd name="adj1" fmla="val -35444"/>
              <a:gd name="adj2" fmla="val -83750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个元素值或地址？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7" grpId="0" animBg="1"/>
      <p:bldP spid="177158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/>
          <p:nvPr/>
        </p:nvSpPr>
        <p:spPr>
          <a:xfrm>
            <a:off x="0" y="233363"/>
            <a:ext cx="8763000" cy="11699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template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&lt;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class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type&gt;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void linklist &lt;type&gt; :: InsertBefore (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const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type 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&amp;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x)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     //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表为空</a:t>
            </a: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366963" y="1719263"/>
            <a:ext cx="4267200" cy="1228725"/>
            <a:chOff x="1296" y="2208"/>
            <a:chExt cx="2688" cy="774"/>
          </a:xfrm>
        </p:grpSpPr>
        <p:sp>
          <p:nvSpPr>
            <p:cNvPr id="64529" name="AutoShape 5"/>
            <p:cNvSpPr/>
            <p:nvPr/>
          </p:nvSpPr>
          <p:spPr>
            <a:xfrm>
              <a:off x="1296" y="2736"/>
              <a:ext cx="528" cy="144"/>
            </a:xfrm>
            <a:prstGeom prst="rightArrow">
              <a:avLst>
                <a:gd name="adj1" fmla="val 50000"/>
                <a:gd name="adj2" fmla="val 9164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64530" name="Group 6"/>
            <p:cNvGrpSpPr/>
            <p:nvPr/>
          </p:nvGrpSpPr>
          <p:grpSpPr>
            <a:xfrm>
              <a:off x="2256" y="2208"/>
              <a:ext cx="1728" cy="774"/>
              <a:chOff x="1632" y="2208"/>
              <a:chExt cx="1728" cy="774"/>
            </a:xfrm>
          </p:grpSpPr>
          <p:grpSp>
            <p:nvGrpSpPr>
              <p:cNvPr id="64531" name="Group 7"/>
              <p:cNvGrpSpPr/>
              <p:nvPr/>
            </p:nvGrpSpPr>
            <p:grpSpPr>
              <a:xfrm>
                <a:off x="1776" y="2688"/>
                <a:ext cx="624" cy="294"/>
                <a:chOff x="1344" y="3552"/>
                <a:chExt cx="624" cy="294"/>
              </a:xfrm>
            </p:grpSpPr>
            <p:grpSp>
              <p:nvGrpSpPr>
                <p:cNvPr id="64540" name="Group 8"/>
                <p:cNvGrpSpPr/>
                <p:nvPr/>
              </p:nvGrpSpPr>
              <p:grpSpPr>
                <a:xfrm>
                  <a:off x="1344" y="3552"/>
                  <a:ext cx="624" cy="294"/>
                  <a:chOff x="2208" y="2256"/>
                  <a:chExt cx="624" cy="294"/>
                </a:xfrm>
              </p:grpSpPr>
              <p:sp>
                <p:nvSpPr>
                  <p:cNvPr id="64542" name="Text Box 9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4543" name="Line 10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4541" name="Rectangle 11" descr="深色上对角线"/>
                <p:cNvSpPr/>
                <p:nvPr/>
              </p:nvSpPr>
              <p:spPr>
                <a:xfrm>
                  <a:off x="1344" y="3552"/>
                  <a:ext cx="432" cy="288"/>
                </a:xfrm>
                <a:prstGeom prst="rect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32" name="Line 12"/>
              <p:cNvSpPr/>
              <p:nvPr/>
            </p:nvSpPr>
            <p:spPr>
              <a:xfrm>
                <a:off x="2160" y="2448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33" name="Text Box 13"/>
              <p:cNvSpPr txBox="1"/>
              <p:nvPr/>
            </p:nvSpPr>
            <p:spPr>
              <a:xfrm>
                <a:off x="1632" y="230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64534" name="Text Box 14"/>
              <p:cNvSpPr txBox="1"/>
              <p:nvPr/>
            </p:nvSpPr>
            <p:spPr>
              <a:xfrm>
                <a:off x="2304" y="2208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current</a:t>
                </a:r>
              </a:p>
            </p:txBody>
          </p:sp>
          <p:sp>
            <p:nvSpPr>
              <p:cNvPr id="64535" name="Line 15"/>
              <p:cNvSpPr/>
              <p:nvPr/>
            </p:nvSpPr>
            <p:spPr>
              <a:xfrm>
                <a:off x="2832" y="244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36" name="Line 16"/>
              <p:cNvSpPr/>
              <p:nvPr/>
            </p:nvSpPr>
            <p:spPr>
              <a:xfrm>
                <a:off x="2304" y="2832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64537" name="Group 17"/>
              <p:cNvGrpSpPr/>
              <p:nvPr/>
            </p:nvGrpSpPr>
            <p:grpSpPr>
              <a:xfrm>
                <a:off x="2736" y="2688"/>
                <a:ext cx="624" cy="294"/>
                <a:chOff x="2208" y="2256"/>
                <a:chExt cx="624" cy="294"/>
              </a:xfrm>
            </p:grpSpPr>
            <p:sp>
              <p:nvSpPr>
                <p:cNvPr id="64538" name="Text Box 18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 x</a:t>
                  </a:r>
                </a:p>
              </p:txBody>
            </p:sp>
            <p:sp>
              <p:nvSpPr>
                <p:cNvPr id="64539" name="Line 19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7" name="Group 20"/>
          <p:cNvGrpSpPr/>
          <p:nvPr/>
        </p:nvGrpSpPr>
        <p:grpSpPr>
          <a:xfrm>
            <a:off x="842963" y="1871663"/>
            <a:ext cx="1066800" cy="2143125"/>
            <a:chOff x="192" y="2256"/>
            <a:chExt cx="672" cy="1350"/>
          </a:xfrm>
        </p:grpSpPr>
        <p:grpSp>
          <p:nvGrpSpPr>
            <p:cNvPr id="64518" name="Group 21"/>
            <p:cNvGrpSpPr/>
            <p:nvPr/>
          </p:nvGrpSpPr>
          <p:grpSpPr>
            <a:xfrm>
              <a:off x="192" y="2256"/>
              <a:ext cx="672" cy="726"/>
              <a:chOff x="192" y="2256"/>
              <a:chExt cx="672" cy="726"/>
            </a:xfrm>
          </p:grpSpPr>
          <p:grpSp>
            <p:nvGrpSpPr>
              <p:cNvPr id="64522" name="Group 22"/>
              <p:cNvGrpSpPr/>
              <p:nvPr/>
            </p:nvGrpSpPr>
            <p:grpSpPr>
              <a:xfrm>
                <a:off x="240" y="2688"/>
                <a:ext cx="624" cy="294"/>
                <a:chOff x="1344" y="3552"/>
                <a:chExt cx="624" cy="294"/>
              </a:xfrm>
            </p:grpSpPr>
            <p:grpSp>
              <p:nvGrpSpPr>
                <p:cNvPr id="64525" name="Group 23"/>
                <p:cNvGrpSpPr/>
                <p:nvPr/>
              </p:nvGrpSpPr>
              <p:grpSpPr>
                <a:xfrm>
                  <a:off x="1344" y="3552"/>
                  <a:ext cx="624" cy="294"/>
                  <a:chOff x="2208" y="2256"/>
                  <a:chExt cx="624" cy="294"/>
                </a:xfrm>
              </p:grpSpPr>
              <p:sp>
                <p:nvSpPr>
                  <p:cNvPr id="64527" name="Text Box 24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4528" name="Line 25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4526" name="Rectangle 26" descr="深色上对角线"/>
                <p:cNvSpPr/>
                <p:nvPr/>
              </p:nvSpPr>
              <p:spPr>
                <a:xfrm>
                  <a:off x="1344" y="3552"/>
                  <a:ext cx="432" cy="288"/>
                </a:xfrm>
                <a:prstGeom prst="rect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23" name="Text Box 27"/>
              <p:cNvSpPr txBox="1"/>
              <p:nvPr/>
            </p:nvSpPr>
            <p:spPr>
              <a:xfrm>
                <a:off x="192" y="2256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64524" name="Line 28"/>
              <p:cNvSpPr/>
              <p:nvPr/>
            </p:nvSpPr>
            <p:spPr>
              <a:xfrm>
                <a:off x="624" y="2448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64519" name="Group 29"/>
            <p:cNvGrpSpPr/>
            <p:nvPr/>
          </p:nvGrpSpPr>
          <p:grpSpPr>
            <a:xfrm>
              <a:off x="240" y="3312"/>
              <a:ext cx="624" cy="294"/>
              <a:chOff x="2208" y="2256"/>
              <a:chExt cx="624" cy="294"/>
            </a:xfrm>
          </p:grpSpPr>
          <p:sp>
            <p:nvSpPr>
              <p:cNvPr id="64520" name="Text Box 30"/>
              <p:cNvSpPr txBox="1"/>
              <p:nvPr/>
            </p:nvSpPr>
            <p:spPr>
              <a:xfrm>
                <a:off x="2208" y="2256"/>
                <a:ext cx="624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x</a:t>
                </a:r>
              </a:p>
            </p:txBody>
          </p:sp>
          <p:sp>
            <p:nvSpPr>
              <p:cNvPr id="64521" name="Line 31"/>
              <p:cNvSpPr/>
              <p:nvPr/>
            </p:nvSpPr>
            <p:spPr>
              <a:xfrm>
                <a:off x="2640" y="225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78208" name="Rectangle 32"/>
          <p:cNvSpPr/>
          <p:nvPr/>
        </p:nvSpPr>
        <p:spPr>
          <a:xfrm>
            <a:off x="296863" y="4149725"/>
            <a:ext cx="8550422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B812F"/>
                </a:solidFill>
                <a:ea typeface="楷体_GB2312"/>
              </a:rPr>
              <a:t>if </a:t>
            </a:r>
            <a:r>
              <a:rPr lang="en-US" altLang="zh-CN" sz="2400" b="0" dirty="0">
                <a:solidFill>
                  <a:srgbClr val="3B812F"/>
                </a:solidFill>
                <a:ea typeface="楷体_GB2312"/>
              </a:rPr>
              <a:t>(head-&gt;next = NULL) {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3B812F"/>
                </a:solidFill>
                <a:ea typeface="楷体_GB2312"/>
              </a:rPr>
              <a:t>	 node &lt;type&gt; * newnode = </a:t>
            </a:r>
            <a:r>
              <a:rPr lang="en-US" altLang="zh-CN" sz="2400" dirty="0">
                <a:solidFill>
                  <a:srgbClr val="3B812F"/>
                </a:solidFill>
                <a:ea typeface="楷体_GB2312"/>
              </a:rPr>
              <a:t>new</a:t>
            </a:r>
            <a:r>
              <a:rPr lang="en-US" altLang="zh-CN" sz="2400" b="0" dirty="0">
                <a:solidFill>
                  <a:srgbClr val="3B812F"/>
                </a:solidFill>
                <a:ea typeface="楷体_GB2312"/>
              </a:rPr>
              <a:t> node &lt;type&gt; (x, NULL);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3B812F"/>
                </a:solidFill>
                <a:ea typeface="楷体_GB2312"/>
              </a:rPr>
              <a:t>	head-&gt;next = pcurrent = newnode;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rgbClr val="3B812F"/>
                </a:solidFill>
                <a:ea typeface="楷体_GB231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8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/>
          <p:nvPr/>
        </p:nvSpPr>
        <p:spPr>
          <a:xfrm>
            <a:off x="0" y="457200"/>
            <a:ext cx="8763000" cy="190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template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&lt;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class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type&gt;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void linklist &lt;type&gt; :: InsertBefore (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const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type 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&amp;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x)</a:t>
            </a: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{ //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表不为空</a:t>
            </a: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……		</a:t>
            </a:r>
          </a:p>
        </p:txBody>
      </p:sp>
      <p:grpSp>
        <p:nvGrpSpPr>
          <p:cNvPr id="65539" name="Group 4"/>
          <p:cNvGrpSpPr/>
          <p:nvPr/>
        </p:nvGrpSpPr>
        <p:grpSpPr>
          <a:xfrm>
            <a:off x="304800" y="2743200"/>
            <a:ext cx="8077200" cy="2143125"/>
            <a:chOff x="192" y="2352"/>
            <a:chExt cx="5088" cy="1350"/>
          </a:xfrm>
        </p:grpSpPr>
        <p:sp>
          <p:nvSpPr>
            <p:cNvPr id="65568" name="Text Box 5"/>
            <p:cNvSpPr txBox="1"/>
            <p:nvPr/>
          </p:nvSpPr>
          <p:spPr>
            <a:xfrm>
              <a:off x="2352" y="2352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pcurrent</a:t>
              </a:r>
            </a:p>
          </p:txBody>
        </p:sp>
        <p:sp>
          <p:nvSpPr>
            <p:cNvPr id="65569" name="Line 6"/>
            <p:cNvSpPr/>
            <p:nvPr/>
          </p:nvSpPr>
          <p:spPr>
            <a:xfrm>
              <a:off x="2976" y="2544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5570" name="Group 7"/>
            <p:cNvGrpSpPr/>
            <p:nvPr/>
          </p:nvGrpSpPr>
          <p:grpSpPr>
            <a:xfrm>
              <a:off x="192" y="2352"/>
              <a:ext cx="5088" cy="1350"/>
              <a:chOff x="192" y="2352"/>
              <a:chExt cx="5088" cy="1350"/>
            </a:xfrm>
          </p:grpSpPr>
          <p:grpSp>
            <p:nvGrpSpPr>
              <p:cNvPr id="65571" name="Group 8"/>
              <p:cNvGrpSpPr/>
              <p:nvPr/>
            </p:nvGrpSpPr>
            <p:grpSpPr>
              <a:xfrm>
                <a:off x="192" y="2352"/>
                <a:ext cx="5088" cy="726"/>
                <a:chOff x="192" y="2352"/>
                <a:chExt cx="5088" cy="726"/>
              </a:xfrm>
            </p:grpSpPr>
            <p:sp>
              <p:nvSpPr>
                <p:cNvPr id="65575" name="Line 9"/>
                <p:cNvSpPr/>
                <p:nvPr/>
              </p:nvSpPr>
              <p:spPr>
                <a:xfrm>
                  <a:off x="720" y="2928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5576" name="Line 10"/>
                <p:cNvSpPr/>
                <p:nvPr/>
              </p:nvSpPr>
              <p:spPr>
                <a:xfrm>
                  <a:off x="3360" y="292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5577" name="Line 11"/>
                <p:cNvSpPr/>
                <p:nvPr/>
              </p:nvSpPr>
              <p:spPr>
                <a:xfrm>
                  <a:off x="1536" y="2928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5578" name="Text Box 12"/>
                <p:cNvSpPr txBox="1"/>
                <p:nvPr/>
              </p:nvSpPr>
              <p:spPr>
                <a:xfrm>
                  <a:off x="3744" y="2682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……</a:t>
                  </a:r>
                </a:p>
              </p:txBody>
            </p:sp>
            <p:grpSp>
              <p:nvGrpSpPr>
                <p:cNvPr id="65579" name="Group 13"/>
                <p:cNvGrpSpPr/>
                <p:nvPr/>
              </p:nvGrpSpPr>
              <p:grpSpPr>
                <a:xfrm>
                  <a:off x="2832" y="2778"/>
                  <a:ext cx="624" cy="294"/>
                  <a:chOff x="2208" y="2256"/>
                  <a:chExt cx="624" cy="294"/>
                </a:xfrm>
              </p:grpSpPr>
              <p:sp>
                <p:nvSpPr>
                  <p:cNvPr id="65596" name="Text Box 14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5597" name="Line 15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65580" name="Group 16"/>
                <p:cNvGrpSpPr/>
                <p:nvPr/>
              </p:nvGrpSpPr>
              <p:grpSpPr>
                <a:xfrm>
                  <a:off x="4656" y="2784"/>
                  <a:ext cx="624" cy="294"/>
                  <a:chOff x="2208" y="2256"/>
                  <a:chExt cx="624" cy="294"/>
                </a:xfrm>
              </p:grpSpPr>
              <p:sp>
                <p:nvSpPr>
                  <p:cNvPr id="65594" name="Text Box 17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5595" name="Line 18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65581" name="Group 19"/>
                <p:cNvGrpSpPr/>
                <p:nvPr/>
              </p:nvGrpSpPr>
              <p:grpSpPr>
                <a:xfrm>
                  <a:off x="240" y="2784"/>
                  <a:ext cx="624" cy="294"/>
                  <a:chOff x="1344" y="3552"/>
                  <a:chExt cx="624" cy="294"/>
                </a:xfrm>
              </p:grpSpPr>
              <p:grpSp>
                <p:nvGrpSpPr>
                  <p:cNvPr id="65590" name="Group 20"/>
                  <p:cNvGrpSpPr/>
                  <p:nvPr/>
                </p:nvGrpSpPr>
                <p:grpSpPr>
                  <a:xfrm>
                    <a:off x="1344" y="3552"/>
                    <a:ext cx="624" cy="294"/>
                    <a:chOff x="2208" y="2256"/>
                    <a:chExt cx="624" cy="294"/>
                  </a:xfrm>
                </p:grpSpPr>
                <p:sp>
                  <p:nvSpPr>
                    <p:cNvPr id="65592" name="Text Box 21"/>
                    <p:cNvSpPr txBox="1"/>
                    <p:nvPr/>
                  </p:nvSpPr>
                  <p:spPr>
                    <a:xfrm>
                      <a:off x="2208" y="2256"/>
                      <a:ext cx="624" cy="29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lang="zh-CN" altLang="zh-CN" sz="18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5593" name="Line 22"/>
                    <p:cNvSpPr/>
                    <p:nvPr/>
                  </p:nvSpPr>
                  <p:spPr>
                    <a:xfrm>
                      <a:off x="2640" y="2256"/>
                      <a:ext cx="0" cy="288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65591" name="Rectangle 23" descr="深色上对角线"/>
                  <p:cNvSpPr/>
                  <p:nvPr/>
                </p:nvSpPr>
                <p:spPr>
                  <a:xfrm>
                    <a:off x="1344" y="3552"/>
                    <a:ext cx="432" cy="288"/>
                  </a:xfrm>
                  <a:prstGeom prst="rect">
                    <a:avLst/>
                  </a:prstGeom>
                  <a:blipFill rotWithShape="0">
                    <a:blip r:embed="rId4"/>
                  </a:blip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en-US" sz="18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65582" name="Text Box 24"/>
                <p:cNvSpPr txBox="1"/>
                <p:nvPr/>
              </p:nvSpPr>
              <p:spPr>
                <a:xfrm>
                  <a:off x="192" y="2352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head</a:t>
                  </a:r>
                </a:p>
              </p:txBody>
            </p:sp>
            <p:sp>
              <p:nvSpPr>
                <p:cNvPr id="65583" name="Line 25"/>
                <p:cNvSpPr/>
                <p:nvPr/>
              </p:nvSpPr>
              <p:spPr>
                <a:xfrm>
                  <a:off x="624" y="2544"/>
                  <a:ext cx="192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5584" name="Line 26"/>
                <p:cNvSpPr/>
                <p:nvPr/>
              </p:nvSpPr>
              <p:spPr>
                <a:xfrm>
                  <a:off x="4320" y="292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65585" name="Group 27"/>
                <p:cNvGrpSpPr/>
                <p:nvPr/>
              </p:nvGrpSpPr>
              <p:grpSpPr>
                <a:xfrm>
                  <a:off x="1872" y="2778"/>
                  <a:ext cx="624" cy="294"/>
                  <a:chOff x="2208" y="2256"/>
                  <a:chExt cx="624" cy="294"/>
                </a:xfrm>
              </p:grpSpPr>
              <p:sp>
                <p:nvSpPr>
                  <p:cNvPr id="65588" name="Text Box 28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5589" name="Line 29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5586" name="Text Box 30"/>
                <p:cNvSpPr txBox="1"/>
                <p:nvPr/>
              </p:nvSpPr>
              <p:spPr>
                <a:xfrm>
                  <a:off x="1008" y="2688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……</a:t>
                  </a:r>
                </a:p>
              </p:txBody>
            </p:sp>
            <p:sp>
              <p:nvSpPr>
                <p:cNvPr id="65587" name="Line 31"/>
                <p:cNvSpPr/>
                <p:nvPr/>
              </p:nvSpPr>
              <p:spPr>
                <a:xfrm>
                  <a:off x="2448" y="2928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5572" name="Group 32"/>
              <p:cNvGrpSpPr/>
              <p:nvPr/>
            </p:nvGrpSpPr>
            <p:grpSpPr>
              <a:xfrm>
                <a:off x="2304" y="3408"/>
                <a:ext cx="624" cy="294"/>
                <a:chOff x="2208" y="2256"/>
                <a:chExt cx="624" cy="294"/>
              </a:xfrm>
            </p:grpSpPr>
            <p:sp>
              <p:nvSpPr>
                <p:cNvPr id="65573" name="Text Box 3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 x</a:t>
                  </a:r>
                </a:p>
              </p:txBody>
            </p:sp>
            <p:sp>
              <p:nvSpPr>
                <p:cNvPr id="65574" name="Line 3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79235" name="AutoShape 35"/>
          <p:cNvSpPr/>
          <p:nvPr/>
        </p:nvSpPr>
        <p:spPr>
          <a:xfrm>
            <a:off x="2743200" y="2514600"/>
            <a:ext cx="533400" cy="533400"/>
          </a:xfrm>
          <a:prstGeom prst="wedgeEllipseCallout">
            <a:avLst>
              <a:gd name="adj1" fmla="val 39287"/>
              <a:gd name="adj2" fmla="val 110120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p</a:t>
            </a:r>
          </a:p>
        </p:txBody>
      </p:sp>
      <p:grpSp>
        <p:nvGrpSpPr>
          <p:cNvPr id="11" name="Group 36"/>
          <p:cNvGrpSpPr/>
          <p:nvPr/>
        </p:nvGrpSpPr>
        <p:grpSpPr>
          <a:xfrm>
            <a:off x="304800" y="1828800"/>
            <a:ext cx="4038600" cy="4552950"/>
            <a:chOff x="192" y="1152"/>
            <a:chExt cx="2544" cy="2868"/>
          </a:xfrm>
        </p:grpSpPr>
        <p:sp>
          <p:nvSpPr>
            <p:cNvPr id="65566" name="Text Box 37"/>
            <p:cNvSpPr txBox="1"/>
            <p:nvPr/>
          </p:nvSpPr>
          <p:spPr>
            <a:xfrm>
              <a:off x="192" y="3264"/>
              <a:ext cx="2544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ea typeface="楷体_GB2312"/>
                </a:rPr>
                <a:t>node &lt;type&gt; * p = head;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ea typeface="楷体_GB2312"/>
                </a:rPr>
                <a:t>while</a:t>
              </a:r>
              <a:r>
                <a:rPr lang="en-US" altLang="zh-CN" sz="2400" b="0" dirty="0">
                  <a:solidFill>
                    <a:srgbClr val="000000"/>
                  </a:solidFill>
                  <a:ea typeface="楷体_GB2312"/>
                </a:rPr>
                <a:t> ( p-&gt;next != pcurrent ) 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ea typeface="楷体_GB2312"/>
                </a:rPr>
                <a:t>	p = p-&gt;next;</a:t>
              </a:r>
            </a:p>
          </p:txBody>
        </p:sp>
        <p:sp>
          <p:nvSpPr>
            <p:cNvPr id="65567" name="AutoShape 38"/>
            <p:cNvSpPr/>
            <p:nvPr/>
          </p:nvSpPr>
          <p:spPr>
            <a:xfrm>
              <a:off x="1200" y="1152"/>
              <a:ext cx="480" cy="206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39"/>
          <p:cNvGrpSpPr/>
          <p:nvPr/>
        </p:nvGrpSpPr>
        <p:grpSpPr>
          <a:xfrm>
            <a:off x="4481513" y="4868863"/>
            <a:ext cx="4038600" cy="1754187"/>
            <a:chOff x="2496" y="3072"/>
            <a:chExt cx="2544" cy="1105"/>
          </a:xfrm>
        </p:grpSpPr>
        <p:sp>
          <p:nvSpPr>
            <p:cNvPr id="65564" name="Text Box 40"/>
            <p:cNvSpPr txBox="1"/>
            <p:nvPr/>
          </p:nvSpPr>
          <p:spPr>
            <a:xfrm>
              <a:off x="2496" y="3072"/>
              <a:ext cx="2544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CC0000"/>
                  </a:solidFill>
                  <a:ea typeface="楷体_GB2312"/>
                </a:rPr>
                <a:t>Thinking: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b="0" dirty="0">
                  <a:solidFill>
                    <a:srgbClr val="CC0000"/>
                  </a:solidFill>
                  <a:ea typeface="楷体_GB2312"/>
                </a:rPr>
                <a:t>p = head-&gt;next;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CC0000"/>
                  </a:solidFill>
                  <a:ea typeface="楷体_GB2312"/>
                </a:rPr>
                <a:t>while</a:t>
              </a:r>
              <a:r>
                <a:rPr lang="en-US" altLang="zh-CN" sz="2400" b="0" dirty="0">
                  <a:solidFill>
                    <a:srgbClr val="CC0000"/>
                  </a:solidFill>
                  <a:ea typeface="楷体_GB2312"/>
                </a:rPr>
                <a:t> ( p != pcurrent ) 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b="0" dirty="0">
                  <a:solidFill>
                    <a:srgbClr val="CC0000"/>
                  </a:solidFill>
                  <a:ea typeface="楷体_GB2312"/>
                </a:rPr>
                <a:t>	p = p-&gt;next;</a:t>
              </a:r>
            </a:p>
          </p:txBody>
        </p:sp>
        <p:sp>
          <p:nvSpPr>
            <p:cNvPr id="65565" name="Text Box 41"/>
            <p:cNvSpPr txBox="1"/>
            <p:nvPr/>
          </p:nvSpPr>
          <p:spPr>
            <a:xfrm>
              <a:off x="4368" y="3456"/>
              <a:ext cx="38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CC0000"/>
                  </a:solidFill>
                  <a:ea typeface="楷体_GB2312"/>
                </a:rPr>
                <a:t>?</a:t>
              </a:r>
            </a:p>
          </p:txBody>
        </p:sp>
      </p:grpSp>
      <p:grpSp>
        <p:nvGrpSpPr>
          <p:cNvPr id="13" name="Group 42"/>
          <p:cNvGrpSpPr/>
          <p:nvPr/>
        </p:nvGrpSpPr>
        <p:grpSpPr>
          <a:xfrm>
            <a:off x="3810000" y="3505200"/>
            <a:ext cx="533400" cy="838200"/>
            <a:chOff x="2400" y="2208"/>
            <a:chExt cx="336" cy="528"/>
          </a:xfrm>
        </p:grpSpPr>
        <p:grpSp>
          <p:nvGrpSpPr>
            <p:cNvPr id="65560" name="Group 43"/>
            <p:cNvGrpSpPr/>
            <p:nvPr/>
          </p:nvGrpSpPr>
          <p:grpSpPr>
            <a:xfrm>
              <a:off x="2544" y="2208"/>
              <a:ext cx="192" cy="240"/>
              <a:chOff x="1152" y="3408"/>
              <a:chExt cx="192" cy="240"/>
            </a:xfrm>
          </p:grpSpPr>
          <p:sp>
            <p:nvSpPr>
              <p:cNvPr id="65562" name="Line 44"/>
              <p:cNvSpPr/>
              <p:nvPr/>
            </p:nvSpPr>
            <p:spPr>
              <a:xfrm flipH="1">
                <a:off x="1200" y="3408"/>
                <a:ext cx="96" cy="240"/>
              </a:xfrm>
              <a:prstGeom prst="line">
                <a:avLst/>
              </a:prstGeom>
              <a:ln w="28575" cap="flat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63" name="Line 45"/>
              <p:cNvSpPr/>
              <p:nvPr/>
            </p:nvSpPr>
            <p:spPr>
              <a:xfrm>
                <a:off x="1152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5561" name="Line 46"/>
            <p:cNvSpPr/>
            <p:nvPr/>
          </p:nvSpPr>
          <p:spPr>
            <a:xfrm>
              <a:off x="2400" y="2304"/>
              <a:ext cx="0" cy="432"/>
            </a:xfrm>
            <a:prstGeom prst="line">
              <a:avLst/>
            </a:prstGeom>
            <a:ln w="38100" cap="flat" cmpd="sng">
              <a:solidFill>
                <a:srgbClr val="339933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79247" name="Freeform 47"/>
          <p:cNvSpPr/>
          <p:nvPr/>
        </p:nvSpPr>
        <p:spPr>
          <a:xfrm>
            <a:off x="4495800" y="3886200"/>
            <a:ext cx="533400" cy="762000"/>
          </a:xfrm>
          <a:custGeom>
            <a:avLst/>
            <a:gdLst>
              <a:gd name="txL" fmla="*/ 0 w 336"/>
              <a:gd name="txT" fmla="*/ 0 h 480"/>
              <a:gd name="txR" fmla="*/ 336 w 336"/>
              <a:gd name="txB" fmla="*/ 480 h 48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336" h="480">
                <a:moveTo>
                  <a:pt x="0" y="480"/>
                </a:moveTo>
                <a:lnTo>
                  <a:pt x="336" y="480"/>
                </a:lnTo>
                <a:lnTo>
                  <a:pt x="336" y="0"/>
                </a:lnTo>
              </a:path>
            </a:pathLst>
          </a:custGeom>
          <a:noFill/>
          <a:ln w="38100" cap="flat" cmpd="sng">
            <a:solidFill>
              <a:srgbClr val="339933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48"/>
          <p:cNvGrpSpPr/>
          <p:nvPr/>
        </p:nvGrpSpPr>
        <p:grpSpPr>
          <a:xfrm>
            <a:off x="4114800" y="3124200"/>
            <a:ext cx="990600" cy="1219200"/>
            <a:chOff x="2592" y="1968"/>
            <a:chExt cx="624" cy="768"/>
          </a:xfrm>
        </p:grpSpPr>
        <p:grpSp>
          <p:nvGrpSpPr>
            <p:cNvPr id="65556" name="Group 49"/>
            <p:cNvGrpSpPr/>
            <p:nvPr/>
          </p:nvGrpSpPr>
          <p:grpSpPr>
            <a:xfrm>
              <a:off x="3024" y="1968"/>
              <a:ext cx="192" cy="240"/>
              <a:chOff x="1152" y="3408"/>
              <a:chExt cx="192" cy="240"/>
            </a:xfrm>
          </p:grpSpPr>
          <p:sp>
            <p:nvSpPr>
              <p:cNvPr id="65558" name="Line 50"/>
              <p:cNvSpPr/>
              <p:nvPr/>
            </p:nvSpPr>
            <p:spPr>
              <a:xfrm flipH="1">
                <a:off x="1200" y="3408"/>
                <a:ext cx="96" cy="240"/>
              </a:xfrm>
              <a:prstGeom prst="line">
                <a:avLst/>
              </a:prstGeom>
              <a:ln w="28575" cap="flat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59" name="Line 51"/>
              <p:cNvSpPr/>
              <p:nvPr/>
            </p:nvSpPr>
            <p:spPr>
              <a:xfrm>
                <a:off x="1152" y="3408"/>
                <a:ext cx="192" cy="240"/>
              </a:xfrm>
              <a:prstGeom prst="line">
                <a:avLst/>
              </a:prstGeom>
              <a:ln w="28575" cap="flat" cmpd="sng">
                <a:solidFill>
                  <a:srgbClr val="3399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5557" name="Line 52"/>
            <p:cNvSpPr/>
            <p:nvPr/>
          </p:nvSpPr>
          <p:spPr>
            <a:xfrm flipH="1">
              <a:off x="2592" y="1968"/>
              <a:ext cx="240" cy="768"/>
            </a:xfrm>
            <a:prstGeom prst="line">
              <a:avLst/>
            </a:prstGeom>
            <a:ln w="38100" cap="flat" cmpd="sng">
              <a:solidFill>
                <a:srgbClr val="339933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7" name="Group 53"/>
          <p:cNvGrpSpPr/>
          <p:nvPr/>
        </p:nvGrpSpPr>
        <p:grpSpPr>
          <a:xfrm>
            <a:off x="4167188" y="4149725"/>
            <a:ext cx="4038600" cy="2151063"/>
            <a:chOff x="2640" y="2592"/>
            <a:chExt cx="2544" cy="1355"/>
          </a:xfrm>
        </p:grpSpPr>
        <p:sp>
          <p:nvSpPr>
            <p:cNvPr id="65554" name="Text Box 54"/>
            <p:cNvSpPr txBox="1"/>
            <p:nvPr/>
          </p:nvSpPr>
          <p:spPr>
            <a:xfrm>
              <a:off x="2640" y="3360"/>
              <a:ext cx="2544" cy="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3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楷体_GB2312"/>
                </a:rPr>
                <a:t>node &lt;type&gt; * newnode = </a:t>
              </a:r>
            </a:p>
            <a:p>
              <a:pPr marL="0" lvl="0" indent="0" eaLnBrk="1" hangingPunct="1">
                <a:spcBef>
                  <a:spcPct val="3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ea typeface="楷体_GB2312"/>
                </a:rPr>
                <a:t>new</a:t>
              </a:r>
              <a:r>
                <a:rPr lang="en-US" altLang="zh-CN" sz="1800" b="0" dirty="0">
                  <a:solidFill>
                    <a:srgbClr val="000000"/>
                  </a:solidFill>
                  <a:ea typeface="楷体_GB2312"/>
                </a:rPr>
                <a:t> node &lt;type&gt; (x, pcurrent);</a:t>
              </a:r>
            </a:p>
          </p:txBody>
        </p:sp>
        <p:sp>
          <p:nvSpPr>
            <p:cNvPr id="65555" name="AutoShape 55"/>
            <p:cNvSpPr/>
            <p:nvPr/>
          </p:nvSpPr>
          <p:spPr>
            <a:xfrm flipH="1">
              <a:off x="3216" y="2592"/>
              <a:ext cx="672" cy="81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3352800" y="1828800"/>
            <a:ext cx="3740150" cy="2362200"/>
            <a:chOff x="2112" y="1152"/>
            <a:chExt cx="2356" cy="1488"/>
          </a:xfrm>
        </p:grpSpPr>
        <p:sp>
          <p:nvSpPr>
            <p:cNvPr id="65552" name="Text Box 57"/>
            <p:cNvSpPr txBox="1"/>
            <p:nvPr/>
          </p:nvSpPr>
          <p:spPr>
            <a:xfrm>
              <a:off x="2352" y="1152"/>
              <a:ext cx="2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  <a:ea typeface="楷体_GB2312"/>
                </a:rPr>
                <a:t>p-&gt;next = newnode;</a:t>
              </a:r>
            </a:p>
          </p:txBody>
        </p:sp>
        <p:sp>
          <p:nvSpPr>
            <p:cNvPr id="65553" name="AutoShape 58"/>
            <p:cNvSpPr/>
            <p:nvPr/>
          </p:nvSpPr>
          <p:spPr>
            <a:xfrm>
              <a:off x="2112" y="1392"/>
              <a:ext cx="288" cy="1248"/>
            </a:xfrm>
            <a:prstGeom prst="curvedRightArrow">
              <a:avLst>
                <a:gd name="adj1" fmla="val 86666"/>
                <a:gd name="adj2" fmla="val 173333"/>
                <a:gd name="adj3" fmla="val 33328"/>
              </a:avLst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59"/>
          <p:cNvGrpSpPr/>
          <p:nvPr/>
        </p:nvGrpSpPr>
        <p:grpSpPr>
          <a:xfrm>
            <a:off x="5029200" y="2438400"/>
            <a:ext cx="2971800" cy="990600"/>
            <a:chOff x="3168" y="1536"/>
            <a:chExt cx="1872" cy="624"/>
          </a:xfrm>
        </p:grpSpPr>
        <p:sp>
          <p:nvSpPr>
            <p:cNvPr id="65550" name="Text Box 60"/>
            <p:cNvSpPr txBox="1"/>
            <p:nvPr/>
          </p:nvSpPr>
          <p:spPr>
            <a:xfrm>
              <a:off x="3264" y="1536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楷体_GB2312"/>
                </a:rPr>
                <a:t>pcurrent = newnode;</a:t>
              </a:r>
            </a:p>
          </p:txBody>
        </p:sp>
        <p:sp>
          <p:nvSpPr>
            <p:cNvPr id="65551" name="AutoShape 61"/>
            <p:cNvSpPr/>
            <p:nvPr/>
          </p:nvSpPr>
          <p:spPr>
            <a:xfrm>
              <a:off x="3168" y="1824"/>
              <a:ext cx="1104" cy="3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5429" y="0"/>
                  </a:moveTo>
                  <a:lnTo>
                    <a:pt x="9257" y="6171"/>
                  </a:lnTo>
                  <a:lnTo>
                    <a:pt x="12343" y="6171"/>
                  </a:lnTo>
                  <a:lnTo>
                    <a:pt x="12343" y="12343"/>
                  </a:lnTo>
                  <a:lnTo>
                    <a:pt x="6171" y="12343"/>
                  </a:lnTo>
                  <a:lnTo>
                    <a:pt x="6171" y="9257"/>
                  </a:lnTo>
                  <a:lnTo>
                    <a:pt x="0" y="15429"/>
                  </a:lnTo>
                  <a:lnTo>
                    <a:pt x="6171" y="21600"/>
                  </a:lnTo>
                  <a:lnTo>
                    <a:pt x="6171" y="18514"/>
                  </a:lnTo>
                  <a:lnTo>
                    <a:pt x="18514" y="18514"/>
                  </a:lnTo>
                  <a:lnTo>
                    <a:pt x="18514" y="6171"/>
                  </a:lnTo>
                  <a:lnTo>
                    <a:pt x="21600" y="6171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/>
          <p:nvPr/>
        </p:nvSpPr>
        <p:spPr>
          <a:xfrm>
            <a:off x="0" y="381000"/>
            <a:ext cx="9144000" cy="617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template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&lt;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class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type&gt;</a:t>
            </a: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	void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linklist &lt;type&gt; ::InsertAfter (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const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type </a:t>
            </a:r>
            <a:r>
              <a:rPr lang="en-US" altLang="zh-CN" sz="2800" dirty="0">
                <a:solidFill>
                  <a:srgbClr val="000000"/>
                </a:solidFill>
                <a:ea typeface="楷体_GB2312"/>
              </a:rPr>
              <a:t>&amp;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x)</a:t>
            </a: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{  </a:t>
            </a:r>
          </a:p>
          <a:p>
            <a:pPr marL="609600" lvl="0" indent="-609600" algn="just" eaLnBrk="1" hangingPunct="1">
              <a:lnSpc>
                <a:spcPct val="90000"/>
              </a:lnSpc>
              <a:spcBef>
                <a:spcPct val="1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</a:t>
            </a:r>
            <a:endParaRPr lang="en-US" altLang="zh-CN" sz="1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}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04800" y="3810000"/>
            <a:ext cx="8077200" cy="2143125"/>
            <a:chOff x="192" y="2400"/>
            <a:chExt cx="5088" cy="1350"/>
          </a:xfrm>
        </p:grpSpPr>
        <p:sp>
          <p:nvSpPr>
            <p:cNvPr id="66589" name="Text Box 5"/>
            <p:cNvSpPr txBox="1"/>
            <p:nvPr/>
          </p:nvSpPr>
          <p:spPr>
            <a:xfrm>
              <a:off x="1200" y="2400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pcurrent</a:t>
              </a:r>
            </a:p>
          </p:txBody>
        </p:sp>
        <p:sp>
          <p:nvSpPr>
            <p:cNvPr id="66590" name="Line 6"/>
            <p:cNvSpPr/>
            <p:nvPr/>
          </p:nvSpPr>
          <p:spPr>
            <a:xfrm>
              <a:off x="1824" y="2592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6591" name="Group 7"/>
            <p:cNvGrpSpPr/>
            <p:nvPr/>
          </p:nvGrpSpPr>
          <p:grpSpPr>
            <a:xfrm>
              <a:off x="192" y="2400"/>
              <a:ext cx="5088" cy="1350"/>
              <a:chOff x="192" y="2352"/>
              <a:chExt cx="5088" cy="1350"/>
            </a:xfrm>
          </p:grpSpPr>
          <p:grpSp>
            <p:nvGrpSpPr>
              <p:cNvPr id="66592" name="Group 8"/>
              <p:cNvGrpSpPr/>
              <p:nvPr/>
            </p:nvGrpSpPr>
            <p:grpSpPr>
              <a:xfrm>
                <a:off x="192" y="2352"/>
                <a:ext cx="5088" cy="726"/>
                <a:chOff x="192" y="2352"/>
                <a:chExt cx="5088" cy="726"/>
              </a:xfrm>
            </p:grpSpPr>
            <p:sp>
              <p:nvSpPr>
                <p:cNvPr id="66596" name="Line 9"/>
                <p:cNvSpPr/>
                <p:nvPr/>
              </p:nvSpPr>
              <p:spPr>
                <a:xfrm>
                  <a:off x="720" y="2928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6597" name="Line 10"/>
                <p:cNvSpPr/>
                <p:nvPr/>
              </p:nvSpPr>
              <p:spPr>
                <a:xfrm>
                  <a:off x="3360" y="292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6598" name="Line 11"/>
                <p:cNvSpPr/>
                <p:nvPr/>
              </p:nvSpPr>
              <p:spPr>
                <a:xfrm>
                  <a:off x="1536" y="2928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6599" name="Text Box 12"/>
                <p:cNvSpPr txBox="1"/>
                <p:nvPr/>
              </p:nvSpPr>
              <p:spPr>
                <a:xfrm>
                  <a:off x="3744" y="2682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……</a:t>
                  </a:r>
                </a:p>
              </p:txBody>
            </p:sp>
            <p:grpSp>
              <p:nvGrpSpPr>
                <p:cNvPr id="66600" name="Group 13"/>
                <p:cNvGrpSpPr/>
                <p:nvPr/>
              </p:nvGrpSpPr>
              <p:grpSpPr>
                <a:xfrm>
                  <a:off x="2832" y="2778"/>
                  <a:ext cx="624" cy="294"/>
                  <a:chOff x="2208" y="2256"/>
                  <a:chExt cx="624" cy="294"/>
                </a:xfrm>
              </p:grpSpPr>
              <p:sp>
                <p:nvSpPr>
                  <p:cNvPr id="66617" name="Text Box 14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618" name="Line 15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66601" name="Group 16"/>
                <p:cNvGrpSpPr/>
                <p:nvPr/>
              </p:nvGrpSpPr>
              <p:grpSpPr>
                <a:xfrm>
                  <a:off x="4656" y="2784"/>
                  <a:ext cx="624" cy="294"/>
                  <a:chOff x="2208" y="2256"/>
                  <a:chExt cx="624" cy="294"/>
                </a:xfrm>
              </p:grpSpPr>
              <p:sp>
                <p:nvSpPr>
                  <p:cNvPr id="66615" name="Text Box 17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616" name="Line 18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66602" name="Group 19"/>
                <p:cNvGrpSpPr/>
                <p:nvPr/>
              </p:nvGrpSpPr>
              <p:grpSpPr>
                <a:xfrm>
                  <a:off x="240" y="2784"/>
                  <a:ext cx="624" cy="294"/>
                  <a:chOff x="1344" y="3552"/>
                  <a:chExt cx="624" cy="294"/>
                </a:xfrm>
              </p:grpSpPr>
              <p:grpSp>
                <p:nvGrpSpPr>
                  <p:cNvPr id="66611" name="Group 20"/>
                  <p:cNvGrpSpPr/>
                  <p:nvPr/>
                </p:nvGrpSpPr>
                <p:grpSpPr>
                  <a:xfrm>
                    <a:off x="1344" y="3552"/>
                    <a:ext cx="624" cy="294"/>
                    <a:chOff x="2208" y="2256"/>
                    <a:chExt cx="624" cy="294"/>
                  </a:xfrm>
                </p:grpSpPr>
                <p:sp>
                  <p:nvSpPr>
                    <p:cNvPr id="66613" name="Text Box 21"/>
                    <p:cNvSpPr txBox="1"/>
                    <p:nvPr/>
                  </p:nvSpPr>
                  <p:spPr>
                    <a:xfrm>
                      <a:off x="2208" y="2256"/>
                      <a:ext cx="624" cy="29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5000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lang="zh-CN" altLang="zh-CN" sz="18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6614" name="Line 22"/>
                    <p:cNvSpPr/>
                    <p:nvPr/>
                  </p:nvSpPr>
                  <p:spPr>
                    <a:xfrm>
                      <a:off x="2640" y="2256"/>
                      <a:ext cx="0" cy="288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66612" name="Rectangle 23" descr="深色上对角线"/>
                  <p:cNvSpPr/>
                  <p:nvPr/>
                </p:nvSpPr>
                <p:spPr>
                  <a:xfrm>
                    <a:off x="1344" y="3552"/>
                    <a:ext cx="432" cy="288"/>
                  </a:xfrm>
                  <a:prstGeom prst="rect">
                    <a:avLst/>
                  </a:prstGeom>
                  <a:blipFill rotWithShape="0">
                    <a:blip r:embed="rId4"/>
                  </a:blip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en-US" sz="18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66603" name="Text Box 24"/>
                <p:cNvSpPr txBox="1"/>
                <p:nvPr/>
              </p:nvSpPr>
              <p:spPr>
                <a:xfrm>
                  <a:off x="192" y="2352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head</a:t>
                  </a:r>
                </a:p>
              </p:txBody>
            </p:sp>
            <p:sp>
              <p:nvSpPr>
                <p:cNvPr id="66604" name="Line 25"/>
                <p:cNvSpPr/>
                <p:nvPr/>
              </p:nvSpPr>
              <p:spPr>
                <a:xfrm>
                  <a:off x="624" y="2544"/>
                  <a:ext cx="192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6605" name="Line 26"/>
                <p:cNvSpPr/>
                <p:nvPr/>
              </p:nvSpPr>
              <p:spPr>
                <a:xfrm>
                  <a:off x="4320" y="2922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66606" name="Group 27"/>
                <p:cNvGrpSpPr/>
                <p:nvPr/>
              </p:nvGrpSpPr>
              <p:grpSpPr>
                <a:xfrm>
                  <a:off x="1872" y="2778"/>
                  <a:ext cx="624" cy="294"/>
                  <a:chOff x="2208" y="2256"/>
                  <a:chExt cx="624" cy="294"/>
                </a:xfrm>
              </p:grpSpPr>
              <p:sp>
                <p:nvSpPr>
                  <p:cNvPr id="66609" name="Text Box 28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610" name="Line 29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6607" name="Text Box 30"/>
                <p:cNvSpPr txBox="1"/>
                <p:nvPr/>
              </p:nvSpPr>
              <p:spPr>
                <a:xfrm>
                  <a:off x="1008" y="2688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……</a:t>
                  </a:r>
                </a:p>
              </p:txBody>
            </p:sp>
            <p:sp>
              <p:nvSpPr>
                <p:cNvPr id="66608" name="Line 31"/>
                <p:cNvSpPr/>
                <p:nvPr/>
              </p:nvSpPr>
              <p:spPr>
                <a:xfrm>
                  <a:off x="2448" y="2928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593" name="Group 32"/>
              <p:cNvGrpSpPr/>
              <p:nvPr/>
            </p:nvGrpSpPr>
            <p:grpSpPr>
              <a:xfrm>
                <a:off x="2304" y="3408"/>
                <a:ext cx="624" cy="294"/>
                <a:chOff x="2208" y="2256"/>
                <a:chExt cx="624" cy="294"/>
              </a:xfrm>
            </p:grpSpPr>
            <p:sp>
              <p:nvSpPr>
                <p:cNvPr id="66594" name="Text Box 3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  x</a:t>
                  </a:r>
                </a:p>
              </p:txBody>
            </p:sp>
            <p:sp>
              <p:nvSpPr>
                <p:cNvPr id="66595" name="Line 3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83331" name="Freeform 35"/>
          <p:cNvSpPr/>
          <p:nvPr/>
        </p:nvSpPr>
        <p:spPr>
          <a:xfrm>
            <a:off x="4495800" y="4953000"/>
            <a:ext cx="609600" cy="762000"/>
          </a:xfrm>
          <a:custGeom>
            <a:avLst/>
            <a:gdLst>
              <a:gd name="txL" fmla="*/ 0 w 384"/>
              <a:gd name="txT" fmla="*/ 0 h 480"/>
              <a:gd name="txR" fmla="*/ 384 w 384"/>
              <a:gd name="txB" fmla="*/ 480 h 48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384" h="480">
                <a:moveTo>
                  <a:pt x="0" y="480"/>
                </a:moveTo>
                <a:lnTo>
                  <a:pt x="384" y="480"/>
                </a:lnTo>
                <a:lnTo>
                  <a:pt x="384" y="0"/>
                </a:lnTo>
              </a:path>
            </a:pathLst>
          </a:custGeom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32" name="Text Box 36"/>
          <p:cNvSpPr txBox="1"/>
          <p:nvPr/>
        </p:nvSpPr>
        <p:spPr>
          <a:xfrm>
            <a:off x="4572000" y="4038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339933"/>
                </a:solidFill>
              </a:rPr>
              <a:t>?</a:t>
            </a:r>
          </a:p>
        </p:txBody>
      </p:sp>
      <p:grpSp>
        <p:nvGrpSpPr>
          <p:cNvPr id="11" name="Group 37"/>
          <p:cNvGrpSpPr/>
          <p:nvPr/>
        </p:nvGrpSpPr>
        <p:grpSpPr>
          <a:xfrm>
            <a:off x="914400" y="4953000"/>
            <a:ext cx="3810000" cy="1676400"/>
            <a:chOff x="576" y="3120"/>
            <a:chExt cx="2400" cy="1056"/>
          </a:xfrm>
        </p:grpSpPr>
        <p:sp>
          <p:nvSpPr>
            <p:cNvPr id="66587" name="Text Box 38"/>
            <p:cNvSpPr txBox="1"/>
            <p:nvPr/>
          </p:nvSpPr>
          <p:spPr>
            <a:xfrm>
              <a:off x="576" y="3888"/>
              <a:ext cx="24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339933"/>
                  </a:solidFill>
                </a:rPr>
                <a:t>pcurrent-&gt;next = newnode</a:t>
              </a:r>
            </a:p>
          </p:txBody>
        </p:sp>
        <p:sp>
          <p:nvSpPr>
            <p:cNvPr id="66588" name="AutoShape 39"/>
            <p:cNvSpPr/>
            <p:nvPr/>
          </p:nvSpPr>
          <p:spPr>
            <a:xfrm flipV="1">
              <a:off x="2016" y="3120"/>
              <a:ext cx="240" cy="864"/>
            </a:xfrm>
            <a:prstGeom prst="curvedRightArrow">
              <a:avLst>
                <a:gd name="adj1" fmla="val 72000"/>
                <a:gd name="adj2" fmla="val 144000"/>
                <a:gd name="adj3" fmla="val 3332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2209800" y="4191000"/>
            <a:ext cx="1371600" cy="1524000"/>
            <a:chOff x="1392" y="2640"/>
            <a:chExt cx="864" cy="960"/>
          </a:xfrm>
        </p:grpSpPr>
        <p:grpSp>
          <p:nvGrpSpPr>
            <p:cNvPr id="66583" name="Group 41"/>
            <p:cNvGrpSpPr/>
            <p:nvPr/>
          </p:nvGrpSpPr>
          <p:grpSpPr>
            <a:xfrm>
              <a:off x="1872" y="2640"/>
              <a:ext cx="96" cy="192"/>
              <a:chOff x="1104" y="3600"/>
              <a:chExt cx="96" cy="192"/>
            </a:xfrm>
          </p:grpSpPr>
          <p:sp>
            <p:nvSpPr>
              <p:cNvPr id="66585" name="Line 42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86" name="Line 43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6584" name="Freeform 44"/>
            <p:cNvSpPr/>
            <p:nvPr/>
          </p:nvSpPr>
          <p:spPr>
            <a:xfrm>
              <a:off x="1392" y="2640"/>
              <a:ext cx="864" cy="960"/>
            </a:xfrm>
            <a:custGeom>
              <a:avLst/>
              <a:gdLst>
                <a:gd name="txL" fmla="*/ 0 w 864"/>
                <a:gd name="txT" fmla="*/ 0 h 960"/>
                <a:gd name="txR" fmla="*/ 864 w 864"/>
                <a:gd name="txB" fmla="*/ 960 h 960"/>
              </a:gdLst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864" y="960"/>
                </a:cxn>
              </a:cxnLst>
              <a:rect l="txL" t="txT" r="txR" b="txB"/>
              <a:pathLst>
                <a:path w="864" h="960">
                  <a:moveTo>
                    <a:pt x="0" y="0"/>
                  </a:moveTo>
                  <a:lnTo>
                    <a:pt x="0" y="960"/>
                  </a:lnTo>
                  <a:lnTo>
                    <a:pt x="864" y="960"/>
                  </a:ln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45"/>
          <p:cNvGrpSpPr/>
          <p:nvPr/>
        </p:nvGrpSpPr>
        <p:grpSpPr>
          <a:xfrm>
            <a:off x="4724400" y="5257800"/>
            <a:ext cx="4038600" cy="1327150"/>
            <a:chOff x="2976" y="3312"/>
            <a:chExt cx="2544" cy="836"/>
          </a:xfrm>
        </p:grpSpPr>
        <p:sp>
          <p:nvSpPr>
            <p:cNvPr id="66581" name="Text Box 46"/>
            <p:cNvSpPr txBox="1"/>
            <p:nvPr/>
          </p:nvSpPr>
          <p:spPr>
            <a:xfrm>
              <a:off x="2976" y="3648"/>
              <a:ext cx="2544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3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ea typeface="楷体_GB2312"/>
                </a:rPr>
                <a:t>node &lt;type&gt; * newnode = </a:t>
              </a:r>
            </a:p>
            <a:p>
              <a:pPr marL="0" lvl="0" indent="0" eaLnBrk="1" hangingPunct="1">
                <a:spcBef>
                  <a:spcPct val="3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ea typeface="楷体_GB2312"/>
                </a:rPr>
                <a:t>new</a:t>
              </a:r>
              <a:r>
                <a:rPr lang="en-US" altLang="zh-CN" sz="2000" b="0" dirty="0">
                  <a:solidFill>
                    <a:srgbClr val="000000"/>
                  </a:solidFill>
                  <a:ea typeface="楷体_GB2312"/>
                </a:rPr>
                <a:t> node &lt;type&gt; (x, pcurrent-&gt;next);</a:t>
              </a:r>
            </a:p>
          </p:txBody>
        </p:sp>
        <p:sp>
          <p:nvSpPr>
            <p:cNvPr id="66582" name="AutoShape 47"/>
            <p:cNvSpPr/>
            <p:nvPr/>
          </p:nvSpPr>
          <p:spPr>
            <a:xfrm flipH="1">
              <a:off x="3264" y="3312"/>
              <a:ext cx="432" cy="38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3344" name="Text Box 48"/>
          <p:cNvSpPr txBox="1"/>
          <p:nvPr/>
        </p:nvSpPr>
        <p:spPr>
          <a:xfrm>
            <a:off x="3986961" y="1427163"/>
            <a:ext cx="439503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CC0000"/>
                </a:solidFill>
                <a:ea typeface="楷体_GB2312"/>
              </a:rPr>
              <a:t>思考题</a:t>
            </a:r>
            <a:r>
              <a:rPr lang="en-US" altLang="zh-CN" sz="2000" dirty="0" smtClean="0">
                <a:solidFill>
                  <a:srgbClr val="CC0000"/>
                </a:solidFill>
                <a:ea typeface="楷体_GB2312"/>
              </a:rPr>
              <a:t>:</a:t>
            </a:r>
            <a:endParaRPr lang="en-US" altLang="zh-CN" sz="2000" dirty="0">
              <a:solidFill>
                <a:srgbClr val="CC0000"/>
              </a:solidFill>
              <a:ea typeface="楷体_GB231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CC0000"/>
                </a:solidFill>
                <a:ea typeface="楷体_GB2312"/>
              </a:rPr>
              <a:t>插入最后一个结点会出错吗</a:t>
            </a:r>
            <a:r>
              <a:rPr lang="en-US" altLang="zh-CN" sz="2000" dirty="0" smtClean="0">
                <a:solidFill>
                  <a:srgbClr val="CC0000"/>
                </a:solidFill>
                <a:ea typeface="楷体_GB2312"/>
              </a:rPr>
              <a:t>?</a:t>
            </a:r>
          </a:p>
          <a:p>
            <a:pPr marL="0" lvl="0" indent="0" eaLnBrk="1" hangingPunct="1">
              <a:spcBef>
                <a:spcPct val="3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CC0000"/>
                </a:solidFill>
                <a:ea typeface="楷体_GB2312"/>
              </a:rPr>
              <a:t>语句顺序有关系吗？</a:t>
            </a:r>
            <a:endParaRPr lang="en-US" altLang="zh-CN" sz="2000" dirty="0">
              <a:solidFill>
                <a:srgbClr val="CC0000"/>
              </a:solidFill>
              <a:ea typeface="楷体_GB2312"/>
            </a:endParaRPr>
          </a:p>
        </p:txBody>
      </p:sp>
      <p:grpSp>
        <p:nvGrpSpPr>
          <p:cNvPr id="15" name="Group 49"/>
          <p:cNvGrpSpPr/>
          <p:nvPr/>
        </p:nvGrpSpPr>
        <p:grpSpPr>
          <a:xfrm>
            <a:off x="3810000" y="4572000"/>
            <a:ext cx="457200" cy="914400"/>
            <a:chOff x="2400" y="2880"/>
            <a:chExt cx="288" cy="576"/>
          </a:xfrm>
        </p:grpSpPr>
        <p:grpSp>
          <p:nvGrpSpPr>
            <p:cNvPr id="66577" name="Group 50"/>
            <p:cNvGrpSpPr/>
            <p:nvPr/>
          </p:nvGrpSpPr>
          <p:grpSpPr>
            <a:xfrm>
              <a:off x="2592" y="2880"/>
              <a:ext cx="96" cy="192"/>
              <a:chOff x="1104" y="3600"/>
              <a:chExt cx="96" cy="192"/>
            </a:xfrm>
          </p:grpSpPr>
          <p:sp>
            <p:nvSpPr>
              <p:cNvPr id="66579" name="Line 51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80" name="Line 52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6578" name="Freeform 53"/>
            <p:cNvSpPr/>
            <p:nvPr/>
          </p:nvSpPr>
          <p:spPr>
            <a:xfrm>
              <a:off x="2400" y="2976"/>
              <a:ext cx="48" cy="480"/>
            </a:xfrm>
            <a:custGeom>
              <a:avLst/>
              <a:gdLst>
                <a:gd name="txL" fmla="*/ 0 w 864"/>
                <a:gd name="txT" fmla="*/ 0 h 960"/>
                <a:gd name="txR" fmla="*/ 864 w 864"/>
                <a:gd name="txB" fmla="*/ 960 h 960"/>
              </a:gdLst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0" y="60"/>
                </a:cxn>
              </a:cxnLst>
              <a:rect l="txL" t="txT" r="txR" b="txB"/>
              <a:pathLst>
                <a:path w="864" h="960">
                  <a:moveTo>
                    <a:pt x="0" y="0"/>
                  </a:moveTo>
                  <a:lnTo>
                    <a:pt x="0" y="960"/>
                  </a:lnTo>
                  <a:lnTo>
                    <a:pt x="864" y="960"/>
                  </a:ln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4"/>
          <p:cNvGrpSpPr/>
          <p:nvPr/>
        </p:nvGrpSpPr>
        <p:grpSpPr>
          <a:xfrm>
            <a:off x="304800" y="4953000"/>
            <a:ext cx="2736850" cy="1082675"/>
            <a:chOff x="192" y="3120"/>
            <a:chExt cx="1724" cy="682"/>
          </a:xfrm>
        </p:grpSpPr>
        <p:sp>
          <p:nvSpPr>
            <p:cNvPr id="66575" name="Text Box 55"/>
            <p:cNvSpPr txBox="1"/>
            <p:nvPr/>
          </p:nvSpPr>
          <p:spPr>
            <a:xfrm>
              <a:off x="192" y="3552"/>
              <a:ext cx="17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3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ea typeface="楷体_GB2312"/>
                </a:rPr>
                <a:t>pcurrent = newnode;</a:t>
              </a:r>
            </a:p>
          </p:txBody>
        </p:sp>
        <p:sp>
          <p:nvSpPr>
            <p:cNvPr id="66576" name="AutoShape 56"/>
            <p:cNvSpPr/>
            <p:nvPr/>
          </p:nvSpPr>
          <p:spPr>
            <a:xfrm>
              <a:off x="1104" y="3120"/>
              <a:ext cx="288" cy="48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3353" name="Text Box 57"/>
          <p:cNvSpPr txBox="1"/>
          <p:nvPr/>
        </p:nvSpPr>
        <p:spPr>
          <a:xfrm>
            <a:off x="4191000" y="39624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339933"/>
                </a:solidFill>
              </a:rPr>
              <a:t>pcurrent-&gt;next</a:t>
            </a:r>
          </a:p>
        </p:txBody>
      </p:sp>
      <p:sp>
        <p:nvSpPr>
          <p:cNvPr id="62" name="Text Box 4"/>
          <p:cNvSpPr txBox="1"/>
          <p:nvPr/>
        </p:nvSpPr>
        <p:spPr>
          <a:xfrm>
            <a:off x="408736" y="2698110"/>
            <a:ext cx="7156450" cy="941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C0000"/>
                </a:solidFill>
                <a:ea typeface="楷体_GB2312"/>
              </a:rPr>
              <a:t>InsertAfter /before(const type &amp; x, const type &amp;y)?</a:t>
            </a:r>
          </a:p>
          <a:p>
            <a:pPr marL="0" lvl="0" indent="0" eaLnBrk="1" hangingPunct="1">
              <a:spcBef>
                <a:spcPct val="3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C0000"/>
                </a:solidFill>
                <a:ea typeface="楷体_GB2312"/>
              </a:rPr>
              <a:t>InsertAfter /before(const type &amp; x, const int i)?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83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2" grpId="0"/>
      <p:bldP spid="183353" grpId="0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431724" y="5364129"/>
            <a:ext cx="8077200" cy="1152525"/>
            <a:chOff x="384" y="2688"/>
            <a:chExt cx="5088" cy="726"/>
          </a:xfrm>
        </p:grpSpPr>
        <p:sp>
          <p:nvSpPr>
            <p:cNvPr id="67595" name="Text Box 5"/>
            <p:cNvSpPr txBox="1"/>
            <p:nvPr/>
          </p:nvSpPr>
          <p:spPr>
            <a:xfrm>
              <a:off x="2976" y="2688"/>
              <a:ext cx="33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q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67596" name="Line 6"/>
            <p:cNvSpPr/>
            <p:nvPr/>
          </p:nvSpPr>
          <p:spPr>
            <a:xfrm>
              <a:off x="3168" y="2880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7597" name="Group 7"/>
            <p:cNvGrpSpPr/>
            <p:nvPr/>
          </p:nvGrpSpPr>
          <p:grpSpPr>
            <a:xfrm>
              <a:off x="384" y="2688"/>
              <a:ext cx="5088" cy="726"/>
              <a:chOff x="192" y="2352"/>
              <a:chExt cx="5088" cy="726"/>
            </a:xfrm>
          </p:grpSpPr>
          <p:sp>
            <p:nvSpPr>
              <p:cNvPr id="67598" name="Line 8"/>
              <p:cNvSpPr/>
              <p:nvPr/>
            </p:nvSpPr>
            <p:spPr>
              <a:xfrm>
                <a:off x="720" y="292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599" name="Line 9"/>
              <p:cNvSpPr/>
              <p:nvPr/>
            </p:nvSpPr>
            <p:spPr>
              <a:xfrm>
                <a:off x="3360" y="292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00" name="Line 10"/>
              <p:cNvSpPr/>
              <p:nvPr/>
            </p:nvSpPr>
            <p:spPr>
              <a:xfrm>
                <a:off x="1536" y="292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01" name="Text Box 11"/>
              <p:cNvSpPr txBox="1"/>
              <p:nvPr/>
            </p:nvSpPr>
            <p:spPr>
              <a:xfrm>
                <a:off x="3744" y="2682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grpSp>
            <p:nvGrpSpPr>
              <p:cNvPr id="67602" name="Group 12"/>
              <p:cNvGrpSpPr/>
              <p:nvPr/>
            </p:nvGrpSpPr>
            <p:grpSpPr>
              <a:xfrm>
                <a:off x="2832" y="2778"/>
                <a:ext cx="624" cy="291"/>
                <a:chOff x="2208" y="2256"/>
                <a:chExt cx="624" cy="291"/>
              </a:xfrm>
            </p:grpSpPr>
            <p:sp>
              <p:nvSpPr>
                <p:cNvPr id="67619" name="Text Box 13"/>
                <p:cNvSpPr txBox="1"/>
                <p:nvPr/>
              </p:nvSpPr>
              <p:spPr>
                <a:xfrm>
                  <a:off x="2208" y="2256"/>
                  <a:ext cx="624" cy="29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24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620" name="Line 1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603" name="Group 15"/>
              <p:cNvGrpSpPr/>
              <p:nvPr/>
            </p:nvGrpSpPr>
            <p:grpSpPr>
              <a:xfrm>
                <a:off x="4656" y="2784"/>
                <a:ext cx="624" cy="294"/>
                <a:chOff x="2208" y="2256"/>
                <a:chExt cx="624" cy="294"/>
              </a:xfrm>
            </p:grpSpPr>
            <p:sp>
              <p:nvSpPr>
                <p:cNvPr id="67617" name="Text Box 16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618" name="Line 17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604" name="Group 18"/>
              <p:cNvGrpSpPr/>
              <p:nvPr/>
            </p:nvGrpSpPr>
            <p:grpSpPr>
              <a:xfrm>
                <a:off x="240" y="2784"/>
                <a:ext cx="624" cy="294"/>
                <a:chOff x="1344" y="3552"/>
                <a:chExt cx="624" cy="294"/>
              </a:xfrm>
            </p:grpSpPr>
            <p:grpSp>
              <p:nvGrpSpPr>
                <p:cNvPr id="67613" name="Group 19"/>
                <p:cNvGrpSpPr/>
                <p:nvPr/>
              </p:nvGrpSpPr>
              <p:grpSpPr>
                <a:xfrm>
                  <a:off x="1344" y="3552"/>
                  <a:ext cx="624" cy="294"/>
                  <a:chOff x="2208" y="2256"/>
                  <a:chExt cx="624" cy="294"/>
                </a:xfrm>
              </p:grpSpPr>
              <p:sp>
                <p:nvSpPr>
                  <p:cNvPr id="67615" name="Text Box 20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7616" name="Line 21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7614" name="Rectangle 22" descr="深色上对角线"/>
                <p:cNvSpPr/>
                <p:nvPr/>
              </p:nvSpPr>
              <p:spPr>
                <a:xfrm>
                  <a:off x="1344" y="3552"/>
                  <a:ext cx="432" cy="288"/>
                </a:xfrm>
                <a:prstGeom prst="rect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7605" name="Text Box 23"/>
              <p:cNvSpPr txBox="1"/>
              <p:nvPr/>
            </p:nvSpPr>
            <p:spPr>
              <a:xfrm>
                <a:off x="192" y="2352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67606" name="Line 24"/>
              <p:cNvSpPr/>
              <p:nvPr/>
            </p:nvSpPr>
            <p:spPr>
              <a:xfrm>
                <a:off x="294" y="2544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07" name="Line 25"/>
              <p:cNvSpPr/>
              <p:nvPr/>
            </p:nvSpPr>
            <p:spPr>
              <a:xfrm>
                <a:off x="4320" y="292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67608" name="Group 26"/>
              <p:cNvGrpSpPr/>
              <p:nvPr/>
            </p:nvGrpSpPr>
            <p:grpSpPr>
              <a:xfrm>
                <a:off x="1872" y="2778"/>
                <a:ext cx="624" cy="294"/>
                <a:chOff x="2208" y="2256"/>
                <a:chExt cx="624" cy="294"/>
              </a:xfrm>
            </p:grpSpPr>
            <p:sp>
              <p:nvSpPr>
                <p:cNvPr id="67611" name="Text Box 27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612" name="Line 28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7609" name="Text Box 29"/>
              <p:cNvSpPr txBox="1"/>
              <p:nvPr/>
            </p:nvSpPr>
            <p:spPr>
              <a:xfrm>
                <a:off x="1008" y="2688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sp>
            <p:nvSpPr>
              <p:cNvPr id="67610" name="Line 30"/>
              <p:cNvSpPr/>
              <p:nvPr/>
            </p:nvSpPr>
            <p:spPr>
              <a:xfrm>
                <a:off x="2448" y="29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9" name="Group 32"/>
          <p:cNvGrpSpPr/>
          <p:nvPr/>
        </p:nvGrpSpPr>
        <p:grpSpPr>
          <a:xfrm>
            <a:off x="4026930" y="6067320"/>
            <a:ext cx="2133600" cy="533400"/>
            <a:chOff x="2592" y="3216"/>
            <a:chExt cx="1344" cy="336"/>
          </a:xfrm>
        </p:grpSpPr>
        <p:grpSp>
          <p:nvGrpSpPr>
            <p:cNvPr id="67591" name="Group 33"/>
            <p:cNvGrpSpPr/>
            <p:nvPr/>
          </p:nvGrpSpPr>
          <p:grpSpPr>
            <a:xfrm>
              <a:off x="2832" y="3216"/>
              <a:ext cx="96" cy="192"/>
              <a:chOff x="1104" y="3600"/>
              <a:chExt cx="96" cy="192"/>
            </a:xfrm>
          </p:grpSpPr>
          <p:sp>
            <p:nvSpPr>
              <p:cNvPr id="67593" name="Line 34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594" name="Line 35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7592" name="Freeform 36"/>
            <p:cNvSpPr/>
            <p:nvPr/>
          </p:nvSpPr>
          <p:spPr>
            <a:xfrm>
              <a:off x="2592" y="3312"/>
              <a:ext cx="1344" cy="240"/>
            </a:xfrm>
            <a:custGeom>
              <a:avLst/>
              <a:gdLst>
                <a:gd name="txL" fmla="*/ 0 w 864"/>
                <a:gd name="txT" fmla="*/ 0 h 960"/>
                <a:gd name="txR" fmla="*/ 864 w 864"/>
                <a:gd name="txB" fmla="*/ 960 h 960"/>
              </a:gdLst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5060" y="4"/>
                </a:cxn>
              </a:cxnLst>
              <a:rect l="txL" t="txT" r="txR" b="txB"/>
              <a:pathLst>
                <a:path w="864" h="960">
                  <a:moveTo>
                    <a:pt x="0" y="0"/>
                  </a:moveTo>
                  <a:lnTo>
                    <a:pt x="0" y="960"/>
                  </a:lnTo>
                  <a:lnTo>
                    <a:pt x="864" y="960"/>
                  </a:lnTo>
                </a:path>
              </a:pathLst>
            </a:custGeom>
            <a:noFill/>
            <a:ln w="38100" cap="flat" cmpd="sng">
              <a:solidFill>
                <a:srgbClr val="339966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5"/>
          <p:cNvSpPr txBox="1"/>
          <p:nvPr/>
        </p:nvSpPr>
        <p:spPr>
          <a:xfrm>
            <a:off x="2984424" y="5439907"/>
            <a:ext cx="53340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 smtClean="0">
                <a:solidFill>
                  <a:srgbClr val="000000"/>
                </a:solidFill>
              </a:rPr>
              <a:t>P</a:t>
            </a:r>
            <a:endParaRPr lang="en-US" altLang="zh-CN" sz="1800" b="0" dirty="0">
              <a:solidFill>
                <a:srgbClr val="000000"/>
              </a:solidFill>
            </a:endParaRPr>
          </a:p>
        </p:txBody>
      </p:sp>
      <p:sp>
        <p:nvSpPr>
          <p:cNvPr id="42" name="Line 6"/>
          <p:cNvSpPr/>
          <p:nvPr/>
        </p:nvSpPr>
        <p:spPr>
          <a:xfrm>
            <a:off x="3136824" y="5630829"/>
            <a:ext cx="457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6698" y="47520"/>
            <a:ext cx="8640576" cy="596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just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template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&gt; </a:t>
            </a:r>
          </a:p>
          <a:p>
            <a:pPr algn="just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Status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LinkList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&gt; ::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DeleteElem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  <a:p>
            <a:pPr algn="just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if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&lt;1||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&gt;length)  return RANGE_ERROR;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else {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			Node&lt;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&gt; *p=head, *q;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		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count;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		for (count=1;count&lt;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i;count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++) p=p-&gt;next;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		q=p-&gt;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next;p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-&gt;next=q-&gt;next;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length--;  delete q;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		return SUCCESS;	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	   }</a:t>
            </a:r>
          </a:p>
          <a:p>
            <a:pPr algn="just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algn="just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/>
          <p:nvPr/>
        </p:nvSpPr>
        <p:spPr>
          <a:xfrm>
            <a:off x="206709" y="323793"/>
            <a:ext cx="8982294" cy="391327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000000"/>
              </a:solidFill>
              <a:ea typeface="楷体_GB2312"/>
            </a:endParaRPr>
          </a:p>
          <a:p>
            <a:pPr marL="609600" lvl="0" indent="-609600" algn="just"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rgbClr val="000000"/>
                </a:solidFill>
                <a:ea typeface="楷体_GB2312"/>
              </a:rPr>
              <a:t>链表清空</a:t>
            </a:r>
            <a:endParaRPr lang="en-US" altLang="zh-CN" sz="4400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31724" y="1493871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&gt;::Clear()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   Node&lt;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 *p=head-&gt;next;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while</a:t>
            </a:r>
            <a:r>
              <a:rPr lang="en-US" altLang="zh-CN" sz="2400" dirty="0"/>
              <a:t> (p != NULL) {</a:t>
            </a:r>
            <a:endParaRPr lang="zh-CN" altLang="zh-CN" sz="2400" dirty="0"/>
          </a:p>
          <a:p>
            <a:r>
              <a:rPr lang="en-US" altLang="zh-CN" sz="2400" dirty="0"/>
              <a:t>	head-&gt;next=p-&gt;next;</a:t>
            </a:r>
            <a:endParaRPr lang="zh-CN" altLang="zh-CN" sz="2400" dirty="0"/>
          </a:p>
          <a:p>
            <a:r>
              <a:rPr lang="en-US" altLang="zh-CN" sz="2400" dirty="0"/>
              <a:t>        	</a:t>
            </a:r>
            <a:r>
              <a:rPr lang="en-US" altLang="zh-CN" sz="2400" b="1" dirty="0"/>
              <a:t>delete</a:t>
            </a:r>
            <a:r>
              <a:rPr lang="en-US" altLang="zh-CN" sz="2400" dirty="0"/>
              <a:t> p; </a:t>
            </a:r>
          </a:p>
          <a:p>
            <a:r>
              <a:rPr lang="en-US" altLang="zh-CN" sz="2400" dirty="0"/>
              <a:t>	p=head-&gt;next;</a:t>
            </a:r>
            <a:endParaRPr lang="zh-CN" altLang="zh-CN" sz="2400" dirty="0"/>
          </a:p>
          <a:p>
            <a:r>
              <a:rPr lang="en-US" altLang="zh-CN" sz="2400" dirty="0"/>
              <a:t>     }</a:t>
            </a:r>
            <a:endParaRPr lang="zh-CN" altLang="zh-CN" sz="2400" dirty="0"/>
          </a:p>
          <a:p>
            <a:r>
              <a:rPr lang="en-US" altLang="zh-CN" sz="2400" dirty="0"/>
              <a:t>    length=0;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Example 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: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链表的转置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371600" y="1828800"/>
            <a:ext cx="6934200" cy="1066800"/>
            <a:chOff x="864" y="1152"/>
            <a:chExt cx="4368" cy="672"/>
          </a:xfrm>
        </p:grpSpPr>
        <p:grpSp>
          <p:nvGrpSpPr>
            <p:cNvPr id="70723" name="Group 5"/>
            <p:cNvGrpSpPr/>
            <p:nvPr/>
          </p:nvGrpSpPr>
          <p:grpSpPr>
            <a:xfrm>
              <a:off x="912" y="1392"/>
              <a:ext cx="96" cy="192"/>
              <a:chOff x="1104" y="3600"/>
              <a:chExt cx="96" cy="192"/>
            </a:xfrm>
          </p:grpSpPr>
          <p:sp>
            <p:nvSpPr>
              <p:cNvPr id="70740" name="Line 6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41" name="Line 7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0724" name="Freeform 8"/>
            <p:cNvSpPr/>
            <p:nvPr/>
          </p:nvSpPr>
          <p:spPr>
            <a:xfrm>
              <a:off x="864" y="1584"/>
              <a:ext cx="4080" cy="240"/>
            </a:xfrm>
            <a:custGeom>
              <a:avLst/>
              <a:gdLst>
                <a:gd name="txL" fmla="*/ 0 w 4080"/>
                <a:gd name="txT" fmla="*/ 0 h 240"/>
                <a:gd name="txR" fmla="*/ 4080 w 4080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080" y="240"/>
                </a:cxn>
                <a:cxn ang="0">
                  <a:pos x="4080" y="48"/>
                </a:cxn>
              </a:cxnLst>
              <a:rect l="txL" t="txT" r="txR" b="txB"/>
              <a:pathLst>
                <a:path w="4080" h="240">
                  <a:moveTo>
                    <a:pt x="0" y="0"/>
                  </a:moveTo>
                  <a:lnTo>
                    <a:pt x="0" y="240"/>
                  </a:lnTo>
                  <a:lnTo>
                    <a:pt x="4080" y="240"/>
                  </a:lnTo>
                  <a:lnTo>
                    <a:pt x="4080" y="48"/>
                  </a:lnTo>
                </a:path>
              </a:pathLst>
            </a:custGeom>
            <a:noFill/>
            <a:ln w="571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725" name="Group 9"/>
            <p:cNvGrpSpPr/>
            <p:nvPr/>
          </p:nvGrpSpPr>
          <p:grpSpPr>
            <a:xfrm>
              <a:off x="1680" y="1440"/>
              <a:ext cx="96" cy="192"/>
              <a:chOff x="1104" y="3600"/>
              <a:chExt cx="96" cy="192"/>
            </a:xfrm>
          </p:grpSpPr>
          <p:sp>
            <p:nvSpPr>
              <p:cNvPr id="70738" name="Line 10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39" name="Line 11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726" name="Group 12"/>
            <p:cNvGrpSpPr/>
            <p:nvPr/>
          </p:nvGrpSpPr>
          <p:grpSpPr>
            <a:xfrm>
              <a:off x="2688" y="1440"/>
              <a:ext cx="96" cy="192"/>
              <a:chOff x="1104" y="3600"/>
              <a:chExt cx="96" cy="192"/>
            </a:xfrm>
          </p:grpSpPr>
          <p:sp>
            <p:nvSpPr>
              <p:cNvPr id="70736" name="Line 13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37" name="Line 14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727" name="Group 15"/>
            <p:cNvGrpSpPr/>
            <p:nvPr/>
          </p:nvGrpSpPr>
          <p:grpSpPr>
            <a:xfrm>
              <a:off x="3600" y="1392"/>
              <a:ext cx="96" cy="192"/>
              <a:chOff x="1104" y="3600"/>
              <a:chExt cx="96" cy="192"/>
            </a:xfrm>
          </p:grpSpPr>
          <p:sp>
            <p:nvSpPr>
              <p:cNvPr id="70734" name="Line 16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35" name="Line 17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728" name="Group 18"/>
            <p:cNvGrpSpPr/>
            <p:nvPr/>
          </p:nvGrpSpPr>
          <p:grpSpPr>
            <a:xfrm>
              <a:off x="4512" y="1392"/>
              <a:ext cx="96" cy="192"/>
              <a:chOff x="1104" y="3600"/>
              <a:chExt cx="96" cy="192"/>
            </a:xfrm>
          </p:grpSpPr>
          <p:sp>
            <p:nvSpPr>
              <p:cNvPr id="70732" name="Line 19"/>
              <p:cNvSpPr/>
              <p:nvPr/>
            </p:nvSpPr>
            <p:spPr>
              <a:xfrm flipH="1"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33" name="Line 20"/>
              <p:cNvSpPr/>
              <p:nvPr/>
            </p:nvSpPr>
            <p:spPr>
              <a:xfrm>
                <a:off x="1104" y="3600"/>
                <a:ext cx="96" cy="19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0729" name="Freeform 21"/>
            <p:cNvSpPr/>
            <p:nvPr/>
          </p:nvSpPr>
          <p:spPr>
            <a:xfrm>
              <a:off x="1536" y="1200"/>
              <a:ext cx="960" cy="240"/>
            </a:xfrm>
            <a:custGeom>
              <a:avLst/>
              <a:gdLst>
                <a:gd name="txL" fmla="*/ 0 w 960"/>
                <a:gd name="txT" fmla="*/ 0 h 240"/>
                <a:gd name="txR" fmla="*/ 960 w 960"/>
                <a:gd name="txB" fmla="*/ 240 h 240"/>
              </a:gdLst>
              <a:ahLst/>
              <a:cxnLst>
                <a:cxn ang="0">
                  <a:pos x="960" y="240"/>
                </a:cxn>
                <a:cxn ang="0">
                  <a:pos x="960" y="0"/>
                </a:cxn>
                <a:cxn ang="0">
                  <a:pos x="0" y="0"/>
                </a:cxn>
              </a:cxnLst>
              <a:rect l="txL" t="txT" r="txR" b="txB"/>
              <a:pathLst>
                <a:path w="960" h="240">
                  <a:moveTo>
                    <a:pt x="960" y="240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30" name="Freeform 22"/>
            <p:cNvSpPr/>
            <p:nvPr/>
          </p:nvSpPr>
          <p:spPr>
            <a:xfrm>
              <a:off x="2304" y="1152"/>
              <a:ext cx="1152" cy="240"/>
            </a:xfrm>
            <a:custGeom>
              <a:avLst/>
              <a:gdLst>
                <a:gd name="txL" fmla="*/ 0 w 1152"/>
                <a:gd name="txT" fmla="*/ 0 h 240"/>
                <a:gd name="txR" fmla="*/ 1152 w 1152"/>
                <a:gd name="txB" fmla="*/ 240 h 240"/>
              </a:gdLst>
              <a:ahLst/>
              <a:cxnLst>
                <a:cxn ang="0">
                  <a:pos x="1152" y="240"/>
                </a:cxn>
                <a:cxn ang="0">
                  <a:pos x="1152" y="0"/>
                </a:cxn>
                <a:cxn ang="0">
                  <a:pos x="0" y="0"/>
                </a:cxn>
                <a:cxn ang="0">
                  <a:pos x="0" y="192"/>
                </a:cxn>
              </a:cxnLst>
              <a:rect l="txL" t="txT" r="txR" b="txB"/>
              <a:pathLst>
                <a:path w="1152" h="240">
                  <a:moveTo>
                    <a:pt x="1152" y="240"/>
                  </a:moveTo>
                  <a:lnTo>
                    <a:pt x="1152" y="0"/>
                  </a:ln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31" name="Freeform 23"/>
            <p:cNvSpPr/>
            <p:nvPr/>
          </p:nvSpPr>
          <p:spPr>
            <a:xfrm>
              <a:off x="4272" y="1200"/>
              <a:ext cx="960" cy="240"/>
            </a:xfrm>
            <a:custGeom>
              <a:avLst/>
              <a:gdLst>
                <a:gd name="txL" fmla="*/ 0 w 960"/>
                <a:gd name="txT" fmla="*/ 0 h 240"/>
                <a:gd name="txR" fmla="*/ 960 w 960"/>
                <a:gd name="txB" fmla="*/ 240 h 240"/>
              </a:gdLst>
              <a:ahLst/>
              <a:cxnLst>
                <a:cxn ang="0">
                  <a:pos x="960" y="240"/>
                </a:cxn>
                <a:cxn ang="0">
                  <a:pos x="960" y="0"/>
                </a:cxn>
                <a:cxn ang="0">
                  <a:pos x="0" y="0"/>
                </a:cxn>
              </a:cxnLst>
              <a:rect l="txL" t="txT" r="txR" b="txB"/>
              <a:pathLst>
                <a:path w="960" h="240">
                  <a:moveTo>
                    <a:pt x="960" y="240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81000" y="1447800"/>
            <a:ext cx="8077200" cy="1152525"/>
            <a:chOff x="240" y="912"/>
            <a:chExt cx="5088" cy="726"/>
          </a:xfrm>
        </p:grpSpPr>
        <p:grpSp>
          <p:nvGrpSpPr>
            <p:cNvPr id="70694" name="Group 25"/>
            <p:cNvGrpSpPr/>
            <p:nvPr/>
          </p:nvGrpSpPr>
          <p:grpSpPr>
            <a:xfrm>
              <a:off x="240" y="912"/>
              <a:ext cx="5088" cy="726"/>
              <a:chOff x="240" y="864"/>
              <a:chExt cx="5088" cy="726"/>
            </a:xfrm>
          </p:grpSpPr>
          <p:sp>
            <p:nvSpPr>
              <p:cNvPr id="70698" name="Text Box 26"/>
              <p:cNvSpPr txBox="1"/>
              <p:nvPr/>
            </p:nvSpPr>
            <p:spPr>
              <a:xfrm>
                <a:off x="1248" y="864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current</a:t>
                </a:r>
              </a:p>
            </p:txBody>
          </p:sp>
          <p:sp>
            <p:nvSpPr>
              <p:cNvPr id="70699" name="Line 27"/>
              <p:cNvSpPr/>
              <p:nvPr/>
            </p:nvSpPr>
            <p:spPr>
              <a:xfrm>
                <a:off x="1872" y="1056"/>
                <a:ext cx="28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00" name="Line 28"/>
              <p:cNvSpPr/>
              <p:nvPr/>
            </p:nvSpPr>
            <p:spPr>
              <a:xfrm>
                <a:off x="768" y="144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01" name="Line 29"/>
              <p:cNvSpPr/>
              <p:nvPr/>
            </p:nvSpPr>
            <p:spPr>
              <a:xfrm>
                <a:off x="3408" y="143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02" name="Line 30"/>
              <p:cNvSpPr/>
              <p:nvPr/>
            </p:nvSpPr>
            <p:spPr>
              <a:xfrm>
                <a:off x="1584" y="144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03" name="Text Box 31"/>
              <p:cNvSpPr txBox="1"/>
              <p:nvPr/>
            </p:nvSpPr>
            <p:spPr>
              <a:xfrm>
                <a:off x="3792" y="1194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grpSp>
            <p:nvGrpSpPr>
              <p:cNvPr id="70704" name="Group 32"/>
              <p:cNvGrpSpPr/>
              <p:nvPr/>
            </p:nvGrpSpPr>
            <p:grpSpPr>
              <a:xfrm>
                <a:off x="2880" y="1290"/>
                <a:ext cx="624" cy="294"/>
                <a:chOff x="2208" y="2256"/>
                <a:chExt cx="624" cy="294"/>
              </a:xfrm>
            </p:grpSpPr>
            <p:sp>
              <p:nvSpPr>
                <p:cNvPr id="70721" name="Text Box 3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22" name="Line 3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705" name="Group 35"/>
              <p:cNvGrpSpPr/>
              <p:nvPr/>
            </p:nvGrpSpPr>
            <p:grpSpPr>
              <a:xfrm>
                <a:off x="4704" y="1296"/>
                <a:ext cx="624" cy="294"/>
                <a:chOff x="2208" y="2256"/>
                <a:chExt cx="624" cy="294"/>
              </a:xfrm>
            </p:grpSpPr>
            <p:sp>
              <p:nvSpPr>
                <p:cNvPr id="70719" name="Text Box 36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20" name="Line 37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706" name="Group 38"/>
              <p:cNvGrpSpPr/>
              <p:nvPr/>
            </p:nvGrpSpPr>
            <p:grpSpPr>
              <a:xfrm>
                <a:off x="288" y="1296"/>
                <a:ext cx="624" cy="294"/>
                <a:chOff x="1344" y="3552"/>
                <a:chExt cx="624" cy="294"/>
              </a:xfrm>
            </p:grpSpPr>
            <p:grpSp>
              <p:nvGrpSpPr>
                <p:cNvPr id="70715" name="Group 39"/>
                <p:cNvGrpSpPr/>
                <p:nvPr/>
              </p:nvGrpSpPr>
              <p:grpSpPr>
                <a:xfrm>
                  <a:off x="1344" y="3552"/>
                  <a:ext cx="624" cy="294"/>
                  <a:chOff x="2208" y="2256"/>
                  <a:chExt cx="624" cy="294"/>
                </a:xfrm>
              </p:grpSpPr>
              <p:sp>
                <p:nvSpPr>
                  <p:cNvPr id="70717" name="Text Box 40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0718" name="Line 41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0716" name="Rectangle 42" descr="深色上对角线"/>
                <p:cNvSpPr/>
                <p:nvPr/>
              </p:nvSpPr>
              <p:spPr>
                <a:xfrm>
                  <a:off x="1344" y="3552"/>
                  <a:ext cx="432" cy="288"/>
                </a:xfrm>
                <a:prstGeom prst="rect">
                  <a:avLst/>
                </a:prstGeom>
                <a:blipFill rotWithShape="0">
                  <a:blip r:embed="rId3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0707" name="Text Box 43"/>
              <p:cNvSpPr txBox="1"/>
              <p:nvPr/>
            </p:nvSpPr>
            <p:spPr>
              <a:xfrm>
                <a:off x="240" y="86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70708" name="Line 44"/>
              <p:cNvSpPr/>
              <p:nvPr/>
            </p:nvSpPr>
            <p:spPr>
              <a:xfrm>
                <a:off x="672" y="1056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09" name="Line 45"/>
              <p:cNvSpPr/>
              <p:nvPr/>
            </p:nvSpPr>
            <p:spPr>
              <a:xfrm>
                <a:off x="4368" y="143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0710" name="Group 46"/>
              <p:cNvGrpSpPr/>
              <p:nvPr/>
            </p:nvGrpSpPr>
            <p:grpSpPr>
              <a:xfrm>
                <a:off x="1920" y="1290"/>
                <a:ext cx="624" cy="294"/>
                <a:chOff x="2208" y="2256"/>
                <a:chExt cx="624" cy="294"/>
              </a:xfrm>
            </p:grpSpPr>
            <p:sp>
              <p:nvSpPr>
                <p:cNvPr id="70713" name="Text Box 47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14" name="Line 48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11" name="Text Box 49"/>
              <p:cNvSpPr txBox="1"/>
              <p:nvPr/>
            </p:nvSpPr>
            <p:spPr>
              <a:xfrm>
                <a:off x="1056" y="1200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sp>
            <p:nvSpPr>
              <p:cNvPr id="70712" name="Line 50"/>
              <p:cNvSpPr/>
              <p:nvPr/>
            </p:nvSpPr>
            <p:spPr>
              <a:xfrm>
                <a:off x="2496" y="1440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0695" name="Text Box 51"/>
            <p:cNvSpPr txBox="1"/>
            <p:nvPr/>
          </p:nvSpPr>
          <p:spPr>
            <a:xfrm>
              <a:off x="1776" y="1296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0696" name="Text Box 52"/>
            <p:cNvSpPr txBox="1"/>
            <p:nvPr/>
          </p:nvSpPr>
          <p:spPr>
            <a:xfrm>
              <a:off x="2736" y="1296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697" name="Text Box 53"/>
            <p:cNvSpPr txBox="1"/>
            <p:nvPr/>
          </p:nvSpPr>
          <p:spPr>
            <a:xfrm>
              <a:off x="4560" y="1248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n</a:t>
              </a:r>
            </a:p>
          </p:txBody>
        </p:sp>
      </p:grpSp>
      <p:grpSp>
        <p:nvGrpSpPr>
          <p:cNvPr id="15" name="Group 54"/>
          <p:cNvGrpSpPr/>
          <p:nvPr/>
        </p:nvGrpSpPr>
        <p:grpSpPr>
          <a:xfrm>
            <a:off x="152400" y="3657600"/>
            <a:ext cx="8382000" cy="1152525"/>
            <a:chOff x="96" y="2304"/>
            <a:chExt cx="5280" cy="726"/>
          </a:xfrm>
        </p:grpSpPr>
        <p:grpSp>
          <p:nvGrpSpPr>
            <p:cNvPr id="70663" name="Group 55"/>
            <p:cNvGrpSpPr/>
            <p:nvPr/>
          </p:nvGrpSpPr>
          <p:grpSpPr>
            <a:xfrm>
              <a:off x="96" y="2304"/>
              <a:ext cx="5280" cy="726"/>
              <a:chOff x="96" y="2304"/>
              <a:chExt cx="5280" cy="726"/>
            </a:xfrm>
          </p:grpSpPr>
          <p:sp>
            <p:nvSpPr>
              <p:cNvPr id="70668" name="Line 56"/>
              <p:cNvSpPr/>
              <p:nvPr/>
            </p:nvSpPr>
            <p:spPr>
              <a:xfrm>
                <a:off x="624" y="288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669" name="Line 57"/>
              <p:cNvSpPr/>
              <p:nvPr/>
            </p:nvSpPr>
            <p:spPr>
              <a:xfrm>
                <a:off x="1392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670" name="Text Box 58"/>
              <p:cNvSpPr txBox="1"/>
              <p:nvPr/>
            </p:nvSpPr>
            <p:spPr>
              <a:xfrm>
                <a:off x="3936" y="2634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grpSp>
            <p:nvGrpSpPr>
              <p:cNvPr id="70671" name="Group 59"/>
              <p:cNvGrpSpPr/>
              <p:nvPr/>
            </p:nvGrpSpPr>
            <p:grpSpPr>
              <a:xfrm>
                <a:off x="2496" y="2730"/>
                <a:ext cx="624" cy="294"/>
                <a:chOff x="2208" y="2256"/>
                <a:chExt cx="624" cy="294"/>
              </a:xfrm>
            </p:grpSpPr>
            <p:sp>
              <p:nvSpPr>
                <p:cNvPr id="70692" name="Text Box 60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93" name="Line 61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72" name="Group 62"/>
              <p:cNvGrpSpPr/>
              <p:nvPr/>
            </p:nvGrpSpPr>
            <p:grpSpPr>
              <a:xfrm>
                <a:off x="4752" y="2736"/>
                <a:ext cx="624" cy="294"/>
                <a:chOff x="2208" y="2256"/>
                <a:chExt cx="624" cy="294"/>
              </a:xfrm>
            </p:grpSpPr>
            <p:sp>
              <p:nvSpPr>
                <p:cNvPr id="70690" name="Text Box 6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91" name="Line 6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73" name="Group 65"/>
              <p:cNvGrpSpPr/>
              <p:nvPr/>
            </p:nvGrpSpPr>
            <p:grpSpPr>
              <a:xfrm>
                <a:off x="144" y="2736"/>
                <a:ext cx="624" cy="294"/>
                <a:chOff x="1344" y="3552"/>
                <a:chExt cx="624" cy="294"/>
              </a:xfrm>
            </p:grpSpPr>
            <p:grpSp>
              <p:nvGrpSpPr>
                <p:cNvPr id="70686" name="Group 66"/>
                <p:cNvGrpSpPr/>
                <p:nvPr/>
              </p:nvGrpSpPr>
              <p:grpSpPr>
                <a:xfrm>
                  <a:off x="1344" y="3552"/>
                  <a:ext cx="624" cy="294"/>
                  <a:chOff x="2208" y="2256"/>
                  <a:chExt cx="624" cy="294"/>
                </a:xfrm>
              </p:grpSpPr>
              <p:sp>
                <p:nvSpPr>
                  <p:cNvPr id="70688" name="Text Box 67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0689" name="Line 68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0687" name="Rectangle 69" descr="深色上对角线"/>
                <p:cNvSpPr/>
                <p:nvPr/>
              </p:nvSpPr>
              <p:spPr>
                <a:xfrm>
                  <a:off x="1344" y="3552"/>
                  <a:ext cx="432" cy="288"/>
                </a:xfrm>
                <a:prstGeom prst="rect">
                  <a:avLst/>
                </a:prstGeom>
                <a:blipFill rotWithShape="0">
                  <a:blip r:embed="rId3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0674" name="Text Box 70"/>
              <p:cNvSpPr txBox="1"/>
              <p:nvPr/>
            </p:nvSpPr>
            <p:spPr>
              <a:xfrm>
                <a:off x="96" y="230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70675" name="Line 71"/>
              <p:cNvSpPr/>
              <p:nvPr/>
            </p:nvSpPr>
            <p:spPr>
              <a:xfrm>
                <a:off x="528" y="2496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0676" name="Group 72"/>
              <p:cNvGrpSpPr/>
              <p:nvPr/>
            </p:nvGrpSpPr>
            <p:grpSpPr>
              <a:xfrm>
                <a:off x="1680" y="2730"/>
                <a:ext cx="624" cy="294"/>
                <a:chOff x="2208" y="2256"/>
                <a:chExt cx="624" cy="294"/>
              </a:xfrm>
            </p:grpSpPr>
            <p:sp>
              <p:nvSpPr>
                <p:cNvPr id="70684" name="Text Box 7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5" name="Line 7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677" name="Text Box 75"/>
              <p:cNvSpPr txBox="1"/>
              <p:nvPr/>
            </p:nvSpPr>
            <p:spPr>
              <a:xfrm>
                <a:off x="912" y="2640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sp>
            <p:nvSpPr>
              <p:cNvPr id="70678" name="Line 76"/>
              <p:cNvSpPr/>
              <p:nvPr/>
            </p:nvSpPr>
            <p:spPr>
              <a:xfrm>
                <a:off x="2208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679" name="Line 77"/>
              <p:cNvSpPr/>
              <p:nvPr/>
            </p:nvSpPr>
            <p:spPr>
              <a:xfrm>
                <a:off x="3072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680" name="Line 78"/>
              <p:cNvSpPr/>
              <p:nvPr/>
            </p:nvSpPr>
            <p:spPr>
              <a:xfrm>
                <a:off x="4416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0681" name="Group 79"/>
              <p:cNvGrpSpPr/>
              <p:nvPr/>
            </p:nvGrpSpPr>
            <p:grpSpPr>
              <a:xfrm>
                <a:off x="3360" y="2736"/>
                <a:ext cx="624" cy="294"/>
                <a:chOff x="2208" y="2256"/>
                <a:chExt cx="624" cy="294"/>
              </a:xfrm>
            </p:grpSpPr>
            <p:sp>
              <p:nvSpPr>
                <p:cNvPr id="70682" name="Text Box 80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683" name="Line 81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0664" name="Text Box 82"/>
            <p:cNvSpPr txBox="1"/>
            <p:nvPr/>
          </p:nvSpPr>
          <p:spPr>
            <a:xfrm>
              <a:off x="1536" y="2688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70665" name="Text Box 83"/>
            <p:cNvSpPr txBox="1"/>
            <p:nvPr/>
          </p:nvSpPr>
          <p:spPr>
            <a:xfrm>
              <a:off x="2304" y="2688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n-1</a:t>
              </a:r>
            </a:p>
          </p:txBody>
        </p:sp>
        <p:sp>
          <p:nvSpPr>
            <p:cNvPr id="70666" name="Text Box 84"/>
            <p:cNvSpPr txBox="1"/>
            <p:nvPr/>
          </p:nvSpPr>
          <p:spPr>
            <a:xfrm>
              <a:off x="3216" y="2688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n-2</a:t>
              </a:r>
            </a:p>
          </p:txBody>
        </p:sp>
        <p:sp>
          <p:nvSpPr>
            <p:cNvPr id="70667" name="Text Box 85"/>
            <p:cNvSpPr txBox="1"/>
            <p:nvPr/>
          </p:nvSpPr>
          <p:spPr>
            <a:xfrm>
              <a:off x="4608" y="2688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2800" b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Example  (continue1):</a:t>
            </a:r>
          </a:p>
        </p:txBody>
      </p:sp>
      <p:grpSp>
        <p:nvGrpSpPr>
          <p:cNvPr id="71684" name="Group 4"/>
          <p:cNvGrpSpPr/>
          <p:nvPr/>
        </p:nvGrpSpPr>
        <p:grpSpPr>
          <a:xfrm>
            <a:off x="152400" y="1371600"/>
            <a:ext cx="8382000" cy="1152525"/>
            <a:chOff x="48" y="1056"/>
            <a:chExt cx="5280" cy="726"/>
          </a:xfrm>
        </p:grpSpPr>
        <p:sp>
          <p:nvSpPr>
            <p:cNvPr id="71747" name="Text Box 5"/>
            <p:cNvSpPr txBox="1"/>
            <p:nvPr/>
          </p:nvSpPr>
          <p:spPr>
            <a:xfrm>
              <a:off x="48" y="105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head</a:t>
              </a:r>
            </a:p>
          </p:txBody>
        </p:sp>
        <p:grpSp>
          <p:nvGrpSpPr>
            <p:cNvPr id="71748" name="Group 6"/>
            <p:cNvGrpSpPr/>
            <p:nvPr/>
          </p:nvGrpSpPr>
          <p:grpSpPr>
            <a:xfrm>
              <a:off x="96" y="1248"/>
              <a:ext cx="5232" cy="534"/>
              <a:chOff x="96" y="1248"/>
              <a:chExt cx="5232" cy="534"/>
            </a:xfrm>
          </p:grpSpPr>
          <p:sp>
            <p:nvSpPr>
              <p:cNvPr id="71749" name="Line 7"/>
              <p:cNvSpPr/>
              <p:nvPr/>
            </p:nvSpPr>
            <p:spPr>
              <a:xfrm>
                <a:off x="576" y="16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50" name="Line 8"/>
              <p:cNvSpPr/>
              <p:nvPr/>
            </p:nvSpPr>
            <p:spPr>
              <a:xfrm>
                <a:off x="1344" y="16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51" name="Text Box 9"/>
              <p:cNvSpPr txBox="1"/>
              <p:nvPr/>
            </p:nvSpPr>
            <p:spPr>
              <a:xfrm>
                <a:off x="3888" y="1386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grpSp>
            <p:nvGrpSpPr>
              <p:cNvPr id="71752" name="Group 10"/>
              <p:cNvGrpSpPr/>
              <p:nvPr/>
            </p:nvGrpSpPr>
            <p:grpSpPr>
              <a:xfrm>
                <a:off x="2448" y="1482"/>
                <a:ext cx="624" cy="294"/>
                <a:chOff x="2208" y="2256"/>
                <a:chExt cx="624" cy="294"/>
              </a:xfrm>
            </p:grpSpPr>
            <p:sp>
              <p:nvSpPr>
                <p:cNvPr id="71772" name="Text Box 11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773" name="Line 12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753" name="Group 13"/>
              <p:cNvGrpSpPr/>
              <p:nvPr/>
            </p:nvGrpSpPr>
            <p:grpSpPr>
              <a:xfrm>
                <a:off x="4704" y="1488"/>
                <a:ext cx="624" cy="294"/>
                <a:chOff x="2208" y="2256"/>
                <a:chExt cx="624" cy="294"/>
              </a:xfrm>
            </p:grpSpPr>
            <p:sp>
              <p:nvSpPr>
                <p:cNvPr id="71770" name="Text Box 14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771" name="Line 15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754" name="Group 16"/>
              <p:cNvGrpSpPr/>
              <p:nvPr/>
            </p:nvGrpSpPr>
            <p:grpSpPr>
              <a:xfrm>
                <a:off x="96" y="1488"/>
                <a:ext cx="624" cy="294"/>
                <a:chOff x="1344" y="3552"/>
                <a:chExt cx="624" cy="294"/>
              </a:xfrm>
            </p:grpSpPr>
            <p:grpSp>
              <p:nvGrpSpPr>
                <p:cNvPr id="71766" name="Group 17"/>
                <p:cNvGrpSpPr/>
                <p:nvPr/>
              </p:nvGrpSpPr>
              <p:grpSpPr>
                <a:xfrm>
                  <a:off x="1344" y="3552"/>
                  <a:ext cx="624" cy="294"/>
                  <a:chOff x="2208" y="2256"/>
                  <a:chExt cx="624" cy="294"/>
                </a:xfrm>
              </p:grpSpPr>
              <p:sp>
                <p:nvSpPr>
                  <p:cNvPr id="71768" name="Text Box 18"/>
                  <p:cNvSpPr txBox="1"/>
                  <p:nvPr/>
                </p:nvSpPr>
                <p:spPr>
                  <a:xfrm>
                    <a:off x="2208" y="2256"/>
                    <a:ext cx="624" cy="29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zh-CN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1769" name="Line 19"/>
                  <p:cNvSpPr/>
                  <p:nvPr/>
                </p:nvSpPr>
                <p:spPr>
                  <a:xfrm>
                    <a:off x="2640" y="2256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1767" name="Rectangle 20" descr="深色上对角线"/>
                <p:cNvSpPr/>
                <p:nvPr/>
              </p:nvSpPr>
              <p:spPr>
                <a:xfrm>
                  <a:off x="1344" y="3552"/>
                  <a:ext cx="432" cy="288"/>
                </a:xfrm>
                <a:prstGeom prst="rect">
                  <a:avLst/>
                </a:prstGeom>
                <a:blipFill rotWithShape="0">
                  <a:blip r:embed="rId3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1755" name="Line 21"/>
              <p:cNvSpPr/>
              <p:nvPr/>
            </p:nvSpPr>
            <p:spPr>
              <a:xfrm>
                <a:off x="480" y="1248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1756" name="Group 22"/>
              <p:cNvGrpSpPr/>
              <p:nvPr/>
            </p:nvGrpSpPr>
            <p:grpSpPr>
              <a:xfrm>
                <a:off x="1632" y="1482"/>
                <a:ext cx="624" cy="294"/>
                <a:chOff x="2208" y="2256"/>
                <a:chExt cx="624" cy="294"/>
              </a:xfrm>
            </p:grpSpPr>
            <p:sp>
              <p:nvSpPr>
                <p:cNvPr id="71764" name="Text Box 23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765" name="Line 24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757" name="Text Box 25"/>
              <p:cNvSpPr txBox="1"/>
              <p:nvPr/>
            </p:nvSpPr>
            <p:spPr>
              <a:xfrm>
                <a:off x="864" y="1392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sp>
            <p:nvSpPr>
              <p:cNvPr id="71758" name="Line 26"/>
              <p:cNvSpPr/>
              <p:nvPr/>
            </p:nvSpPr>
            <p:spPr>
              <a:xfrm>
                <a:off x="2160" y="16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59" name="Line 27"/>
              <p:cNvSpPr/>
              <p:nvPr/>
            </p:nvSpPr>
            <p:spPr>
              <a:xfrm>
                <a:off x="4368" y="16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71760" name="Group 28"/>
              <p:cNvGrpSpPr/>
              <p:nvPr/>
            </p:nvGrpSpPr>
            <p:grpSpPr>
              <a:xfrm>
                <a:off x="3312" y="1488"/>
                <a:ext cx="624" cy="294"/>
                <a:chOff x="2208" y="2256"/>
                <a:chExt cx="624" cy="294"/>
              </a:xfrm>
            </p:grpSpPr>
            <p:sp>
              <p:nvSpPr>
                <p:cNvPr id="71762" name="Text Box 29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763" name="Line 30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761" name="Freeform 31"/>
              <p:cNvSpPr/>
              <p:nvPr/>
            </p:nvSpPr>
            <p:spPr>
              <a:xfrm>
                <a:off x="1872" y="1296"/>
                <a:ext cx="1104" cy="336"/>
              </a:xfrm>
              <a:custGeom>
                <a:avLst/>
                <a:gdLst>
                  <a:gd name="txL" fmla="*/ 0 w 1104"/>
                  <a:gd name="txT" fmla="*/ 0 h 336"/>
                  <a:gd name="txR" fmla="*/ 1104 w 1104"/>
                  <a:gd name="txB" fmla="*/ 336 h 336"/>
                </a:gdLst>
                <a:ahLst/>
                <a:cxnLst>
                  <a:cxn ang="0">
                    <a:pos x="1104" y="336"/>
                  </a:cxn>
                  <a:cxn ang="0">
                    <a:pos x="1104" y="0"/>
                  </a:cxn>
                  <a:cxn ang="0">
                    <a:pos x="0" y="0"/>
                  </a:cxn>
                  <a:cxn ang="0">
                    <a:pos x="0" y="192"/>
                  </a:cxn>
                </a:cxnLst>
                <a:rect l="txL" t="txT" r="txR" b="txB"/>
                <a:pathLst>
                  <a:path w="1104" h="336">
                    <a:moveTo>
                      <a:pt x="1104" y="336"/>
                    </a:moveTo>
                    <a:lnTo>
                      <a:pt x="1104" y="0"/>
                    </a:ln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2"/>
          <p:cNvGrpSpPr/>
          <p:nvPr/>
        </p:nvGrpSpPr>
        <p:grpSpPr>
          <a:xfrm>
            <a:off x="4343400" y="2590799"/>
            <a:ext cx="2819400" cy="981075"/>
            <a:chOff x="2736" y="1632"/>
            <a:chExt cx="1776" cy="618"/>
          </a:xfrm>
        </p:grpSpPr>
        <p:sp>
          <p:nvSpPr>
            <p:cNvPr id="71745" name="Text Box 33"/>
            <p:cNvSpPr txBox="1"/>
            <p:nvPr/>
          </p:nvSpPr>
          <p:spPr>
            <a:xfrm>
              <a:off x="2736" y="1920"/>
              <a:ext cx="177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2800" b="0" dirty="0" smtClean="0">
                  <a:solidFill>
                    <a:srgbClr val="3B812F"/>
                  </a:solidFill>
                </a:rPr>
                <a:t>记录指针</a:t>
              </a:r>
              <a:r>
                <a:rPr lang="en-US" altLang="zh-CN" sz="2800" b="0" dirty="0" smtClean="0">
                  <a:solidFill>
                    <a:srgbClr val="3B812F"/>
                  </a:solidFill>
                </a:rPr>
                <a:t>1</a:t>
              </a:r>
              <a:endParaRPr lang="en-US" altLang="zh-CN" sz="2800" b="0" dirty="0">
                <a:solidFill>
                  <a:srgbClr val="3B812F"/>
                </a:solidFill>
              </a:endParaRPr>
            </a:p>
          </p:txBody>
        </p:sp>
        <p:sp>
          <p:nvSpPr>
            <p:cNvPr id="71746" name="Line 34"/>
            <p:cNvSpPr/>
            <p:nvPr/>
          </p:nvSpPr>
          <p:spPr>
            <a:xfrm flipH="1" flipV="1">
              <a:off x="2784" y="1632"/>
              <a:ext cx="432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" name="Group 35"/>
          <p:cNvGrpSpPr/>
          <p:nvPr/>
        </p:nvGrpSpPr>
        <p:grpSpPr>
          <a:xfrm>
            <a:off x="1066800" y="2590800"/>
            <a:ext cx="3100388" cy="900113"/>
            <a:chOff x="672" y="1632"/>
            <a:chExt cx="1953" cy="567"/>
          </a:xfrm>
        </p:grpSpPr>
        <p:sp>
          <p:nvSpPr>
            <p:cNvPr id="71743" name="Text Box 36"/>
            <p:cNvSpPr txBox="1"/>
            <p:nvPr/>
          </p:nvSpPr>
          <p:spPr>
            <a:xfrm>
              <a:off x="672" y="1872"/>
              <a:ext cx="19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2800" b="0" dirty="0" smtClean="0">
                  <a:solidFill>
                    <a:srgbClr val="3B812F"/>
                  </a:solidFill>
                </a:rPr>
                <a:t>          记录指针</a:t>
              </a:r>
              <a:r>
                <a:rPr lang="en-US" altLang="zh-CN" sz="2800" b="0" dirty="0" smtClean="0">
                  <a:solidFill>
                    <a:srgbClr val="3B812F"/>
                  </a:solidFill>
                </a:rPr>
                <a:t>2</a:t>
              </a:r>
              <a:endParaRPr lang="en-US" altLang="zh-CN" sz="2800" b="0" dirty="0">
                <a:solidFill>
                  <a:srgbClr val="3B812F"/>
                </a:solidFill>
              </a:endParaRPr>
            </a:p>
          </p:txBody>
        </p:sp>
        <p:sp>
          <p:nvSpPr>
            <p:cNvPr id="71744" name="Line 37"/>
            <p:cNvSpPr/>
            <p:nvPr/>
          </p:nvSpPr>
          <p:spPr>
            <a:xfrm flipV="1">
              <a:off x="1872" y="1632"/>
              <a:ext cx="96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00742" name="Text Box 38"/>
          <p:cNvSpPr txBox="1"/>
          <p:nvPr/>
        </p:nvSpPr>
        <p:spPr>
          <a:xfrm>
            <a:off x="4800600" y="25146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3300"/>
                </a:solidFill>
              </a:rPr>
              <a:t>q</a:t>
            </a:r>
          </a:p>
        </p:txBody>
      </p:sp>
      <p:sp>
        <p:nvSpPr>
          <p:cNvPr id="200743" name="Text Box 39"/>
          <p:cNvSpPr txBox="1"/>
          <p:nvPr/>
        </p:nvSpPr>
        <p:spPr>
          <a:xfrm>
            <a:off x="2743200" y="25908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200744" name="Text Box 40"/>
          <p:cNvSpPr txBox="1"/>
          <p:nvPr/>
        </p:nvSpPr>
        <p:spPr>
          <a:xfrm>
            <a:off x="3059113" y="270827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3300"/>
                </a:solidFill>
              </a:rPr>
              <a:t>q-&gt;next = r</a:t>
            </a:r>
          </a:p>
        </p:txBody>
      </p:sp>
      <p:sp>
        <p:nvSpPr>
          <p:cNvPr id="200745" name="Line 41"/>
          <p:cNvSpPr/>
          <p:nvPr/>
        </p:nvSpPr>
        <p:spPr>
          <a:xfrm flipH="1">
            <a:off x="5715000" y="1295400"/>
            <a:ext cx="381000" cy="685800"/>
          </a:xfrm>
          <a:prstGeom prst="line">
            <a:avLst/>
          </a:prstGeom>
          <a:ln w="57150" cap="flat" cmpd="sng">
            <a:solidFill>
              <a:srgbClr val="339966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2" name="Group 42"/>
          <p:cNvGrpSpPr/>
          <p:nvPr/>
        </p:nvGrpSpPr>
        <p:grpSpPr>
          <a:xfrm>
            <a:off x="4165652" y="2575153"/>
            <a:ext cx="5219700" cy="1597487"/>
            <a:chOff x="2447" y="1584"/>
            <a:chExt cx="3168" cy="1688"/>
          </a:xfrm>
        </p:grpSpPr>
        <p:sp>
          <p:nvSpPr>
            <p:cNvPr id="71741" name="Text Box 43"/>
            <p:cNvSpPr txBox="1"/>
            <p:nvPr/>
          </p:nvSpPr>
          <p:spPr>
            <a:xfrm>
              <a:off x="2447" y="2723"/>
              <a:ext cx="3168" cy="5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zh-CN" altLang="en-US" sz="2800" b="0" dirty="0" smtClean="0">
                  <a:solidFill>
                    <a:srgbClr val="339966"/>
                  </a:solidFill>
                </a:rPr>
                <a:t>                                记录指针</a:t>
              </a:r>
              <a:r>
                <a:rPr lang="en-US" altLang="zh-CN" sz="2800" b="0" dirty="0" smtClean="0">
                  <a:solidFill>
                    <a:srgbClr val="339966"/>
                  </a:solidFill>
                </a:rPr>
                <a:t>3</a:t>
              </a:r>
              <a:endParaRPr lang="en-US" altLang="zh-CN" sz="2800" b="0" dirty="0">
                <a:solidFill>
                  <a:srgbClr val="339966"/>
                </a:solidFill>
              </a:endParaRPr>
            </a:p>
          </p:txBody>
        </p:sp>
        <p:sp>
          <p:nvSpPr>
            <p:cNvPr id="71742" name="Line 44"/>
            <p:cNvSpPr/>
            <p:nvPr/>
          </p:nvSpPr>
          <p:spPr>
            <a:xfrm flipH="1" flipV="1">
              <a:off x="3600" y="1584"/>
              <a:ext cx="816" cy="1152"/>
            </a:xfrm>
            <a:prstGeom prst="line">
              <a:avLst/>
            </a:prstGeom>
            <a:ln w="57150" cap="flat" cmpd="sng">
              <a:solidFill>
                <a:srgbClr val="33996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00749" name="Text Box 45"/>
          <p:cNvSpPr txBox="1"/>
          <p:nvPr/>
        </p:nvSpPr>
        <p:spPr>
          <a:xfrm>
            <a:off x="6172200" y="2514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339966"/>
                </a:solidFill>
              </a:rPr>
              <a:t>p</a:t>
            </a:r>
          </a:p>
        </p:txBody>
      </p:sp>
      <p:sp>
        <p:nvSpPr>
          <p:cNvPr id="200750" name="Text Box 46"/>
          <p:cNvSpPr txBox="1"/>
          <p:nvPr/>
        </p:nvSpPr>
        <p:spPr>
          <a:xfrm>
            <a:off x="0" y="3519488"/>
            <a:ext cx="4067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8080"/>
                </a:solidFill>
              </a:rPr>
              <a:t>3</a:t>
            </a:r>
            <a:r>
              <a:rPr lang="zh-CN" altLang="en-US" sz="2800" dirty="0" smtClean="0">
                <a:solidFill>
                  <a:srgbClr val="008080"/>
                </a:solidFill>
              </a:rPr>
              <a:t>个指针</a:t>
            </a:r>
            <a:r>
              <a:rPr lang="en-US" altLang="zh-CN" sz="2800" dirty="0" smtClean="0">
                <a:solidFill>
                  <a:srgbClr val="008080"/>
                </a:solidFill>
              </a:rPr>
              <a:t>: </a:t>
            </a:r>
            <a:r>
              <a:rPr lang="en-US" altLang="zh-CN" sz="2800" dirty="0">
                <a:solidFill>
                  <a:srgbClr val="008080"/>
                </a:solidFill>
              </a:rPr>
              <a:t>p, q, r</a:t>
            </a:r>
          </a:p>
        </p:txBody>
      </p:sp>
      <p:sp>
        <p:nvSpPr>
          <p:cNvPr id="200753" name="Text Box 49"/>
          <p:cNvSpPr txBox="1"/>
          <p:nvPr/>
        </p:nvSpPr>
        <p:spPr>
          <a:xfrm>
            <a:off x="2995613" y="333375"/>
            <a:ext cx="6148387" cy="96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008080"/>
                </a:solidFill>
              </a:rPr>
              <a:t>初始</a:t>
            </a:r>
            <a:r>
              <a:rPr lang="en-US" altLang="zh-CN" sz="2800" dirty="0" smtClean="0">
                <a:solidFill>
                  <a:srgbClr val="008080"/>
                </a:solidFill>
              </a:rPr>
              <a:t>:   </a:t>
            </a:r>
            <a:r>
              <a:rPr lang="en-US" altLang="zh-CN" sz="2800" dirty="0">
                <a:solidFill>
                  <a:srgbClr val="008080"/>
                </a:solidFill>
              </a:rPr>
              <a:t>p = head-&gt;next;	</a:t>
            </a:r>
          </a:p>
          <a:p>
            <a:pPr marL="0" lvl="0" indent="0" eaLnBrk="1" hangingPunct="1">
              <a:spcBef>
                <a:spcPct val="5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8080"/>
                </a:solidFill>
              </a:rPr>
              <a:t>	    r </a:t>
            </a:r>
            <a:r>
              <a:rPr lang="en-US" altLang="zh-CN" sz="2800" dirty="0">
                <a:solidFill>
                  <a:srgbClr val="008080"/>
                </a:solidFill>
              </a:rPr>
              <a:t>= NULL;	q = NULL;  (?)</a:t>
            </a:r>
          </a:p>
        </p:txBody>
      </p:sp>
      <p:sp>
        <p:nvSpPr>
          <p:cNvPr id="200755" name="Text Box 51"/>
          <p:cNvSpPr txBox="1"/>
          <p:nvPr/>
        </p:nvSpPr>
        <p:spPr>
          <a:xfrm>
            <a:off x="385763" y="39243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00781" name="Freeform 77"/>
          <p:cNvSpPr/>
          <p:nvPr/>
        </p:nvSpPr>
        <p:spPr>
          <a:xfrm>
            <a:off x="1241425" y="4284663"/>
            <a:ext cx="1392238" cy="539750"/>
          </a:xfrm>
          <a:custGeom>
            <a:avLst/>
            <a:gdLst>
              <a:gd name="txL" fmla="*/ 0 w 1104"/>
              <a:gd name="txT" fmla="*/ 0 h 336"/>
              <a:gd name="txR" fmla="*/ 1104 w 1104"/>
              <a:gd name="txB" fmla="*/ 336 h 336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1104" h="336">
                <a:moveTo>
                  <a:pt x="1104" y="336"/>
                </a:moveTo>
                <a:lnTo>
                  <a:pt x="1104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83"/>
          <p:cNvGrpSpPr/>
          <p:nvPr/>
        </p:nvGrpSpPr>
        <p:grpSpPr>
          <a:xfrm>
            <a:off x="567531" y="4241147"/>
            <a:ext cx="8466137" cy="854075"/>
            <a:chOff x="297" y="2670"/>
            <a:chExt cx="5333" cy="538"/>
          </a:xfrm>
        </p:grpSpPr>
        <p:sp>
          <p:nvSpPr>
            <p:cNvPr id="71713" name="Line 53"/>
            <p:cNvSpPr/>
            <p:nvPr/>
          </p:nvSpPr>
          <p:spPr>
            <a:xfrm>
              <a:off x="777" y="302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4" name="Line 54"/>
            <p:cNvSpPr/>
            <p:nvPr/>
          </p:nvSpPr>
          <p:spPr>
            <a:xfrm>
              <a:off x="2517" y="302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715" name="Group 56"/>
            <p:cNvGrpSpPr/>
            <p:nvPr/>
          </p:nvGrpSpPr>
          <p:grpSpPr>
            <a:xfrm>
              <a:off x="1939" y="2897"/>
              <a:ext cx="624" cy="294"/>
              <a:chOff x="2208" y="2256"/>
              <a:chExt cx="624" cy="294"/>
            </a:xfrm>
          </p:grpSpPr>
          <p:sp>
            <p:nvSpPr>
              <p:cNvPr id="71739" name="Text Box 57"/>
              <p:cNvSpPr txBox="1"/>
              <p:nvPr/>
            </p:nvSpPr>
            <p:spPr>
              <a:xfrm>
                <a:off x="2208" y="2256"/>
                <a:ext cx="624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zh-CN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40" name="Line 58"/>
              <p:cNvSpPr/>
              <p:nvPr/>
            </p:nvSpPr>
            <p:spPr>
              <a:xfrm>
                <a:off x="2640" y="225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16" name="Group 62"/>
            <p:cNvGrpSpPr/>
            <p:nvPr/>
          </p:nvGrpSpPr>
          <p:grpSpPr>
            <a:xfrm>
              <a:off x="297" y="2910"/>
              <a:ext cx="624" cy="294"/>
              <a:chOff x="1344" y="3552"/>
              <a:chExt cx="624" cy="294"/>
            </a:xfrm>
          </p:grpSpPr>
          <p:grpSp>
            <p:nvGrpSpPr>
              <p:cNvPr id="71735" name="Group 63"/>
              <p:cNvGrpSpPr/>
              <p:nvPr/>
            </p:nvGrpSpPr>
            <p:grpSpPr>
              <a:xfrm>
                <a:off x="1344" y="3552"/>
                <a:ext cx="624" cy="294"/>
                <a:chOff x="2208" y="2256"/>
                <a:chExt cx="624" cy="294"/>
              </a:xfrm>
            </p:grpSpPr>
            <p:sp>
              <p:nvSpPr>
                <p:cNvPr id="71737" name="Text Box 64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738" name="Line 65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736" name="Rectangle 66" descr="深色上对角线"/>
              <p:cNvSpPr/>
              <p:nvPr/>
            </p:nvSpPr>
            <p:spPr>
              <a:xfrm>
                <a:off x="1344" y="3552"/>
                <a:ext cx="432" cy="288"/>
              </a:xfrm>
              <a:prstGeom prst="rect">
                <a:avLst/>
              </a:prstGeom>
              <a:blipFill rotWithShape="0">
                <a:blip r:embed="rId3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1800" b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717" name="Line 67"/>
            <p:cNvSpPr/>
            <p:nvPr/>
          </p:nvSpPr>
          <p:spPr>
            <a:xfrm>
              <a:off x="681" y="2670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718" name="Group 68"/>
            <p:cNvGrpSpPr/>
            <p:nvPr/>
          </p:nvGrpSpPr>
          <p:grpSpPr>
            <a:xfrm>
              <a:off x="1122" y="2897"/>
              <a:ext cx="624" cy="294"/>
              <a:chOff x="2208" y="2256"/>
              <a:chExt cx="624" cy="294"/>
            </a:xfrm>
          </p:grpSpPr>
          <p:sp>
            <p:nvSpPr>
              <p:cNvPr id="71733" name="Text Box 69"/>
              <p:cNvSpPr txBox="1"/>
              <p:nvPr/>
            </p:nvSpPr>
            <p:spPr>
              <a:xfrm>
                <a:off x="2208" y="2256"/>
                <a:ext cx="624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zh-CN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34" name="Line 70"/>
              <p:cNvSpPr/>
              <p:nvPr/>
            </p:nvSpPr>
            <p:spPr>
              <a:xfrm>
                <a:off x="2640" y="225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719" name="Line 72"/>
            <p:cNvSpPr/>
            <p:nvPr/>
          </p:nvSpPr>
          <p:spPr>
            <a:xfrm>
              <a:off x="1651" y="302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720" name="Group 78"/>
            <p:cNvGrpSpPr/>
            <p:nvPr/>
          </p:nvGrpSpPr>
          <p:grpSpPr>
            <a:xfrm>
              <a:off x="4229" y="2812"/>
              <a:ext cx="1401" cy="396"/>
              <a:chOff x="3379" y="2784"/>
              <a:chExt cx="1401" cy="396"/>
            </a:xfrm>
          </p:grpSpPr>
          <p:sp>
            <p:nvSpPr>
              <p:cNvPr id="71728" name="Text Box 55"/>
              <p:cNvSpPr txBox="1"/>
              <p:nvPr/>
            </p:nvSpPr>
            <p:spPr>
              <a:xfrm>
                <a:off x="3379" y="2784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grpSp>
            <p:nvGrpSpPr>
              <p:cNvPr id="71729" name="Group 59"/>
              <p:cNvGrpSpPr/>
              <p:nvPr/>
            </p:nvGrpSpPr>
            <p:grpSpPr>
              <a:xfrm>
                <a:off x="4156" y="2886"/>
                <a:ext cx="624" cy="294"/>
                <a:chOff x="2208" y="2256"/>
                <a:chExt cx="624" cy="294"/>
              </a:xfrm>
            </p:grpSpPr>
            <p:sp>
              <p:nvSpPr>
                <p:cNvPr id="71731" name="Text Box 60"/>
                <p:cNvSpPr txBox="1"/>
                <p:nvPr/>
              </p:nvSpPr>
              <p:spPr>
                <a:xfrm>
                  <a:off x="2208" y="2256"/>
                  <a:ext cx="624" cy="29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endParaRPr lang="zh-CN" altLang="zh-CN" sz="18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732" name="Line 61"/>
                <p:cNvSpPr/>
                <p:nvPr/>
              </p:nvSpPr>
              <p:spPr>
                <a:xfrm>
                  <a:off x="2640" y="2256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730" name="Line 73"/>
              <p:cNvSpPr/>
              <p:nvPr/>
            </p:nvSpPr>
            <p:spPr>
              <a:xfrm>
                <a:off x="3868" y="302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1721" name="Group 74"/>
            <p:cNvGrpSpPr/>
            <p:nvPr/>
          </p:nvGrpSpPr>
          <p:grpSpPr>
            <a:xfrm>
              <a:off x="2803" y="2886"/>
              <a:ext cx="624" cy="294"/>
              <a:chOff x="2208" y="2256"/>
              <a:chExt cx="624" cy="294"/>
            </a:xfrm>
          </p:grpSpPr>
          <p:sp>
            <p:nvSpPr>
              <p:cNvPr id="71726" name="Text Box 75"/>
              <p:cNvSpPr txBox="1"/>
              <p:nvPr/>
            </p:nvSpPr>
            <p:spPr>
              <a:xfrm>
                <a:off x="2208" y="2256"/>
                <a:ext cx="624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zh-CN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27" name="Line 76"/>
              <p:cNvSpPr/>
              <p:nvPr/>
            </p:nvSpPr>
            <p:spPr>
              <a:xfrm>
                <a:off x="2640" y="225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722" name="Line 79"/>
            <p:cNvSpPr/>
            <p:nvPr/>
          </p:nvSpPr>
          <p:spPr>
            <a:xfrm>
              <a:off x="3359" y="3033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723" name="Group 80"/>
            <p:cNvGrpSpPr/>
            <p:nvPr/>
          </p:nvGrpSpPr>
          <p:grpSpPr>
            <a:xfrm>
              <a:off x="3645" y="2897"/>
              <a:ext cx="624" cy="294"/>
              <a:chOff x="2208" y="2256"/>
              <a:chExt cx="624" cy="294"/>
            </a:xfrm>
          </p:grpSpPr>
          <p:sp>
            <p:nvSpPr>
              <p:cNvPr id="71724" name="Text Box 81"/>
              <p:cNvSpPr txBox="1"/>
              <p:nvPr/>
            </p:nvSpPr>
            <p:spPr>
              <a:xfrm>
                <a:off x="2208" y="2256"/>
                <a:ext cx="624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zh-CN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25" name="Line 82"/>
              <p:cNvSpPr/>
              <p:nvPr/>
            </p:nvSpPr>
            <p:spPr>
              <a:xfrm>
                <a:off x="2640" y="225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00788" name="Text Box 84"/>
          <p:cNvSpPr txBox="1"/>
          <p:nvPr/>
        </p:nvSpPr>
        <p:spPr>
          <a:xfrm>
            <a:off x="1962150" y="4014788"/>
            <a:ext cx="457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339966"/>
                </a:solidFill>
              </a:rPr>
              <a:t>p</a:t>
            </a:r>
          </a:p>
        </p:txBody>
      </p:sp>
      <p:sp>
        <p:nvSpPr>
          <p:cNvPr id="200789" name="Text Box 85"/>
          <p:cNvSpPr txBox="1"/>
          <p:nvPr/>
        </p:nvSpPr>
        <p:spPr>
          <a:xfrm>
            <a:off x="341313" y="495935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339966"/>
                </a:solidFill>
              </a:rPr>
              <a:t>r</a:t>
            </a:r>
          </a:p>
        </p:txBody>
      </p:sp>
      <p:sp>
        <p:nvSpPr>
          <p:cNvPr id="200790" name="Text Box 86"/>
          <p:cNvSpPr txBox="1"/>
          <p:nvPr/>
        </p:nvSpPr>
        <p:spPr>
          <a:xfrm>
            <a:off x="836613" y="49149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339966"/>
                </a:solidFill>
              </a:rPr>
              <a:t>q</a:t>
            </a:r>
          </a:p>
        </p:txBody>
      </p:sp>
      <p:sp>
        <p:nvSpPr>
          <p:cNvPr id="200792" name="Text Box 88"/>
          <p:cNvSpPr txBox="1"/>
          <p:nvPr/>
        </p:nvSpPr>
        <p:spPr>
          <a:xfrm>
            <a:off x="250825" y="5364163"/>
            <a:ext cx="53101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000000"/>
                </a:solidFill>
              </a:rPr>
              <a:t>r = q</a:t>
            </a:r>
            <a:r>
              <a:rPr lang="zh-CN" altLang="en-US" sz="3200" b="0" dirty="0">
                <a:solidFill>
                  <a:srgbClr val="000000"/>
                </a:solidFill>
              </a:rPr>
              <a:t>；</a:t>
            </a:r>
            <a:r>
              <a:rPr lang="en-US" altLang="zh-CN" sz="3200" b="0" dirty="0">
                <a:solidFill>
                  <a:srgbClr val="000000"/>
                </a:solidFill>
              </a:rPr>
              <a:t>q = p</a:t>
            </a:r>
            <a:r>
              <a:rPr lang="zh-CN" altLang="en-US" sz="3200" b="0" dirty="0">
                <a:solidFill>
                  <a:srgbClr val="000000"/>
                </a:solidFill>
              </a:rPr>
              <a:t>；</a:t>
            </a:r>
            <a:r>
              <a:rPr lang="en-US" altLang="zh-CN" sz="3200" b="0" dirty="0">
                <a:solidFill>
                  <a:srgbClr val="000000"/>
                </a:solidFill>
              </a:rPr>
              <a:t>p = p</a:t>
            </a:r>
            <a:r>
              <a:rPr lang="en-US" altLang="zh-CN" sz="1800" b="0" dirty="0">
                <a:solidFill>
                  <a:srgbClr val="000000"/>
                </a:solidFill>
              </a:rPr>
              <a:t>→</a:t>
            </a:r>
            <a:r>
              <a:rPr lang="en-US" altLang="zh-CN" sz="3200" b="0" dirty="0">
                <a:solidFill>
                  <a:srgbClr val="000000"/>
                </a:solidFill>
              </a:rPr>
              <a:t>next</a:t>
            </a:r>
            <a:r>
              <a:rPr lang="zh-CN" altLang="en-US" sz="3200" b="0" dirty="0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200793" name="Text Box 89"/>
          <p:cNvSpPr txBox="1"/>
          <p:nvPr/>
        </p:nvSpPr>
        <p:spPr>
          <a:xfrm>
            <a:off x="1962150" y="49149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FF33CC"/>
                </a:solidFill>
              </a:rPr>
              <a:t>q</a:t>
            </a:r>
          </a:p>
        </p:txBody>
      </p:sp>
      <p:sp>
        <p:nvSpPr>
          <p:cNvPr id="200794" name="Text Box 90"/>
          <p:cNvSpPr txBox="1"/>
          <p:nvPr/>
        </p:nvSpPr>
        <p:spPr>
          <a:xfrm>
            <a:off x="3267075" y="49149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FF33CC"/>
                </a:solidFill>
              </a:rPr>
              <a:t>p</a:t>
            </a:r>
          </a:p>
        </p:txBody>
      </p:sp>
      <p:sp>
        <p:nvSpPr>
          <p:cNvPr id="200795" name="Line 91"/>
          <p:cNvSpPr/>
          <p:nvPr/>
        </p:nvSpPr>
        <p:spPr>
          <a:xfrm flipV="1">
            <a:off x="2592388" y="4778375"/>
            <a:ext cx="53975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0796" name="Text Box 92"/>
          <p:cNvSpPr txBox="1"/>
          <p:nvPr/>
        </p:nvSpPr>
        <p:spPr>
          <a:xfrm>
            <a:off x="250825" y="5994400"/>
            <a:ext cx="28813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000000"/>
                </a:solidFill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</a:rPr>
              <a:t>→</a:t>
            </a:r>
            <a:r>
              <a:rPr lang="en-US" altLang="zh-CN" sz="3200" b="0" dirty="0">
                <a:solidFill>
                  <a:srgbClr val="000000"/>
                </a:solidFill>
              </a:rPr>
              <a:t>next = r</a:t>
            </a:r>
            <a:r>
              <a:rPr lang="zh-CN" altLang="en-US" sz="3200" b="0" dirty="0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200797" name="Text Box 93"/>
          <p:cNvSpPr txBox="1"/>
          <p:nvPr/>
        </p:nvSpPr>
        <p:spPr>
          <a:xfrm>
            <a:off x="2322513" y="495935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993300"/>
                </a:solidFill>
              </a:rPr>
              <a:t>r</a:t>
            </a:r>
          </a:p>
        </p:txBody>
      </p:sp>
      <p:sp>
        <p:nvSpPr>
          <p:cNvPr id="200798" name="Text Box 94"/>
          <p:cNvSpPr txBox="1"/>
          <p:nvPr/>
        </p:nvSpPr>
        <p:spPr>
          <a:xfrm>
            <a:off x="3536950" y="495935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993300"/>
                </a:solidFill>
              </a:rPr>
              <a:t>q</a:t>
            </a:r>
          </a:p>
        </p:txBody>
      </p:sp>
      <p:sp>
        <p:nvSpPr>
          <p:cNvPr id="200799" name="Text Box 95"/>
          <p:cNvSpPr txBox="1"/>
          <p:nvPr/>
        </p:nvSpPr>
        <p:spPr>
          <a:xfrm>
            <a:off x="4662488" y="49149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3200" b="0" dirty="0">
                <a:solidFill>
                  <a:srgbClr val="993300"/>
                </a:solidFill>
              </a:rPr>
              <a:t>p</a:t>
            </a:r>
          </a:p>
        </p:txBody>
      </p:sp>
      <p:sp>
        <p:nvSpPr>
          <p:cNvPr id="200800" name="Freeform 96"/>
          <p:cNvSpPr/>
          <p:nvPr/>
        </p:nvSpPr>
        <p:spPr>
          <a:xfrm>
            <a:off x="2727325" y="4291013"/>
            <a:ext cx="1257300" cy="533400"/>
          </a:xfrm>
          <a:custGeom>
            <a:avLst/>
            <a:gdLst>
              <a:gd name="txL" fmla="*/ 0 w 1104"/>
              <a:gd name="txT" fmla="*/ 0 h 336"/>
              <a:gd name="txR" fmla="*/ 1104 w 1104"/>
              <a:gd name="txB" fmla="*/ 336 h 336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1104" h="336">
                <a:moveTo>
                  <a:pt x="1104" y="336"/>
                </a:moveTo>
                <a:lnTo>
                  <a:pt x="1104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801" name="Line 97"/>
          <p:cNvSpPr/>
          <p:nvPr/>
        </p:nvSpPr>
        <p:spPr>
          <a:xfrm flipV="1">
            <a:off x="4149725" y="4284663"/>
            <a:ext cx="53975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" name="Text Box 6"/>
          <p:cNvSpPr txBox="1"/>
          <p:nvPr/>
        </p:nvSpPr>
        <p:spPr>
          <a:xfrm>
            <a:off x="4200525" y="5863932"/>
            <a:ext cx="4095750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8080"/>
                </a:solidFill>
              </a:rPr>
              <a:t>思考</a:t>
            </a:r>
            <a:r>
              <a:rPr lang="en-US" altLang="zh-CN" sz="1800" dirty="0" smtClean="0">
                <a:solidFill>
                  <a:srgbClr val="008080"/>
                </a:solidFill>
              </a:rPr>
              <a:t>: </a:t>
            </a:r>
            <a:r>
              <a:rPr lang="en-US" altLang="zh-CN" sz="1800" dirty="0">
                <a:solidFill>
                  <a:srgbClr val="008080"/>
                </a:solidFill>
              </a:rPr>
              <a:t>(</a:t>
            </a:r>
            <a:r>
              <a:rPr lang="en-US" altLang="zh-CN" sz="1800" dirty="0" smtClean="0">
                <a:solidFill>
                  <a:srgbClr val="008080"/>
                </a:solidFill>
              </a:rPr>
              <a:t>1)</a:t>
            </a:r>
            <a:r>
              <a:rPr lang="zh-CN" altLang="en-US" sz="1800" dirty="0" smtClean="0">
                <a:solidFill>
                  <a:srgbClr val="008080"/>
                </a:solidFill>
              </a:rPr>
              <a:t>终止情况？</a:t>
            </a:r>
            <a:endParaRPr lang="en-US" altLang="zh-CN" sz="1800" dirty="0">
              <a:solidFill>
                <a:srgbClr val="00808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8080"/>
                </a:solidFill>
              </a:rPr>
              <a:t>(</a:t>
            </a:r>
            <a:r>
              <a:rPr lang="en-US" altLang="zh-CN" sz="1800" dirty="0" smtClean="0">
                <a:solidFill>
                  <a:srgbClr val="008080"/>
                </a:solidFill>
              </a:rPr>
              <a:t>2)</a:t>
            </a:r>
            <a:r>
              <a:rPr lang="zh-CN" altLang="en-US" sz="1800" dirty="0" smtClean="0">
                <a:solidFill>
                  <a:srgbClr val="008080"/>
                </a:solidFill>
              </a:rPr>
              <a:t>没有头结点的情况下</a:t>
            </a:r>
            <a:r>
              <a:rPr lang="en-US" altLang="zh-CN" sz="1800" dirty="0" smtClean="0">
                <a:solidFill>
                  <a:srgbClr val="008080"/>
                </a:solidFill>
              </a:rPr>
              <a:t>p</a:t>
            </a:r>
            <a:r>
              <a:rPr lang="zh-CN" altLang="en-US" sz="1800" dirty="0" smtClean="0">
                <a:solidFill>
                  <a:srgbClr val="008080"/>
                </a:solidFill>
              </a:rPr>
              <a:t>，</a:t>
            </a:r>
            <a:r>
              <a:rPr lang="en-US" altLang="zh-CN" sz="1800" dirty="0" smtClean="0">
                <a:solidFill>
                  <a:srgbClr val="008080"/>
                </a:solidFill>
              </a:rPr>
              <a:t>q</a:t>
            </a:r>
            <a:r>
              <a:rPr lang="zh-CN" altLang="en-US" sz="1800" dirty="0" smtClean="0">
                <a:solidFill>
                  <a:srgbClr val="008080"/>
                </a:solidFill>
              </a:rPr>
              <a:t>，</a:t>
            </a:r>
            <a:r>
              <a:rPr lang="en-US" altLang="zh-CN" sz="1800" dirty="0" smtClean="0">
                <a:solidFill>
                  <a:srgbClr val="008080"/>
                </a:solidFill>
              </a:rPr>
              <a:t>r</a:t>
            </a:r>
            <a:r>
              <a:rPr lang="zh-CN" altLang="en-US" sz="1800" dirty="0" smtClean="0">
                <a:solidFill>
                  <a:srgbClr val="008080"/>
                </a:solidFill>
              </a:rPr>
              <a:t>的初值？</a:t>
            </a:r>
            <a:endParaRPr lang="en-US" altLang="zh-CN" sz="1800" dirty="0">
              <a:solidFill>
                <a:srgbClr val="00808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8080"/>
                </a:solidFill>
              </a:rPr>
              <a:t>(3) </a:t>
            </a:r>
            <a:r>
              <a:rPr lang="zh-CN" altLang="en-US" sz="1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语句顺序？</a:t>
            </a:r>
            <a:endParaRPr lang="en-US" altLang="zh-CN" sz="1800" dirty="0">
              <a:solidFill>
                <a:srgbClr val="00808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0791" name="Text Box 87"/>
          <p:cNvSpPr txBox="1"/>
          <p:nvPr/>
        </p:nvSpPr>
        <p:spPr>
          <a:xfrm>
            <a:off x="3176588" y="3789363"/>
            <a:ext cx="5895975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</a:rPr>
              <a:t> (head-&gt;next = = NULL)	// </a:t>
            </a:r>
            <a:r>
              <a:rPr lang="zh-CN" altLang="en-US" sz="1800" b="0" dirty="0" smtClean="0">
                <a:solidFill>
                  <a:srgbClr val="000000"/>
                </a:solidFill>
              </a:rPr>
              <a:t>空表</a:t>
            </a:r>
            <a:r>
              <a:rPr lang="en-US" altLang="zh-CN" sz="1800" b="0" dirty="0">
                <a:solidFill>
                  <a:srgbClr val="000000"/>
                </a:solidFill>
              </a:rPr>
              <a:t>	</a:t>
            </a:r>
            <a:r>
              <a:rPr lang="en-US" altLang="zh-CN" sz="1800" dirty="0">
                <a:solidFill>
                  <a:srgbClr val="000000"/>
                </a:solidFill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</a:rPr>
              <a:t> 1; </a:t>
            </a:r>
            <a:endParaRPr lang="en-US" altLang="zh-CN" sz="3200" b="0" dirty="0">
              <a:solidFill>
                <a:srgbClr val="339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00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00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0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0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0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0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5" dur="2000"/>
                                        <p:tgtEl>
                                          <p:spTgt spid="20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0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9" dur="2000"/>
                                        <p:tgtEl>
                                          <p:spTgt spid="20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20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2" grpId="0"/>
      <p:bldP spid="200743" grpId="0"/>
      <p:bldP spid="200744" grpId="0"/>
      <p:bldP spid="200749" grpId="0"/>
      <p:bldP spid="200750" grpId="0" build="p"/>
      <p:bldP spid="200753" grpId="0" build="p"/>
      <p:bldP spid="200755" grpId="0"/>
      <p:bldP spid="200788" grpId="0"/>
      <p:bldP spid="200789" grpId="0"/>
      <p:bldP spid="200790" grpId="0"/>
      <p:bldP spid="200792" grpId="0"/>
      <p:bldP spid="200793" grpId="0"/>
      <p:bldP spid="200794" grpId="0"/>
      <p:bldP spid="200796" grpId="0"/>
      <p:bldP spid="200797" grpId="0"/>
      <p:bldP spid="200798" grpId="0"/>
      <p:bldP spid="200799" grpId="0"/>
      <p:bldP spid="96" grpId="0" build="p" bldLvl="2"/>
      <p:bldP spid="2007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思考题：</a:t>
            </a:r>
          </a:p>
          <a:p>
            <a:pPr marL="0" indent="0">
              <a:buNone/>
            </a:pPr>
            <a:r>
              <a:rPr lang="zh-CN" altLang="en-US"/>
              <a:t>将一个带头节点的单链表A分解为两个带头节点的单链表A和B，使得A表中含有原表中序号为奇数的元素，而B表中含有原表中序号为偶数的元素，且保持其相对顺序不变。</a:t>
            </a:r>
          </a:p>
          <a:p>
            <a:pPr marL="0" indent="0">
              <a:buNone/>
            </a:pPr>
            <a:r>
              <a:rPr lang="zh-CN" altLang="en-US"/>
              <a:t>同上题目，如果建立在顺序表上，如何实现？并和链式存储进行时间复杂度比较。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研讨题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kumimoji="1" lang="zh-CN" altLang="en-US" b="0" kern="1200" noProof="0" dirty="0" smtClean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循环</a:t>
            </a:r>
            <a:r>
              <a:rPr kumimoji="1" lang="zh-CN" altLang="en-US" b="0" kern="1200" noProof="0" dirty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链表的定义、对于（空表，只含一个结点和多个结点）的图示和判断条件，</a:t>
            </a:r>
            <a:r>
              <a:rPr kumimoji="1" lang="zh-CN" b="0" kern="1200" noProof="0" dirty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插入删除实现。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kumimoji="1" lang="zh-CN" altLang="en-US" b="0" kern="1200" noProof="0" dirty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双向链表的定义、对于（空表，只含一个结点和多个结点）的图示和判断条件，</a:t>
            </a:r>
            <a:r>
              <a:rPr kumimoji="1" lang="zh-CN" b="0" kern="1200" noProof="0" dirty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插入删除实现。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kumimoji="1" lang="zh-CN" altLang="en-US" b="0" kern="1200" noProof="0" dirty="0" smtClean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静态</a:t>
            </a:r>
            <a:r>
              <a:rPr kumimoji="1" lang="zh-CN" altLang="en-US" b="0" kern="1200" noProof="0" dirty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链表的定义、对于（空表，只含一个结点和多个结点）的图示和判断条件，</a:t>
            </a:r>
            <a:r>
              <a:rPr kumimoji="1" lang="zh-CN" b="0" kern="1200" noProof="0" dirty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插入删除实现</a:t>
            </a:r>
            <a:r>
              <a:rPr kumimoji="1" lang="zh-CN" b="0" kern="1200" noProof="0" dirty="0" smtClean="0">
                <a:ln>
                  <a:noFill/>
                </a:ln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。</a:t>
            </a:r>
            <a:endParaRPr kumimoji="1" lang="en-US" altLang="zh-CN" b="0" kern="1200" noProof="0" dirty="0" smtClean="0">
              <a:ln>
                <a:noFill/>
              </a:ln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609600" indent="-609600" algn="just">
              <a:buClr>
                <a:srgbClr val="FF0000"/>
              </a:buClr>
              <a:buFont typeface="+mj-lt"/>
              <a:buAutoNum type="arabicPeriod" startAt="4"/>
              <a:defRPr/>
            </a:pPr>
            <a:r>
              <a:rPr kumimoji="1" lang="zh-CN" altLang="en-US" b="0" kern="12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一元多项式运算在顺序结构上的实现</a:t>
            </a:r>
            <a:endParaRPr kumimoji="1" lang="en-US" altLang="zh-CN" b="0" kern="12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609600" indent="-609600" algn="just">
              <a:buClr>
                <a:srgbClr val="FF0000"/>
              </a:buClr>
              <a:buFont typeface="+mj-lt"/>
              <a:buAutoNum type="arabicPeriod" startAt="4"/>
              <a:defRPr/>
            </a:pPr>
            <a:r>
              <a:rPr kumimoji="1" lang="zh-CN" altLang="en-US" b="0" kern="12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一元多项式运算在链式结构上的</a:t>
            </a:r>
            <a:r>
              <a:rPr kumimoji="1" lang="zh-CN" altLang="en-US" b="0" kern="1200" dirty="0" smtClean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实现</a:t>
            </a:r>
            <a:endParaRPr kumimoji="1" lang="en-US" altLang="zh-CN" b="0" kern="1200" dirty="0" smtClean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609600" indent="-609600" algn="just">
              <a:buClr>
                <a:srgbClr val="FF0000"/>
              </a:buClr>
              <a:buFont typeface="+mj-lt"/>
              <a:buAutoNum type="arabicPeriod" startAt="4"/>
              <a:defRPr/>
            </a:pPr>
            <a:r>
              <a:rPr kumimoji="1" lang="zh-CN" altLang="en-US" b="0" kern="12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单链表逆置的多种实现</a:t>
            </a:r>
            <a:r>
              <a:rPr kumimoji="1" lang="zh-CN" altLang="en-US" b="0" kern="1200" dirty="0" smtClean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方法</a:t>
            </a:r>
            <a:endParaRPr kumimoji="1" lang="en-US" altLang="zh-CN" b="0" kern="1200" smtClean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609600" indent="-609600" algn="just">
              <a:buClr>
                <a:srgbClr val="FF0000"/>
              </a:buClr>
              <a:buFont typeface="+mj-lt"/>
              <a:buAutoNum type="arabicPeriod" startAt="4"/>
              <a:defRPr/>
            </a:pPr>
            <a:endParaRPr kumimoji="1" lang="en-US" altLang="zh-CN" b="0" kern="12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609600" indent="-609600" algn="just">
              <a:buClr>
                <a:srgbClr val="FF0000"/>
              </a:buClr>
              <a:buFont typeface="+mj-lt"/>
              <a:buAutoNum type="arabicPeriod" startAt="4"/>
              <a:defRPr/>
            </a:pPr>
            <a:endParaRPr kumimoji="1" lang="zh-CN" altLang="en-US" b="0" kern="12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685800"/>
            <a:ext cx="8915400" cy="2209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3.1.1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			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34925" y="2565400"/>
            <a:ext cx="4800600" cy="403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3.1.2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基本操作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75793" name="AutoShape 17"/>
          <p:cNvSpPr/>
          <p:nvPr/>
        </p:nvSpPr>
        <p:spPr>
          <a:xfrm>
            <a:off x="1511300" y="2979738"/>
            <a:ext cx="1371600" cy="457200"/>
          </a:xfrm>
          <a:prstGeom prst="wedgeRoundRectCallout">
            <a:avLst>
              <a:gd name="adj1" fmla="val 62500"/>
              <a:gd name="adj2" fmla="val -133681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75794" name="AutoShape 18"/>
          <p:cNvSpPr/>
          <p:nvPr/>
        </p:nvSpPr>
        <p:spPr>
          <a:xfrm>
            <a:off x="2951163" y="2979738"/>
            <a:ext cx="2895600" cy="457200"/>
          </a:xfrm>
          <a:prstGeom prst="wedgeRoundRectCallout">
            <a:avLst>
              <a:gd name="adj1" fmla="val -26370"/>
              <a:gd name="adj2" fmla="val -12500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first data element</a:t>
            </a:r>
          </a:p>
        </p:txBody>
      </p:sp>
      <p:sp>
        <p:nvSpPr>
          <p:cNvPr id="75795" name="AutoShape 19"/>
          <p:cNvSpPr/>
          <p:nvPr/>
        </p:nvSpPr>
        <p:spPr>
          <a:xfrm>
            <a:off x="3716338" y="3024188"/>
            <a:ext cx="2895600" cy="457200"/>
          </a:xfrm>
          <a:prstGeom prst="wedgeRoundRectCallout">
            <a:avLst>
              <a:gd name="adj1" fmla="val -26370"/>
              <a:gd name="adj2" fmla="val -12500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i order(</a:t>
            </a:r>
            <a:r>
              <a:rPr lang="zh-CN" altLang="en-US" sz="2600" b="0" dirty="0">
                <a:solidFill>
                  <a:srgbClr val="000000"/>
                </a:solidFill>
                <a:ea typeface="楷体_GB2312"/>
              </a:rPr>
              <a:t>序号</a:t>
            </a: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)</a:t>
            </a:r>
          </a:p>
        </p:txBody>
      </p:sp>
      <p:sp>
        <p:nvSpPr>
          <p:cNvPr id="75796" name="AutoShape 20"/>
          <p:cNvSpPr/>
          <p:nvPr/>
        </p:nvSpPr>
        <p:spPr>
          <a:xfrm>
            <a:off x="4932363" y="2979738"/>
            <a:ext cx="2971800" cy="1828800"/>
          </a:xfrm>
          <a:prstGeom prst="wedgeRoundRectCallout">
            <a:avLst>
              <a:gd name="adj1" fmla="val -26977"/>
              <a:gd name="adj2" fmla="val -6875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/>
              </a:rPr>
              <a:t>n: the number of data elements</a:t>
            </a:r>
          </a:p>
          <a:p>
            <a:pPr marL="0" lvl="0" indent="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/>
              </a:rPr>
              <a:t>the length of the list</a:t>
            </a:r>
          </a:p>
          <a:p>
            <a:pPr marL="0" lvl="0" indent="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  <a:ea typeface="楷体_GB2312"/>
              </a:rPr>
              <a:t>If n = 0, L is called empty list</a:t>
            </a:r>
          </a:p>
        </p:txBody>
      </p:sp>
      <p:sp>
        <p:nvSpPr>
          <p:cNvPr id="75797" name="AutoShape 21"/>
          <p:cNvSpPr/>
          <p:nvPr/>
        </p:nvSpPr>
        <p:spPr>
          <a:xfrm>
            <a:off x="5607050" y="3024188"/>
            <a:ext cx="2819400" cy="457200"/>
          </a:xfrm>
          <a:prstGeom prst="wedgeRoundRectCallout">
            <a:avLst>
              <a:gd name="adj1" fmla="val -47523"/>
              <a:gd name="adj2" fmla="val -135417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楷体_GB2312"/>
              </a:rPr>
              <a:t>last data element</a:t>
            </a:r>
          </a:p>
        </p:txBody>
      </p:sp>
      <p:sp>
        <p:nvSpPr>
          <p:cNvPr id="75798" name="AutoShape 22"/>
          <p:cNvSpPr/>
          <p:nvPr/>
        </p:nvSpPr>
        <p:spPr>
          <a:xfrm>
            <a:off x="1763713" y="4221163"/>
            <a:ext cx="6911975" cy="1512887"/>
          </a:xfrm>
          <a:prstGeom prst="wedgeRoundRectCallout">
            <a:avLst>
              <a:gd name="adj1" fmla="val -17546"/>
              <a:gd name="adj2" fmla="val -145384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Property</a:t>
            </a:r>
          </a:p>
          <a:p>
            <a:pPr marL="0" lvl="0" indent="0" algn="just" eaLnBrk="1" hangingPunct="1">
              <a:buClr>
                <a:srgbClr val="008000"/>
              </a:buClr>
              <a:buSzPct val="100000"/>
              <a:buChar char="u"/>
            </a:pPr>
            <a:r>
              <a:rPr lang="en-US" altLang="zh-CN" sz="1800" b="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  ai(i</a:t>
            </a:r>
            <a:r>
              <a:rPr lang="en-US" altLang="en-US" sz="1800" b="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≠</a:t>
            </a:r>
            <a:r>
              <a:rPr lang="en-US" altLang="zh-CN" sz="1800" b="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1) has &amp; only has one prior</a:t>
            </a:r>
          </a:p>
          <a:p>
            <a:pPr marL="0" lvl="0" indent="0" algn="just" eaLnBrk="1" hangingPunct="1">
              <a:buClr>
                <a:srgbClr val="008000"/>
              </a:buClr>
              <a:buSzPct val="100000"/>
              <a:buChar char="u"/>
            </a:pPr>
            <a:r>
              <a:rPr lang="en-US" altLang="zh-CN" sz="1800" b="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  ai(i</a:t>
            </a:r>
            <a:r>
              <a:rPr lang="en-US" altLang="en-US" sz="1800" b="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≠</a:t>
            </a:r>
            <a:r>
              <a:rPr lang="en-US" altLang="zh-CN" sz="1800" b="0" dirty="0">
                <a:solidFill>
                  <a:srgbClr val="C00000"/>
                </a:solidFill>
                <a:latin typeface="Rockwell" panose="02060603020205020403" pitchFamily="18" charset="0"/>
                <a:ea typeface="楷体_GB2312"/>
              </a:rPr>
              <a:t>n) has &amp; only has one subsequence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233363"/>
            <a:ext cx="9144000" cy="533400"/>
          </a:xfrm>
          <a:prstGeom prst="rect">
            <a:avLst/>
          </a:prstGeom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1" kern="0" cap="none" spc="0" normalizeH="0" baseline="0" noProof="0" dirty="0">
                <a:solidFill>
                  <a:srgbClr val="000000"/>
                </a:solidFill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3.1</a:t>
            </a:r>
            <a:r>
              <a:rPr kumimoji="0" lang="en-US" altLang="zh-CN" sz="3600" b="1" kern="0" cap="none" spc="0" normalizeH="0" baseline="0" noProof="0" dirty="0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  <a:cs typeface="+mn-cs"/>
              </a:rPr>
              <a:t> </a:t>
            </a:r>
            <a:r>
              <a:rPr kumimoji="0" lang="zh-CN" altLang="en-US" sz="3600" b="1" kern="0" cap="none" spc="0" normalizeH="0" baseline="0" noProof="0" dirty="0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  <a:cs typeface="+mn-cs"/>
              </a:rPr>
              <a:t>线性表</a:t>
            </a:r>
            <a:endParaRPr kumimoji="0" lang="en-US" altLang="zh-CN" sz="3600" b="1" kern="0" cap="none" spc="0" normalizeH="0" baseline="0" noProof="0" dirty="0">
              <a:solidFill>
                <a:srgbClr val="000000"/>
              </a:solidFill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6613" y="908050"/>
            <a:ext cx="7426325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z="2800" b="0" dirty="0">
                <a:solidFill>
                  <a:srgbClr val="0000FF"/>
                </a:solidFill>
                <a:ea typeface="楷体_GB2312"/>
              </a:rPr>
              <a:t>线性表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(linear-list)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是最常用最简单的一种数据结构。一个线性表是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n (n≥0)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个相同类型数据元素的有限序列。记为：</a:t>
            </a: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z="2800" b="0" dirty="0">
                <a:solidFill>
                  <a:srgbClr val="0000FF"/>
                </a:solidFill>
                <a:ea typeface="楷体_GB2312"/>
              </a:rPr>
              <a:t>L= (a</a:t>
            </a:r>
            <a:r>
              <a:rPr lang="en-US" altLang="zh-CN" sz="2800" b="0" baseline="-30000" dirty="0">
                <a:solidFill>
                  <a:srgbClr val="0000FF"/>
                </a:solidFill>
                <a:ea typeface="楷体_GB2312"/>
              </a:rPr>
              <a:t>1</a:t>
            </a:r>
            <a:r>
              <a:rPr lang="en-US" altLang="zh-CN" sz="2800" b="0" dirty="0">
                <a:solidFill>
                  <a:srgbClr val="0000FF"/>
                </a:solidFill>
                <a:ea typeface="楷体_GB2312"/>
              </a:rPr>
              <a:t>, a</a:t>
            </a:r>
            <a:r>
              <a:rPr lang="en-US" altLang="zh-CN" sz="2800" b="0" baseline="-30000" dirty="0">
                <a:solidFill>
                  <a:srgbClr val="0000FF"/>
                </a:solidFill>
                <a:ea typeface="楷体_GB2312"/>
              </a:rPr>
              <a:t>2 </a:t>
            </a:r>
            <a:r>
              <a:rPr lang="en-US" altLang="zh-CN" sz="2800" b="0" dirty="0">
                <a:solidFill>
                  <a:srgbClr val="0000FF"/>
                </a:solidFill>
                <a:ea typeface="楷体_GB2312"/>
              </a:rPr>
              <a:t>, 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…</a:t>
            </a:r>
            <a:r>
              <a:rPr lang="en-US" altLang="zh-CN" sz="2800" b="0" dirty="0">
                <a:solidFill>
                  <a:srgbClr val="0000FF"/>
                </a:solidFill>
                <a:ea typeface="楷体_GB2312"/>
              </a:rPr>
              <a:t> , a</a:t>
            </a:r>
            <a:r>
              <a:rPr lang="en-US" altLang="zh-CN" sz="2800" b="0" baseline="-30000" dirty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z="2800" b="0" dirty="0">
                <a:solidFill>
                  <a:srgbClr val="0000FF"/>
                </a:solidFill>
                <a:ea typeface="楷体_GB2312"/>
              </a:rPr>
              <a:t> )</a:t>
            </a:r>
            <a:r>
              <a:rPr lang="zh-CN" altLang="en-US" sz="2800" b="0" dirty="0">
                <a:solidFill>
                  <a:srgbClr val="0000FF"/>
                </a:solidFill>
                <a:ea typeface="楷体_GB2312"/>
              </a:rPr>
              <a:t>。</a:t>
            </a:r>
            <a:endParaRPr lang="en-US" altLang="zh-CN" sz="2800" b="0" dirty="0">
              <a:solidFill>
                <a:srgbClr val="0000FF"/>
              </a:solidFill>
              <a:ea typeface="楷体_GB231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rgbClr val="000000"/>
              </a:solidFill>
            </a:endParaRPr>
          </a:p>
        </p:txBody>
      </p:sp>
      <p:sp>
        <p:nvSpPr>
          <p:cNvPr id="18" name="Rectangle 5" descr="Rectangle: Click to edit Master text styles&#10;Second level&#10;Third level&#10;Fourth level&#10;Fifth level"/>
          <p:cNvSpPr txBox="1"/>
          <p:nvPr/>
        </p:nvSpPr>
        <p:spPr>
          <a:xfrm>
            <a:off x="300038" y="3203575"/>
            <a:ext cx="4362450" cy="3654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</a:rPr>
              <a:t>初始化</a:t>
            </a:r>
            <a:endParaRPr lang="en-US" altLang="zh-CN" sz="2400" dirty="0">
              <a:solidFill>
                <a:srgbClr val="00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400" dirty="0">
                <a:solidFill>
                  <a:srgbClr val="CC0000"/>
                </a:solidFill>
                <a:ea typeface="楷体_GB2312"/>
              </a:rPr>
              <a:t>(2) </a:t>
            </a:r>
            <a:r>
              <a:rPr lang="zh-CN" altLang="en-US" sz="2400" dirty="0">
                <a:solidFill>
                  <a:srgbClr val="CC0000"/>
                </a:solidFill>
                <a:ea typeface="楷体_GB2312"/>
              </a:rPr>
              <a:t>求长度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</a:rPr>
              <a:t>(3) 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</a:rPr>
              <a:t>取</a:t>
            </a:r>
            <a:r>
              <a:rPr lang="zh-CN" altLang="zh-CN" sz="2400" dirty="0">
                <a:solidFill>
                  <a:srgbClr val="000000"/>
                </a:solidFill>
                <a:ea typeface="楷体_GB2312"/>
              </a:rPr>
              <a:t>指定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</a:rPr>
              <a:t>位置</a:t>
            </a:r>
            <a:r>
              <a:rPr lang="zh-CN" altLang="zh-CN" sz="2400" dirty="0">
                <a:solidFill>
                  <a:srgbClr val="000000"/>
                </a:solidFill>
                <a:ea typeface="楷体_GB231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</a:rPr>
              <a:t>元素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C0000"/>
                </a:solidFill>
                <a:ea typeface="楷体_GB2312"/>
              </a:rPr>
              <a:t>(4) </a:t>
            </a:r>
            <a:r>
              <a:rPr lang="zh-CN" altLang="zh-CN" sz="2400" dirty="0">
                <a:solidFill>
                  <a:srgbClr val="CC0000"/>
                </a:solidFill>
                <a:ea typeface="楷体_GB2312"/>
              </a:rPr>
              <a:t>元素</a:t>
            </a:r>
            <a:r>
              <a:rPr lang="zh-CN" altLang="en-US" sz="2400" dirty="0">
                <a:solidFill>
                  <a:srgbClr val="CC0000"/>
                </a:solidFill>
                <a:ea typeface="楷体_GB2312"/>
              </a:rPr>
              <a:t>定位</a:t>
            </a:r>
            <a:endParaRPr lang="en-US" altLang="zh-CN" sz="2400" dirty="0">
              <a:solidFill>
                <a:srgbClr val="CC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</a:rPr>
              <a:t>(5) </a:t>
            </a:r>
            <a:r>
              <a:rPr lang="zh-CN" altLang="zh-CN" sz="2400" dirty="0">
                <a:solidFill>
                  <a:srgbClr val="000000"/>
                </a:solidFill>
                <a:ea typeface="楷体_GB2312"/>
              </a:rPr>
              <a:t>修改指定元素的值</a:t>
            </a:r>
            <a:endParaRPr lang="en-US" altLang="zh-CN" sz="2400" dirty="0">
              <a:solidFill>
                <a:srgbClr val="00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C0000"/>
                </a:solidFill>
                <a:ea typeface="楷体_GB2312"/>
              </a:rPr>
              <a:t>(6) </a:t>
            </a:r>
            <a:r>
              <a:rPr lang="zh-CN" altLang="en-US" sz="2400" dirty="0">
                <a:solidFill>
                  <a:srgbClr val="CC0000"/>
                </a:solidFill>
                <a:ea typeface="楷体_GB2312"/>
              </a:rPr>
              <a:t>插入元素</a:t>
            </a:r>
            <a:endParaRPr lang="en-US" altLang="zh-CN" sz="2400" dirty="0">
              <a:solidFill>
                <a:srgbClr val="CC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</a:rPr>
              <a:t>(7)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</a:rPr>
              <a:t>删除元素</a:t>
            </a:r>
            <a:endParaRPr lang="en-US" altLang="zh-CN" sz="2400" dirty="0">
              <a:solidFill>
                <a:srgbClr val="00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C0000"/>
                </a:solidFill>
                <a:ea typeface="楷体_GB2312"/>
              </a:rPr>
              <a:t>(8) </a:t>
            </a:r>
            <a:r>
              <a:rPr lang="zh-CN" altLang="en-US" sz="2400" dirty="0">
                <a:solidFill>
                  <a:srgbClr val="CC0000"/>
                </a:solidFill>
                <a:ea typeface="楷体_GB2312"/>
              </a:rPr>
              <a:t>判是否为空表</a:t>
            </a:r>
            <a:endParaRPr lang="en-US" altLang="zh-CN" sz="2400" dirty="0">
              <a:solidFill>
                <a:srgbClr val="CC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/>
              </a:rPr>
              <a:t>(9)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  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</a:rPr>
              <a:t>表清空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Char char="•"/>
            </a:pPr>
            <a:endParaRPr lang="en-US" altLang="zh-CN" sz="2400" dirty="0">
              <a:solidFill>
                <a:srgbClr val="000000"/>
              </a:solidFill>
              <a:ea typeface="楷体_GB231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CC9900"/>
              </a:buClr>
              <a:buNone/>
            </a:pPr>
            <a:endParaRPr lang="zh-CN" altLang="en-US" sz="2400" dirty="0">
              <a:solidFill>
                <a:srgbClr val="CC0000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9" grpId="0" build="p"/>
      <p:bldP spid="75793" grpId="0" animBg="1"/>
      <p:bldP spid="75794" grpId="0" animBg="1"/>
      <p:bldP spid="75795" grpId="0" animBg="1"/>
      <p:bldP spid="75796" grpId="0" animBg="1"/>
      <p:bldP spid="75797" grpId="0" animBg="1"/>
      <p:bldP spid="75798" grpId="0" animBg="1"/>
      <p:bldP spid="16" grpId="0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华文新魏" panose="02010800040101010101" pitchFamily="2" charset="-122"/>
                <a:ea typeface="+mj-ea"/>
                <a:cs typeface="+mj-cs"/>
              </a:rPr>
              <a:t>3.2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 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线性表的顺序表示</a:t>
            </a:r>
            <a:endParaRPr lang="en-US" altLang="zh-CN" sz="3200" dirty="0"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82" name="Rectangle 3"/>
          <p:cNvSpPr/>
          <p:nvPr/>
        </p:nvSpPr>
        <p:spPr>
          <a:xfrm>
            <a:off x="0" y="3203575"/>
            <a:ext cx="89154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b="0" dirty="0" smtClean="0">
                <a:solidFill>
                  <a:srgbClr val="3B812F"/>
                </a:solidFill>
                <a:ea typeface="楷体_GB2312"/>
              </a:rPr>
              <a:t>特征</a:t>
            </a:r>
            <a:r>
              <a:rPr lang="en-US" altLang="zh-CN" sz="2800" b="0" dirty="0" smtClean="0">
                <a:solidFill>
                  <a:srgbClr val="3B812F"/>
                </a:solidFill>
                <a:ea typeface="楷体_GB2312"/>
              </a:rPr>
              <a:t>:</a:t>
            </a:r>
            <a:endParaRPr lang="en-US" altLang="zh-CN" sz="2800" b="0" dirty="0">
              <a:solidFill>
                <a:srgbClr val="3B812F"/>
              </a:solidFill>
              <a:ea typeface="楷体_GB2312"/>
            </a:endParaRP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000000"/>
                </a:solidFill>
              </a:rPr>
              <a:t>最基本的、最主要的计算机存储结构。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000000"/>
                </a:solidFill>
              </a:rPr>
              <a:t>一个</a:t>
            </a:r>
            <a:r>
              <a:rPr lang="zh-CN" altLang="en-US" sz="2800" b="0" dirty="0">
                <a:solidFill>
                  <a:srgbClr val="FF0000"/>
                </a:solidFill>
              </a:rPr>
              <a:t>连续的</a:t>
            </a:r>
            <a:r>
              <a:rPr lang="zh-CN" altLang="en-US" sz="2800" b="0" dirty="0">
                <a:solidFill>
                  <a:srgbClr val="000000"/>
                </a:solidFill>
              </a:rPr>
              <a:t>，有限的空间。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000000"/>
                </a:solidFill>
              </a:rPr>
              <a:t>在逻辑结构的任何相邻的两个元素是存储结构毗邻。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000000"/>
                </a:solidFill>
              </a:rPr>
              <a:t>在一个列表中的所有元素是相同的类型。</a:t>
            </a:r>
          </a:p>
          <a:p>
            <a:pPr lvl="0"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000000"/>
                </a:solidFill>
              </a:rPr>
              <a:t>随机访问元素，一般来说，采用顺序。</a:t>
            </a:r>
          </a:p>
          <a:p>
            <a:pPr marL="342900" lvl="0" indent="-342900" algn="just" eaLnBrk="1" hangingPunct="1">
              <a:spcBef>
                <a:spcPct val="1500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681288" y="1371600"/>
            <a:ext cx="1066800" cy="2109788"/>
            <a:chOff x="1488" y="2640"/>
            <a:chExt cx="624" cy="1329"/>
          </a:xfrm>
        </p:grpSpPr>
        <p:sp>
          <p:nvSpPr>
            <p:cNvPr id="34852" name="Text Box 5"/>
            <p:cNvSpPr txBox="1"/>
            <p:nvPr/>
          </p:nvSpPr>
          <p:spPr>
            <a:xfrm>
              <a:off x="1488" y="2640"/>
              <a:ext cx="624" cy="13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0" baseline="-25000" dirty="0">
                  <a:solidFill>
                    <a:srgbClr val="000000"/>
                  </a:solidFill>
                </a:rPr>
                <a:t>1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0" baseline="-25000" dirty="0">
                  <a:solidFill>
                    <a:srgbClr val="000000"/>
                  </a:solidFill>
                </a:rPr>
                <a:t>2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……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en-US" altLang="zh-CN" sz="1800" b="0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0" baseline="-25000" dirty="0">
                  <a:solidFill>
                    <a:srgbClr val="000000"/>
                  </a:solidFill>
                </a:rPr>
                <a:t>n</a:t>
              </a:r>
              <a:endParaRPr lang="en-US" altLang="zh-CN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34853" name="Line 6"/>
            <p:cNvSpPr/>
            <p:nvPr/>
          </p:nvSpPr>
          <p:spPr>
            <a:xfrm>
              <a:off x="1488" y="297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4" name="Line 7"/>
            <p:cNvSpPr/>
            <p:nvPr/>
          </p:nvSpPr>
          <p:spPr>
            <a:xfrm>
              <a:off x="1488" y="325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5" name="Line 8"/>
            <p:cNvSpPr/>
            <p:nvPr/>
          </p:nvSpPr>
          <p:spPr>
            <a:xfrm>
              <a:off x="1488" y="364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8" name="Rectangle 9"/>
          <p:cNvSpPr/>
          <p:nvPr/>
        </p:nvSpPr>
        <p:spPr>
          <a:xfrm>
            <a:off x="0" y="458788"/>
            <a:ext cx="89154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 eaLnBrk="1" hangingPunct="1">
              <a:buClrTx/>
              <a:buSzPct val="10000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	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顺序表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Sequential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List)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用顺序存储方式存储的线性表。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89" name="Text Box 7"/>
          <p:cNvSpPr txBox="1"/>
          <p:nvPr/>
        </p:nvSpPr>
        <p:spPr>
          <a:xfrm>
            <a:off x="3851275" y="1449388"/>
            <a:ext cx="5064125" cy="158812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10000"/>
              </a:spcBef>
              <a:buClr>
                <a:srgbClr val="008080"/>
              </a:buClr>
              <a:buSzPct val="100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思考题：</a:t>
            </a:r>
          </a:p>
          <a:p>
            <a:pPr marL="0" lvl="0" indent="0" eaLnBrk="1" hangingPunct="1">
              <a:spcBef>
                <a:spcPct val="10000"/>
              </a:spcBef>
              <a:buClr>
                <a:srgbClr val="FF00FF"/>
              </a:buClr>
              <a:buSzPct val="100000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学生成绩，</a:t>
            </a: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逻辑结构？</a:t>
            </a:r>
          </a:p>
          <a:p>
            <a:pPr marL="0" lvl="0" indent="0" eaLnBrk="1" hangingPunct="1">
              <a:spcBef>
                <a:spcPct val="10000"/>
              </a:spcBef>
              <a:buClr>
                <a:srgbClr val="FF00FF"/>
              </a:buClr>
              <a:buSzPct val="100000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 可进行的操作，</a:t>
            </a:r>
            <a:r>
              <a:rPr lang="zh-CN" altLang="en-US" sz="1800" dirty="0" smtClean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如登录，纠错？</a:t>
            </a:r>
            <a:endParaRPr lang="zh-CN" altLang="en-US" sz="1800" dirty="0">
              <a:solidFill>
                <a:srgbClr val="000000"/>
              </a:solidFill>
              <a:latin typeface="Rockwell" panose="02060603020205020403" pitchFamily="18" charset="0"/>
              <a:ea typeface="华文仿宋" panose="02010600040101010101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Clr>
                <a:srgbClr val="FF00FF"/>
              </a:buClr>
              <a:buSzPct val="100000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 操作实现</a:t>
            </a:r>
            <a:r>
              <a:rPr lang="en-US" altLang="zh-CN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[</a:t>
            </a: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编写算法</a:t>
            </a:r>
            <a:r>
              <a:rPr lang="en-US" altLang="zh-CN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基于？结构</a:t>
            </a:r>
            <a:endParaRPr lang="en-US" altLang="zh-CN" sz="1800" dirty="0">
              <a:solidFill>
                <a:srgbClr val="000000"/>
              </a:solidFill>
              <a:latin typeface="Rockwell" panose="02060603020205020403" pitchFamily="18" charset="0"/>
              <a:ea typeface="华文仿宋" panose="02010600040101010101" pitchFamily="2" charset="-122"/>
            </a:endParaRPr>
          </a:p>
          <a:p>
            <a:pPr marL="0" lvl="0" indent="0" eaLnBrk="1" hangingPunct="1">
              <a:spcBef>
                <a:spcPct val="10000"/>
              </a:spcBef>
              <a:buClr>
                <a:srgbClr val="FF00FF"/>
              </a:buClr>
              <a:buSzPct val="100000"/>
              <a:buChar char="u"/>
            </a:pPr>
            <a:r>
              <a:rPr lang="en-US" altLang="zh-CN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华文仿宋" panose="02010600040101010101" pitchFamily="2" charset="-122"/>
              </a:rPr>
              <a:t>具体的存储？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4572000" y="1212850"/>
            <a:ext cx="3276600" cy="2640013"/>
            <a:chOff x="864" y="284"/>
            <a:chExt cx="2064" cy="1663"/>
          </a:xfrm>
        </p:grpSpPr>
        <p:grpSp>
          <p:nvGrpSpPr>
            <p:cNvPr id="34841" name="Group 11"/>
            <p:cNvGrpSpPr/>
            <p:nvPr/>
          </p:nvGrpSpPr>
          <p:grpSpPr>
            <a:xfrm>
              <a:off x="1771" y="576"/>
              <a:ext cx="533" cy="1329"/>
              <a:chOff x="1482" y="2640"/>
              <a:chExt cx="630" cy="1329"/>
            </a:xfrm>
          </p:grpSpPr>
          <p:sp>
            <p:nvSpPr>
              <p:cNvPr id="34848" name="Text Box 12"/>
              <p:cNvSpPr txBox="1"/>
              <p:nvPr/>
            </p:nvSpPr>
            <p:spPr>
              <a:xfrm>
                <a:off x="1488" y="2640"/>
                <a:ext cx="624" cy="132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 b="0" baseline="-25000" dirty="0">
                    <a:solidFill>
                      <a:srgbClr val="000000"/>
                    </a:solidFill>
                  </a:rPr>
                  <a:t>1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 b="0" baseline="-25000" dirty="0">
                    <a:solidFill>
                      <a:srgbClr val="000000"/>
                    </a:solidFill>
                  </a:rPr>
                  <a:t>2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……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 b="0" baseline="-25000" dirty="0">
                    <a:solidFill>
                      <a:srgbClr val="000000"/>
                    </a:solidFill>
                  </a:rPr>
                  <a:t>n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9" name="Line 13"/>
              <p:cNvSpPr/>
              <p:nvPr/>
            </p:nvSpPr>
            <p:spPr>
              <a:xfrm>
                <a:off x="1488" y="297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50" name="Line 14"/>
              <p:cNvSpPr/>
              <p:nvPr/>
            </p:nvSpPr>
            <p:spPr>
              <a:xfrm>
                <a:off x="1482" y="3234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51" name="Line 15"/>
              <p:cNvSpPr/>
              <p:nvPr/>
            </p:nvSpPr>
            <p:spPr>
              <a:xfrm>
                <a:off x="1488" y="364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4842" name="Group 16"/>
            <p:cNvGrpSpPr/>
            <p:nvPr/>
          </p:nvGrpSpPr>
          <p:grpSpPr>
            <a:xfrm>
              <a:off x="2352" y="336"/>
              <a:ext cx="576" cy="1563"/>
              <a:chOff x="2352" y="336"/>
              <a:chExt cx="576" cy="1563"/>
            </a:xfrm>
          </p:grpSpPr>
          <p:sp>
            <p:nvSpPr>
              <p:cNvPr id="34846" name="Text Box 17"/>
              <p:cNvSpPr txBox="1"/>
              <p:nvPr/>
            </p:nvSpPr>
            <p:spPr>
              <a:xfrm>
                <a:off x="2400" y="576"/>
                <a:ext cx="480" cy="13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1</a:t>
                </a:r>
                <a:endParaRPr lang="en-US" altLang="zh-CN" sz="18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2</a:t>
                </a:r>
                <a:endParaRPr lang="en-US" altLang="zh-CN" sz="18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……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n</a:t>
                </a:r>
              </a:p>
            </p:txBody>
          </p:sp>
          <p:sp>
            <p:nvSpPr>
              <p:cNvPr id="34847" name="Text Box 18"/>
              <p:cNvSpPr txBox="1"/>
              <p:nvPr/>
            </p:nvSpPr>
            <p:spPr>
              <a:xfrm>
                <a:off x="2352" y="336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order</a:t>
                </a:r>
              </a:p>
            </p:txBody>
          </p:sp>
        </p:grpSp>
        <p:grpSp>
          <p:nvGrpSpPr>
            <p:cNvPr id="34843" name="Group 19"/>
            <p:cNvGrpSpPr/>
            <p:nvPr/>
          </p:nvGrpSpPr>
          <p:grpSpPr>
            <a:xfrm>
              <a:off x="864" y="284"/>
              <a:ext cx="960" cy="1663"/>
              <a:chOff x="864" y="284"/>
              <a:chExt cx="960" cy="1663"/>
            </a:xfrm>
          </p:grpSpPr>
          <p:sp>
            <p:nvSpPr>
              <p:cNvPr id="34844" name="Text Box 20"/>
              <p:cNvSpPr txBox="1"/>
              <p:nvPr/>
            </p:nvSpPr>
            <p:spPr>
              <a:xfrm>
                <a:off x="864" y="624"/>
                <a:ext cx="960" cy="13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x</a:t>
                </a:r>
                <a:endParaRPr lang="en-US" altLang="zh-CN" sz="18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x+b</a:t>
                </a:r>
                <a:endParaRPr lang="en-US" altLang="zh-CN" sz="18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……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x+ (n-1)*b</a:t>
                </a:r>
              </a:p>
            </p:txBody>
          </p:sp>
          <p:sp>
            <p:nvSpPr>
              <p:cNvPr id="34845" name="Text Box 21"/>
              <p:cNvSpPr txBox="1"/>
              <p:nvPr/>
            </p:nvSpPr>
            <p:spPr>
              <a:xfrm>
                <a:off x="878" y="284"/>
                <a:ext cx="7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address</a:t>
                </a:r>
              </a:p>
            </p:txBody>
          </p:sp>
        </p:grpSp>
      </p:grpSp>
      <p:sp>
        <p:nvSpPr>
          <p:cNvPr id="103" name="Rectangle 27"/>
          <p:cNvSpPr/>
          <p:nvPr/>
        </p:nvSpPr>
        <p:spPr>
          <a:xfrm>
            <a:off x="341313" y="4059238"/>
            <a:ext cx="7561262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	Note: 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L = (a</a:t>
            </a:r>
            <a:r>
              <a:rPr lang="en-US" altLang="zh-CN" sz="2800" b="0" baseline="-25000" dirty="0">
                <a:solidFill>
                  <a:srgbClr val="000000"/>
                </a:solidFill>
                <a:ea typeface="楷体_GB2312"/>
              </a:rPr>
              <a:t>1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, a</a:t>
            </a:r>
            <a:r>
              <a:rPr lang="en-US" altLang="zh-CN" sz="2800" b="0" baseline="-25000" dirty="0">
                <a:solidFill>
                  <a:srgbClr val="000000"/>
                </a:solidFill>
                <a:ea typeface="楷体_GB2312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,……, a</a:t>
            </a:r>
            <a:r>
              <a:rPr lang="en-US" altLang="zh-CN" sz="2800" b="0" baseline="-25000" dirty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)  order(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序号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): 1, 2, ……,n</a:t>
            </a:r>
          </a:p>
          <a:p>
            <a:pPr marL="342900" lvl="0" indent="-342900" algn="just" eaLnBrk="1" hangingPunct="1"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Array int a[n];	   index(</a:t>
            </a:r>
            <a:r>
              <a:rPr lang="zh-CN" altLang="en-US" sz="2800" b="0" dirty="0">
                <a:solidFill>
                  <a:srgbClr val="000000"/>
                </a:solidFill>
                <a:ea typeface="楷体_GB2312"/>
              </a:rPr>
              <a:t>下标</a:t>
            </a:r>
            <a:r>
              <a:rPr lang="en-US" altLang="zh-CN" sz="2800" b="0" dirty="0">
                <a:solidFill>
                  <a:srgbClr val="000000"/>
                </a:solidFill>
                <a:ea typeface="楷体_GB2312"/>
              </a:rPr>
              <a:t>): 0, 1,……,n-1</a:t>
            </a:r>
          </a:p>
        </p:txBody>
      </p:sp>
      <p:grpSp>
        <p:nvGrpSpPr>
          <p:cNvPr id="7" name="Group 28"/>
          <p:cNvGrpSpPr/>
          <p:nvPr/>
        </p:nvGrpSpPr>
        <p:grpSpPr>
          <a:xfrm>
            <a:off x="4147365" y="935038"/>
            <a:ext cx="3657600" cy="4038600"/>
            <a:chOff x="2928" y="480"/>
            <a:chExt cx="2112" cy="2448"/>
          </a:xfrm>
        </p:grpSpPr>
        <p:sp>
          <p:nvSpPr>
            <p:cNvPr id="34827" name="Rectangle 29" descr="empty-background"/>
            <p:cNvSpPr/>
            <p:nvPr/>
          </p:nvSpPr>
          <p:spPr>
            <a:xfrm>
              <a:off x="2928" y="480"/>
              <a:ext cx="2112" cy="2448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34828" name="Group 30"/>
            <p:cNvGrpSpPr/>
            <p:nvPr/>
          </p:nvGrpSpPr>
          <p:grpSpPr>
            <a:xfrm>
              <a:off x="3168" y="480"/>
              <a:ext cx="1728" cy="2190"/>
              <a:chOff x="2544" y="1776"/>
              <a:chExt cx="1728" cy="2190"/>
            </a:xfrm>
          </p:grpSpPr>
          <p:grpSp>
            <p:nvGrpSpPr>
              <p:cNvPr id="34829" name="Group 31"/>
              <p:cNvGrpSpPr/>
              <p:nvPr/>
            </p:nvGrpSpPr>
            <p:grpSpPr>
              <a:xfrm>
                <a:off x="3696" y="1776"/>
                <a:ext cx="576" cy="2177"/>
                <a:chOff x="2352" y="336"/>
                <a:chExt cx="576" cy="2177"/>
              </a:xfrm>
            </p:grpSpPr>
            <p:sp>
              <p:nvSpPr>
                <p:cNvPr id="34839" name="Text Box 32"/>
                <p:cNvSpPr txBox="1"/>
                <p:nvPr/>
              </p:nvSpPr>
              <p:spPr>
                <a:xfrm>
                  <a:off x="2400" y="576"/>
                  <a:ext cx="480" cy="193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1</a:t>
                  </a:r>
                  <a:endParaRPr lang="en-US" altLang="zh-CN" sz="1800" b="0" baseline="-25000" dirty="0">
                    <a:solidFill>
                      <a:srgbClr val="000000"/>
                    </a:solidFill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2</a:t>
                  </a:r>
                  <a:endParaRPr lang="en-US" altLang="zh-CN" sz="1800" b="0" baseline="-25000" dirty="0">
                    <a:solidFill>
                      <a:srgbClr val="000000"/>
                    </a:solidFill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……</a:t>
                  </a:r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N</a:t>
                  </a:r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……</a:t>
                  </a:r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max</a:t>
                  </a:r>
                </a:p>
              </p:txBody>
            </p:sp>
            <p:sp>
              <p:nvSpPr>
                <p:cNvPr id="34840" name="Text Box 33"/>
                <p:cNvSpPr txBox="1"/>
                <p:nvPr/>
              </p:nvSpPr>
              <p:spPr>
                <a:xfrm>
                  <a:off x="2352" y="336"/>
                  <a:ext cx="576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Font typeface="Arial" panose="020B0604020202020204" pitchFamily="34" charset="0"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order</a:t>
                  </a:r>
                </a:p>
              </p:txBody>
            </p:sp>
          </p:grpSp>
          <p:sp>
            <p:nvSpPr>
              <p:cNvPr id="34830" name="Text Box 34"/>
              <p:cNvSpPr txBox="1"/>
              <p:nvPr/>
            </p:nvSpPr>
            <p:spPr>
              <a:xfrm>
                <a:off x="2544" y="2029"/>
                <a:ext cx="624" cy="19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0</a:t>
                </a:r>
                <a:endParaRPr lang="en-US" altLang="zh-CN" sz="18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1</a:t>
                </a:r>
                <a:endParaRPr lang="en-US" altLang="zh-CN" sz="1800" b="0" baseline="-25000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……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n-1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……</a:t>
                </a: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max-1</a:t>
                </a:r>
              </a:p>
            </p:txBody>
          </p:sp>
          <p:sp>
            <p:nvSpPr>
              <p:cNvPr id="34831" name="Text Box 35"/>
              <p:cNvSpPr txBox="1"/>
              <p:nvPr/>
            </p:nvSpPr>
            <p:spPr>
              <a:xfrm>
                <a:off x="2544" y="1776"/>
                <a:ext cx="720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index</a:t>
                </a:r>
              </a:p>
            </p:txBody>
          </p:sp>
          <p:grpSp>
            <p:nvGrpSpPr>
              <p:cNvPr id="34832" name="Group 36"/>
              <p:cNvGrpSpPr/>
              <p:nvPr/>
            </p:nvGrpSpPr>
            <p:grpSpPr>
              <a:xfrm>
                <a:off x="3109" y="2016"/>
                <a:ext cx="552" cy="1942"/>
                <a:chOff x="3109" y="2016"/>
                <a:chExt cx="552" cy="1942"/>
              </a:xfrm>
            </p:grpSpPr>
            <p:grpSp>
              <p:nvGrpSpPr>
                <p:cNvPr id="34833" name="Group 37"/>
                <p:cNvGrpSpPr/>
                <p:nvPr/>
              </p:nvGrpSpPr>
              <p:grpSpPr>
                <a:xfrm>
                  <a:off x="3109" y="2016"/>
                  <a:ext cx="552" cy="1942"/>
                  <a:chOff x="1477" y="2640"/>
                  <a:chExt cx="653" cy="1942"/>
                </a:xfrm>
              </p:grpSpPr>
              <p:sp>
                <p:nvSpPr>
                  <p:cNvPr id="34835" name="Text Box 38"/>
                  <p:cNvSpPr txBox="1"/>
                  <p:nvPr/>
                </p:nvSpPr>
                <p:spPr>
                  <a:xfrm>
                    <a:off x="1488" y="2640"/>
                    <a:ext cx="624" cy="194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9925" indent="-3257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022350" indent="-35115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339850" indent="-31623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1681480" indent="-339725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1</a:t>
                    </a:r>
                  </a:p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2</a:t>
                    </a:r>
                  </a:p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……</a:t>
                    </a:r>
                  </a:p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a</a:t>
                    </a:r>
                    <a:r>
                      <a:rPr lang="en-US" altLang="zh-CN" sz="1800" b="0" baseline="-25000" dirty="0">
                        <a:solidFill>
                          <a:srgbClr val="000000"/>
                        </a:solidFill>
                      </a:rPr>
                      <a:t>n</a:t>
                    </a:r>
                  </a:p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r>
                      <a:rPr lang="en-US" altLang="zh-CN" sz="1800" b="0" dirty="0">
                        <a:solidFill>
                          <a:srgbClr val="000000"/>
                        </a:solidFill>
                      </a:rPr>
                      <a:t>free</a:t>
                    </a:r>
                  </a:p>
                  <a:p>
                    <a:pPr marL="0" lvl="0" indent="0" eaLnBrk="1" hangingPunct="1">
                      <a:spcBef>
                        <a:spcPct val="50000"/>
                      </a:spcBef>
                      <a:buClrTx/>
                      <a:buSzPct val="100000"/>
                      <a:buFont typeface="Arial" panose="020B0604020202020204" pitchFamily="34" charset="0"/>
                      <a:buNone/>
                    </a:pPr>
                    <a:endParaRPr lang="en-US" altLang="zh-CN" sz="18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36" name="Line 39"/>
                  <p:cNvSpPr/>
                  <p:nvPr/>
                </p:nvSpPr>
                <p:spPr>
                  <a:xfrm>
                    <a:off x="1506" y="2891"/>
                    <a:ext cx="62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4837" name="Line 40"/>
                  <p:cNvSpPr/>
                  <p:nvPr/>
                </p:nvSpPr>
                <p:spPr>
                  <a:xfrm>
                    <a:off x="1477" y="3137"/>
                    <a:ext cx="62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4838" name="Line 41"/>
                  <p:cNvSpPr/>
                  <p:nvPr/>
                </p:nvSpPr>
                <p:spPr>
                  <a:xfrm>
                    <a:off x="1488" y="3648"/>
                    <a:ext cx="62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4834" name="Line 42"/>
                <p:cNvSpPr/>
                <p:nvPr/>
              </p:nvSpPr>
              <p:spPr>
                <a:xfrm>
                  <a:off x="3120" y="3360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8" grpId="0"/>
      <p:bldP spid="89" grpId="0" build="p"/>
      <p:bldP spid="89" grpId="1" build="allAtOnce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3.2.1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+mj-ea"/>
                <a:cs typeface="+mj-cs"/>
              </a:rPr>
              <a:t>顺序表的类模板定义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36867" name="Text Box 6"/>
          <p:cNvSpPr txBox="1"/>
          <p:nvPr/>
        </p:nvSpPr>
        <p:spPr>
          <a:xfrm>
            <a:off x="206375" y="549275"/>
            <a:ext cx="5946775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template</a:t>
            </a: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 &lt;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class</a:t>
            </a: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 ElemType&gt;</a:t>
            </a:r>
            <a:endParaRPr lang="zh-CN" altLang="zh-CN" sz="2800" b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class</a:t>
            </a: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 SeqList {</a:t>
            </a:r>
            <a:endParaRPr lang="zh-CN" altLang="zh-CN" sz="2800" b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protected</a:t>
            </a: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endParaRPr lang="zh-CN" altLang="zh-CN" sz="2800" b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 length;				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latin typeface="Tahoma" panose="020B0604030504040204" pitchFamily="34" charset="0"/>
              </a:rPr>
              <a:t> maxLength;			ElemType *elems;</a:t>
            </a:r>
            <a:endParaRPr lang="zh-CN" altLang="zh-CN" sz="2800" b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3789363"/>
            <a:ext cx="5016500" cy="264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顺序表的类定义与实现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914400"/>
            <a:ext cx="8915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9pPr>
          </a:lstStyle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template &lt;class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&gt; class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SeqList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{ </a:t>
            </a: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……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public:	//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成员函数，即操作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SeqList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);                   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构造函数，初始化表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~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SeqList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);                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析构函数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length 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            //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返回线性表的长度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get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)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       //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返回第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个数据元素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locate(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&amp; item)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    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返回指定数据元素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的位置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insert(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&amp; item,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);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在第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个元素前插入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item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delete(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);        //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删除第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empty(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    //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表空返回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，否则返回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clear(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);                //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把表清空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type="body" idx="1"/>
          </p:nvPr>
        </p:nvSpPr>
        <p:spPr>
          <a:xfrm>
            <a:off x="250825" y="638175"/>
            <a:ext cx="6616700" cy="3521075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SeqList&lt;ElemType&gt;::SeqList(int size)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{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elems=new    ElemType[size];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assert(elems);  //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申请存储空间失败，程序终止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maxLength=size;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length=0;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zh-CN" sz="4000" b="1" i="0" u="none" strike="noStrike" kern="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）构造空顺序表</a:t>
            </a:r>
            <a:endParaRPr kumimoji="0" lang="zh-CN" altLang="en-US" sz="4000" b="1" i="0" u="none" strike="noStrike" kern="0" cap="all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3305175"/>
            <a:ext cx="4159250" cy="130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8" y="4941888"/>
            <a:ext cx="2881312" cy="863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箭头连接符 2"/>
          <p:cNvCxnSpPr/>
          <p:nvPr/>
        </p:nvCxnSpPr>
        <p:spPr>
          <a:xfrm>
            <a:off x="4643438" y="4221163"/>
            <a:ext cx="0" cy="792162"/>
          </a:xfrm>
          <a:prstGeom prst="straightConnector1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073775" y="3981450"/>
            <a:ext cx="8651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Size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725" y="3968750"/>
            <a:ext cx="68421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endParaRPr lang="zh-CN" altLang="en-US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type="body" idx="1"/>
          </p:nvPr>
        </p:nvSpPr>
        <p:spPr>
          <a:xfrm>
            <a:off x="206375" y="954088"/>
            <a:ext cx="8596313" cy="3960812"/>
          </a:xfrm>
        </p:spPr>
        <p:txBody>
          <a:bodyPr vert="horz" wrap="square" lIns="91440" tIns="45720" rIns="91440" bIns="45720" anchor="b"/>
          <a:lstStyle/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template &lt;class ElemType&gt;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SeqList&lt;ElemType&gt;::SeqList(ElemType v[], int n, int size) {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elems=new  ElemType[size];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assert(elems);               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maxLength=size;	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length=n;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for (int i=0; i &lt; length; i++)	</a:t>
            </a: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		elems[i]=v[i]; 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  <a:p>
            <a:pPr>
              <a:buSzPct val="65000"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}</a:t>
            </a:r>
            <a:endParaRPr lang="zh-CN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zh-CN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）根据数组内容构造顺序表</a:t>
            </a: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8" y="2708275"/>
            <a:ext cx="4159250" cy="130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3" y="4344988"/>
            <a:ext cx="2879725" cy="863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箭头连接符 5"/>
          <p:cNvCxnSpPr/>
          <p:nvPr/>
        </p:nvCxnSpPr>
        <p:spPr>
          <a:xfrm>
            <a:off x="5624513" y="3624263"/>
            <a:ext cx="0" cy="792162"/>
          </a:xfrm>
          <a:prstGeom prst="straightConnector1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7054850" y="3384550"/>
            <a:ext cx="863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Size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2213" y="3371850"/>
            <a:ext cx="68421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n</a:t>
            </a:r>
            <a:endParaRPr lang="zh-CN" altLang="en-US" sz="18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435600" y="4473575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V1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940425" y="4473575"/>
            <a:ext cx="5032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V2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187</TotalTime>
  <Words>1729</Words>
  <Application>Microsoft Office PowerPoint</Application>
  <PresentationFormat>全屏显示(4:3)</PresentationFormat>
  <Paragraphs>727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0" baseType="lpstr">
      <vt:lpstr>Arial Unicode MS</vt:lpstr>
      <vt:lpstr>MS Mincho</vt:lpstr>
      <vt:lpstr>仿宋</vt:lpstr>
      <vt:lpstr>黑体</vt:lpstr>
      <vt:lpstr>华文仿宋</vt:lpstr>
      <vt:lpstr>华文行楷</vt:lpstr>
      <vt:lpstr>华文宋体</vt:lpstr>
      <vt:lpstr>华文新魏</vt:lpstr>
      <vt:lpstr>楷体_GB2312</vt:lpstr>
      <vt:lpstr>宋体</vt:lpstr>
      <vt:lpstr>Arial</vt:lpstr>
      <vt:lpstr>Calibri</vt:lpstr>
      <vt:lpstr>Garamond</vt:lpstr>
      <vt:lpstr>Rockwell</vt:lpstr>
      <vt:lpstr>Symbol</vt:lpstr>
      <vt:lpstr>Tahoma</vt:lpstr>
      <vt:lpstr>Times New Roman</vt:lpstr>
      <vt:lpstr>Wingdings</vt:lpstr>
      <vt:lpstr>Wingdings 2</vt:lpstr>
      <vt:lpstr>1_Edge</vt:lpstr>
      <vt:lpstr>Microsoft 公式 3.0</vt:lpstr>
      <vt:lpstr>线性表</vt:lpstr>
      <vt:lpstr>学习内容</vt:lpstr>
      <vt:lpstr>难点</vt:lpstr>
      <vt:lpstr>PowerPoint 演示文稿</vt:lpstr>
      <vt:lpstr>3.2 线性表的顺序表示</vt:lpstr>
      <vt:lpstr>3.2.1 顺序表的类模板定义</vt:lpstr>
      <vt:lpstr>顺序表的类定义与实现</vt:lpstr>
      <vt:lpstr>（1）构造空顺序表</vt:lpstr>
      <vt:lpstr>（2）根据数组内容构造顺序表</vt:lpstr>
      <vt:lpstr>（3）析构函数</vt:lpstr>
      <vt:lpstr>（4）清空顺序表</vt:lpstr>
      <vt:lpstr>（5）遍历顺序表</vt:lpstr>
      <vt:lpstr>（6）定位函数</vt:lpstr>
      <vt:lpstr>（7）取指定元素的值(i位置）</vt:lpstr>
      <vt:lpstr>（8）修改指定元素的值（i位置）</vt:lpstr>
      <vt:lpstr>PowerPoint 演示文稿</vt:lpstr>
      <vt:lpstr>PowerPoint 演示文稿</vt:lpstr>
      <vt:lpstr>线性表的特点</vt:lpstr>
      <vt:lpstr>3.3 线性表的链式表示</vt:lpstr>
      <vt:lpstr>3.3 线性表的链式存储结构</vt:lpstr>
      <vt:lpstr>3.3.1 链表</vt:lpstr>
      <vt:lpstr>结点的类模板</vt:lpstr>
      <vt:lpstr>单链表的类模板</vt:lpstr>
      <vt:lpstr>单链表的类模板</vt:lpstr>
      <vt:lpstr>（1）无参数的构造函数</vt:lpstr>
      <vt:lpstr>（2）根据数组内容构造链表</vt:lpstr>
      <vt:lpstr>（3）清空单链表</vt:lpstr>
      <vt:lpstr>（4）析构函数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:链表的转置</vt:lpstr>
      <vt:lpstr>Example  (continue1):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teng zhongmei</cp:lastModifiedBy>
  <cp:revision>165</cp:revision>
  <dcterms:created xsi:type="dcterms:W3CDTF">2015-11-22T13:15:00Z</dcterms:created>
  <dcterms:modified xsi:type="dcterms:W3CDTF">2019-11-28T13:57:35Z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