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x-wav"/>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handoutMasterIdLst>
    <p:handoutMasterId r:id="rId47"/>
  </p:handoutMasterIdLst>
  <p:sldIdLst>
    <p:sldId id="312" r:id="rId2"/>
    <p:sldId id="453" r:id="rId3"/>
    <p:sldId id="502" r:id="rId4"/>
    <p:sldId id="503" r:id="rId5"/>
    <p:sldId id="504" r:id="rId6"/>
    <p:sldId id="505" r:id="rId7"/>
    <p:sldId id="522" r:id="rId8"/>
    <p:sldId id="507" r:id="rId9"/>
    <p:sldId id="509" r:id="rId10"/>
    <p:sldId id="510" r:id="rId11"/>
    <p:sldId id="511" r:id="rId12"/>
    <p:sldId id="512" r:id="rId13"/>
    <p:sldId id="513" r:id="rId14"/>
    <p:sldId id="692" r:id="rId15"/>
    <p:sldId id="514" r:id="rId16"/>
    <p:sldId id="693" r:id="rId17"/>
    <p:sldId id="515" r:id="rId18"/>
    <p:sldId id="516" r:id="rId19"/>
    <p:sldId id="517" r:id="rId20"/>
    <p:sldId id="518" r:id="rId21"/>
    <p:sldId id="716" r:id="rId22"/>
    <p:sldId id="718" r:id="rId23"/>
    <p:sldId id="719" r:id="rId24"/>
    <p:sldId id="720" r:id="rId25"/>
    <p:sldId id="721" r:id="rId26"/>
    <p:sldId id="722" r:id="rId27"/>
    <p:sldId id="723" r:id="rId28"/>
    <p:sldId id="724" r:id="rId29"/>
    <p:sldId id="725" r:id="rId30"/>
    <p:sldId id="523" r:id="rId31"/>
    <p:sldId id="524" r:id="rId32"/>
    <p:sldId id="525" r:id="rId33"/>
    <p:sldId id="727" r:id="rId34"/>
    <p:sldId id="527" r:id="rId35"/>
    <p:sldId id="528" r:id="rId36"/>
    <p:sldId id="529" r:id="rId37"/>
    <p:sldId id="530" r:id="rId38"/>
    <p:sldId id="531" r:id="rId39"/>
    <p:sldId id="532" r:id="rId40"/>
    <p:sldId id="533" r:id="rId41"/>
    <p:sldId id="534" r:id="rId42"/>
    <p:sldId id="535" r:id="rId43"/>
    <p:sldId id="536" r:id="rId44"/>
    <p:sldId id="726" r:id="rId45"/>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9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4623"/>
    <a:srgbClr val="005C2E"/>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3"/>
    <p:restoredTop sz="94603"/>
  </p:normalViewPr>
  <p:slideViewPr>
    <p:cSldViewPr showGuides="1">
      <p:cViewPr varScale="1">
        <p:scale>
          <a:sx n="97" d="100"/>
          <a:sy n="97" d="100"/>
        </p:scale>
        <p:origin x="42" y="99"/>
      </p:cViewPr>
      <p:guideLst>
        <p:guide orient="horz" pos="2160"/>
        <p:guide pos="2904"/>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45003" cy="45003"/>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1.emf"/><Relationship Id="rId7" Type="http://schemas.openxmlformats.org/officeDocument/2006/relationships/image" Target="../media/image25.emf"/><Relationship Id="rId2" Type="http://schemas.openxmlformats.org/officeDocument/2006/relationships/image" Target="../media/image20.emf"/><Relationship Id="rId1" Type="http://schemas.openxmlformats.org/officeDocument/2006/relationships/image" Target="../media/image19.emf"/><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656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sz="1200">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656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656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buChar char="•"/>
            </a:pPr>
            <a:fld id="{9A0DB2DC-4C9A-4742-B13C-FB6460FD3503}" type="slidenum">
              <a:rPr lang="zh-CN" altLang="en-US" sz="1200" dirty="0">
                <a:latin typeface="Times New Roman" panose="02020603050405020304" pitchFamily="18" charset="0"/>
              </a:rPr>
              <a:t>‹#›</a:t>
            </a:fld>
            <a:endParaRPr lang="zh-CN" altLang="en-US" sz="1200"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Tx/>
              <a:buNone/>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buFontTx/>
              <a:buNone/>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buFontTx/>
              <a:buNone/>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buChar char="•"/>
            </a:pPr>
            <a:fld id="{9A0DB2DC-4C9A-4742-B13C-FB6460FD3503}" type="slidenum">
              <a:rPr lang="zh-CN" altLang="en-US" sz="1200" dirty="0"/>
              <a:t>‹#›</a:t>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1031"/>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t>5</a:t>
            </a:fld>
            <a:endParaRPr lang="en-US" altLang="zh-CN" dirty="0"/>
          </a:p>
        </p:txBody>
      </p:sp>
      <p:sp>
        <p:nvSpPr>
          <p:cNvPr id="193539" name="Rectangle 2"/>
          <p:cNvSpPr>
            <a:spLocks noGrp="1" noRot="1" noChangeAspect="1" noTextEdit="1"/>
          </p:cNvSpPr>
          <p:nvPr>
            <p:ph type="sldImg"/>
          </p:nvPr>
        </p:nvSpPr>
        <p:spPr>
          <a:ln>
            <a:solidFill>
              <a:srgbClr val="000000">
                <a:alpha val="100000"/>
              </a:srgbClr>
            </a:solidFill>
            <a:miter lim="800000"/>
          </a:ln>
        </p:spPr>
      </p:sp>
      <p:sp>
        <p:nvSpPr>
          <p:cNvPr id="193540" name="Rectangle 3"/>
          <p:cNvSpPr>
            <a:spLocks noGrp="1"/>
          </p:cNvSpPr>
          <p:nvPr>
            <p:ph type="body"/>
          </p:nvPr>
        </p:nvSpPr>
        <p:spPr>
          <a:noFill/>
          <a:ln>
            <a:noFill/>
          </a:ln>
        </p:spPr>
        <p:txBody>
          <a:bodyPr wrap="square" lIns="91440" tIns="45720" rIns="91440" bIns="45720" anchor="t"/>
          <a:lstStyle/>
          <a:p>
            <a:pPr lvl="0" eaLnBrk="1" hangingPunct="1">
              <a:spcBef>
                <a:spcPct val="50000"/>
              </a:spcBef>
            </a:pPr>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1031"/>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t>17</a:t>
            </a:fld>
            <a:endParaRPr lang="en-US" altLang="zh-CN" dirty="0"/>
          </a:p>
        </p:txBody>
      </p:sp>
      <p:sp>
        <p:nvSpPr>
          <p:cNvPr id="194563" name="Rectangle 2"/>
          <p:cNvSpPr>
            <a:spLocks noGrp="1" noRot="1" noChangeAspect="1" noTextEdit="1"/>
          </p:cNvSpPr>
          <p:nvPr>
            <p:ph type="sldImg"/>
          </p:nvPr>
        </p:nvSpPr>
        <p:spPr>
          <a:ln>
            <a:solidFill>
              <a:srgbClr val="000000">
                <a:alpha val="100000"/>
              </a:srgbClr>
            </a:solidFill>
            <a:miter lim="800000"/>
          </a:ln>
        </p:spPr>
      </p:sp>
      <p:sp>
        <p:nvSpPr>
          <p:cNvPr id="194564" name="Rectangle 3"/>
          <p:cNvSpPr>
            <a:spLocks noGrp="1"/>
          </p:cNvSpPr>
          <p:nvPr>
            <p:ph type="body"/>
          </p:nvPr>
        </p:nvSpPr>
        <p:spPr>
          <a:noFill/>
          <a:ln>
            <a:noFill/>
          </a:ln>
        </p:spPr>
        <p:txBody>
          <a:bodyPr wrap="square" lIns="91440" tIns="45720" rIns="91440" bIns="45720" anchor="t"/>
          <a:lstStyle/>
          <a:p>
            <a:pPr lvl="0" eaLnBrk="1" hangingPunct="1">
              <a:spcBef>
                <a:spcPct val="50000"/>
              </a:spcBef>
            </a:pPr>
            <a:r>
              <a:rPr lang="en-US" altLang="zh-CN" sz="2400" b="1" dirty="0"/>
              <a:t>A </a:t>
            </a:r>
            <a:r>
              <a:rPr lang="en-US" altLang="zh-CN" sz="2400" b="1" dirty="0">
                <a:solidFill>
                  <a:schemeClr val="hlink"/>
                </a:solidFill>
              </a:rPr>
              <a:t>queue</a:t>
            </a:r>
            <a:r>
              <a:rPr lang="en-US" altLang="zh-CN" sz="2400" b="1" dirty="0"/>
              <a:t> is a First-In-First-Out (FIFO) list, that is, an ordered list in which insertions take place at one end and deletions take place at the opposite end.</a:t>
            </a:r>
          </a:p>
          <a:p>
            <a:pPr lvl="0" eaLnBrk="1" hangingPunct="1"/>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1031"/>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t>30</a:t>
            </a:fld>
            <a:endParaRPr lang="en-US" altLang="zh-CN" dirty="0"/>
          </a:p>
        </p:txBody>
      </p:sp>
      <p:sp>
        <p:nvSpPr>
          <p:cNvPr id="195587" name="Rectangle 2"/>
          <p:cNvSpPr>
            <a:spLocks noGrp="1" noRot="1" noChangeAspect="1" noTextEdit="1"/>
          </p:cNvSpPr>
          <p:nvPr>
            <p:ph type="sldImg"/>
          </p:nvPr>
        </p:nvSpPr>
        <p:spPr>
          <a:ln>
            <a:solidFill>
              <a:srgbClr val="000000">
                <a:alpha val="100000"/>
              </a:srgbClr>
            </a:solidFill>
            <a:miter lim="800000"/>
          </a:ln>
        </p:spPr>
      </p:sp>
      <p:sp>
        <p:nvSpPr>
          <p:cNvPr id="195588" name="Rectangle 3"/>
          <p:cNvSpPr>
            <a:spLocks noGrp="1"/>
          </p:cNvSpPr>
          <p:nvPr>
            <p:ph type="body"/>
          </p:nvPr>
        </p:nvSpPr>
        <p:spPr>
          <a:noFill/>
          <a:ln>
            <a:noFill/>
          </a:ln>
        </p:spPr>
        <p:txBody>
          <a:bodyPr wrap="square" lIns="91440" tIns="45720" rIns="91440" bIns="45720" anchor="t"/>
          <a:lstStyle/>
          <a:p>
            <a:pPr lvl="0" eaLnBrk="1" hangingPunct="1"/>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1031"/>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t>38</a:t>
            </a:fld>
            <a:endParaRPr lang="en-US" altLang="zh-CN" dirty="0"/>
          </a:p>
        </p:txBody>
      </p:sp>
      <p:sp>
        <p:nvSpPr>
          <p:cNvPr id="196611" name="Rectangle 2"/>
          <p:cNvSpPr>
            <a:spLocks noGrp="1" noRot="1" noChangeAspect="1" noTextEdit="1"/>
          </p:cNvSpPr>
          <p:nvPr>
            <p:ph type="sldImg"/>
          </p:nvPr>
        </p:nvSpPr>
        <p:spPr>
          <a:ln>
            <a:solidFill>
              <a:srgbClr val="000000">
                <a:alpha val="100000"/>
              </a:srgbClr>
            </a:solidFill>
            <a:miter lim="800000"/>
          </a:ln>
        </p:spPr>
      </p:sp>
      <p:sp>
        <p:nvSpPr>
          <p:cNvPr id="196612" name="Rectangle 3"/>
          <p:cNvSpPr>
            <a:spLocks noGrp="1"/>
          </p:cNvSpPr>
          <p:nvPr>
            <p:ph type="body" idx="1"/>
          </p:nvPr>
        </p:nvSpPr>
        <p:spPr>
          <a:noFill/>
          <a:ln>
            <a:noFill/>
          </a:ln>
        </p:spPr>
        <p:txBody>
          <a:bodyPr wrap="square" lIns="91440" tIns="45720" rIns="91440" bIns="45720" anchor="t"/>
          <a:lstStyle/>
          <a:p>
            <a:pPr marL="228600" lvl="0" indent="-228600" algn="just" eaLnBrk="1" hangingPunct="1">
              <a:lnSpc>
                <a:spcPct val="90000"/>
              </a:lnSpc>
              <a:spcBef>
                <a:spcPct val="50000"/>
              </a:spcBef>
              <a:buFont typeface="Wingdings" panose="05000000000000000000" pitchFamily="2" charset="2"/>
              <a:buChar char="•"/>
            </a:pPr>
            <a:endParaRPr lang="zh-CN" altLang="en-US" sz="2400" dirty="0">
              <a:solidFill>
                <a:srgbClr val="CC0000"/>
              </a:solidFill>
              <a:ea typeface="楷体_GB2312" pitchFamily="49"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6146" name="Freeform 7"/>
          <p:cNvSpPr/>
          <p:nvPr/>
        </p:nvSpPr>
        <p:spPr>
          <a:xfrm>
            <a:off x="609600" y="1219200"/>
            <a:ext cx="7924800" cy="914400"/>
          </a:xfrm>
          <a:custGeom>
            <a:avLst/>
            <a:gdLst/>
            <a:ahLst/>
            <a:cxnLst>
              <a:cxn ang="0">
                <a:pos x="0" y="836127360"/>
              </a:cxn>
              <a:cxn ang="0">
                <a:pos x="0" y="0"/>
              </a:cxn>
              <a:cxn ang="0">
                <a:pos x="2147483647" y="0"/>
              </a:cxn>
            </a:cxnLst>
            <a:rect l="0" t="0" r="0" b="0"/>
            <a:pathLst>
              <a:path w="1000" h="1000">
                <a:moveTo>
                  <a:pt x="0" y="1000"/>
                </a:moveTo>
                <a:lnTo>
                  <a:pt x="0" y="0"/>
                </a:lnTo>
                <a:lnTo>
                  <a:pt x="1000" y="0"/>
                </a:lnTo>
              </a:path>
            </a:pathLst>
          </a:custGeom>
          <a:noFill/>
          <a:ln w="25400" cap="flat" cmpd="sng">
            <a:solidFill>
              <a:schemeClr val="accent1">
                <a:alpha val="100000"/>
              </a:schemeClr>
            </a:solidFill>
            <a:prstDash val="solid"/>
            <a:miter lim="800000"/>
            <a:headEnd type="none" w="med" len="med"/>
            <a:tailEnd type="none" w="med" len="med"/>
          </a:ln>
        </p:spPr>
        <p:txBody>
          <a:bodyPr/>
          <a:lstStyle/>
          <a:p>
            <a:endParaRPr lang="zh-CN" altLang="en-US"/>
          </a:p>
        </p:txBody>
      </p:sp>
      <p:sp>
        <p:nvSpPr>
          <p:cNvPr id="6147" name="Line 8"/>
          <p:cNvSpPr/>
          <p:nvPr/>
        </p:nvSpPr>
        <p:spPr>
          <a:xfrm>
            <a:off x="1981200" y="5186363"/>
            <a:ext cx="6511925" cy="0"/>
          </a:xfrm>
          <a:prstGeom prst="line">
            <a:avLst/>
          </a:prstGeom>
          <a:ln w="25400" cap="flat" cmpd="sng">
            <a:solidFill>
              <a:schemeClr val="accent1"/>
            </a:solidFill>
            <a:prstDash val="solid"/>
            <a:headEnd type="none" w="med" len="med"/>
            <a:tailEnd type="none" w="med" len="med"/>
          </a:ln>
        </p:spPr>
      </p:sp>
      <p:grpSp>
        <p:nvGrpSpPr>
          <p:cNvPr id="6148" name="Group 9"/>
          <p:cNvGrpSpPr/>
          <p:nvPr userDrawn="1"/>
        </p:nvGrpSpPr>
        <p:grpSpPr>
          <a:xfrm>
            <a:off x="755650" y="1341438"/>
            <a:ext cx="1246188" cy="1371600"/>
            <a:chOff x="144" y="288"/>
            <a:chExt cx="785" cy="864"/>
          </a:xfrm>
        </p:grpSpPr>
        <p:sp>
          <p:nvSpPr>
            <p:cNvPr id="8" name="Rectangle 10"/>
            <p:cNvSpPr>
              <a:spLocks noChangeArrowheads="1"/>
            </p:cNvSpPr>
            <p:nvPr/>
          </p:nvSpPr>
          <p:spPr bwMode="auto">
            <a:xfrm>
              <a:off x="589" y="288"/>
              <a:ext cx="28" cy="53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11"/>
            <p:cNvSpPr>
              <a:spLocks noChangeArrowheads="1"/>
            </p:cNvSpPr>
            <p:nvPr/>
          </p:nvSpPr>
          <p:spPr bwMode="auto">
            <a:xfrm>
              <a:off x="526" y="288"/>
              <a:ext cx="28" cy="47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 name="Rectangle 12"/>
            <p:cNvSpPr>
              <a:spLocks noChangeArrowheads="1"/>
            </p:cNvSpPr>
            <p:nvPr/>
          </p:nvSpPr>
          <p:spPr bwMode="auto">
            <a:xfrm>
              <a:off x="462" y="288"/>
              <a:ext cx="28" cy="40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Rectangle 13"/>
            <p:cNvSpPr>
              <a:spLocks noChangeArrowheads="1"/>
            </p:cNvSpPr>
            <p:nvPr/>
          </p:nvSpPr>
          <p:spPr bwMode="auto">
            <a:xfrm>
              <a:off x="398" y="288"/>
              <a:ext cx="28" cy="3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Rectangle 14"/>
            <p:cNvSpPr>
              <a:spLocks noChangeArrowheads="1"/>
            </p:cNvSpPr>
            <p:nvPr/>
          </p:nvSpPr>
          <p:spPr bwMode="auto">
            <a:xfrm>
              <a:off x="335" y="288"/>
              <a:ext cx="28" cy="26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Rectangle 15"/>
            <p:cNvSpPr>
              <a:spLocks noChangeArrowheads="1"/>
            </p:cNvSpPr>
            <p:nvPr/>
          </p:nvSpPr>
          <p:spPr bwMode="auto">
            <a:xfrm>
              <a:off x="271" y="288"/>
              <a:ext cx="28" cy="19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 name="Rectangle 16"/>
            <p:cNvSpPr>
              <a:spLocks noChangeArrowheads="1"/>
            </p:cNvSpPr>
            <p:nvPr/>
          </p:nvSpPr>
          <p:spPr bwMode="auto">
            <a:xfrm>
              <a:off x="207" y="288"/>
              <a:ext cx="29" cy="13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 name="Rectangle 17"/>
            <p:cNvSpPr>
              <a:spLocks noChangeArrowheads="1"/>
            </p:cNvSpPr>
            <p:nvPr/>
          </p:nvSpPr>
          <p:spPr bwMode="auto">
            <a:xfrm>
              <a:off x="144" y="288"/>
              <a:ext cx="28" cy="6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 name="Rectangle 18"/>
            <p:cNvSpPr>
              <a:spLocks noChangeArrowheads="1"/>
            </p:cNvSpPr>
            <p:nvPr/>
          </p:nvSpPr>
          <p:spPr bwMode="auto">
            <a:xfrm>
              <a:off x="653" y="288"/>
              <a:ext cx="26" cy="5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Rectangle 19"/>
            <p:cNvSpPr>
              <a:spLocks noChangeArrowheads="1"/>
            </p:cNvSpPr>
            <p:nvPr/>
          </p:nvSpPr>
          <p:spPr bwMode="auto">
            <a:xfrm>
              <a:off x="715" y="288"/>
              <a:ext cx="26" cy="66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 name="Rectangle 20"/>
            <p:cNvSpPr>
              <a:spLocks noChangeArrowheads="1"/>
            </p:cNvSpPr>
            <p:nvPr/>
          </p:nvSpPr>
          <p:spPr bwMode="auto">
            <a:xfrm>
              <a:off x="776" y="288"/>
              <a:ext cx="27" cy="73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 name="Rectangle 21"/>
            <p:cNvSpPr>
              <a:spLocks noChangeArrowheads="1"/>
            </p:cNvSpPr>
            <p:nvPr/>
          </p:nvSpPr>
          <p:spPr bwMode="auto">
            <a:xfrm>
              <a:off x="839" y="288"/>
              <a:ext cx="28" cy="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 name="Rectangle 22"/>
            <p:cNvSpPr>
              <a:spLocks noChangeArrowheads="1"/>
            </p:cNvSpPr>
            <p:nvPr/>
          </p:nvSpPr>
          <p:spPr bwMode="auto">
            <a:xfrm>
              <a:off x="902" y="288"/>
              <a:ext cx="27" cy="86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7170" name="Rectangle 2"/>
          <p:cNvSpPr>
            <a:spLocks noGrp="1" noChangeArrowheads="1"/>
          </p:cNvSpPr>
          <p:nvPr>
            <p:ph type="ctrTitle" hasCustomPrompt="1"/>
          </p:nvPr>
        </p:nvSpPr>
        <p:spPr>
          <a:xfrm>
            <a:off x="1908175" y="3573463"/>
            <a:ext cx="6624638" cy="1608137"/>
          </a:xfrm>
        </p:spPr>
        <p:txBody>
          <a:bodyPr/>
          <a:lstStyle>
            <a:lvl1pPr algn="ctr">
              <a:defRPr sz="8400" i="1">
                <a:ea typeface="华文新魏" panose="02010800040101010101" pitchFamily="2" charset="-122"/>
              </a:defRPr>
            </a:lvl1pPr>
          </a:lstStyle>
          <a:p>
            <a:r>
              <a:rPr lang="zh-CN" altLang="en-US" noProof="1"/>
              <a:t>单击此处编</a:t>
            </a:r>
          </a:p>
        </p:txBody>
      </p:sp>
      <p:sp>
        <p:nvSpPr>
          <p:cNvPr id="7171" name="Rectangle 3"/>
          <p:cNvSpPr>
            <a:spLocks noGrp="1" noChangeArrowheads="1"/>
          </p:cNvSpPr>
          <p:nvPr>
            <p:ph type="subTitle" idx="1" hasCustomPrompt="1"/>
          </p:nvPr>
        </p:nvSpPr>
        <p:spPr>
          <a:xfrm>
            <a:off x="2124075" y="1412875"/>
            <a:ext cx="6553200" cy="1150938"/>
          </a:xfrm>
        </p:spPr>
        <p:txBody>
          <a:bodyPr/>
          <a:lstStyle>
            <a:lvl1pPr marL="0" indent="0">
              <a:buFont typeface="Wingdings" panose="05000000000000000000" pitchFamily="2" charset="2"/>
              <a:buNone/>
              <a:defRPr sz="6000">
                <a:solidFill>
                  <a:schemeClr val="bg2"/>
                </a:solidFill>
                <a:effectLst>
                  <a:outerShdw blurRad="38100" dist="38100" dir="2700000" algn="tl">
                    <a:srgbClr val="C0C0C0"/>
                  </a:outerShdw>
                </a:effectLst>
                <a:latin typeface="MS Mincho" pitchFamily="49" charset="-128"/>
              </a:defRPr>
            </a:lvl1pPr>
          </a:lstStyle>
          <a:p>
            <a:r>
              <a:rPr lang="zh-CN" altLang="en-US" noProof="1"/>
              <a:t>单击此处</a:t>
            </a:r>
          </a:p>
        </p:txBody>
      </p:sp>
      <p:sp>
        <p:nvSpPr>
          <p:cNvPr id="21" name="Rectangle 4"/>
          <p:cNvSpPr>
            <a:spLocks noGrp="1" noChangeArrowheads="1"/>
          </p:cNvSpPr>
          <p:nvPr>
            <p:ph type="dt" sz="half" idx="2"/>
          </p:nvPr>
        </p:nvSpPr>
        <p:spPr bwMode="auto">
          <a:xfrm>
            <a:off x="457200" y="6243638"/>
            <a:ext cx="2133600" cy="457200"/>
          </a:xfrm>
          <a:prstGeom prst="rect">
            <a:avLst/>
          </a:prstGeom>
          <a:ln>
            <a:miter lim="800000"/>
          </a:ln>
        </p:spPr>
        <p:txBody>
          <a:bodyPr vert="horz" wrap="square" lIns="91440" tIns="45720" rIns="91440" bIns="45720" numCol="1" anchor="b" anchorCtr="0" compatLnSpc="1"/>
          <a:lstStyle>
            <a:lvl1pPr eaLnBrk="1" hangingPunct="1">
              <a:buFontTx/>
              <a:buNone/>
              <a:defRPr sz="1200">
                <a:latin typeface="+mj-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2" name="Rectangle 5"/>
          <p:cNvSpPr>
            <a:spLocks noGrp="1" noChangeArrowheads="1"/>
          </p:cNvSpPr>
          <p:nvPr>
            <p:ph type="ftr" sz="quarter" idx="3"/>
          </p:nvPr>
        </p:nvSpPr>
        <p:spPr bwMode="auto">
          <a:xfrm>
            <a:off x="3124200" y="6243638"/>
            <a:ext cx="2895600" cy="457200"/>
          </a:xfrm>
          <a:prstGeom prst="rect">
            <a:avLst/>
          </a:prstGeom>
          <a:ln>
            <a:miter lim="800000"/>
          </a:ln>
        </p:spPr>
        <p:txBody>
          <a:bodyPr vert="horz" wrap="square" lIns="91440" tIns="45720" rIns="91440" bIns="45720" numCol="1" anchor="b" anchorCtr="0" compatLnSpc="1"/>
          <a:lstStyle>
            <a:lvl1pPr algn="ctr" eaLnBrk="1" hangingPunct="1">
              <a:buFontTx/>
              <a:buNone/>
              <a:defRPr sz="1200">
                <a:latin typeface="+mj-lt"/>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3" name="Rectangle 6"/>
          <p:cNvSpPr>
            <a:spLocks noGrp="1" noChangeArrowheads="1"/>
          </p:cNvSpPr>
          <p:nvPr>
            <p:ph type="sldNum" sz="quarter" idx="4"/>
          </p:nvPr>
        </p:nvSpPr>
        <p:spPr bwMode="auto">
          <a:xfrm>
            <a:off x="6553200" y="6243638"/>
            <a:ext cx="2133600" cy="457200"/>
          </a:xfrm>
          <a:prstGeom prst="rect">
            <a:avLst/>
          </a:prstGeom>
          <a:ln>
            <a:miter lim="800000"/>
          </a:ln>
        </p:spPr>
        <p:txBody>
          <a:bodyPr vert="horz" wrap="square" lIns="91440" tIns="45720" rIns="91440" bIns="45720" numCol="1" anchor="b" anchorCtr="0" compatLnSpc="1"/>
          <a:lstStyle/>
          <a:p>
            <a:pPr lvl="0" algn="r" eaLnBrk="1" hangingPunct="1">
              <a:buChar char="•"/>
            </a:pPr>
            <a:fld id="{9A0DB2DC-4C9A-4742-B13C-FB6460FD3503}" type="slidenum">
              <a:rPr lang="zh-CN" altLang="en-US" sz="1200" dirty="0">
                <a:latin typeface="Garamond" panose="02020404030301010803" pitchFamily="18" charset="0"/>
              </a:rPr>
              <a:t>‹#›</a:t>
            </a:fld>
            <a:endParaRPr lang="zh-CN" altLang="en-US" sz="1200" dirty="0">
              <a:latin typeface="Garamond" panose="02020404030301010803"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188913"/>
            <a:ext cx="2178050" cy="648017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177800" y="188913"/>
            <a:ext cx="6384925" cy="648017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标题和四项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263650" y="404813"/>
            <a:ext cx="7772400" cy="720725"/>
          </a:xfrm>
        </p:spPr>
        <p:txBody>
          <a:bodyPr/>
          <a:lstStyle/>
          <a:p>
            <a:r>
              <a:rPr lang="zh-CN" altLang="en-US"/>
              <a:t>单击此处编辑母版标题样式</a:t>
            </a:r>
          </a:p>
        </p:txBody>
      </p:sp>
      <p:sp>
        <p:nvSpPr>
          <p:cNvPr id="3" name="内容占位符 2"/>
          <p:cNvSpPr>
            <a:spLocks noGrp="1"/>
          </p:cNvSpPr>
          <p:nvPr>
            <p:ph sz="quarter" idx="1"/>
          </p:nvPr>
        </p:nvSpPr>
        <p:spPr>
          <a:xfrm>
            <a:off x="685800" y="1319213"/>
            <a:ext cx="3810000" cy="2228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319213"/>
            <a:ext cx="3810000" cy="2228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85800" y="3700463"/>
            <a:ext cx="3810000" cy="22304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700463"/>
            <a:ext cx="3810000" cy="22304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ftr" sz="quarter" idx="13"/>
          </p:nvPr>
        </p:nvSpPr>
        <p:spPr>
          <a:xfrm>
            <a:off x="3124200" y="6083300"/>
            <a:ext cx="2895600" cy="457200"/>
          </a:xfrm>
          <a:prstGeom prst="rect">
            <a:avLst/>
          </a:prstGeom>
        </p:spPr>
        <p:txBody>
          <a:bodyPr/>
          <a:lstStyle>
            <a:lvl1pPr eaLnBrk="1" hangingPunct="1">
              <a:buFont typeface="Arial" panose="020B0604020202020204" pitchFamily="34" charset="0"/>
              <a:buNone/>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6"/>
          <p:cNvSpPr>
            <a:spLocks noGrp="1" noChangeArrowheads="1"/>
          </p:cNvSpPr>
          <p:nvPr>
            <p:ph type="sldNum" sz="quarter" idx="14"/>
          </p:nvPr>
        </p:nvSpPr>
        <p:spPr>
          <a:xfrm>
            <a:off x="6934200" y="6324600"/>
            <a:ext cx="1905000" cy="457200"/>
          </a:xfrm>
          <a:prstGeom prst="rect">
            <a:avLst/>
          </a:prstGeom>
        </p:spPr>
        <p:txBody>
          <a:bodyPr vert="horz" wrap="square" lIns="91440" tIns="45720" rIns="91440" bIns="45720" numCol="1" anchor="t" anchorCtr="0" compatLnSpc="1"/>
          <a:lstStyle/>
          <a:p>
            <a:pPr lvl="0" eaLnBrk="1" hangingPunct="1">
              <a:buChar char="•"/>
            </a:pPr>
            <a:fld id="{9A0DB2DC-4C9A-4742-B13C-FB6460FD3503}" type="slidenum">
              <a:rPr lang="zh-CN" altLang="en-US" dirty="0"/>
              <a:t>‹#›</a:t>
            </a:fld>
            <a:endParaRPr lang="zh-CN" alt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solidFill>
              </a:defRPr>
            </a:lvl1p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177800" y="233645"/>
            <a:ext cx="8715375" cy="643544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177800" y="908050"/>
            <a:ext cx="4281488" cy="5761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11688" y="908050"/>
            <a:ext cx="4281487" cy="5761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250825" y="188913"/>
            <a:ext cx="7931150" cy="584200"/>
          </a:xfrm>
          <a:prstGeom prst="rect">
            <a:avLst/>
          </a:prstGeom>
          <a:noFill/>
          <a:ln w="9525">
            <a:noFill/>
          </a:ln>
        </p:spPr>
        <p:txBody>
          <a:bodyPr/>
          <a:lstStyle/>
          <a:p>
            <a:pPr lvl="0"/>
            <a:r>
              <a:rPr lang="zh-CN" altLang="en-US" dirty="0"/>
              <a:t>单击此处编辑母版标题样式</a:t>
            </a:r>
          </a:p>
        </p:txBody>
      </p:sp>
      <p:sp>
        <p:nvSpPr>
          <p:cNvPr id="1027" name="Rectangle 3"/>
          <p:cNvSpPr>
            <a:spLocks noGrp="1"/>
          </p:cNvSpPr>
          <p:nvPr>
            <p:ph type="body"/>
          </p:nvPr>
        </p:nvSpPr>
        <p:spPr>
          <a:xfrm>
            <a:off x="177800" y="908050"/>
            <a:ext cx="8715375" cy="5761038"/>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Freeform 7"/>
          <p:cNvSpPr/>
          <p:nvPr/>
        </p:nvSpPr>
        <p:spPr>
          <a:xfrm>
            <a:off x="161925" y="142875"/>
            <a:ext cx="8229600" cy="609600"/>
          </a:xfrm>
          <a:custGeom>
            <a:avLst/>
            <a:gdLst/>
            <a:ahLst/>
            <a:cxnLst>
              <a:cxn ang="0">
                <a:pos x="0" y="371612160"/>
              </a:cxn>
              <a:cxn ang="0">
                <a:pos x="0" y="0"/>
              </a:cxn>
              <a:cxn ang="0">
                <a:pos x="2147483647" y="0"/>
              </a:cxn>
            </a:cxnLst>
            <a:rect l="0" t="0" r="0" b="0"/>
            <a:pathLst>
              <a:path w="1000" h="1000">
                <a:moveTo>
                  <a:pt x="0" y="1000"/>
                </a:moveTo>
                <a:lnTo>
                  <a:pt x="0" y="0"/>
                </a:lnTo>
                <a:lnTo>
                  <a:pt x="1000" y="0"/>
                </a:lnTo>
              </a:path>
            </a:pathLst>
          </a:custGeom>
          <a:noFill/>
          <a:ln w="25400" cap="flat" cmpd="sng">
            <a:solidFill>
              <a:schemeClr val="accent1">
                <a:alpha val="100000"/>
              </a:schemeClr>
            </a:solidFill>
            <a:prstDash val="solid"/>
            <a:miter lim="800000"/>
            <a:headEnd type="none" w="med" len="med"/>
            <a:tailEnd type="none" w="med" len="med"/>
          </a:ln>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3600" b="1">
          <a:solidFill>
            <a:schemeClr val="tx1"/>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3600" b="1">
          <a:solidFill>
            <a:schemeClr val="tx1"/>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3600" b="1">
          <a:solidFill>
            <a:schemeClr val="tx1"/>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3600" b="1">
          <a:solidFill>
            <a:srgbClr val="005C2E"/>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3600" b="1">
          <a:solidFill>
            <a:srgbClr val="005C2E"/>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3600" b="1">
          <a:solidFill>
            <a:srgbClr val="005C2E"/>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3600" b="1">
          <a:solidFill>
            <a:srgbClr val="005C2E"/>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8.xml"/><Relationship Id="rId5" Type="http://schemas.openxmlformats.org/officeDocument/2006/relationships/audio" Target="../media/audio5.wav"/><Relationship Id="rId4" Type="http://schemas.openxmlformats.org/officeDocument/2006/relationships/audio" Target="../media/audio3.wav"/></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slideLayout" Target="../slideLayouts/slideLayout8.xml"/><Relationship Id="rId1" Type="http://schemas.openxmlformats.org/officeDocument/2006/relationships/vmlDrawing" Target="../drawings/vmlDrawing2.vml"/><Relationship Id="rId5" Type="http://schemas.openxmlformats.org/officeDocument/2006/relationships/image" Target="../media/image15.wmf"/><Relationship Id="rId4" Type="http://schemas.openxmlformats.org/officeDocument/2006/relationships/oleObject" Target="../embeddings/oleObject2.bin"/></Relationships>
</file>

<file path=ppt/slides/_rels/slide35.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8" Type="http://schemas.openxmlformats.org/officeDocument/2006/relationships/image" Target="../media/image21.emf"/><Relationship Id="rId13" Type="http://schemas.openxmlformats.org/officeDocument/2006/relationships/oleObject" Target="../embeddings/oleObject8.bin"/><Relationship Id="rId18" Type="http://schemas.openxmlformats.org/officeDocument/2006/relationships/image" Target="../media/image26.e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23.emf"/><Relationship Id="rId17" Type="http://schemas.openxmlformats.org/officeDocument/2006/relationships/oleObject" Target="../embeddings/oleObject10.bin"/><Relationship Id="rId2" Type="http://schemas.openxmlformats.org/officeDocument/2006/relationships/slideLayout" Target="../slideLayouts/slideLayout13.xml"/><Relationship Id="rId16" Type="http://schemas.openxmlformats.org/officeDocument/2006/relationships/image" Target="../media/image25.emf"/><Relationship Id="rId1" Type="http://schemas.openxmlformats.org/officeDocument/2006/relationships/vmlDrawing" Target="../drawings/vmlDrawing3.vml"/><Relationship Id="rId6" Type="http://schemas.openxmlformats.org/officeDocument/2006/relationships/image" Target="../media/image20.emf"/><Relationship Id="rId11" Type="http://schemas.openxmlformats.org/officeDocument/2006/relationships/oleObject" Target="../embeddings/oleObject7.bin"/><Relationship Id="rId5" Type="http://schemas.openxmlformats.org/officeDocument/2006/relationships/oleObject" Target="../embeddings/oleObject4.bin"/><Relationship Id="rId15" Type="http://schemas.openxmlformats.org/officeDocument/2006/relationships/oleObject" Target="../embeddings/oleObject9.bin"/><Relationship Id="rId10" Type="http://schemas.openxmlformats.org/officeDocument/2006/relationships/image" Target="../media/image22.emf"/><Relationship Id="rId4" Type="http://schemas.openxmlformats.org/officeDocument/2006/relationships/image" Target="../media/image19.emf"/><Relationship Id="rId9" Type="http://schemas.openxmlformats.org/officeDocument/2006/relationships/oleObject" Target="../embeddings/oleObject6.bin"/><Relationship Id="rId14" Type="http://schemas.openxmlformats.org/officeDocument/2006/relationships/image" Target="../media/image24.e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8.xml"/><Relationship Id="rId1" Type="http://schemas.openxmlformats.org/officeDocument/2006/relationships/vmlDrawing" Target="../drawings/vmlDrawing4.vml"/><Relationship Id="rId6" Type="http://schemas.openxmlformats.org/officeDocument/2006/relationships/image" Target="../media/image27.wmf"/><Relationship Id="rId5" Type="http://schemas.openxmlformats.org/officeDocument/2006/relationships/oleObject" Target="../embeddings/oleObject11.bin"/><Relationship Id="rId4" Type="http://schemas.openxmlformats.org/officeDocument/2006/relationships/audio" Target="../media/audio2.wav"/></Relationships>
</file>

<file path=ppt/slides/_rels/slide4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8.xml"/><Relationship Id="rId4" Type="http://schemas.openxmlformats.org/officeDocument/2006/relationships/audio" Target="../media/audio3.wav"/></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8.xml"/><Relationship Id="rId1" Type="http://schemas.openxmlformats.org/officeDocument/2006/relationships/vmlDrawing" Target="../drawings/vmlDrawing5.vml"/><Relationship Id="rId4" Type="http://schemas.openxmlformats.org/officeDocument/2006/relationships/image" Target="../media/image28.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2.jpeg"/><Relationship Id="rId5" Type="http://schemas.openxmlformats.org/officeDocument/2006/relationships/audio" Target="../media/audio3.wav"/><Relationship Id="rId4" Type="http://schemas.openxmlformats.org/officeDocument/2006/relationships/audio" Target="../media/audio2.wav"/></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4" name="Rectangle 2"/>
          <p:cNvSpPr txBox="1"/>
          <p:nvPr/>
        </p:nvSpPr>
        <p:spPr bwMode="auto">
          <a:xfrm>
            <a:off x="1016000" y="3563938"/>
            <a:ext cx="6985000" cy="2478088"/>
          </a:xfrm>
          <a:prstGeom prst="rect">
            <a:avLst/>
          </a:prstGeom>
          <a:noFill/>
          <a:ln w="9525">
            <a:noFill/>
            <a:miter lim="800000"/>
          </a:ln>
        </p:spPr>
        <p:txBody>
          <a:bodyPr anchor="ctr">
            <a:normAutofit/>
          </a:bodyPr>
          <a:lstStyle/>
          <a:p>
            <a:pPr marR="0" algn="ctr" defTabSz="914400" eaLnBrk="1" hangingPunct="1">
              <a:buClrTx/>
              <a:buSzTx/>
              <a:buFontTx/>
              <a:buNone/>
              <a:defRPr/>
            </a:pPr>
            <a:r>
              <a:rPr kumimoji="0" lang="zh-CN" altLang="en-US" sz="5400" b="1" kern="0" cap="none" spc="0" normalizeH="0" baseline="0" noProof="0" dirty="0">
                <a:solidFill>
                  <a:srgbClr val="FF0000"/>
                </a:solidFill>
                <a:latin typeface="+mn-ea"/>
                <a:ea typeface="+mn-ea"/>
                <a:cs typeface="+mj-cs"/>
              </a:rPr>
              <a:t>数据结构</a:t>
            </a:r>
            <a:r>
              <a:rPr kumimoji="0" lang="en-US" altLang="zh-CN" sz="5400" b="1" kern="0" cap="none" spc="0" normalizeH="0" baseline="0" noProof="0" dirty="0">
                <a:solidFill>
                  <a:srgbClr val="FF0000"/>
                </a:solidFill>
                <a:latin typeface="+mn-ea"/>
                <a:ea typeface="+mn-ea"/>
                <a:cs typeface="+mj-cs"/>
              </a:rPr>
              <a:t>1</a:t>
            </a:r>
            <a:endParaRPr kumimoji="0" lang="zh-CN" altLang="en-US" sz="5400" b="1" kern="0" cap="none" spc="0" normalizeH="0" baseline="0" noProof="0" dirty="0">
              <a:solidFill>
                <a:srgbClr val="FF0000"/>
              </a:solidFill>
              <a:latin typeface="+mn-ea"/>
              <a:ea typeface="+mn-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a:xfrm>
            <a:off x="0" y="228600"/>
            <a:ext cx="9144000" cy="457200"/>
          </a:xfrm>
        </p:spPr>
        <p:txBody>
          <a:bodyPr vert="horz" wrap="square" lIns="91440" tIns="45720" rIns="91440" bIns="45720" anchor="t"/>
          <a:lstStyle/>
          <a:p>
            <a:pPr eaLnBrk="1" hangingPunct="1"/>
            <a:r>
              <a:rPr lang="en-US" altLang="zh-CN" sz="3200" dirty="0">
                <a:latin typeface="华文行楷" panose="02010800040101010101" pitchFamily="2" charset="-122"/>
                <a:ea typeface="华文行楷" panose="02010800040101010101" pitchFamily="2" charset="-122"/>
              </a:rPr>
              <a:t>4. </a:t>
            </a:r>
            <a:r>
              <a:rPr lang="zh-CN" altLang="en-US" sz="3200" dirty="0">
                <a:latin typeface="华文行楷" panose="02010800040101010101" pitchFamily="2" charset="-122"/>
                <a:ea typeface="华文行楷" panose="02010800040101010101" pitchFamily="2" charset="-122"/>
              </a:rPr>
              <a:t>类实现</a:t>
            </a:r>
            <a:r>
              <a:rPr lang="en-US" altLang="zh-CN" sz="3200" dirty="0">
                <a:ea typeface="华文行楷" panose="02010800040101010101" pitchFamily="2" charset="-122"/>
              </a:rPr>
              <a:t>—</a:t>
            </a:r>
            <a:r>
              <a:rPr lang="zh-CN" altLang="en-US" sz="3200" dirty="0">
                <a:latin typeface="华文行楷" panose="02010800040101010101" pitchFamily="2" charset="-122"/>
                <a:ea typeface="华文行楷" panose="02010800040101010101" pitchFamily="2" charset="-122"/>
              </a:rPr>
              <a:t>出栈</a:t>
            </a:r>
          </a:p>
        </p:txBody>
      </p:sp>
      <p:grpSp>
        <p:nvGrpSpPr>
          <p:cNvPr id="23555" name="Group 7"/>
          <p:cNvGrpSpPr/>
          <p:nvPr/>
        </p:nvGrpSpPr>
        <p:grpSpPr>
          <a:xfrm>
            <a:off x="6327775" y="1763713"/>
            <a:ext cx="914400" cy="2514600"/>
            <a:chOff x="2304" y="1584"/>
            <a:chExt cx="576" cy="1584"/>
          </a:xfrm>
        </p:grpSpPr>
        <p:grpSp>
          <p:nvGrpSpPr>
            <p:cNvPr id="23567" name="Group 8"/>
            <p:cNvGrpSpPr/>
            <p:nvPr/>
          </p:nvGrpSpPr>
          <p:grpSpPr>
            <a:xfrm>
              <a:off x="2352" y="1584"/>
              <a:ext cx="336" cy="1329"/>
              <a:chOff x="2352" y="1584"/>
              <a:chExt cx="336" cy="1329"/>
            </a:xfrm>
          </p:grpSpPr>
          <p:sp>
            <p:nvSpPr>
              <p:cNvPr id="23569" name="Text Box 9"/>
              <p:cNvSpPr txBox="1"/>
              <p:nvPr/>
            </p:nvSpPr>
            <p:spPr>
              <a:xfrm>
                <a:off x="2352" y="1584"/>
                <a:ext cx="336" cy="1329"/>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 </a:t>
                </a:r>
              </a:p>
              <a:p>
                <a:pPr marL="0" lvl="0" indent="0" eaLnBrk="1" hangingPunct="1">
                  <a:spcBef>
                    <a:spcPct val="50000"/>
                  </a:spcBef>
                  <a:buClrTx/>
                  <a:buSzPct val="100000"/>
                  <a:buFont typeface="Arial" panose="020B0604020202020204" pitchFamily="34" charset="0"/>
                  <a:buNone/>
                </a:pPr>
                <a:r>
                  <a:rPr lang="en-US" altLang="zh-CN" sz="1800" b="0" dirty="0"/>
                  <a:t> </a:t>
                </a:r>
              </a:p>
              <a:p>
                <a:pPr marL="0" lvl="0" indent="0" eaLnBrk="1" hangingPunct="1">
                  <a:spcBef>
                    <a:spcPct val="50000"/>
                  </a:spcBef>
                  <a:buClrTx/>
                  <a:buSzPct val="100000"/>
                  <a:buFont typeface="Arial" panose="020B0604020202020204" pitchFamily="34" charset="0"/>
                  <a:buNone/>
                </a:pPr>
                <a:endParaRPr lang="en-US" altLang="zh-CN" sz="1800" b="0" dirty="0"/>
              </a:p>
              <a:p>
                <a:pPr marL="0" lvl="0" indent="0" eaLnBrk="1" hangingPunct="1">
                  <a:spcBef>
                    <a:spcPct val="50000"/>
                  </a:spcBef>
                  <a:buClrTx/>
                  <a:buSzPct val="100000"/>
                  <a:buFont typeface="Arial" panose="020B0604020202020204" pitchFamily="34" charset="0"/>
                  <a:buNone/>
                </a:pPr>
                <a:endParaRPr lang="en-US" altLang="zh-CN" sz="1800" b="0" dirty="0"/>
              </a:p>
            </p:txBody>
          </p:sp>
          <p:sp>
            <p:nvSpPr>
              <p:cNvPr id="23570" name="Line 10"/>
              <p:cNvSpPr/>
              <p:nvPr/>
            </p:nvSpPr>
            <p:spPr>
              <a:xfrm>
                <a:off x="2352" y="1920"/>
                <a:ext cx="336" cy="0"/>
              </a:xfrm>
              <a:prstGeom prst="line">
                <a:avLst/>
              </a:prstGeom>
              <a:ln w="9525" cap="flat" cmpd="sng">
                <a:solidFill>
                  <a:schemeClr val="tx1"/>
                </a:solidFill>
                <a:prstDash val="solid"/>
                <a:headEnd type="none" w="med" len="med"/>
                <a:tailEnd type="none" w="med" len="med"/>
              </a:ln>
            </p:spPr>
          </p:sp>
          <p:sp>
            <p:nvSpPr>
              <p:cNvPr id="23571" name="Line 11"/>
              <p:cNvSpPr/>
              <p:nvPr/>
            </p:nvSpPr>
            <p:spPr>
              <a:xfrm>
                <a:off x="2352" y="2256"/>
                <a:ext cx="336" cy="0"/>
              </a:xfrm>
              <a:prstGeom prst="line">
                <a:avLst/>
              </a:prstGeom>
              <a:ln w="9525" cap="flat" cmpd="sng">
                <a:solidFill>
                  <a:schemeClr val="tx1"/>
                </a:solidFill>
                <a:prstDash val="solid"/>
                <a:headEnd type="none" w="med" len="med"/>
                <a:tailEnd type="none" w="med" len="med"/>
              </a:ln>
            </p:spPr>
          </p:sp>
          <p:sp>
            <p:nvSpPr>
              <p:cNvPr id="23572" name="Line 12"/>
              <p:cNvSpPr/>
              <p:nvPr/>
            </p:nvSpPr>
            <p:spPr>
              <a:xfrm>
                <a:off x="2352" y="2592"/>
                <a:ext cx="336" cy="0"/>
              </a:xfrm>
              <a:prstGeom prst="line">
                <a:avLst/>
              </a:prstGeom>
              <a:ln w="9525" cap="flat" cmpd="sng">
                <a:solidFill>
                  <a:schemeClr val="tx1"/>
                </a:solidFill>
                <a:prstDash val="solid"/>
                <a:headEnd type="none" w="med" len="med"/>
                <a:tailEnd type="none" w="med" len="med"/>
              </a:ln>
            </p:spPr>
          </p:sp>
        </p:grpSp>
        <p:sp>
          <p:nvSpPr>
            <p:cNvPr id="23568" name="Text Box 13"/>
            <p:cNvSpPr txBox="1"/>
            <p:nvPr/>
          </p:nvSpPr>
          <p:spPr>
            <a:xfrm>
              <a:off x="2304" y="2880"/>
              <a:ext cx="576"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stack</a:t>
              </a:r>
            </a:p>
          </p:txBody>
        </p:sp>
      </p:grpSp>
      <p:sp>
        <p:nvSpPr>
          <p:cNvPr id="15" name="Line 15"/>
          <p:cNvSpPr/>
          <p:nvPr/>
        </p:nvSpPr>
        <p:spPr>
          <a:xfrm>
            <a:off x="5562600" y="2438400"/>
            <a:ext cx="457200" cy="0"/>
          </a:xfrm>
          <a:prstGeom prst="line">
            <a:avLst/>
          </a:prstGeom>
          <a:ln w="9525" cap="flat" cmpd="sng">
            <a:solidFill>
              <a:schemeClr val="tx1"/>
            </a:solidFill>
            <a:prstDash val="solid"/>
            <a:headEnd type="none" w="med" len="med"/>
            <a:tailEnd type="triangle" w="med" len="med"/>
          </a:ln>
        </p:spPr>
      </p:sp>
      <p:sp>
        <p:nvSpPr>
          <p:cNvPr id="16" name="Text Box 16"/>
          <p:cNvSpPr txBox="1"/>
          <p:nvPr/>
        </p:nvSpPr>
        <p:spPr>
          <a:xfrm>
            <a:off x="6372225" y="2889250"/>
            <a:ext cx="533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B</a:t>
            </a:r>
          </a:p>
        </p:txBody>
      </p:sp>
      <p:sp>
        <p:nvSpPr>
          <p:cNvPr id="17" name="Text Box 17"/>
          <p:cNvSpPr txBox="1"/>
          <p:nvPr/>
        </p:nvSpPr>
        <p:spPr>
          <a:xfrm>
            <a:off x="6416675" y="3384550"/>
            <a:ext cx="533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A</a:t>
            </a:r>
          </a:p>
        </p:txBody>
      </p:sp>
      <p:sp>
        <p:nvSpPr>
          <p:cNvPr id="18" name="Text Box 27"/>
          <p:cNvSpPr txBox="1"/>
          <p:nvPr/>
        </p:nvSpPr>
        <p:spPr>
          <a:xfrm>
            <a:off x="6416675" y="2349500"/>
            <a:ext cx="533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D</a:t>
            </a:r>
          </a:p>
        </p:txBody>
      </p:sp>
      <p:sp>
        <p:nvSpPr>
          <p:cNvPr id="19" name="Text Box 27"/>
          <p:cNvSpPr txBox="1"/>
          <p:nvPr/>
        </p:nvSpPr>
        <p:spPr>
          <a:xfrm>
            <a:off x="5021263" y="2303463"/>
            <a:ext cx="5334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top</a:t>
            </a:r>
          </a:p>
        </p:txBody>
      </p:sp>
      <p:sp>
        <p:nvSpPr>
          <p:cNvPr id="20" name="矩形 19"/>
          <p:cNvSpPr/>
          <p:nvPr/>
        </p:nvSpPr>
        <p:spPr>
          <a:xfrm>
            <a:off x="385763" y="1089025"/>
            <a:ext cx="8758237" cy="10826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lnSpc>
                <a:spcPct val="105000"/>
              </a:lnSpc>
              <a:buClrTx/>
              <a:buSzPct val="100000"/>
              <a:buFont typeface="Arial" panose="020B0604020202020204" pitchFamily="34" charset="0"/>
              <a:buNone/>
            </a:pPr>
            <a:r>
              <a:rPr lang="en-US" altLang="zh-CN" sz="2800" b="0" dirty="0">
                <a:ea typeface="楷体_GB2312" pitchFamily="49" charset="-122"/>
              </a:rPr>
              <a:t>type data = stacka[top];              //</a:t>
            </a:r>
            <a:r>
              <a:rPr lang="zh-CN" altLang="en-US" sz="2800" b="0" dirty="0">
                <a:ea typeface="楷体_GB2312" pitchFamily="49" charset="-122"/>
              </a:rPr>
              <a:t>栈不空</a:t>
            </a:r>
          </a:p>
          <a:p>
            <a:pPr marL="457200" lvl="0" indent="-457200" algn="just" eaLnBrk="1" hangingPunct="1">
              <a:lnSpc>
                <a:spcPct val="105000"/>
              </a:lnSpc>
              <a:buClrTx/>
              <a:buSzPct val="100000"/>
              <a:buFont typeface="Arial" panose="020B0604020202020204" pitchFamily="34" charset="0"/>
              <a:buNone/>
            </a:pPr>
            <a:r>
              <a:rPr lang="zh-CN" altLang="en-US" sz="2800" b="0" dirty="0">
                <a:ea typeface="楷体_GB2312" pitchFamily="49" charset="-122"/>
              </a:rPr>
              <a:t>	</a:t>
            </a:r>
            <a:r>
              <a:rPr lang="en-US" altLang="zh-CN" sz="2800" b="0" dirty="0">
                <a:ea typeface="楷体_GB2312" pitchFamily="49" charset="-122"/>
              </a:rPr>
              <a:t>top -- ;</a:t>
            </a:r>
          </a:p>
        </p:txBody>
      </p:sp>
      <p:sp>
        <p:nvSpPr>
          <p:cNvPr id="2" name="Rectangle 3"/>
          <p:cNvSpPr/>
          <p:nvPr/>
        </p:nvSpPr>
        <p:spPr>
          <a:xfrm>
            <a:off x="0" y="914400"/>
            <a:ext cx="9144000" cy="5943600"/>
          </a:xfrm>
          <a:prstGeom prst="rect">
            <a:avLst/>
          </a:prstGeom>
          <a:solidFill>
            <a:schemeClr val="bg1"/>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lnSpc>
                <a:spcPct val="105000"/>
              </a:lnSpc>
              <a:buClrTx/>
              <a:buSzPct val="100000"/>
              <a:buFont typeface="Arial" panose="020B0604020202020204" pitchFamily="34" charset="0"/>
              <a:buNone/>
            </a:pPr>
            <a:r>
              <a:rPr lang="en-US" altLang="zh-CN" sz="1800" dirty="0">
                <a:ea typeface="楷体_GB2312" pitchFamily="49" charset="-122"/>
              </a:rPr>
              <a:t>template</a:t>
            </a:r>
            <a:r>
              <a:rPr lang="en-US" altLang="zh-CN" sz="1800" b="0" dirty="0">
                <a:ea typeface="楷体_GB2312" pitchFamily="49" charset="-122"/>
              </a:rPr>
              <a:t> &lt;</a:t>
            </a:r>
            <a:r>
              <a:rPr lang="en-US" altLang="zh-CN" sz="1800" dirty="0">
                <a:ea typeface="楷体_GB2312" pitchFamily="49" charset="-122"/>
              </a:rPr>
              <a:t>class</a:t>
            </a:r>
            <a:r>
              <a:rPr lang="en-US" altLang="zh-CN" sz="1800" b="0" dirty="0">
                <a:ea typeface="楷体_GB2312" pitchFamily="49" charset="-122"/>
              </a:rPr>
              <a:t> type&gt;type seqstack &lt;type&gt; :: pop( )</a:t>
            </a:r>
          </a:p>
          <a:p>
            <a:pPr marL="457200" lvl="0" indent="-457200" algn="just" eaLnBrk="1" hangingPunct="1">
              <a:lnSpc>
                <a:spcPct val="105000"/>
              </a:lnSpc>
              <a:buClrTx/>
              <a:buSzPct val="100000"/>
              <a:buFont typeface="Arial" panose="020B0604020202020204" pitchFamily="34" charset="0"/>
              <a:buNone/>
            </a:pPr>
            <a:r>
              <a:rPr lang="en-US" altLang="zh-CN" sz="1800" b="0" dirty="0">
                <a:ea typeface="楷体_GB2312" pitchFamily="49" charset="-122"/>
              </a:rPr>
              <a:t>{ // </a:t>
            </a:r>
            <a:r>
              <a:rPr lang="en-US" altLang="zh-CN" sz="1800" dirty="0">
                <a:solidFill>
                  <a:schemeClr val="accent1"/>
                </a:solidFill>
              </a:rPr>
              <a:t>return the top element from the stack if stack is not empty, error when empty</a:t>
            </a:r>
            <a:endParaRPr lang="en-US" altLang="zh-CN" sz="1800" dirty="0">
              <a:ea typeface="楷体_GB2312" pitchFamily="49" charset="-122"/>
            </a:endParaRPr>
          </a:p>
          <a:p>
            <a:pPr marL="457200" lvl="0" indent="-457200" algn="just" eaLnBrk="1" hangingPunct="1">
              <a:lnSpc>
                <a:spcPct val="105000"/>
              </a:lnSpc>
              <a:buClrTx/>
              <a:buSzPct val="100000"/>
              <a:buFont typeface="Arial" panose="020B0604020202020204" pitchFamily="34" charset="0"/>
              <a:buNone/>
            </a:pPr>
            <a:r>
              <a:rPr lang="en-US" altLang="zh-CN" sz="1800" b="0" dirty="0">
                <a:ea typeface="楷体_GB2312" pitchFamily="49" charset="-122"/>
              </a:rPr>
              <a:t>	</a:t>
            </a:r>
            <a:r>
              <a:rPr lang="en-US" altLang="zh-CN" sz="1800" dirty="0">
                <a:solidFill>
                  <a:srgbClr val="FF0000"/>
                </a:solidFill>
                <a:ea typeface="楷体_GB2312" pitchFamily="49" charset="-122"/>
              </a:rPr>
              <a:t>if</a:t>
            </a:r>
            <a:r>
              <a:rPr lang="en-US" altLang="zh-CN" sz="1800" b="0" dirty="0">
                <a:solidFill>
                  <a:srgbClr val="FF0000"/>
                </a:solidFill>
                <a:ea typeface="楷体_GB2312" pitchFamily="49" charset="-122"/>
              </a:rPr>
              <a:t> (empty( ))   </a:t>
            </a:r>
            <a:r>
              <a:rPr lang="en-US" altLang="zh-CN" sz="1800" b="0" dirty="0">
                <a:ea typeface="楷体_GB2312" pitchFamily="49" charset="-122"/>
              </a:rPr>
              <a:t>{                     //</a:t>
            </a:r>
            <a:r>
              <a:rPr lang="zh-CN" altLang="en-US" sz="1800" b="0" dirty="0">
                <a:ea typeface="楷体_GB2312" pitchFamily="49" charset="-122"/>
              </a:rPr>
              <a:t>栈空</a:t>
            </a:r>
          </a:p>
          <a:p>
            <a:pPr marL="457200" lvl="0" indent="-457200" algn="just" eaLnBrk="1" hangingPunct="1">
              <a:lnSpc>
                <a:spcPct val="105000"/>
              </a:lnSpc>
              <a:buClrTx/>
              <a:buSzPct val="100000"/>
              <a:buFont typeface="Arial" panose="020B0604020202020204" pitchFamily="34" charset="0"/>
              <a:buNone/>
            </a:pPr>
            <a:r>
              <a:rPr lang="zh-CN" altLang="en-US" sz="1800" dirty="0">
                <a:ea typeface="楷体_GB2312" pitchFamily="49" charset="-122"/>
              </a:rPr>
              <a:t>		</a:t>
            </a:r>
            <a:r>
              <a:rPr lang="en-US" altLang="zh-CN" sz="1800" dirty="0">
                <a:ea typeface="楷体_GB2312" pitchFamily="49" charset="-122"/>
              </a:rPr>
              <a:t>cout </a:t>
            </a:r>
            <a:r>
              <a:rPr lang="en-US" altLang="zh-CN" sz="1800" b="0" dirty="0">
                <a:ea typeface="楷体_GB2312" pitchFamily="49" charset="-122"/>
              </a:rPr>
              <a:t>&lt;&lt; “</a:t>
            </a:r>
            <a:r>
              <a:rPr lang="zh-CN" altLang="en-US" sz="1800" b="0" dirty="0">
                <a:ea typeface="楷体_GB2312" pitchFamily="49" charset="-122"/>
              </a:rPr>
              <a:t>栈已空！” </a:t>
            </a:r>
            <a:r>
              <a:rPr lang="en-US" altLang="zh-CN" sz="1800" b="0" dirty="0">
                <a:ea typeface="楷体_GB2312" pitchFamily="49" charset="-122"/>
              </a:rPr>
              <a:t>&lt;&lt; </a:t>
            </a:r>
            <a:r>
              <a:rPr lang="en-US" altLang="zh-CN" sz="1800" dirty="0">
                <a:ea typeface="楷体_GB2312" pitchFamily="49" charset="-122"/>
              </a:rPr>
              <a:t>endl</a:t>
            </a:r>
            <a:r>
              <a:rPr lang="en-US" altLang="zh-CN" sz="1800" b="0" dirty="0">
                <a:ea typeface="楷体_GB2312" pitchFamily="49" charset="-122"/>
              </a:rPr>
              <a:t>;</a:t>
            </a:r>
          </a:p>
          <a:p>
            <a:pPr marL="457200" lvl="0" indent="-457200" algn="just" eaLnBrk="1" hangingPunct="1">
              <a:lnSpc>
                <a:spcPct val="105000"/>
              </a:lnSpc>
              <a:buClrTx/>
              <a:buSzPct val="100000"/>
              <a:buFont typeface="Arial" panose="020B0604020202020204" pitchFamily="34" charset="0"/>
              <a:buNone/>
            </a:pPr>
            <a:r>
              <a:rPr lang="en-US" altLang="zh-CN" sz="1800" b="0" dirty="0">
                <a:ea typeface="楷体_GB2312" pitchFamily="49" charset="-122"/>
              </a:rPr>
              <a:t>		</a:t>
            </a:r>
            <a:r>
              <a:rPr lang="en-US" altLang="zh-CN" sz="1800" dirty="0">
                <a:ea typeface="楷体_GB2312" pitchFamily="49" charset="-122"/>
              </a:rPr>
              <a:t>exit</a:t>
            </a:r>
            <a:r>
              <a:rPr lang="en-US" altLang="zh-CN" sz="1800" b="0" dirty="0">
                <a:ea typeface="楷体_GB2312" pitchFamily="49" charset="-122"/>
              </a:rPr>
              <a:t>(1);</a:t>
            </a:r>
          </a:p>
          <a:p>
            <a:pPr marL="457200" lvl="0" indent="-457200" algn="just" eaLnBrk="1" hangingPunct="1">
              <a:lnSpc>
                <a:spcPct val="105000"/>
              </a:lnSpc>
              <a:buClrTx/>
              <a:buSzPct val="100000"/>
              <a:buFont typeface="Arial" panose="020B0604020202020204" pitchFamily="34" charset="0"/>
              <a:buNone/>
            </a:pPr>
            <a:r>
              <a:rPr lang="en-US" altLang="zh-CN" sz="1800" b="0" dirty="0">
                <a:ea typeface="楷体_GB2312" pitchFamily="49" charset="-122"/>
              </a:rPr>
              <a:t>	} </a:t>
            </a:r>
          </a:p>
          <a:p>
            <a:pPr marL="457200" lvl="0" indent="-457200" algn="just" eaLnBrk="1" hangingPunct="1">
              <a:lnSpc>
                <a:spcPct val="105000"/>
              </a:lnSpc>
              <a:buClrTx/>
              <a:buSzPct val="100000"/>
              <a:buFont typeface="Arial" panose="020B0604020202020204" pitchFamily="34" charset="0"/>
              <a:buNone/>
            </a:pPr>
            <a:r>
              <a:rPr lang="en-US" altLang="zh-CN" sz="1800" b="0" dirty="0">
                <a:ea typeface="楷体_GB2312" pitchFamily="49" charset="-122"/>
              </a:rPr>
              <a:t>	type data = stacka[top];              //</a:t>
            </a:r>
            <a:r>
              <a:rPr lang="zh-CN" altLang="en-US" sz="1800" b="0" dirty="0">
                <a:ea typeface="楷体_GB2312" pitchFamily="49" charset="-122"/>
              </a:rPr>
              <a:t>栈不空，取栈顶元素</a:t>
            </a:r>
          </a:p>
          <a:p>
            <a:pPr marL="457200" lvl="0" indent="-457200" algn="just" eaLnBrk="1" hangingPunct="1">
              <a:lnSpc>
                <a:spcPct val="105000"/>
              </a:lnSpc>
              <a:buClrTx/>
              <a:buSzPct val="100000"/>
              <a:buFont typeface="Arial" panose="020B0604020202020204" pitchFamily="34" charset="0"/>
              <a:buNone/>
            </a:pPr>
            <a:r>
              <a:rPr lang="zh-CN" altLang="en-US" sz="1800" b="0" dirty="0">
                <a:ea typeface="楷体_GB2312" pitchFamily="49" charset="-122"/>
              </a:rPr>
              <a:t>	</a:t>
            </a:r>
            <a:r>
              <a:rPr lang="en-US" altLang="zh-CN" sz="1800" b="0" dirty="0">
                <a:ea typeface="楷体_GB2312" pitchFamily="49" charset="-122"/>
              </a:rPr>
              <a:t>top -- ;</a:t>
            </a:r>
          </a:p>
          <a:p>
            <a:pPr marL="457200" lvl="0" indent="-457200" algn="just" eaLnBrk="1" hangingPunct="1">
              <a:lnSpc>
                <a:spcPct val="105000"/>
              </a:lnSpc>
              <a:buClrTx/>
              <a:buSzPct val="100000"/>
              <a:buFont typeface="Arial" panose="020B0604020202020204" pitchFamily="34" charset="0"/>
              <a:buNone/>
            </a:pPr>
            <a:r>
              <a:rPr lang="en-US" altLang="zh-CN" sz="1800" dirty="0">
                <a:ea typeface="楷体_GB2312" pitchFamily="49" charset="-122"/>
              </a:rPr>
              <a:t>	return</a:t>
            </a:r>
            <a:r>
              <a:rPr lang="en-US" altLang="zh-CN" sz="1800" b="0" dirty="0">
                <a:ea typeface="楷体_GB2312" pitchFamily="49" charset="-122"/>
              </a:rPr>
              <a:t> data;                        //</a:t>
            </a:r>
            <a:r>
              <a:rPr lang="zh-CN" altLang="en-US" sz="1800" b="0" dirty="0">
                <a:ea typeface="楷体_GB2312" pitchFamily="49" charset="-122"/>
              </a:rPr>
              <a:t>返回栈顶元素</a:t>
            </a:r>
          </a:p>
          <a:p>
            <a:pPr marL="457200" lvl="0" indent="-457200" eaLnBrk="1" hangingPunct="1">
              <a:lnSpc>
                <a:spcPct val="105000"/>
              </a:lnSpc>
              <a:buClrTx/>
              <a:buSzPct val="100000"/>
              <a:buFont typeface="Arial" panose="020B0604020202020204" pitchFamily="34" charset="0"/>
              <a:buNone/>
            </a:pPr>
            <a:r>
              <a:rPr lang="en-US" altLang="zh-CN" sz="1800" b="0" dirty="0">
                <a:ea typeface="楷体_GB2312" pitchFamily="49" charset="-122"/>
              </a:rPr>
              <a:t>} </a:t>
            </a:r>
          </a:p>
        </p:txBody>
      </p:sp>
      <p:grpSp>
        <p:nvGrpSpPr>
          <p:cNvPr id="5" name="Group 4"/>
          <p:cNvGrpSpPr/>
          <p:nvPr/>
        </p:nvGrpSpPr>
        <p:grpSpPr>
          <a:xfrm>
            <a:off x="431800" y="3252788"/>
            <a:ext cx="7278688" cy="1943100"/>
            <a:chOff x="336" y="2880"/>
            <a:chExt cx="4585" cy="1224"/>
          </a:xfrm>
        </p:grpSpPr>
        <p:sp>
          <p:nvSpPr>
            <p:cNvPr id="23564" name="Line 5"/>
            <p:cNvSpPr/>
            <p:nvPr/>
          </p:nvSpPr>
          <p:spPr>
            <a:xfrm>
              <a:off x="384" y="3168"/>
              <a:ext cx="576" cy="0"/>
            </a:xfrm>
            <a:prstGeom prst="line">
              <a:avLst/>
            </a:prstGeom>
            <a:ln w="38100" cap="flat" cmpd="sng">
              <a:solidFill>
                <a:srgbClr val="CC0000"/>
              </a:solidFill>
              <a:prstDash val="solid"/>
              <a:headEnd type="none" w="med" len="med"/>
              <a:tailEnd type="none" w="med" len="med"/>
            </a:ln>
          </p:spPr>
        </p:sp>
        <p:sp>
          <p:nvSpPr>
            <p:cNvPr id="23565" name="Text Box 6"/>
            <p:cNvSpPr txBox="1"/>
            <p:nvPr/>
          </p:nvSpPr>
          <p:spPr>
            <a:xfrm>
              <a:off x="1753" y="3586"/>
              <a:ext cx="3168" cy="51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dirty="0">
                  <a:solidFill>
                    <a:srgbClr val="CC0000"/>
                  </a:solidFill>
                </a:rPr>
                <a:t>Thinking: </a:t>
              </a:r>
              <a:r>
                <a:rPr lang="zh-CN" altLang="en-US" sz="1800" dirty="0">
                  <a:solidFill>
                    <a:srgbClr val="CC0000"/>
                  </a:solidFill>
                </a:rPr>
                <a:t>这两条语句顺序是否能改变？什么情况下交换？</a:t>
              </a:r>
            </a:p>
          </p:txBody>
        </p:sp>
        <p:sp>
          <p:nvSpPr>
            <p:cNvPr id="23566" name="Line 7"/>
            <p:cNvSpPr/>
            <p:nvPr/>
          </p:nvSpPr>
          <p:spPr>
            <a:xfrm>
              <a:off x="336" y="2880"/>
              <a:ext cx="1728" cy="0"/>
            </a:xfrm>
            <a:prstGeom prst="line">
              <a:avLst/>
            </a:prstGeom>
            <a:ln w="38100" cap="flat" cmpd="sng">
              <a:solidFill>
                <a:srgbClr val="CC0000"/>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in)">
                                      <p:cBhvr>
                                        <p:cTn id="7" dur="500"/>
                                        <p:tgtEl>
                                          <p:spTgt spid="1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ox(in)">
                                      <p:cBhvr>
                                        <p:cTn id="10" dur="500"/>
                                        <p:tgtEl>
                                          <p:spTgt spid="16"/>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ox(in)">
                                      <p:cBhvr>
                                        <p:cTn id="13" dur="500"/>
                                        <p:tgtEl>
                                          <p:spTgt spid="17"/>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ox(in)">
                                      <p:cBhvr>
                                        <p:cTn id="16" dur="500"/>
                                        <p:tgtEl>
                                          <p:spTgt spid="18"/>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ox(in)">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nodeType="clickEffect">
                                  <p:stCondLst>
                                    <p:cond delay="0"/>
                                  </p:stCondLst>
                                  <p:childTnLst>
                                    <p:animMotion origin="layout" path="M -2.5E-6 3.358E-6 L -2.5E-6 0.11147 " pathEditMode="relative" rAng="0" ptsTypes="AA">
                                      <p:cBhvr>
                                        <p:cTn id="23" dur="2000" fill="hold"/>
                                        <p:tgtEl>
                                          <p:spTgt spid="15"/>
                                        </p:tgtEl>
                                        <p:attrNameLst>
                                          <p:attrName>ppt_x</p:attrName>
                                          <p:attrName>ppt_y</p:attrName>
                                        </p:attrNameLst>
                                      </p:cBhvr>
                                      <p:rCtr x="0" y="5600"/>
                                    </p:animMotion>
                                  </p:childTnLst>
                                </p:cTn>
                              </p:par>
                              <p:par>
                                <p:cTn id="24" presetID="42" presetClass="path" presetSubtype="0" accel="50000" decel="50000" fill="hold" grpId="1" nodeType="withEffect">
                                  <p:stCondLst>
                                    <p:cond delay="0"/>
                                  </p:stCondLst>
                                  <p:childTnLst>
                                    <p:animMotion origin="layout" path="M 1.38889E-6 4.07031E-6 L 0.00052 0.09135 " pathEditMode="relative" rAng="0" ptsTypes="AA">
                                      <p:cBhvr>
                                        <p:cTn id="25" dur="2000" fill="hold"/>
                                        <p:tgtEl>
                                          <p:spTgt spid="19"/>
                                        </p:tgtEl>
                                        <p:attrNameLst>
                                          <p:attrName>ppt_x</p:attrName>
                                          <p:attrName>ppt_y</p:attrName>
                                        </p:attrNameLst>
                                      </p:cBhvr>
                                      <p:rCtr x="0" y="4600"/>
                                    </p:animMotion>
                                  </p:childTnLst>
                                </p:cTn>
                              </p:par>
                            </p:childTnLst>
                          </p:cTn>
                        </p:par>
                      </p:childTnLst>
                    </p:cTn>
                  </p:par>
                  <p:par>
                    <p:cTn id="26" fill="hold">
                      <p:stCondLst>
                        <p:cond delay="indefinite"/>
                      </p:stCondLst>
                      <p:childTnLst>
                        <p:par>
                          <p:cTn id="27" fill="hold">
                            <p:stCondLst>
                              <p:cond delay="0"/>
                            </p:stCondLst>
                            <p:childTnLst>
                              <p:par>
                                <p:cTn id="28" presetID="26" presetClass="exit" presetSubtype="0" fill="hold" grpId="1" nodeType="clickEffect">
                                  <p:stCondLst>
                                    <p:cond delay="0"/>
                                  </p:stCondLst>
                                  <p:childTnLst>
                                    <p:animEffect transition="out" filter="wipe(down)">
                                      <p:cBhvr>
                                        <p:cTn id="29" dur="180" accel="50000">
                                          <p:stCondLst>
                                            <p:cond delay="1820"/>
                                          </p:stCondLst>
                                        </p:cTn>
                                        <p:tgtEl>
                                          <p:spTgt spid="18"/>
                                        </p:tgtEl>
                                      </p:cBhvr>
                                    </p:animEffect>
                                    <p:anim calcmode="lin" valueType="num">
                                      <p:cBhvr>
                                        <p:cTn id="30" dur="1822" tmFilter="0,0; 0.14,0.31; 0.43,0.73; 0.71,0.91; 1.0,1.0">
                                          <p:stCondLst>
                                            <p:cond delay="0"/>
                                          </p:stCondLst>
                                        </p:cTn>
                                        <p:tgtEl>
                                          <p:spTgt spid="18"/>
                                        </p:tgtEl>
                                        <p:attrNameLst>
                                          <p:attrName>ppt_x</p:attrName>
                                        </p:attrNameLst>
                                      </p:cBhvr>
                                      <p:tavLst>
                                        <p:tav tm="0">
                                          <p:val>
                                            <p:strVal val="ppt_x"/>
                                          </p:val>
                                        </p:tav>
                                        <p:tav tm="100000">
                                          <p:val>
                                            <p:strVal val="#ppt_x+0.25"/>
                                          </p:val>
                                        </p:tav>
                                      </p:tavLst>
                                    </p:anim>
                                    <p:anim calcmode="lin" valueType="num">
                                      <p:cBhvr>
                                        <p:cTn id="31" dur="178">
                                          <p:stCondLst>
                                            <p:cond delay="1822"/>
                                          </p:stCondLst>
                                        </p:cTn>
                                        <p:tgtEl>
                                          <p:spTgt spid="18"/>
                                        </p:tgtEl>
                                        <p:attrNameLst>
                                          <p:attrName>ppt_x</p:attrName>
                                        </p:attrNameLst>
                                      </p:cBhvr>
                                      <p:tavLst>
                                        <p:tav tm="0">
                                          <p:val>
                                            <p:strVal val="ppt_x"/>
                                          </p:val>
                                        </p:tav>
                                        <p:tav tm="100000">
                                          <p:val>
                                            <p:strVal val="ppt_x"/>
                                          </p:val>
                                        </p:tav>
                                      </p:tavLst>
                                    </p:anim>
                                    <p:anim calcmode="lin" valueType="num">
                                      <p:cBhvr>
                                        <p:cTn id="32" dur="664" tmFilter="0.0,0.0;0.25,0.07;0.50,0.2;0.75,0.467;1.0,1.0">
                                          <p:stCondLst>
                                            <p:cond delay="0"/>
                                          </p:stCondLst>
                                        </p:cTn>
                                        <p:tgtEl>
                                          <p:spTgt spid="18"/>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33" dur="664" tmFilter="0, 0; 0.125,0.2665; 0.25,0.4; 0.375,0.465; 0.5,0.5;  0.625,0.535; 0.75,0.6; 0.875,0.7335; 1,1">
                                          <p:stCondLst>
                                            <p:cond delay="664"/>
                                          </p:stCondLst>
                                        </p:cTn>
                                        <p:tgtEl>
                                          <p:spTgt spid="18"/>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34" dur="332" tmFilter="0, 0; 0.125,0.2665; 0.25,0.4; 0.375,0.465; 0.5,0.5;  0.625,0.535; 0.75,0.6; 0.875,0.7335; 1,1">
                                          <p:stCondLst>
                                            <p:cond delay="1324"/>
                                          </p:stCondLst>
                                        </p:cTn>
                                        <p:tgtEl>
                                          <p:spTgt spid="18"/>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35" dur="164" tmFilter="0, 0; 0.125,0.2665; 0.25,0.4; 0.375,0.465; 0.5,0.5;  0.625,0.535; 0.75,0.6; 0.875,0.7335; 1,1">
                                          <p:stCondLst>
                                            <p:cond delay="1656"/>
                                          </p:stCondLst>
                                        </p:cTn>
                                        <p:tgtEl>
                                          <p:spTgt spid="18"/>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36" dur="180" accel="50000">
                                          <p:stCondLst>
                                            <p:cond delay="1820"/>
                                          </p:stCondLst>
                                        </p:cTn>
                                        <p:tgtEl>
                                          <p:spTgt spid="18"/>
                                        </p:tgtEl>
                                        <p:attrNameLst>
                                          <p:attrName>ppt_y</p:attrName>
                                        </p:attrNameLst>
                                      </p:cBhvr>
                                      <p:tavLst>
                                        <p:tav tm="0">
                                          <p:val>
                                            <p:strVal val="ppt_y"/>
                                          </p:val>
                                        </p:tav>
                                        <p:tav tm="100000">
                                          <p:val>
                                            <p:strVal val="ppt_y+ppt_h"/>
                                          </p:val>
                                        </p:tav>
                                      </p:tavLst>
                                    </p:anim>
                                    <p:animScale>
                                      <p:cBhvr>
                                        <p:cTn id="37" dur="26">
                                          <p:stCondLst>
                                            <p:cond delay="620"/>
                                          </p:stCondLst>
                                        </p:cTn>
                                        <p:tgtEl>
                                          <p:spTgt spid="18"/>
                                        </p:tgtEl>
                                      </p:cBhvr>
                                      <p:to x="100000" y="60000"/>
                                    </p:animScale>
                                    <p:animScale>
                                      <p:cBhvr>
                                        <p:cTn id="38" dur="166" decel="50000">
                                          <p:stCondLst>
                                            <p:cond delay="646"/>
                                          </p:stCondLst>
                                        </p:cTn>
                                        <p:tgtEl>
                                          <p:spTgt spid="18"/>
                                        </p:tgtEl>
                                      </p:cBhvr>
                                      <p:to x="100000" y="100000"/>
                                    </p:animScale>
                                    <p:animScale>
                                      <p:cBhvr>
                                        <p:cTn id="39" dur="26">
                                          <p:stCondLst>
                                            <p:cond delay="1312"/>
                                          </p:stCondLst>
                                        </p:cTn>
                                        <p:tgtEl>
                                          <p:spTgt spid="18"/>
                                        </p:tgtEl>
                                      </p:cBhvr>
                                      <p:to x="100000" y="80000"/>
                                    </p:animScale>
                                    <p:animScale>
                                      <p:cBhvr>
                                        <p:cTn id="40" dur="166" decel="50000">
                                          <p:stCondLst>
                                            <p:cond delay="1338"/>
                                          </p:stCondLst>
                                        </p:cTn>
                                        <p:tgtEl>
                                          <p:spTgt spid="18"/>
                                        </p:tgtEl>
                                      </p:cBhvr>
                                      <p:to x="100000" y="100000"/>
                                    </p:animScale>
                                    <p:animScale>
                                      <p:cBhvr>
                                        <p:cTn id="41" dur="26">
                                          <p:stCondLst>
                                            <p:cond delay="1642"/>
                                          </p:stCondLst>
                                        </p:cTn>
                                        <p:tgtEl>
                                          <p:spTgt spid="18"/>
                                        </p:tgtEl>
                                      </p:cBhvr>
                                      <p:to x="100000" y="90000"/>
                                    </p:animScale>
                                    <p:animScale>
                                      <p:cBhvr>
                                        <p:cTn id="42" dur="166" decel="50000">
                                          <p:stCondLst>
                                            <p:cond delay="1668"/>
                                          </p:stCondLst>
                                        </p:cTn>
                                        <p:tgtEl>
                                          <p:spTgt spid="18"/>
                                        </p:tgtEl>
                                      </p:cBhvr>
                                      <p:to x="100000" y="100000"/>
                                    </p:animScale>
                                    <p:animScale>
                                      <p:cBhvr>
                                        <p:cTn id="43" dur="26">
                                          <p:stCondLst>
                                            <p:cond delay="1808"/>
                                          </p:stCondLst>
                                        </p:cTn>
                                        <p:tgtEl>
                                          <p:spTgt spid="18"/>
                                        </p:tgtEl>
                                      </p:cBhvr>
                                      <p:to x="100000" y="95000"/>
                                    </p:animScale>
                                    <p:animScale>
                                      <p:cBhvr>
                                        <p:cTn id="44" dur="166" decel="50000">
                                          <p:stCondLst>
                                            <p:cond delay="1834"/>
                                          </p:stCondLst>
                                        </p:cTn>
                                        <p:tgtEl>
                                          <p:spTgt spid="18"/>
                                        </p:tgtEl>
                                      </p:cBhvr>
                                      <p:to x="100000" y="100000"/>
                                    </p:animScale>
                                    <p:set>
                                      <p:cBhvr>
                                        <p:cTn id="45" dur="1" fill="hold">
                                          <p:stCondLst>
                                            <p:cond delay="1999"/>
                                          </p:stCondLst>
                                        </p:cTn>
                                        <p:tgtEl>
                                          <p:spTgt spid="18"/>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42" presetClass="path" presetSubtype="0" accel="50000" decel="50000" fill="hold" nodeType="clickEffect">
                                  <p:stCondLst>
                                    <p:cond delay="0"/>
                                  </p:stCondLst>
                                  <p:childTnLst>
                                    <p:animMotion origin="layout" path="M -3.33333E-6 0.11147 L -0.00052 0.17044 " pathEditMode="relative" rAng="0" ptsTypes="AA">
                                      <p:cBhvr>
                                        <p:cTn id="49" dur="2000" fill="hold"/>
                                        <p:tgtEl>
                                          <p:spTgt spid="15"/>
                                        </p:tgtEl>
                                        <p:attrNameLst>
                                          <p:attrName>ppt_x</p:attrName>
                                          <p:attrName>ppt_y</p:attrName>
                                        </p:attrNameLst>
                                      </p:cBhvr>
                                      <p:rCtr x="0" y="2900"/>
                                    </p:animMotion>
                                  </p:childTnLst>
                                </p:cTn>
                              </p:par>
                              <p:par>
                                <p:cTn id="50" presetID="42" presetClass="path" presetSubtype="0" accel="50000" decel="50000" fill="hold" grpId="2" nodeType="withEffect">
                                  <p:stCondLst>
                                    <p:cond delay="0"/>
                                  </p:stCondLst>
                                  <p:childTnLst>
                                    <p:animMotion origin="layout" path="M 0.00052 0.09135 L 0.00052 0.1568 " pathEditMode="relative" rAng="0" ptsTypes="AA">
                                      <p:cBhvr>
                                        <p:cTn id="51" dur="2000" fill="hold"/>
                                        <p:tgtEl>
                                          <p:spTgt spid="19"/>
                                        </p:tgtEl>
                                        <p:attrNameLst>
                                          <p:attrName>ppt_x</p:attrName>
                                          <p:attrName>ppt_y</p:attrName>
                                        </p:attrNameLst>
                                      </p:cBhvr>
                                      <p:rCtr x="0" y="3300"/>
                                    </p:animMotion>
                                  </p:childTnLst>
                                </p:cTn>
                              </p:par>
                            </p:childTnLst>
                          </p:cTn>
                        </p:par>
                      </p:childTnLst>
                    </p:cTn>
                  </p:par>
                  <p:par>
                    <p:cTn id="52" fill="hold">
                      <p:stCondLst>
                        <p:cond delay="indefinite"/>
                      </p:stCondLst>
                      <p:childTnLst>
                        <p:par>
                          <p:cTn id="53" fill="hold">
                            <p:stCondLst>
                              <p:cond delay="0"/>
                            </p:stCondLst>
                            <p:childTnLst>
                              <p:par>
                                <p:cTn id="54" presetID="26" presetClass="exit" presetSubtype="0" fill="hold" grpId="1" nodeType="clickEffect">
                                  <p:stCondLst>
                                    <p:cond delay="0"/>
                                  </p:stCondLst>
                                  <p:childTnLst>
                                    <p:animEffect transition="out" filter="wipe(down)">
                                      <p:cBhvr>
                                        <p:cTn id="55" dur="180" accel="50000">
                                          <p:stCondLst>
                                            <p:cond delay="1820"/>
                                          </p:stCondLst>
                                        </p:cTn>
                                        <p:tgtEl>
                                          <p:spTgt spid="16"/>
                                        </p:tgtEl>
                                      </p:cBhvr>
                                    </p:animEffect>
                                    <p:anim calcmode="lin" valueType="num">
                                      <p:cBhvr>
                                        <p:cTn id="56" dur="1822" tmFilter="0,0; 0.14,0.31; 0.43,0.73; 0.71,0.91; 1.0,1.0">
                                          <p:stCondLst>
                                            <p:cond delay="0"/>
                                          </p:stCondLst>
                                        </p:cTn>
                                        <p:tgtEl>
                                          <p:spTgt spid="16"/>
                                        </p:tgtEl>
                                        <p:attrNameLst>
                                          <p:attrName>ppt_x</p:attrName>
                                        </p:attrNameLst>
                                      </p:cBhvr>
                                      <p:tavLst>
                                        <p:tav tm="0">
                                          <p:val>
                                            <p:strVal val="ppt_x"/>
                                          </p:val>
                                        </p:tav>
                                        <p:tav tm="100000">
                                          <p:val>
                                            <p:strVal val="#ppt_x+0.25"/>
                                          </p:val>
                                        </p:tav>
                                      </p:tavLst>
                                    </p:anim>
                                    <p:anim calcmode="lin" valueType="num">
                                      <p:cBhvr>
                                        <p:cTn id="57" dur="178">
                                          <p:stCondLst>
                                            <p:cond delay="1822"/>
                                          </p:stCondLst>
                                        </p:cTn>
                                        <p:tgtEl>
                                          <p:spTgt spid="16"/>
                                        </p:tgtEl>
                                        <p:attrNameLst>
                                          <p:attrName>ppt_x</p:attrName>
                                        </p:attrNameLst>
                                      </p:cBhvr>
                                      <p:tavLst>
                                        <p:tav tm="0">
                                          <p:val>
                                            <p:strVal val="ppt_x"/>
                                          </p:val>
                                        </p:tav>
                                        <p:tav tm="100000">
                                          <p:val>
                                            <p:strVal val="ppt_x"/>
                                          </p:val>
                                        </p:tav>
                                      </p:tavLst>
                                    </p:anim>
                                    <p:anim calcmode="lin" valueType="num">
                                      <p:cBhvr>
                                        <p:cTn id="58" dur="664" tmFilter="0.0,0.0;0.25,0.07;0.50,0.2;0.75,0.467;1.0,1.0">
                                          <p:stCondLst>
                                            <p:cond delay="0"/>
                                          </p:stCondLst>
                                        </p:cTn>
                                        <p:tgtEl>
                                          <p:spTgt spid="16"/>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59" dur="664" tmFilter="0, 0; 0.125,0.2665; 0.25,0.4; 0.375,0.465; 0.5,0.5;  0.625,0.535; 0.75,0.6; 0.875,0.7335; 1,1">
                                          <p:stCondLst>
                                            <p:cond delay="664"/>
                                          </p:stCondLst>
                                        </p:cTn>
                                        <p:tgtEl>
                                          <p:spTgt spid="16"/>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60" dur="332" tmFilter="0, 0; 0.125,0.2665; 0.25,0.4; 0.375,0.465; 0.5,0.5;  0.625,0.535; 0.75,0.6; 0.875,0.7335; 1,1">
                                          <p:stCondLst>
                                            <p:cond delay="1324"/>
                                          </p:stCondLst>
                                        </p:cTn>
                                        <p:tgtEl>
                                          <p:spTgt spid="16"/>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61" dur="164" tmFilter="0, 0; 0.125,0.2665; 0.25,0.4; 0.375,0.465; 0.5,0.5;  0.625,0.535; 0.75,0.6; 0.875,0.7335; 1,1">
                                          <p:stCondLst>
                                            <p:cond delay="1656"/>
                                          </p:stCondLst>
                                        </p:cTn>
                                        <p:tgtEl>
                                          <p:spTgt spid="16"/>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62" dur="180" accel="50000">
                                          <p:stCondLst>
                                            <p:cond delay="1820"/>
                                          </p:stCondLst>
                                        </p:cTn>
                                        <p:tgtEl>
                                          <p:spTgt spid="16"/>
                                        </p:tgtEl>
                                        <p:attrNameLst>
                                          <p:attrName>ppt_y</p:attrName>
                                        </p:attrNameLst>
                                      </p:cBhvr>
                                      <p:tavLst>
                                        <p:tav tm="0">
                                          <p:val>
                                            <p:strVal val="ppt_y"/>
                                          </p:val>
                                        </p:tav>
                                        <p:tav tm="100000">
                                          <p:val>
                                            <p:strVal val="ppt_y+ppt_h"/>
                                          </p:val>
                                        </p:tav>
                                      </p:tavLst>
                                    </p:anim>
                                    <p:animScale>
                                      <p:cBhvr>
                                        <p:cTn id="63" dur="26">
                                          <p:stCondLst>
                                            <p:cond delay="620"/>
                                          </p:stCondLst>
                                        </p:cTn>
                                        <p:tgtEl>
                                          <p:spTgt spid="16"/>
                                        </p:tgtEl>
                                      </p:cBhvr>
                                      <p:to x="100000" y="60000"/>
                                    </p:animScale>
                                    <p:animScale>
                                      <p:cBhvr>
                                        <p:cTn id="64" dur="166" decel="50000">
                                          <p:stCondLst>
                                            <p:cond delay="646"/>
                                          </p:stCondLst>
                                        </p:cTn>
                                        <p:tgtEl>
                                          <p:spTgt spid="16"/>
                                        </p:tgtEl>
                                      </p:cBhvr>
                                      <p:to x="100000" y="100000"/>
                                    </p:animScale>
                                    <p:animScale>
                                      <p:cBhvr>
                                        <p:cTn id="65" dur="26">
                                          <p:stCondLst>
                                            <p:cond delay="1312"/>
                                          </p:stCondLst>
                                        </p:cTn>
                                        <p:tgtEl>
                                          <p:spTgt spid="16"/>
                                        </p:tgtEl>
                                      </p:cBhvr>
                                      <p:to x="100000" y="80000"/>
                                    </p:animScale>
                                    <p:animScale>
                                      <p:cBhvr>
                                        <p:cTn id="66" dur="166" decel="50000">
                                          <p:stCondLst>
                                            <p:cond delay="1338"/>
                                          </p:stCondLst>
                                        </p:cTn>
                                        <p:tgtEl>
                                          <p:spTgt spid="16"/>
                                        </p:tgtEl>
                                      </p:cBhvr>
                                      <p:to x="100000" y="100000"/>
                                    </p:animScale>
                                    <p:animScale>
                                      <p:cBhvr>
                                        <p:cTn id="67" dur="26">
                                          <p:stCondLst>
                                            <p:cond delay="1642"/>
                                          </p:stCondLst>
                                        </p:cTn>
                                        <p:tgtEl>
                                          <p:spTgt spid="16"/>
                                        </p:tgtEl>
                                      </p:cBhvr>
                                      <p:to x="100000" y="90000"/>
                                    </p:animScale>
                                    <p:animScale>
                                      <p:cBhvr>
                                        <p:cTn id="68" dur="166" decel="50000">
                                          <p:stCondLst>
                                            <p:cond delay="1668"/>
                                          </p:stCondLst>
                                        </p:cTn>
                                        <p:tgtEl>
                                          <p:spTgt spid="16"/>
                                        </p:tgtEl>
                                      </p:cBhvr>
                                      <p:to x="100000" y="100000"/>
                                    </p:animScale>
                                    <p:animScale>
                                      <p:cBhvr>
                                        <p:cTn id="69" dur="26">
                                          <p:stCondLst>
                                            <p:cond delay="1808"/>
                                          </p:stCondLst>
                                        </p:cTn>
                                        <p:tgtEl>
                                          <p:spTgt spid="16"/>
                                        </p:tgtEl>
                                      </p:cBhvr>
                                      <p:to x="100000" y="95000"/>
                                    </p:animScale>
                                    <p:animScale>
                                      <p:cBhvr>
                                        <p:cTn id="70" dur="166" decel="50000">
                                          <p:stCondLst>
                                            <p:cond delay="1834"/>
                                          </p:stCondLst>
                                        </p:cTn>
                                        <p:tgtEl>
                                          <p:spTgt spid="16"/>
                                        </p:tgtEl>
                                      </p:cBhvr>
                                      <p:to x="100000" y="100000"/>
                                    </p:animScale>
                                    <p:set>
                                      <p:cBhvr>
                                        <p:cTn id="71" dur="1" fill="hold">
                                          <p:stCondLst>
                                            <p:cond delay="1999"/>
                                          </p:stCondLst>
                                        </p:cTn>
                                        <p:tgtEl>
                                          <p:spTgt spid="16"/>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dissolve">
                                      <p:cBhvr>
                                        <p:cTn id="76" dur="500"/>
                                        <p:tgtEl>
                                          <p:spTgt spid="20"/>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2"/>
                                        </p:tgtEl>
                                        <p:attrNameLst>
                                          <p:attrName>style.visibility</p:attrName>
                                        </p:attrNameLst>
                                      </p:cBhvr>
                                      <p:to>
                                        <p:strVal val="visible"/>
                                      </p:to>
                                    </p:set>
                                    <p:animEffect transition="in" filter="dissolve">
                                      <p:cBhvr>
                                        <p:cTn id="81" dur="500"/>
                                        <p:tgtEl>
                                          <p:spTgt spid="2"/>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nodeType="clickEffect">
                                  <p:stCondLst>
                                    <p:cond delay="0"/>
                                  </p:stCondLst>
                                  <p:childTnLst>
                                    <p:set>
                                      <p:cBhvr>
                                        <p:cTn id="85" dur="1" fill="hold">
                                          <p:stCondLst>
                                            <p:cond delay="0"/>
                                          </p:stCondLst>
                                        </p:cTn>
                                        <p:tgtEl>
                                          <p:spTgt spid="5"/>
                                        </p:tgtEl>
                                        <p:attrNameLst>
                                          <p:attrName>style.visibility</p:attrName>
                                        </p:attrNameLst>
                                      </p:cBhvr>
                                      <p:to>
                                        <p:strVal val="visible"/>
                                      </p:to>
                                    </p:set>
                                    <p:animEffect transition="in" filter="dissolve">
                                      <p:cBhvr>
                                        <p:cTn id="8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7" grpId="0"/>
      <p:bldP spid="18" grpId="0"/>
      <p:bldP spid="18" grpId="1"/>
      <p:bldP spid="19" grpId="0"/>
      <p:bldP spid="19" grpId="1"/>
      <p:bldP spid="19" grpId="2"/>
      <p:bldP spid="20" grpId="0"/>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a:xfrm>
            <a:off x="0" y="228600"/>
            <a:ext cx="9144000" cy="457200"/>
          </a:xfrm>
        </p:spPr>
        <p:txBody>
          <a:bodyPr vert="horz" wrap="square" lIns="91440" tIns="45720" rIns="91440" bIns="45720" anchor="t"/>
          <a:lstStyle/>
          <a:p>
            <a:pPr eaLnBrk="1" hangingPunct="1"/>
            <a:r>
              <a:rPr lang="en-US" altLang="zh-CN" sz="3200" dirty="0">
                <a:latin typeface="华文行楷" panose="02010800040101010101" pitchFamily="2" charset="-122"/>
                <a:ea typeface="华文行楷" panose="02010800040101010101" pitchFamily="2" charset="-122"/>
              </a:rPr>
              <a:t>4. </a:t>
            </a:r>
            <a:r>
              <a:rPr lang="zh-CN" altLang="en-US" sz="3200" dirty="0">
                <a:latin typeface="华文行楷" panose="02010800040101010101" pitchFamily="2" charset="-122"/>
                <a:ea typeface="华文行楷" panose="02010800040101010101" pitchFamily="2" charset="-122"/>
              </a:rPr>
              <a:t>类实现</a:t>
            </a:r>
            <a:r>
              <a:rPr lang="en-US" altLang="zh-CN" sz="3200" dirty="0">
                <a:ea typeface="华文行楷" panose="02010800040101010101" pitchFamily="2" charset="-122"/>
              </a:rPr>
              <a:t>—</a:t>
            </a:r>
            <a:r>
              <a:rPr lang="zh-CN" altLang="en-US" sz="3200" dirty="0">
                <a:latin typeface="华文行楷" panose="02010800040101010101" pitchFamily="2" charset="-122"/>
                <a:ea typeface="华文行楷" panose="02010800040101010101" pitchFamily="2" charset="-122"/>
              </a:rPr>
              <a:t>取栈顶元素</a:t>
            </a:r>
          </a:p>
        </p:txBody>
      </p:sp>
      <p:sp>
        <p:nvSpPr>
          <p:cNvPr id="24579" name="Rectangle 3"/>
          <p:cNvSpPr/>
          <p:nvPr/>
        </p:nvSpPr>
        <p:spPr>
          <a:xfrm>
            <a:off x="0" y="914400"/>
            <a:ext cx="9144000" cy="59436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lnSpc>
                <a:spcPct val="105000"/>
              </a:lnSpc>
              <a:buClrTx/>
              <a:buSzPct val="100000"/>
              <a:buFont typeface="Arial" panose="020B0604020202020204" pitchFamily="34" charset="0"/>
              <a:buNone/>
            </a:pPr>
            <a:r>
              <a:rPr lang="en-US" altLang="zh-CN" sz="2800" dirty="0">
                <a:ea typeface="楷体_GB2312" pitchFamily="49" charset="-122"/>
              </a:rPr>
              <a:t>template</a:t>
            </a:r>
            <a:r>
              <a:rPr lang="en-US" altLang="zh-CN" sz="2800" b="0" dirty="0">
                <a:ea typeface="楷体_GB2312" pitchFamily="49" charset="-122"/>
              </a:rPr>
              <a:t> &lt;</a:t>
            </a:r>
            <a:r>
              <a:rPr lang="en-US" altLang="zh-CN" sz="2800" dirty="0">
                <a:ea typeface="楷体_GB2312" pitchFamily="49" charset="-122"/>
              </a:rPr>
              <a:t>class</a:t>
            </a:r>
            <a:r>
              <a:rPr lang="en-US" altLang="zh-CN" sz="2800" b="0" dirty="0">
                <a:ea typeface="楷体_GB2312" pitchFamily="49" charset="-122"/>
              </a:rPr>
              <a:t> type&gt; type seqstack &lt;type&gt; :: gettop( )</a:t>
            </a:r>
          </a:p>
          <a:p>
            <a:pPr marL="457200" lvl="0" indent="-457200" algn="just" eaLnBrk="1" hangingPunct="1">
              <a:lnSpc>
                <a:spcPct val="105000"/>
              </a:lnSpc>
              <a:buClrTx/>
              <a:buSzPct val="100000"/>
              <a:buFont typeface="Arial" panose="020B0604020202020204" pitchFamily="34" charset="0"/>
              <a:buNone/>
            </a:pPr>
            <a:r>
              <a:rPr lang="en-US" altLang="zh-CN" sz="2800" b="0" dirty="0">
                <a:ea typeface="楷体_GB2312" pitchFamily="49" charset="-122"/>
              </a:rPr>
              <a:t>{</a:t>
            </a:r>
          </a:p>
          <a:p>
            <a:pPr marL="457200" lvl="0" indent="-457200" algn="just" eaLnBrk="1" hangingPunct="1">
              <a:lnSpc>
                <a:spcPct val="105000"/>
              </a:lnSpc>
              <a:buClrTx/>
              <a:buSzPct val="100000"/>
              <a:buFont typeface="Arial" panose="020B0604020202020204" pitchFamily="34" charset="0"/>
              <a:buNone/>
            </a:pPr>
            <a:r>
              <a:rPr lang="en-US" altLang="zh-CN" sz="2800" b="0" dirty="0">
                <a:ea typeface="楷体_GB2312" pitchFamily="49" charset="-122"/>
              </a:rPr>
              <a:t>	//</a:t>
            </a:r>
            <a:r>
              <a:rPr lang="zh-CN" altLang="en-US" sz="2800" b="0" dirty="0">
                <a:ea typeface="楷体_GB2312" pitchFamily="49" charset="-122"/>
              </a:rPr>
              <a:t>若栈不空，返回栈顶元素的值</a:t>
            </a:r>
          </a:p>
          <a:p>
            <a:pPr marL="457200" lvl="0" indent="-457200" algn="just" eaLnBrk="1" hangingPunct="1">
              <a:lnSpc>
                <a:spcPct val="105000"/>
              </a:lnSpc>
              <a:buClrTx/>
              <a:buSzPct val="100000"/>
              <a:buFont typeface="Arial" panose="020B0604020202020204" pitchFamily="34" charset="0"/>
              <a:buNone/>
            </a:pPr>
            <a:r>
              <a:rPr lang="zh-CN" altLang="en-US" sz="2800" dirty="0">
                <a:ea typeface="楷体_GB2312" pitchFamily="49" charset="-122"/>
              </a:rPr>
              <a:t>	</a:t>
            </a:r>
            <a:r>
              <a:rPr lang="en-US" altLang="zh-CN" sz="2800" dirty="0">
                <a:ea typeface="楷体_GB2312" pitchFamily="49" charset="-122"/>
              </a:rPr>
              <a:t>if</a:t>
            </a:r>
            <a:r>
              <a:rPr lang="en-US" altLang="zh-CN" sz="2800" b="0" dirty="0">
                <a:ea typeface="楷体_GB2312" pitchFamily="49" charset="-122"/>
              </a:rPr>
              <a:t> (empty( ))      {                  //</a:t>
            </a:r>
            <a:r>
              <a:rPr lang="zh-CN" altLang="en-US" sz="2800" b="0" dirty="0">
                <a:ea typeface="楷体_GB2312" pitchFamily="49" charset="-122"/>
              </a:rPr>
              <a:t>栈空</a:t>
            </a:r>
          </a:p>
          <a:p>
            <a:pPr marL="457200" lvl="0" indent="-457200" algn="just" eaLnBrk="1" hangingPunct="1">
              <a:lnSpc>
                <a:spcPct val="105000"/>
              </a:lnSpc>
              <a:buClrTx/>
              <a:buSzPct val="100000"/>
              <a:buFont typeface="Arial" panose="020B0604020202020204" pitchFamily="34" charset="0"/>
              <a:buNone/>
            </a:pPr>
            <a:r>
              <a:rPr lang="zh-CN" altLang="en-US" sz="2800" b="0" dirty="0">
                <a:ea typeface="楷体_GB2312" pitchFamily="49" charset="-122"/>
              </a:rPr>
              <a:t>		</a:t>
            </a:r>
            <a:r>
              <a:rPr lang="en-US" altLang="zh-CN" sz="2800" dirty="0">
                <a:ea typeface="楷体_GB2312" pitchFamily="49" charset="-122"/>
              </a:rPr>
              <a:t>cerr </a:t>
            </a:r>
            <a:r>
              <a:rPr lang="en-US" altLang="zh-CN" sz="2800" b="0" dirty="0">
                <a:ea typeface="楷体_GB2312" pitchFamily="49" charset="-122"/>
              </a:rPr>
              <a:t>&lt;&lt; “</a:t>
            </a:r>
            <a:r>
              <a:rPr lang="zh-CN" altLang="en-US" sz="2800" b="0" dirty="0">
                <a:ea typeface="楷体_GB2312" pitchFamily="49" charset="-122"/>
              </a:rPr>
              <a:t>栈空！” </a:t>
            </a:r>
            <a:r>
              <a:rPr lang="en-US" altLang="zh-CN" sz="2800" b="0" dirty="0">
                <a:ea typeface="楷体_GB2312" pitchFamily="49" charset="-122"/>
              </a:rPr>
              <a:t>&lt;&lt; </a:t>
            </a:r>
            <a:r>
              <a:rPr lang="en-US" altLang="zh-CN" sz="2800" dirty="0">
                <a:ea typeface="楷体_GB2312" pitchFamily="49" charset="-122"/>
              </a:rPr>
              <a:t>endl</a:t>
            </a:r>
            <a:r>
              <a:rPr lang="en-US" altLang="zh-CN" sz="2800" b="0" dirty="0">
                <a:ea typeface="楷体_GB2312" pitchFamily="49" charset="-122"/>
              </a:rPr>
              <a:t>; </a:t>
            </a:r>
          </a:p>
          <a:p>
            <a:pPr marL="457200" lvl="0" indent="-457200" algn="just" eaLnBrk="1" hangingPunct="1">
              <a:lnSpc>
                <a:spcPct val="105000"/>
              </a:lnSpc>
              <a:buClrTx/>
              <a:buSzPct val="100000"/>
              <a:buFont typeface="Arial" panose="020B0604020202020204" pitchFamily="34" charset="0"/>
              <a:buNone/>
            </a:pPr>
            <a:r>
              <a:rPr lang="en-US" altLang="zh-CN" sz="2800" b="0" dirty="0">
                <a:ea typeface="楷体_GB2312" pitchFamily="49" charset="-122"/>
              </a:rPr>
              <a:t>		</a:t>
            </a:r>
            <a:r>
              <a:rPr lang="en-US" altLang="zh-CN" sz="2800" dirty="0">
                <a:ea typeface="楷体_GB2312" pitchFamily="49" charset="-122"/>
              </a:rPr>
              <a:t>exit</a:t>
            </a:r>
            <a:r>
              <a:rPr lang="en-US" altLang="zh-CN" sz="2800" b="0" dirty="0">
                <a:ea typeface="楷体_GB2312" pitchFamily="49" charset="-122"/>
              </a:rPr>
              <a:t>(1);</a:t>
            </a:r>
          </a:p>
          <a:p>
            <a:pPr marL="457200" lvl="0" indent="-457200" algn="just" eaLnBrk="1" hangingPunct="1">
              <a:lnSpc>
                <a:spcPct val="105000"/>
              </a:lnSpc>
              <a:buClrTx/>
              <a:buSzPct val="100000"/>
              <a:buFont typeface="Arial" panose="020B0604020202020204" pitchFamily="34" charset="0"/>
              <a:buNone/>
            </a:pPr>
            <a:r>
              <a:rPr lang="en-US" altLang="zh-CN" sz="2800" b="0" dirty="0">
                <a:ea typeface="楷体_GB2312" pitchFamily="49" charset="-122"/>
              </a:rPr>
              <a:t>	}</a:t>
            </a:r>
          </a:p>
          <a:p>
            <a:pPr marL="457200" lvl="0" indent="-457200" algn="just" eaLnBrk="1" hangingPunct="1">
              <a:lnSpc>
                <a:spcPct val="105000"/>
              </a:lnSpc>
              <a:buClrTx/>
              <a:buSzPct val="100000"/>
              <a:buFont typeface="Arial" panose="020B0604020202020204" pitchFamily="34" charset="0"/>
              <a:buNone/>
            </a:pPr>
            <a:r>
              <a:rPr lang="en-US" altLang="zh-CN" sz="2800" dirty="0">
                <a:ea typeface="楷体_GB2312" pitchFamily="49" charset="-122"/>
              </a:rPr>
              <a:t>	return</a:t>
            </a:r>
            <a:r>
              <a:rPr lang="en-US" altLang="zh-CN" sz="2800" b="0" dirty="0">
                <a:ea typeface="楷体_GB2312" pitchFamily="49" charset="-122"/>
              </a:rPr>
              <a:t> stacka[top];                   //</a:t>
            </a:r>
            <a:r>
              <a:rPr lang="zh-CN" altLang="en-US" sz="2800" b="0" dirty="0">
                <a:ea typeface="楷体_GB2312" pitchFamily="49" charset="-122"/>
              </a:rPr>
              <a:t>返回栈顶元素的值</a:t>
            </a:r>
          </a:p>
          <a:p>
            <a:pPr marL="457200" lvl="0" indent="-457200" algn="just" eaLnBrk="1" hangingPunct="1">
              <a:lnSpc>
                <a:spcPct val="105000"/>
              </a:lnSpc>
              <a:buClrTx/>
              <a:buSzPct val="100000"/>
              <a:buFont typeface="Arial" panose="020B0604020202020204" pitchFamily="34" charset="0"/>
              <a:buNone/>
            </a:pPr>
            <a:r>
              <a:rPr lang="en-US" altLang="zh-CN" sz="2800" b="0" dirty="0">
                <a:ea typeface="楷体_GB2312" pitchFamily="49" charset="-122"/>
              </a:rPr>
              <a:t>}</a:t>
            </a:r>
          </a:p>
        </p:txBody>
      </p:sp>
      <p:sp>
        <p:nvSpPr>
          <p:cNvPr id="155652" name="Text Box 4"/>
          <p:cNvSpPr txBox="1"/>
          <p:nvPr/>
        </p:nvSpPr>
        <p:spPr>
          <a:xfrm>
            <a:off x="5876925" y="2708275"/>
            <a:ext cx="3048000" cy="13700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dirty="0">
                <a:solidFill>
                  <a:srgbClr val="CC0000"/>
                </a:solidFill>
              </a:rPr>
              <a:t>Thinking:</a:t>
            </a:r>
          </a:p>
          <a:p>
            <a:pPr marL="0" lvl="0" indent="0" eaLnBrk="1" hangingPunct="1">
              <a:spcBef>
                <a:spcPct val="50000"/>
              </a:spcBef>
              <a:buClrTx/>
              <a:buSzPct val="100000"/>
              <a:buFont typeface="Arial" panose="020B0604020202020204" pitchFamily="34" charset="0"/>
              <a:buNone/>
            </a:pPr>
            <a:r>
              <a:rPr lang="zh-CN" altLang="en-US" sz="1800" dirty="0">
                <a:solidFill>
                  <a:srgbClr val="CC0000"/>
                </a:solidFill>
              </a:rPr>
              <a:t>该操作和出栈有什么不同？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55652"/>
                                        </p:tgtEl>
                                        <p:attrNameLst>
                                          <p:attrName>style.visibility</p:attrName>
                                        </p:attrNameLst>
                                      </p:cBhvr>
                                      <p:to>
                                        <p:strVal val="visible"/>
                                      </p:to>
                                    </p:set>
                                    <p:animEffect transition="in" filter="barn(outHorizontal)">
                                      <p:cBhvr>
                                        <p:cTn id="7" dur="500"/>
                                        <p:tgtEl>
                                          <p:spTgt spid="155652"/>
                                        </p:tgtEl>
                                      </p:cBhvr>
                                    </p:animEffect>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a:xfrm>
            <a:off x="0" y="228600"/>
            <a:ext cx="9144000" cy="457200"/>
          </a:xfrm>
        </p:spPr>
        <p:txBody>
          <a:bodyPr vert="horz" wrap="square" lIns="91440" tIns="45720" rIns="91440" bIns="45720" anchor="t"/>
          <a:lstStyle/>
          <a:p>
            <a:pPr eaLnBrk="1" hangingPunct="1"/>
            <a:r>
              <a:rPr lang="en-US" altLang="zh-CN" sz="3200" dirty="0">
                <a:latin typeface="华文行楷" panose="02010800040101010101" pitchFamily="2" charset="-122"/>
                <a:ea typeface="华文行楷" panose="02010800040101010101" pitchFamily="2" charset="-122"/>
              </a:rPr>
              <a:t>5. </a:t>
            </a:r>
            <a:r>
              <a:rPr lang="zh-CN" altLang="en-US" sz="3200" dirty="0">
                <a:latin typeface="华文行楷" panose="02010800040101010101" pitchFamily="2" charset="-122"/>
                <a:ea typeface="华文行楷" panose="02010800040101010101" pitchFamily="2" charset="-122"/>
              </a:rPr>
              <a:t>栈共享</a:t>
            </a:r>
          </a:p>
        </p:txBody>
      </p:sp>
      <p:sp>
        <p:nvSpPr>
          <p:cNvPr id="400387" name="Rectangle 3"/>
          <p:cNvSpPr/>
          <p:nvPr/>
        </p:nvSpPr>
        <p:spPr>
          <a:xfrm>
            <a:off x="0" y="914400"/>
            <a:ext cx="9144000" cy="4572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lnSpc>
                <a:spcPct val="105000"/>
              </a:lnSpc>
              <a:buClrTx/>
              <a:buSzPct val="100000"/>
              <a:buFont typeface="Arial" panose="020B0604020202020204" pitchFamily="34" charset="0"/>
              <a:buNone/>
            </a:pPr>
            <a:r>
              <a:rPr lang="en-US" altLang="zh-CN" sz="2800" b="0" dirty="0">
                <a:ea typeface="楷体_GB2312" pitchFamily="49" charset="-122"/>
              </a:rPr>
              <a:t>	</a:t>
            </a:r>
            <a:r>
              <a:rPr lang="zh-CN" altLang="en-US" sz="2800" b="0" dirty="0">
                <a:ea typeface="楷体_GB2312" pitchFamily="49" charset="-122"/>
              </a:rPr>
              <a:t>两个栈共享存储空间</a:t>
            </a:r>
          </a:p>
        </p:txBody>
      </p:sp>
      <p:sp>
        <p:nvSpPr>
          <p:cNvPr id="400388" name="Rectangle 4"/>
          <p:cNvSpPr/>
          <p:nvPr/>
        </p:nvSpPr>
        <p:spPr>
          <a:xfrm>
            <a:off x="431800" y="4059238"/>
            <a:ext cx="2376488" cy="2386012"/>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lnSpc>
                <a:spcPct val="105000"/>
              </a:lnSpc>
              <a:buClrTx/>
              <a:buSzPct val="100000"/>
              <a:buFont typeface="Arial" panose="020B0604020202020204" pitchFamily="34" charset="0"/>
              <a:buNone/>
            </a:pPr>
            <a:r>
              <a:rPr lang="zh-CN" altLang="en-US" sz="2800" dirty="0">
                <a:solidFill>
                  <a:srgbClr val="0000FF"/>
                </a:solidFill>
                <a:ea typeface="楷体_GB2312" pitchFamily="49" charset="-122"/>
              </a:rPr>
              <a:t>思考：</a:t>
            </a:r>
            <a:endParaRPr lang="en-US" altLang="zh-CN" sz="2800" dirty="0">
              <a:solidFill>
                <a:srgbClr val="0000FF"/>
              </a:solidFill>
              <a:ea typeface="楷体_GB2312" pitchFamily="49" charset="-122"/>
            </a:endParaRPr>
          </a:p>
          <a:p>
            <a:pPr marL="457200" lvl="0" indent="-457200" algn="just" eaLnBrk="1" hangingPunct="1">
              <a:lnSpc>
                <a:spcPct val="105000"/>
              </a:lnSpc>
              <a:buClrTx/>
              <a:buSzPct val="100000"/>
              <a:buFont typeface="Arial" panose="020B0604020202020204" pitchFamily="34" charset="0"/>
              <a:buNone/>
            </a:pPr>
            <a:r>
              <a:rPr lang="zh-CN" altLang="en-US" sz="2800" dirty="0">
                <a:solidFill>
                  <a:srgbClr val="0000FF"/>
                </a:solidFill>
                <a:ea typeface="楷体_GB2312" pitchFamily="49" charset="-122"/>
              </a:rPr>
              <a:t>初始化？</a:t>
            </a:r>
          </a:p>
          <a:p>
            <a:pPr marL="457200" lvl="0" indent="-457200" algn="just" eaLnBrk="1" hangingPunct="1">
              <a:lnSpc>
                <a:spcPct val="105000"/>
              </a:lnSpc>
              <a:buClrTx/>
              <a:buSzPct val="100000"/>
              <a:buFont typeface="Arial" panose="020B0604020202020204" pitchFamily="34" charset="0"/>
              <a:buNone/>
            </a:pPr>
            <a:r>
              <a:rPr lang="zh-CN" altLang="en-US" sz="2800" dirty="0">
                <a:solidFill>
                  <a:srgbClr val="0000FF"/>
                </a:solidFill>
                <a:ea typeface="楷体_GB2312" pitchFamily="49" charset="-122"/>
              </a:rPr>
              <a:t>上溢条件？	</a:t>
            </a:r>
          </a:p>
          <a:p>
            <a:pPr marL="457200" lvl="0" indent="-457200" algn="just" eaLnBrk="1" hangingPunct="1">
              <a:lnSpc>
                <a:spcPct val="105000"/>
              </a:lnSpc>
              <a:spcBef>
                <a:spcPct val="5000"/>
              </a:spcBef>
              <a:buClrTx/>
              <a:buSzPct val="100000"/>
              <a:buFont typeface="Arial" panose="020B0604020202020204" pitchFamily="34" charset="0"/>
              <a:buNone/>
            </a:pPr>
            <a:r>
              <a:rPr lang="zh-CN" altLang="en-US" sz="2800" dirty="0">
                <a:solidFill>
                  <a:srgbClr val="0000FF"/>
                </a:solidFill>
                <a:ea typeface="楷体_GB2312" pitchFamily="49" charset="-122"/>
              </a:rPr>
              <a:t>下溢条件？</a:t>
            </a:r>
          </a:p>
        </p:txBody>
      </p:sp>
      <p:grpSp>
        <p:nvGrpSpPr>
          <p:cNvPr id="2" name="Group 5"/>
          <p:cNvGrpSpPr/>
          <p:nvPr/>
        </p:nvGrpSpPr>
        <p:grpSpPr>
          <a:xfrm>
            <a:off x="684213" y="1268413"/>
            <a:ext cx="6391275" cy="1600200"/>
            <a:chOff x="336" y="912"/>
            <a:chExt cx="4026" cy="1008"/>
          </a:xfrm>
        </p:grpSpPr>
        <p:sp>
          <p:nvSpPr>
            <p:cNvPr id="25644" name="Text Box 6"/>
            <p:cNvSpPr txBox="1"/>
            <p:nvPr/>
          </p:nvSpPr>
          <p:spPr>
            <a:xfrm>
              <a:off x="336" y="1632"/>
              <a:ext cx="528"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bot1</a:t>
              </a:r>
            </a:p>
          </p:txBody>
        </p:sp>
        <p:sp>
          <p:nvSpPr>
            <p:cNvPr id="25645" name="Text Box 7"/>
            <p:cNvSpPr txBox="1"/>
            <p:nvPr/>
          </p:nvSpPr>
          <p:spPr>
            <a:xfrm>
              <a:off x="3834" y="1593"/>
              <a:ext cx="528"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bot2</a:t>
              </a:r>
            </a:p>
          </p:txBody>
        </p:sp>
        <p:sp>
          <p:nvSpPr>
            <p:cNvPr id="25646" name="Text Box 8"/>
            <p:cNvSpPr txBox="1"/>
            <p:nvPr/>
          </p:nvSpPr>
          <p:spPr>
            <a:xfrm>
              <a:off x="2688" y="1632"/>
              <a:ext cx="528"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top2</a:t>
              </a:r>
            </a:p>
          </p:txBody>
        </p:sp>
        <p:sp>
          <p:nvSpPr>
            <p:cNvPr id="25647" name="Text Box 9"/>
            <p:cNvSpPr txBox="1"/>
            <p:nvPr/>
          </p:nvSpPr>
          <p:spPr>
            <a:xfrm>
              <a:off x="1248" y="1632"/>
              <a:ext cx="528"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top1</a:t>
              </a:r>
            </a:p>
          </p:txBody>
        </p:sp>
        <p:sp>
          <p:nvSpPr>
            <p:cNvPr id="25648" name="Text Box 10"/>
            <p:cNvSpPr txBox="1"/>
            <p:nvPr/>
          </p:nvSpPr>
          <p:spPr>
            <a:xfrm>
              <a:off x="480" y="1200"/>
              <a:ext cx="3696" cy="233"/>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spcAft>
                  <a:spcPct val="35000"/>
                </a:spcAft>
                <a:buClrTx/>
                <a:buSzPct val="100000"/>
                <a:buFont typeface="Arial" panose="020B0604020202020204" pitchFamily="34" charset="0"/>
                <a:buNone/>
              </a:pPr>
              <a:r>
                <a:rPr lang="en-US" altLang="zh-CN" sz="1800" b="0" dirty="0"/>
                <a:t>      stack1          available space		stack2</a:t>
              </a:r>
            </a:p>
          </p:txBody>
        </p:sp>
        <p:sp>
          <p:nvSpPr>
            <p:cNvPr id="25649" name="Line 11"/>
            <p:cNvSpPr/>
            <p:nvPr/>
          </p:nvSpPr>
          <p:spPr>
            <a:xfrm>
              <a:off x="1488" y="1200"/>
              <a:ext cx="0" cy="288"/>
            </a:xfrm>
            <a:prstGeom prst="line">
              <a:avLst/>
            </a:prstGeom>
            <a:ln w="9525" cap="flat" cmpd="sng">
              <a:solidFill>
                <a:schemeClr val="tx1"/>
              </a:solidFill>
              <a:prstDash val="solid"/>
              <a:headEnd type="none" w="med" len="med"/>
              <a:tailEnd type="none" w="med" len="med"/>
            </a:ln>
          </p:spPr>
        </p:sp>
        <p:sp>
          <p:nvSpPr>
            <p:cNvPr id="25650" name="Line 12"/>
            <p:cNvSpPr/>
            <p:nvPr/>
          </p:nvSpPr>
          <p:spPr>
            <a:xfrm>
              <a:off x="2928" y="1200"/>
              <a:ext cx="0" cy="288"/>
            </a:xfrm>
            <a:prstGeom prst="line">
              <a:avLst/>
            </a:prstGeom>
            <a:ln w="9525" cap="flat" cmpd="sng">
              <a:solidFill>
                <a:schemeClr val="tx1"/>
              </a:solidFill>
              <a:prstDash val="solid"/>
              <a:headEnd type="none" w="med" len="med"/>
              <a:tailEnd type="none" w="med" len="med"/>
            </a:ln>
          </p:spPr>
        </p:sp>
        <p:sp>
          <p:nvSpPr>
            <p:cNvPr id="25651" name="Text Box 13"/>
            <p:cNvSpPr txBox="1"/>
            <p:nvPr/>
          </p:nvSpPr>
          <p:spPr>
            <a:xfrm>
              <a:off x="432" y="912"/>
              <a:ext cx="3840"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1 2 ……					m</a:t>
              </a:r>
            </a:p>
          </p:txBody>
        </p:sp>
      </p:grpSp>
      <p:grpSp>
        <p:nvGrpSpPr>
          <p:cNvPr id="3" name="Group 16"/>
          <p:cNvGrpSpPr/>
          <p:nvPr/>
        </p:nvGrpSpPr>
        <p:grpSpPr>
          <a:xfrm>
            <a:off x="827088" y="3284538"/>
            <a:ext cx="6858000" cy="517525"/>
            <a:chOff x="0" y="3504"/>
            <a:chExt cx="4320" cy="326"/>
          </a:xfrm>
        </p:grpSpPr>
        <p:sp>
          <p:nvSpPr>
            <p:cNvPr id="25630" name="Rectangle 17"/>
            <p:cNvSpPr/>
            <p:nvPr/>
          </p:nvSpPr>
          <p:spPr>
            <a:xfrm>
              <a:off x="1440" y="3504"/>
              <a:ext cx="480" cy="326"/>
            </a:xfrm>
            <a:prstGeom prst="rect">
              <a:avLst/>
            </a:prstGeom>
            <a:solidFill>
              <a:schemeClr val="accent1"/>
            </a:solidFill>
            <a:ln w="28575" cap="flat" cmpd="sng">
              <a:solidFill>
                <a:srgbClr val="CC0066"/>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100000"/>
                <a:buFont typeface="Arial" panose="020B0604020202020204" pitchFamily="34" charset="0"/>
                <a:buNone/>
              </a:pPr>
              <a:r>
                <a:rPr lang="en-US" altLang="zh-CN" sz="1800" dirty="0">
                  <a:solidFill>
                    <a:srgbClr val="008000"/>
                  </a:solidFill>
                  <a:ea typeface="华文新魏" panose="02010800040101010101" pitchFamily="2" charset="-122"/>
                </a:rPr>
                <a:t> </a:t>
              </a:r>
              <a:endParaRPr lang="en-US" altLang="zh-CN" sz="2800" b="0" dirty="0">
                <a:solidFill>
                  <a:srgbClr val="008000"/>
                </a:solidFill>
                <a:ea typeface="华文新魏" panose="02010800040101010101" pitchFamily="2" charset="-122"/>
              </a:endParaRPr>
            </a:p>
          </p:txBody>
        </p:sp>
        <p:sp>
          <p:nvSpPr>
            <p:cNvPr id="25631" name="Rectangle 18"/>
            <p:cNvSpPr/>
            <p:nvPr/>
          </p:nvSpPr>
          <p:spPr>
            <a:xfrm>
              <a:off x="960" y="3504"/>
              <a:ext cx="480" cy="326"/>
            </a:xfrm>
            <a:prstGeom prst="rect">
              <a:avLst/>
            </a:prstGeom>
            <a:solidFill>
              <a:schemeClr val="accent1"/>
            </a:solidFill>
            <a:ln w="28575" cap="flat" cmpd="sng">
              <a:solidFill>
                <a:srgbClr val="CC0066"/>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100000"/>
                <a:buFont typeface="Arial" panose="020B0604020202020204" pitchFamily="34" charset="0"/>
                <a:buNone/>
              </a:pPr>
              <a:endParaRPr lang="zh-CN" altLang="zh-CN" sz="2800" dirty="0">
                <a:solidFill>
                  <a:srgbClr val="008000"/>
                </a:solidFill>
                <a:ea typeface="华文新魏" panose="02010800040101010101" pitchFamily="2" charset="-122"/>
              </a:endParaRPr>
            </a:p>
          </p:txBody>
        </p:sp>
        <p:sp>
          <p:nvSpPr>
            <p:cNvPr id="25632" name="Rectangle 19"/>
            <p:cNvSpPr/>
            <p:nvPr/>
          </p:nvSpPr>
          <p:spPr>
            <a:xfrm>
              <a:off x="480" y="3504"/>
              <a:ext cx="480" cy="326"/>
            </a:xfrm>
            <a:prstGeom prst="rect">
              <a:avLst/>
            </a:prstGeom>
            <a:solidFill>
              <a:schemeClr val="accent1"/>
            </a:solidFill>
            <a:ln w="28575" cap="flat" cmpd="sng">
              <a:solidFill>
                <a:srgbClr val="CC0066"/>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100000"/>
                <a:buFont typeface="Arial" panose="020B0604020202020204" pitchFamily="34" charset="0"/>
                <a:buNone/>
              </a:pPr>
              <a:r>
                <a:rPr lang="en-US" altLang="zh-CN" sz="1800" dirty="0">
                  <a:solidFill>
                    <a:srgbClr val="008000"/>
                  </a:solidFill>
                  <a:ea typeface="华文新魏" panose="02010800040101010101" pitchFamily="2" charset="-122"/>
                </a:rPr>
                <a:t>  </a:t>
              </a:r>
              <a:endParaRPr lang="en-US" altLang="zh-CN" sz="2800" b="0" dirty="0">
                <a:solidFill>
                  <a:srgbClr val="008000"/>
                </a:solidFill>
                <a:ea typeface="华文新魏" panose="02010800040101010101" pitchFamily="2" charset="-122"/>
              </a:endParaRPr>
            </a:p>
          </p:txBody>
        </p:sp>
        <p:sp>
          <p:nvSpPr>
            <p:cNvPr id="25633" name="Rectangle 20"/>
            <p:cNvSpPr/>
            <p:nvPr/>
          </p:nvSpPr>
          <p:spPr>
            <a:xfrm>
              <a:off x="0" y="3504"/>
              <a:ext cx="480" cy="326"/>
            </a:xfrm>
            <a:prstGeom prst="rect">
              <a:avLst/>
            </a:prstGeom>
            <a:solidFill>
              <a:schemeClr val="accent1"/>
            </a:solidFill>
            <a:ln w="28575" cap="flat" cmpd="sng">
              <a:solidFill>
                <a:srgbClr val="CC0066"/>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100000"/>
                <a:buFont typeface="Arial" panose="020B0604020202020204" pitchFamily="34" charset="0"/>
                <a:buNone/>
              </a:pPr>
              <a:r>
                <a:rPr lang="en-US" altLang="zh-CN" sz="1800" dirty="0">
                  <a:solidFill>
                    <a:srgbClr val="008000"/>
                  </a:solidFill>
                  <a:ea typeface="华文新魏" panose="02010800040101010101" pitchFamily="2" charset="-122"/>
                </a:rPr>
                <a:t>  </a:t>
              </a:r>
            </a:p>
          </p:txBody>
        </p:sp>
        <p:sp>
          <p:nvSpPr>
            <p:cNvPr id="25634" name="Line 21"/>
            <p:cNvSpPr/>
            <p:nvPr/>
          </p:nvSpPr>
          <p:spPr>
            <a:xfrm>
              <a:off x="0" y="3504"/>
              <a:ext cx="0" cy="326"/>
            </a:xfrm>
            <a:prstGeom prst="line">
              <a:avLst/>
            </a:prstGeom>
            <a:ln w="28575" cap="sq" cmpd="sng">
              <a:solidFill>
                <a:srgbClr val="CC0066"/>
              </a:solidFill>
              <a:prstDash val="solid"/>
              <a:headEnd type="none" w="med" len="med"/>
              <a:tailEnd type="none" w="med" len="med"/>
            </a:ln>
          </p:spPr>
        </p:sp>
        <p:sp>
          <p:nvSpPr>
            <p:cNvPr id="25635" name="Line 22"/>
            <p:cNvSpPr/>
            <p:nvPr/>
          </p:nvSpPr>
          <p:spPr>
            <a:xfrm>
              <a:off x="480" y="3504"/>
              <a:ext cx="0" cy="326"/>
            </a:xfrm>
            <a:prstGeom prst="line">
              <a:avLst/>
            </a:prstGeom>
            <a:ln w="28575" cap="flat" cmpd="sng">
              <a:solidFill>
                <a:srgbClr val="CC0066"/>
              </a:solidFill>
              <a:prstDash val="solid"/>
              <a:headEnd type="none" w="med" len="med"/>
              <a:tailEnd type="none" w="med" len="med"/>
            </a:ln>
          </p:spPr>
        </p:sp>
        <p:sp>
          <p:nvSpPr>
            <p:cNvPr id="25636" name="Line 23"/>
            <p:cNvSpPr/>
            <p:nvPr/>
          </p:nvSpPr>
          <p:spPr>
            <a:xfrm>
              <a:off x="960" y="3504"/>
              <a:ext cx="0" cy="326"/>
            </a:xfrm>
            <a:prstGeom prst="line">
              <a:avLst/>
            </a:prstGeom>
            <a:ln w="28575" cap="flat" cmpd="sng">
              <a:solidFill>
                <a:srgbClr val="CC0066"/>
              </a:solidFill>
              <a:prstDash val="solid"/>
              <a:headEnd type="none" w="med" len="med"/>
              <a:tailEnd type="none" w="med" len="med"/>
            </a:ln>
          </p:spPr>
        </p:sp>
        <p:sp>
          <p:nvSpPr>
            <p:cNvPr id="25637" name="Line 24"/>
            <p:cNvSpPr/>
            <p:nvPr/>
          </p:nvSpPr>
          <p:spPr>
            <a:xfrm>
              <a:off x="1440" y="3504"/>
              <a:ext cx="0" cy="326"/>
            </a:xfrm>
            <a:prstGeom prst="line">
              <a:avLst/>
            </a:prstGeom>
            <a:ln w="28575" cap="flat" cmpd="sng">
              <a:solidFill>
                <a:srgbClr val="CC0066"/>
              </a:solidFill>
              <a:prstDash val="solid"/>
              <a:headEnd type="none" w="med" len="med"/>
              <a:tailEnd type="none" w="med" len="med"/>
            </a:ln>
          </p:spPr>
        </p:sp>
        <p:sp>
          <p:nvSpPr>
            <p:cNvPr id="25638" name="Rectangle 25"/>
            <p:cNvSpPr/>
            <p:nvPr/>
          </p:nvSpPr>
          <p:spPr>
            <a:xfrm>
              <a:off x="3840" y="3504"/>
              <a:ext cx="480" cy="326"/>
            </a:xfrm>
            <a:prstGeom prst="rect">
              <a:avLst/>
            </a:prstGeom>
            <a:solidFill>
              <a:schemeClr val="accent1"/>
            </a:solidFill>
            <a:ln w="28575" cap="flat" cmpd="sng">
              <a:solidFill>
                <a:srgbClr val="CC0066"/>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Font typeface="Arial" panose="020B0604020202020204" pitchFamily="34" charset="0"/>
                <a:buNone/>
              </a:pPr>
              <a:r>
                <a:rPr lang="en-US" altLang="zh-CN" sz="1800" dirty="0"/>
                <a:t>  </a:t>
              </a:r>
              <a:endParaRPr lang="en-US" altLang="zh-CN" sz="2800" b="0" dirty="0"/>
            </a:p>
          </p:txBody>
        </p:sp>
        <p:grpSp>
          <p:nvGrpSpPr>
            <p:cNvPr id="25639" name="Group 26"/>
            <p:cNvGrpSpPr/>
            <p:nvPr/>
          </p:nvGrpSpPr>
          <p:grpSpPr>
            <a:xfrm>
              <a:off x="1920" y="3504"/>
              <a:ext cx="1920" cy="326"/>
              <a:chOff x="1920" y="3168"/>
              <a:chExt cx="1920" cy="326"/>
            </a:xfrm>
          </p:grpSpPr>
          <p:sp>
            <p:nvSpPr>
              <p:cNvPr id="25640" name="Rectangle 27"/>
              <p:cNvSpPr/>
              <p:nvPr/>
            </p:nvSpPr>
            <p:spPr>
              <a:xfrm>
                <a:off x="1920" y="3168"/>
                <a:ext cx="480" cy="326"/>
              </a:xfrm>
              <a:prstGeom prst="rect">
                <a:avLst/>
              </a:prstGeom>
              <a:solidFill>
                <a:schemeClr val="accent1"/>
              </a:solidFill>
              <a:ln w="28575" cap="flat" cmpd="sng">
                <a:solidFill>
                  <a:srgbClr val="CC0066"/>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100000"/>
                  <a:buFont typeface="Arial" panose="020B0604020202020204" pitchFamily="34" charset="0"/>
                  <a:buNone/>
                </a:pPr>
                <a:r>
                  <a:rPr lang="en-US" altLang="zh-CN" sz="1800" dirty="0">
                    <a:solidFill>
                      <a:srgbClr val="008000"/>
                    </a:solidFill>
                    <a:ea typeface="华文新魏" panose="02010800040101010101" pitchFamily="2" charset="-122"/>
                  </a:rPr>
                  <a:t>  </a:t>
                </a:r>
                <a:endParaRPr lang="en-US" altLang="zh-CN" sz="2800" b="0" dirty="0">
                  <a:solidFill>
                    <a:srgbClr val="008000"/>
                  </a:solidFill>
                  <a:ea typeface="华文新魏" panose="02010800040101010101" pitchFamily="2" charset="-122"/>
                </a:endParaRPr>
              </a:p>
            </p:txBody>
          </p:sp>
          <p:sp>
            <p:nvSpPr>
              <p:cNvPr id="25641" name="Rectangle 28"/>
              <p:cNvSpPr/>
              <p:nvPr/>
            </p:nvSpPr>
            <p:spPr>
              <a:xfrm>
                <a:off x="2400" y="3168"/>
                <a:ext cx="480" cy="326"/>
              </a:xfrm>
              <a:prstGeom prst="rect">
                <a:avLst/>
              </a:prstGeom>
              <a:solidFill>
                <a:schemeClr val="accent1"/>
              </a:solidFill>
              <a:ln w="28575" cap="flat" cmpd="sng">
                <a:solidFill>
                  <a:srgbClr val="CC0066"/>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100000"/>
                  <a:buFont typeface="Arial" panose="020B0604020202020204" pitchFamily="34" charset="0"/>
                  <a:buNone/>
                </a:pPr>
                <a:r>
                  <a:rPr lang="en-US" altLang="zh-CN" sz="1800" dirty="0">
                    <a:solidFill>
                      <a:srgbClr val="008000"/>
                    </a:solidFill>
                    <a:ea typeface="华文新魏" panose="02010800040101010101" pitchFamily="2" charset="-122"/>
                  </a:rPr>
                  <a:t>  </a:t>
                </a:r>
                <a:endParaRPr lang="en-US" altLang="zh-CN" sz="2800" b="0" dirty="0">
                  <a:solidFill>
                    <a:srgbClr val="008000"/>
                  </a:solidFill>
                  <a:ea typeface="华文新魏" panose="02010800040101010101" pitchFamily="2" charset="-122"/>
                </a:endParaRPr>
              </a:p>
            </p:txBody>
          </p:sp>
          <p:sp>
            <p:nvSpPr>
              <p:cNvPr id="25642" name="Rectangle 29"/>
              <p:cNvSpPr/>
              <p:nvPr/>
            </p:nvSpPr>
            <p:spPr>
              <a:xfrm>
                <a:off x="2880" y="3168"/>
                <a:ext cx="480" cy="326"/>
              </a:xfrm>
              <a:prstGeom prst="rect">
                <a:avLst/>
              </a:prstGeom>
              <a:solidFill>
                <a:schemeClr val="accent1"/>
              </a:solidFill>
              <a:ln w="28575" cap="flat" cmpd="sng">
                <a:solidFill>
                  <a:srgbClr val="CC0066"/>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100000"/>
                  <a:buFont typeface="Arial" panose="020B0604020202020204" pitchFamily="34" charset="0"/>
                  <a:buNone/>
                </a:pPr>
                <a:r>
                  <a:rPr lang="en-US" altLang="zh-CN" sz="2800" dirty="0">
                    <a:solidFill>
                      <a:srgbClr val="008000"/>
                    </a:solidFill>
                    <a:ea typeface="华文新魏" panose="02010800040101010101" pitchFamily="2" charset="-122"/>
                  </a:rPr>
                  <a:t> </a:t>
                </a:r>
              </a:p>
            </p:txBody>
          </p:sp>
          <p:sp>
            <p:nvSpPr>
              <p:cNvPr id="25643" name="Rectangle 30"/>
              <p:cNvSpPr/>
              <p:nvPr/>
            </p:nvSpPr>
            <p:spPr>
              <a:xfrm>
                <a:off x="3360" y="3168"/>
                <a:ext cx="480" cy="326"/>
              </a:xfrm>
              <a:prstGeom prst="rect">
                <a:avLst/>
              </a:prstGeom>
              <a:solidFill>
                <a:schemeClr val="accent1"/>
              </a:solidFill>
              <a:ln w="28575" cap="flat" cmpd="sng">
                <a:solidFill>
                  <a:srgbClr val="CC0066"/>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100000"/>
                  <a:buFont typeface="Arial" panose="020B0604020202020204" pitchFamily="34" charset="0"/>
                  <a:buNone/>
                </a:pPr>
                <a:endParaRPr lang="zh-CN" altLang="zh-CN" sz="1600" baseline="-25000" dirty="0">
                  <a:solidFill>
                    <a:srgbClr val="008000"/>
                  </a:solidFill>
                  <a:ea typeface="华文新魏" panose="02010800040101010101" pitchFamily="2" charset="-122"/>
                </a:endParaRPr>
              </a:p>
            </p:txBody>
          </p:sp>
        </p:grpSp>
      </p:grpSp>
      <p:sp>
        <p:nvSpPr>
          <p:cNvPr id="400415" name="Rectangle 31"/>
          <p:cNvSpPr/>
          <p:nvPr/>
        </p:nvSpPr>
        <p:spPr>
          <a:xfrm>
            <a:off x="900113" y="3284538"/>
            <a:ext cx="701675" cy="4699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lnSpc>
                <a:spcPct val="105000"/>
              </a:lnSpc>
              <a:buClrTx/>
              <a:buSzPct val="100000"/>
              <a:buFont typeface="Arial" panose="020B0604020202020204" pitchFamily="34" charset="0"/>
              <a:buNone/>
            </a:pPr>
            <a:r>
              <a:rPr lang="en-US" altLang="zh-CN" sz="2800" dirty="0">
                <a:solidFill>
                  <a:srgbClr val="0000FF"/>
                </a:solidFill>
                <a:ea typeface="楷体_GB2312" pitchFamily="49" charset="-122"/>
              </a:rPr>
              <a:t>a1</a:t>
            </a:r>
          </a:p>
        </p:txBody>
      </p:sp>
      <p:sp>
        <p:nvSpPr>
          <p:cNvPr id="400416" name="Rectangle 32"/>
          <p:cNvSpPr/>
          <p:nvPr/>
        </p:nvSpPr>
        <p:spPr>
          <a:xfrm>
            <a:off x="179388" y="2781300"/>
            <a:ext cx="1017587" cy="4699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lnSpc>
                <a:spcPct val="105000"/>
              </a:lnSpc>
              <a:buClrTx/>
              <a:buSzPct val="100000"/>
              <a:buFont typeface="Arial" panose="020B0604020202020204" pitchFamily="34" charset="0"/>
              <a:buNone/>
            </a:pPr>
            <a:r>
              <a:rPr lang="en-US" altLang="zh-CN" sz="2800" dirty="0">
                <a:ea typeface="楷体_GB2312" pitchFamily="49" charset="-122"/>
              </a:rPr>
              <a:t>top1</a:t>
            </a:r>
          </a:p>
        </p:txBody>
      </p:sp>
      <p:sp>
        <p:nvSpPr>
          <p:cNvPr id="400417" name="Rectangle 33"/>
          <p:cNvSpPr/>
          <p:nvPr/>
        </p:nvSpPr>
        <p:spPr>
          <a:xfrm>
            <a:off x="7667625" y="2781300"/>
            <a:ext cx="1079500" cy="4699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lnSpc>
                <a:spcPct val="105000"/>
              </a:lnSpc>
              <a:buClrTx/>
              <a:buSzPct val="100000"/>
              <a:buFont typeface="Arial" panose="020B0604020202020204" pitchFamily="34" charset="0"/>
              <a:buNone/>
            </a:pPr>
            <a:r>
              <a:rPr lang="en-US" altLang="zh-CN" sz="2800" dirty="0">
                <a:ea typeface="楷体_GB2312" pitchFamily="49" charset="-122"/>
              </a:rPr>
              <a:t>top2</a:t>
            </a:r>
          </a:p>
        </p:txBody>
      </p:sp>
      <p:sp>
        <p:nvSpPr>
          <p:cNvPr id="400418" name="Rectangle 34"/>
          <p:cNvSpPr/>
          <p:nvPr/>
        </p:nvSpPr>
        <p:spPr>
          <a:xfrm>
            <a:off x="1619250" y="3284538"/>
            <a:ext cx="657225" cy="4699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lnSpc>
                <a:spcPct val="105000"/>
              </a:lnSpc>
              <a:buClrTx/>
              <a:buSzPct val="100000"/>
              <a:buFont typeface="Arial" panose="020B0604020202020204" pitchFamily="34" charset="0"/>
              <a:buNone/>
            </a:pPr>
            <a:r>
              <a:rPr lang="en-US" altLang="zh-CN" sz="2800" dirty="0">
                <a:solidFill>
                  <a:srgbClr val="0000FF"/>
                </a:solidFill>
                <a:ea typeface="楷体_GB2312" pitchFamily="49" charset="-122"/>
              </a:rPr>
              <a:t>a2</a:t>
            </a:r>
          </a:p>
        </p:txBody>
      </p:sp>
      <p:sp>
        <p:nvSpPr>
          <p:cNvPr id="400419" name="Rectangle 35"/>
          <p:cNvSpPr/>
          <p:nvPr/>
        </p:nvSpPr>
        <p:spPr>
          <a:xfrm>
            <a:off x="2339975" y="3284538"/>
            <a:ext cx="611188" cy="4699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lnSpc>
                <a:spcPct val="105000"/>
              </a:lnSpc>
              <a:buClrTx/>
              <a:buSzPct val="100000"/>
              <a:buFont typeface="Arial" panose="020B0604020202020204" pitchFamily="34" charset="0"/>
              <a:buNone/>
            </a:pPr>
            <a:r>
              <a:rPr lang="en-US" altLang="zh-CN" sz="2800" dirty="0">
                <a:solidFill>
                  <a:srgbClr val="0000FF"/>
                </a:solidFill>
                <a:ea typeface="楷体_GB2312" pitchFamily="49" charset="-122"/>
              </a:rPr>
              <a:t>a3</a:t>
            </a:r>
          </a:p>
        </p:txBody>
      </p:sp>
      <p:sp>
        <p:nvSpPr>
          <p:cNvPr id="400420" name="Rectangle 36"/>
          <p:cNvSpPr/>
          <p:nvPr/>
        </p:nvSpPr>
        <p:spPr>
          <a:xfrm>
            <a:off x="7019925" y="3284538"/>
            <a:ext cx="792163" cy="4699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lnSpc>
                <a:spcPct val="105000"/>
              </a:lnSpc>
              <a:buClrTx/>
              <a:buSzPct val="100000"/>
              <a:buFont typeface="Arial" panose="020B0604020202020204" pitchFamily="34" charset="0"/>
              <a:buNone/>
            </a:pPr>
            <a:r>
              <a:rPr lang="en-US" altLang="zh-CN" sz="2800" dirty="0">
                <a:solidFill>
                  <a:srgbClr val="0000FF"/>
                </a:solidFill>
                <a:ea typeface="楷体_GB2312" pitchFamily="49" charset="-122"/>
              </a:rPr>
              <a:t>b1</a:t>
            </a:r>
          </a:p>
        </p:txBody>
      </p:sp>
      <p:sp>
        <p:nvSpPr>
          <p:cNvPr id="400421" name="Rectangle 37"/>
          <p:cNvSpPr/>
          <p:nvPr/>
        </p:nvSpPr>
        <p:spPr>
          <a:xfrm>
            <a:off x="6227763" y="3284538"/>
            <a:ext cx="684212" cy="4699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lnSpc>
                <a:spcPct val="105000"/>
              </a:lnSpc>
              <a:buClrTx/>
              <a:buSzPct val="100000"/>
              <a:buFont typeface="Arial" panose="020B0604020202020204" pitchFamily="34" charset="0"/>
              <a:buNone/>
            </a:pPr>
            <a:r>
              <a:rPr lang="en-US" altLang="zh-CN" sz="2800" dirty="0">
                <a:solidFill>
                  <a:srgbClr val="0000FF"/>
                </a:solidFill>
                <a:ea typeface="楷体_GB2312" pitchFamily="49" charset="-122"/>
              </a:rPr>
              <a:t>b2</a:t>
            </a:r>
          </a:p>
        </p:txBody>
      </p:sp>
      <p:sp>
        <p:nvSpPr>
          <p:cNvPr id="400422" name="Rectangle 38"/>
          <p:cNvSpPr/>
          <p:nvPr/>
        </p:nvSpPr>
        <p:spPr>
          <a:xfrm>
            <a:off x="3203575" y="3284538"/>
            <a:ext cx="738188" cy="4699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lnSpc>
                <a:spcPct val="105000"/>
              </a:lnSpc>
              <a:buClrTx/>
              <a:buSzPct val="100000"/>
              <a:buFont typeface="Arial" panose="020B0604020202020204" pitchFamily="34" charset="0"/>
              <a:buNone/>
            </a:pPr>
            <a:r>
              <a:rPr lang="en-US" altLang="zh-CN" sz="2800" dirty="0">
                <a:solidFill>
                  <a:srgbClr val="0000FF"/>
                </a:solidFill>
                <a:ea typeface="楷体_GB2312" pitchFamily="49" charset="-122"/>
              </a:rPr>
              <a:t>a4</a:t>
            </a:r>
          </a:p>
        </p:txBody>
      </p:sp>
      <p:sp>
        <p:nvSpPr>
          <p:cNvPr id="400423" name="Rectangle 39"/>
          <p:cNvSpPr/>
          <p:nvPr/>
        </p:nvSpPr>
        <p:spPr>
          <a:xfrm>
            <a:off x="3924300" y="3284538"/>
            <a:ext cx="692150" cy="4699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lnSpc>
                <a:spcPct val="105000"/>
              </a:lnSpc>
              <a:buClrTx/>
              <a:buSzPct val="100000"/>
              <a:buFont typeface="Arial" panose="020B0604020202020204" pitchFamily="34" charset="0"/>
              <a:buNone/>
            </a:pPr>
            <a:r>
              <a:rPr lang="en-US" altLang="zh-CN" sz="2800" dirty="0">
                <a:solidFill>
                  <a:srgbClr val="0000FF"/>
                </a:solidFill>
                <a:ea typeface="楷体_GB2312" pitchFamily="49" charset="-122"/>
              </a:rPr>
              <a:t>a5</a:t>
            </a:r>
          </a:p>
        </p:txBody>
      </p:sp>
      <p:sp>
        <p:nvSpPr>
          <p:cNvPr id="400424" name="Rectangle 40"/>
          <p:cNvSpPr/>
          <p:nvPr/>
        </p:nvSpPr>
        <p:spPr>
          <a:xfrm>
            <a:off x="5508625" y="3284538"/>
            <a:ext cx="684213" cy="4699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lnSpc>
                <a:spcPct val="105000"/>
              </a:lnSpc>
              <a:buClrTx/>
              <a:buSzPct val="100000"/>
              <a:buFont typeface="Arial" panose="020B0604020202020204" pitchFamily="34" charset="0"/>
              <a:buNone/>
            </a:pPr>
            <a:r>
              <a:rPr lang="en-US" altLang="zh-CN" sz="2800" dirty="0">
                <a:solidFill>
                  <a:srgbClr val="0000FF"/>
                </a:solidFill>
                <a:ea typeface="楷体_GB2312" pitchFamily="49" charset="-122"/>
              </a:rPr>
              <a:t>b3</a:t>
            </a:r>
          </a:p>
        </p:txBody>
      </p:sp>
      <p:sp>
        <p:nvSpPr>
          <p:cNvPr id="400425" name="Rectangle 41"/>
          <p:cNvSpPr/>
          <p:nvPr/>
        </p:nvSpPr>
        <p:spPr>
          <a:xfrm>
            <a:off x="5292725" y="2708275"/>
            <a:ext cx="1079500" cy="4699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lnSpc>
                <a:spcPct val="105000"/>
              </a:lnSpc>
              <a:buClrTx/>
              <a:buSzPct val="100000"/>
              <a:buFont typeface="Arial" panose="020B0604020202020204" pitchFamily="34" charset="0"/>
              <a:buNone/>
            </a:pPr>
            <a:r>
              <a:rPr lang="en-US" altLang="zh-CN" sz="2800" dirty="0">
                <a:ea typeface="楷体_GB2312" pitchFamily="49" charset="-122"/>
              </a:rPr>
              <a:t>top2</a:t>
            </a:r>
          </a:p>
        </p:txBody>
      </p:sp>
      <p:sp>
        <p:nvSpPr>
          <p:cNvPr id="400426" name="Rectangle 42"/>
          <p:cNvSpPr/>
          <p:nvPr/>
        </p:nvSpPr>
        <p:spPr>
          <a:xfrm>
            <a:off x="3779838" y="2781300"/>
            <a:ext cx="936625" cy="4699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lnSpc>
                <a:spcPct val="105000"/>
              </a:lnSpc>
              <a:buClrTx/>
              <a:buSzPct val="100000"/>
              <a:buFont typeface="Arial" panose="020B0604020202020204" pitchFamily="34" charset="0"/>
              <a:buNone/>
            </a:pPr>
            <a:r>
              <a:rPr lang="en-US" altLang="zh-CN" sz="2800" dirty="0">
                <a:ea typeface="楷体_GB2312" pitchFamily="49" charset="-122"/>
              </a:rPr>
              <a:t>top1</a:t>
            </a:r>
          </a:p>
        </p:txBody>
      </p:sp>
      <p:sp>
        <p:nvSpPr>
          <p:cNvPr id="400427" name="Rectangle 43"/>
          <p:cNvSpPr/>
          <p:nvPr/>
        </p:nvSpPr>
        <p:spPr>
          <a:xfrm>
            <a:off x="4716463" y="3284538"/>
            <a:ext cx="755650" cy="4699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lnSpc>
                <a:spcPct val="105000"/>
              </a:lnSpc>
              <a:buClrTx/>
              <a:buSzPct val="100000"/>
              <a:buFont typeface="Arial" panose="020B0604020202020204" pitchFamily="34" charset="0"/>
              <a:buNone/>
            </a:pPr>
            <a:r>
              <a:rPr lang="en-US" altLang="zh-CN" sz="2800" dirty="0">
                <a:solidFill>
                  <a:srgbClr val="0000FF"/>
                </a:solidFill>
                <a:ea typeface="楷体_GB2312" pitchFamily="49" charset="-122"/>
              </a:rPr>
              <a:t>a6</a:t>
            </a:r>
          </a:p>
        </p:txBody>
      </p:sp>
      <p:sp>
        <p:nvSpPr>
          <p:cNvPr id="400428" name="Rectangle 44"/>
          <p:cNvSpPr/>
          <p:nvPr/>
        </p:nvSpPr>
        <p:spPr>
          <a:xfrm>
            <a:off x="4572000" y="2781300"/>
            <a:ext cx="936625" cy="4699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lnSpc>
                <a:spcPct val="105000"/>
              </a:lnSpc>
              <a:buClrTx/>
              <a:buSzPct val="100000"/>
              <a:buFont typeface="Arial" panose="020B0604020202020204" pitchFamily="34" charset="0"/>
              <a:buNone/>
            </a:pPr>
            <a:r>
              <a:rPr lang="en-US" altLang="zh-CN" sz="2800" dirty="0">
                <a:ea typeface="楷体_GB2312" pitchFamily="49" charset="-122"/>
              </a:rPr>
              <a:t>top1</a:t>
            </a:r>
          </a:p>
        </p:txBody>
      </p:sp>
      <p:sp>
        <p:nvSpPr>
          <p:cNvPr id="400438" name="Rectangle 54"/>
          <p:cNvSpPr/>
          <p:nvPr/>
        </p:nvSpPr>
        <p:spPr>
          <a:xfrm>
            <a:off x="5427663" y="3294063"/>
            <a:ext cx="873125" cy="517525"/>
          </a:xfrm>
          <a:prstGeom prst="rect">
            <a:avLst/>
          </a:prstGeom>
          <a:solidFill>
            <a:schemeClr val="accent1"/>
          </a:solidFill>
          <a:ln w="28575" cap="flat" cmpd="sng">
            <a:solidFill>
              <a:srgbClr val="CC0066"/>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Font typeface="Arial" panose="020B0604020202020204" pitchFamily="34" charset="0"/>
              <a:buNone/>
            </a:pPr>
            <a:r>
              <a:rPr lang="en-US" altLang="zh-CN" sz="1800" dirty="0"/>
              <a:t>  </a:t>
            </a:r>
            <a:endParaRPr lang="en-US" altLang="zh-CN" sz="2800" b="0" dirty="0"/>
          </a:p>
        </p:txBody>
      </p:sp>
      <p:sp>
        <p:nvSpPr>
          <p:cNvPr id="400444" name="Rectangle 60"/>
          <p:cNvSpPr/>
          <p:nvPr/>
        </p:nvSpPr>
        <p:spPr>
          <a:xfrm>
            <a:off x="6146800" y="3294063"/>
            <a:ext cx="792163" cy="517525"/>
          </a:xfrm>
          <a:prstGeom prst="rect">
            <a:avLst/>
          </a:prstGeom>
          <a:solidFill>
            <a:schemeClr val="accent1"/>
          </a:solidFill>
          <a:ln w="28575" cap="flat" cmpd="sng">
            <a:solidFill>
              <a:srgbClr val="CC0066"/>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Font typeface="Arial" panose="020B0604020202020204" pitchFamily="34" charset="0"/>
              <a:buNone/>
            </a:pPr>
            <a:r>
              <a:rPr lang="en-US" altLang="zh-CN" sz="1800" dirty="0"/>
              <a:t>  </a:t>
            </a:r>
            <a:endParaRPr lang="en-US" altLang="zh-CN" sz="2800" b="0" dirty="0"/>
          </a:p>
        </p:txBody>
      </p:sp>
      <p:sp>
        <p:nvSpPr>
          <p:cNvPr id="400445" name="Rectangle 61"/>
          <p:cNvSpPr/>
          <p:nvPr/>
        </p:nvSpPr>
        <p:spPr>
          <a:xfrm>
            <a:off x="6911975" y="3294063"/>
            <a:ext cx="792163" cy="517525"/>
          </a:xfrm>
          <a:prstGeom prst="rect">
            <a:avLst/>
          </a:prstGeom>
          <a:solidFill>
            <a:schemeClr val="accent1"/>
          </a:solidFill>
          <a:ln w="28575" cap="flat" cmpd="sng">
            <a:solidFill>
              <a:srgbClr val="CC0066"/>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Font typeface="Arial" panose="020B0604020202020204" pitchFamily="34" charset="0"/>
              <a:buNone/>
            </a:pPr>
            <a:r>
              <a:rPr lang="en-US" altLang="zh-CN" sz="1800" dirty="0"/>
              <a:t>  </a:t>
            </a:r>
            <a:endParaRPr lang="en-US" altLang="zh-CN" sz="2800" b="0" dirty="0"/>
          </a:p>
        </p:txBody>
      </p:sp>
      <p:grpSp>
        <p:nvGrpSpPr>
          <p:cNvPr id="5" name="Group 64"/>
          <p:cNvGrpSpPr/>
          <p:nvPr/>
        </p:nvGrpSpPr>
        <p:grpSpPr>
          <a:xfrm>
            <a:off x="5364163" y="2708275"/>
            <a:ext cx="2519362" cy="504825"/>
            <a:chOff x="3379" y="1706"/>
            <a:chExt cx="1587" cy="318"/>
          </a:xfrm>
        </p:grpSpPr>
        <p:sp>
          <p:nvSpPr>
            <p:cNvPr id="25628" name="Rectangle 62"/>
            <p:cNvSpPr/>
            <p:nvPr/>
          </p:nvSpPr>
          <p:spPr>
            <a:xfrm>
              <a:off x="4286" y="1706"/>
              <a:ext cx="680" cy="296"/>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lnSpc>
                  <a:spcPct val="105000"/>
                </a:lnSpc>
                <a:buClrTx/>
                <a:buSzPct val="100000"/>
                <a:buFont typeface="Arial" panose="020B0604020202020204" pitchFamily="34" charset="0"/>
                <a:buNone/>
              </a:pPr>
              <a:r>
                <a:rPr lang="en-US" altLang="zh-CN" sz="2800" dirty="0">
                  <a:ea typeface="楷体_GB2312" pitchFamily="49" charset="-122"/>
                </a:rPr>
                <a:t>top2</a:t>
              </a:r>
            </a:p>
          </p:txBody>
        </p:sp>
        <p:sp>
          <p:nvSpPr>
            <p:cNvPr id="25629" name="Rectangle 63"/>
            <p:cNvSpPr/>
            <p:nvPr/>
          </p:nvSpPr>
          <p:spPr>
            <a:xfrm>
              <a:off x="3379" y="1706"/>
              <a:ext cx="590" cy="318"/>
            </a:xfrm>
            <a:prstGeom prst="rect">
              <a:avLst/>
            </a:prstGeom>
            <a:solidFill>
              <a:schemeClr val="bg1"/>
            </a:solid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en-US" sz="1800" b="0" dirty="0"/>
            </a:p>
          </p:txBody>
        </p:sp>
      </p:grpSp>
      <p:grpSp>
        <p:nvGrpSpPr>
          <p:cNvPr id="6" name="Group 70"/>
          <p:cNvGrpSpPr/>
          <p:nvPr/>
        </p:nvGrpSpPr>
        <p:grpSpPr>
          <a:xfrm>
            <a:off x="6911975" y="2589213"/>
            <a:ext cx="1935163" cy="706437"/>
            <a:chOff x="4247" y="1706"/>
            <a:chExt cx="1219" cy="421"/>
          </a:xfrm>
        </p:grpSpPr>
        <p:sp>
          <p:nvSpPr>
            <p:cNvPr id="25626" name="Rectangle 66"/>
            <p:cNvSpPr/>
            <p:nvPr/>
          </p:nvSpPr>
          <p:spPr>
            <a:xfrm>
              <a:off x="4814" y="1831"/>
              <a:ext cx="652" cy="296"/>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lnSpc>
                  <a:spcPct val="105000"/>
                </a:lnSpc>
                <a:buClrTx/>
                <a:buSzPct val="100000"/>
                <a:buFont typeface="Arial" panose="020B0604020202020204" pitchFamily="34" charset="0"/>
                <a:buNone/>
              </a:pPr>
              <a:r>
                <a:rPr lang="en-US" altLang="zh-CN" sz="2800" dirty="0">
                  <a:ea typeface="楷体_GB2312" pitchFamily="49" charset="-122"/>
                </a:rPr>
                <a:t>top2</a:t>
              </a:r>
            </a:p>
          </p:txBody>
        </p:sp>
        <p:sp>
          <p:nvSpPr>
            <p:cNvPr id="25627" name="Rectangle 67"/>
            <p:cNvSpPr/>
            <p:nvPr/>
          </p:nvSpPr>
          <p:spPr>
            <a:xfrm>
              <a:off x="4247" y="1706"/>
              <a:ext cx="539" cy="339"/>
            </a:xfrm>
            <a:prstGeom prst="rect">
              <a:avLst/>
            </a:prstGeom>
            <a:solidFill>
              <a:schemeClr val="bg1"/>
            </a:solid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en-US" sz="1800" b="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0387"/>
                                        </p:tgtEl>
                                        <p:attrNameLst>
                                          <p:attrName>style.visibility</p:attrName>
                                        </p:attrNameLst>
                                      </p:cBhvr>
                                      <p:to>
                                        <p:strVal val="visible"/>
                                      </p:to>
                                    </p:set>
                                    <p:anim calcmode="lin" valueType="num">
                                      <p:cBhvr additive="base">
                                        <p:cTn id="7" dur="500" fill="hold"/>
                                        <p:tgtEl>
                                          <p:spTgt spid="400387"/>
                                        </p:tgtEl>
                                        <p:attrNameLst>
                                          <p:attrName>ppt_x</p:attrName>
                                        </p:attrNameLst>
                                      </p:cBhvr>
                                      <p:tavLst>
                                        <p:tav tm="0">
                                          <p:val>
                                            <p:strVal val="0-#ppt_w/2"/>
                                          </p:val>
                                        </p:tav>
                                        <p:tav tm="100000">
                                          <p:val>
                                            <p:strVal val="#ppt_x"/>
                                          </p:val>
                                        </p:tav>
                                      </p:tavLst>
                                    </p:anim>
                                    <p:anim calcmode="lin" valueType="num">
                                      <p:cBhvr additive="base">
                                        <p:cTn id="8" dur="500" fill="hold"/>
                                        <p:tgtEl>
                                          <p:spTgt spid="4003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00388">
                                            <p:txEl>
                                              <p:pRg st="0" end="0"/>
                                            </p:txEl>
                                          </p:spTgt>
                                        </p:tgtEl>
                                        <p:attrNameLst>
                                          <p:attrName>style.visibility</p:attrName>
                                        </p:attrNameLst>
                                      </p:cBhvr>
                                      <p:to>
                                        <p:strVal val="visible"/>
                                      </p:to>
                                    </p:set>
                                    <p:anim calcmode="lin" valueType="num">
                                      <p:cBhvr additive="base">
                                        <p:cTn id="17" dur="500" fill="hold"/>
                                        <p:tgtEl>
                                          <p:spTgt spid="400388">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0038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00388">
                                            <p:txEl>
                                              <p:pRg st="1" end="1"/>
                                            </p:txEl>
                                          </p:spTgt>
                                        </p:tgtEl>
                                        <p:attrNameLst>
                                          <p:attrName>style.visibility</p:attrName>
                                        </p:attrNameLst>
                                      </p:cBhvr>
                                      <p:to>
                                        <p:strVal val="visible"/>
                                      </p:to>
                                    </p:set>
                                    <p:anim calcmode="lin" valueType="num">
                                      <p:cBhvr additive="base">
                                        <p:cTn id="23" dur="500" fill="hold"/>
                                        <p:tgtEl>
                                          <p:spTgt spid="400388">
                                            <p:txEl>
                                              <p:pRg st="1" end="1"/>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00388">
                                            <p:txEl>
                                              <p:pRg st="1" end="1"/>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00388">
                                            <p:txEl>
                                              <p:pRg st="2" end="2"/>
                                            </p:txEl>
                                          </p:spTgt>
                                        </p:tgtEl>
                                        <p:attrNameLst>
                                          <p:attrName>style.visibility</p:attrName>
                                        </p:attrNameLst>
                                      </p:cBhvr>
                                      <p:to>
                                        <p:strVal val="visible"/>
                                      </p:to>
                                    </p:set>
                                    <p:anim calcmode="lin" valueType="num">
                                      <p:cBhvr additive="base">
                                        <p:cTn id="27" dur="500" fill="hold"/>
                                        <p:tgtEl>
                                          <p:spTgt spid="400388">
                                            <p:txEl>
                                              <p:pRg st="2" end="2"/>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00388">
                                            <p:txEl>
                                              <p:pRg st="2" end="2"/>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400388">
                                            <p:txEl>
                                              <p:pRg st="3" end="3"/>
                                            </p:txEl>
                                          </p:spTgt>
                                        </p:tgtEl>
                                        <p:attrNameLst>
                                          <p:attrName>style.visibility</p:attrName>
                                        </p:attrNameLst>
                                      </p:cBhvr>
                                      <p:to>
                                        <p:strVal val="visible"/>
                                      </p:to>
                                    </p:set>
                                    <p:anim calcmode="lin" valueType="num">
                                      <p:cBhvr additive="base">
                                        <p:cTn id="31" dur="500" fill="hold"/>
                                        <p:tgtEl>
                                          <p:spTgt spid="400388">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0038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1"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p:cTn id="37" dur="500" fill="hold"/>
                                        <p:tgtEl>
                                          <p:spTgt spid="3"/>
                                        </p:tgtEl>
                                        <p:attrNameLst>
                                          <p:attrName>ppt_x</p:attrName>
                                        </p:attrNameLst>
                                      </p:cBhvr>
                                      <p:tavLst>
                                        <p:tav tm="0">
                                          <p:val>
                                            <p:strVal val="#ppt_x"/>
                                          </p:val>
                                        </p:tav>
                                        <p:tav tm="100000">
                                          <p:val>
                                            <p:strVal val="#ppt_x"/>
                                          </p:val>
                                        </p:tav>
                                      </p:tavLst>
                                    </p:anim>
                                    <p:anim calcmode="lin" valueType="num">
                                      <p:cBhvr>
                                        <p:cTn id="38" dur="500" fill="hold"/>
                                        <p:tgtEl>
                                          <p:spTgt spid="3"/>
                                        </p:tgtEl>
                                        <p:attrNameLst>
                                          <p:attrName>ppt_y</p:attrName>
                                        </p:attrNameLst>
                                      </p:cBhvr>
                                      <p:tavLst>
                                        <p:tav tm="0">
                                          <p:val>
                                            <p:strVal val="#ppt_y-#ppt_h/2"/>
                                          </p:val>
                                        </p:tav>
                                        <p:tav tm="100000">
                                          <p:val>
                                            <p:strVal val="#ppt_y"/>
                                          </p:val>
                                        </p:tav>
                                      </p:tavLst>
                                    </p:anim>
                                    <p:anim calcmode="lin" valueType="num">
                                      <p:cBhvr>
                                        <p:cTn id="39" dur="500" fill="hold"/>
                                        <p:tgtEl>
                                          <p:spTgt spid="3"/>
                                        </p:tgtEl>
                                        <p:attrNameLst>
                                          <p:attrName>ppt_w</p:attrName>
                                        </p:attrNameLst>
                                      </p:cBhvr>
                                      <p:tavLst>
                                        <p:tav tm="0">
                                          <p:val>
                                            <p:strVal val="#ppt_w"/>
                                          </p:val>
                                        </p:tav>
                                        <p:tav tm="100000">
                                          <p:val>
                                            <p:strVal val="#ppt_w"/>
                                          </p:val>
                                        </p:tav>
                                      </p:tavLst>
                                    </p:anim>
                                    <p:anim calcmode="lin" valueType="num">
                                      <p:cBhvr>
                                        <p:cTn id="40"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400416">
                                            <p:txEl>
                                              <p:pRg st="0" end="0"/>
                                            </p:txEl>
                                          </p:spTgt>
                                        </p:tgtEl>
                                        <p:attrNameLst>
                                          <p:attrName>style.visibility</p:attrName>
                                        </p:attrNameLst>
                                      </p:cBhvr>
                                      <p:to>
                                        <p:strVal val="visible"/>
                                      </p:to>
                                    </p:set>
                                    <p:animEffect transition="in" filter="box(in)">
                                      <p:cBhvr>
                                        <p:cTn id="45" dur="500"/>
                                        <p:tgtEl>
                                          <p:spTgt spid="400416">
                                            <p:txEl>
                                              <p:pRg st="0" end="0"/>
                                            </p:txEl>
                                          </p:spTgt>
                                        </p:tgtEl>
                                      </p:cBhvr>
                                    </p:animEffect>
                                  </p:childTnLst>
                                  <p:subTnLst>
                                    <p:set>
                                      <p:cBhvr override="childStyle">
                                        <p:cTn dur="1" fill="hold" display="0" masterRel="nextClick" afterEffect="1"/>
                                        <p:tgtEl>
                                          <p:spTgt spid="400416">
                                            <p:txEl>
                                              <p:pRg st="0" end="0"/>
                                            </p:txEl>
                                          </p:spTgt>
                                        </p:tgtEl>
                                        <p:attrNameLst>
                                          <p:attrName>style.visibility</p:attrName>
                                        </p:attrNameLst>
                                      </p:cBhvr>
                                      <p:to>
                                        <p:strVal val="hidden"/>
                                      </p:to>
                                    </p:set>
                                  </p:subTnLst>
                                </p:cTn>
                              </p:par>
                            </p:childTnLst>
                          </p:cTn>
                        </p:par>
                      </p:childTnLst>
                    </p:cTn>
                  </p:par>
                  <p:par>
                    <p:cTn id="46" fill="hold">
                      <p:stCondLst>
                        <p:cond delay="indefinite"/>
                      </p:stCondLst>
                      <p:childTnLst>
                        <p:par>
                          <p:cTn id="47" fill="hold">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400417">
                                            <p:txEl>
                                              <p:pRg st="0" end="0"/>
                                            </p:txEl>
                                          </p:spTgt>
                                        </p:tgtEl>
                                        <p:attrNameLst>
                                          <p:attrName>style.visibility</p:attrName>
                                        </p:attrNameLst>
                                      </p:cBhvr>
                                      <p:to>
                                        <p:strVal val="visible"/>
                                      </p:to>
                                    </p:set>
                                    <p:animEffect transition="in" filter="box(in)">
                                      <p:cBhvr>
                                        <p:cTn id="50" dur="500"/>
                                        <p:tgtEl>
                                          <p:spTgt spid="400417">
                                            <p:txEl>
                                              <p:pRg st="0" end="0"/>
                                            </p:txEl>
                                          </p:spTgt>
                                        </p:tgtEl>
                                      </p:cBhvr>
                                    </p:animEffect>
                                  </p:childTnLst>
                                  <p:subTnLst>
                                    <p:set>
                                      <p:cBhvr override="childStyle">
                                        <p:cTn dur="1" fill="hold" display="0" masterRel="nextClick" afterEffect="1"/>
                                        <p:tgtEl>
                                          <p:spTgt spid="400417">
                                            <p:txEl>
                                              <p:pRg st="0" end="0"/>
                                            </p:txEl>
                                          </p:spTgt>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8" presetClass="entr" presetSubtype="12" fill="hold" grpId="0" nodeType="clickEffect">
                                  <p:stCondLst>
                                    <p:cond delay="0"/>
                                  </p:stCondLst>
                                  <p:childTnLst>
                                    <p:set>
                                      <p:cBhvr>
                                        <p:cTn id="54" dur="1" fill="hold">
                                          <p:stCondLst>
                                            <p:cond delay="0"/>
                                          </p:stCondLst>
                                        </p:cTn>
                                        <p:tgtEl>
                                          <p:spTgt spid="400415">
                                            <p:txEl>
                                              <p:pRg st="0" end="0"/>
                                            </p:txEl>
                                          </p:spTgt>
                                        </p:tgtEl>
                                        <p:attrNameLst>
                                          <p:attrName>style.visibility</p:attrName>
                                        </p:attrNameLst>
                                      </p:cBhvr>
                                      <p:to>
                                        <p:strVal val="visible"/>
                                      </p:to>
                                    </p:set>
                                    <p:animEffect transition="in" filter="strips(downLeft)">
                                      <p:cBhvr>
                                        <p:cTn id="55" dur="500"/>
                                        <p:tgtEl>
                                          <p:spTgt spid="400415">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8" presetClass="entr" presetSubtype="12" fill="hold" grpId="0" nodeType="clickEffect">
                                  <p:stCondLst>
                                    <p:cond delay="0"/>
                                  </p:stCondLst>
                                  <p:childTnLst>
                                    <p:set>
                                      <p:cBhvr>
                                        <p:cTn id="59" dur="1" fill="hold">
                                          <p:stCondLst>
                                            <p:cond delay="0"/>
                                          </p:stCondLst>
                                        </p:cTn>
                                        <p:tgtEl>
                                          <p:spTgt spid="400418">
                                            <p:txEl>
                                              <p:pRg st="0" end="0"/>
                                            </p:txEl>
                                          </p:spTgt>
                                        </p:tgtEl>
                                        <p:attrNameLst>
                                          <p:attrName>style.visibility</p:attrName>
                                        </p:attrNameLst>
                                      </p:cBhvr>
                                      <p:to>
                                        <p:strVal val="visible"/>
                                      </p:to>
                                    </p:set>
                                    <p:animEffect transition="in" filter="strips(downLeft)">
                                      <p:cBhvr>
                                        <p:cTn id="60" dur="500"/>
                                        <p:tgtEl>
                                          <p:spTgt spid="400418">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8" presetClass="entr" presetSubtype="12" fill="hold" grpId="0" nodeType="clickEffect">
                                  <p:stCondLst>
                                    <p:cond delay="0"/>
                                  </p:stCondLst>
                                  <p:childTnLst>
                                    <p:set>
                                      <p:cBhvr>
                                        <p:cTn id="64" dur="1" fill="hold">
                                          <p:stCondLst>
                                            <p:cond delay="0"/>
                                          </p:stCondLst>
                                        </p:cTn>
                                        <p:tgtEl>
                                          <p:spTgt spid="400419">
                                            <p:txEl>
                                              <p:pRg st="0" end="0"/>
                                            </p:txEl>
                                          </p:spTgt>
                                        </p:tgtEl>
                                        <p:attrNameLst>
                                          <p:attrName>style.visibility</p:attrName>
                                        </p:attrNameLst>
                                      </p:cBhvr>
                                      <p:to>
                                        <p:strVal val="visible"/>
                                      </p:to>
                                    </p:set>
                                    <p:animEffect transition="in" filter="strips(downLeft)">
                                      <p:cBhvr>
                                        <p:cTn id="65" dur="500"/>
                                        <p:tgtEl>
                                          <p:spTgt spid="400419">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8" presetClass="entr" presetSubtype="12" fill="hold" grpId="0" nodeType="clickEffect">
                                  <p:stCondLst>
                                    <p:cond delay="0"/>
                                  </p:stCondLst>
                                  <p:childTnLst>
                                    <p:set>
                                      <p:cBhvr>
                                        <p:cTn id="69" dur="1" fill="hold">
                                          <p:stCondLst>
                                            <p:cond delay="0"/>
                                          </p:stCondLst>
                                        </p:cTn>
                                        <p:tgtEl>
                                          <p:spTgt spid="400420">
                                            <p:txEl>
                                              <p:pRg st="0" end="0"/>
                                            </p:txEl>
                                          </p:spTgt>
                                        </p:tgtEl>
                                        <p:attrNameLst>
                                          <p:attrName>style.visibility</p:attrName>
                                        </p:attrNameLst>
                                      </p:cBhvr>
                                      <p:to>
                                        <p:strVal val="visible"/>
                                      </p:to>
                                    </p:set>
                                    <p:animEffect transition="in" filter="strips(downLeft)">
                                      <p:cBhvr>
                                        <p:cTn id="70" dur="500"/>
                                        <p:tgtEl>
                                          <p:spTgt spid="400420">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8" presetClass="entr" presetSubtype="12" fill="hold" grpId="0" nodeType="clickEffect">
                                  <p:stCondLst>
                                    <p:cond delay="0"/>
                                  </p:stCondLst>
                                  <p:childTnLst>
                                    <p:set>
                                      <p:cBhvr>
                                        <p:cTn id="74" dur="1" fill="hold">
                                          <p:stCondLst>
                                            <p:cond delay="0"/>
                                          </p:stCondLst>
                                        </p:cTn>
                                        <p:tgtEl>
                                          <p:spTgt spid="400421">
                                            <p:txEl>
                                              <p:pRg st="0" end="0"/>
                                            </p:txEl>
                                          </p:spTgt>
                                        </p:tgtEl>
                                        <p:attrNameLst>
                                          <p:attrName>style.visibility</p:attrName>
                                        </p:attrNameLst>
                                      </p:cBhvr>
                                      <p:to>
                                        <p:strVal val="visible"/>
                                      </p:to>
                                    </p:set>
                                    <p:animEffect transition="in" filter="strips(downLeft)">
                                      <p:cBhvr>
                                        <p:cTn id="75" dur="500"/>
                                        <p:tgtEl>
                                          <p:spTgt spid="400421">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8" presetClass="entr" presetSubtype="12" fill="hold" grpId="0" nodeType="clickEffect">
                                  <p:stCondLst>
                                    <p:cond delay="0"/>
                                  </p:stCondLst>
                                  <p:childTnLst>
                                    <p:set>
                                      <p:cBhvr>
                                        <p:cTn id="79" dur="1" fill="hold">
                                          <p:stCondLst>
                                            <p:cond delay="0"/>
                                          </p:stCondLst>
                                        </p:cTn>
                                        <p:tgtEl>
                                          <p:spTgt spid="400422">
                                            <p:txEl>
                                              <p:pRg st="0" end="0"/>
                                            </p:txEl>
                                          </p:spTgt>
                                        </p:tgtEl>
                                        <p:attrNameLst>
                                          <p:attrName>style.visibility</p:attrName>
                                        </p:attrNameLst>
                                      </p:cBhvr>
                                      <p:to>
                                        <p:strVal val="visible"/>
                                      </p:to>
                                    </p:set>
                                    <p:animEffect transition="in" filter="strips(downLeft)">
                                      <p:cBhvr>
                                        <p:cTn id="80" dur="500"/>
                                        <p:tgtEl>
                                          <p:spTgt spid="400422">
                                            <p:txEl>
                                              <p:pRg st="0" end="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8" presetClass="entr" presetSubtype="12" fill="hold" grpId="0" nodeType="clickEffect">
                                  <p:stCondLst>
                                    <p:cond delay="0"/>
                                  </p:stCondLst>
                                  <p:childTnLst>
                                    <p:set>
                                      <p:cBhvr>
                                        <p:cTn id="84" dur="1" fill="hold">
                                          <p:stCondLst>
                                            <p:cond delay="0"/>
                                          </p:stCondLst>
                                        </p:cTn>
                                        <p:tgtEl>
                                          <p:spTgt spid="400423">
                                            <p:txEl>
                                              <p:pRg st="0" end="0"/>
                                            </p:txEl>
                                          </p:spTgt>
                                        </p:tgtEl>
                                        <p:attrNameLst>
                                          <p:attrName>style.visibility</p:attrName>
                                        </p:attrNameLst>
                                      </p:cBhvr>
                                      <p:to>
                                        <p:strVal val="visible"/>
                                      </p:to>
                                    </p:set>
                                    <p:animEffect transition="in" filter="strips(downLeft)">
                                      <p:cBhvr>
                                        <p:cTn id="85" dur="500"/>
                                        <p:tgtEl>
                                          <p:spTgt spid="400423">
                                            <p:txEl>
                                              <p:pRg st="0" end="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8" presetClass="entr" presetSubtype="12" fill="hold" grpId="0" nodeType="clickEffect">
                                  <p:stCondLst>
                                    <p:cond delay="0"/>
                                  </p:stCondLst>
                                  <p:childTnLst>
                                    <p:set>
                                      <p:cBhvr>
                                        <p:cTn id="89" dur="1" fill="hold">
                                          <p:stCondLst>
                                            <p:cond delay="0"/>
                                          </p:stCondLst>
                                        </p:cTn>
                                        <p:tgtEl>
                                          <p:spTgt spid="400424">
                                            <p:txEl>
                                              <p:pRg st="0" end="0"/>
                                            </p:txEl>
                                          </p:spTgt>
                                        </p:tgtEl>
                                        <p:attrNameLst>
                                          <p:attrName>style.visibility</p:attrName>
                                        </p:attrNameLst>
                                      </p:cBhvr>
                                      <p:to>
                                        <p:strVal val="visible"/>
                                      </p:to>
                                    </p:set>
                                    <p:animEffect transition="in" filter="strips(downLeft)">
                                      <p:cBhvr>
                                        <p:cTn id="90" dur="500"/>
                                        <p:tgtEl>
                                          <p:spTgt spid="400424">
                                            <p:txEl>
                                              <p:pRg st="0" end="0"/>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4" presetClass="entr" presetSubtype="16" fill="hold" grpId="0" nodeType="clickEffect">
                                  <p:stCondLst>
                                    <p:cond delay="0"/>
                                  </p:stCondLst>
                                  <p:childTnLst>
                                    <p:set>
                                      <p:cBhvr>
                                        <p:cTn id="94" dur="1" fill="hold">
                                          <p:stCondLst>
                                            <p:cond delay="0"/>
                                          </p:stCondLst>
                                        </p:cTn>
                                        <p:tgtEl>
                                          <p:spTgt spid="400425">
                                            <p:txEl>
                                              <p:pRg st="0" end="0"/>
                                            </p:txEl>
                                          </p:spTgt>
                                        </p:tgtEl>
                                        <p:attrNameLst>
                                          <p:attrName>style.visibility</p:attrName>
                                        </p:attrNameLst>
                                      </p:cBhvr>
                                      <p:to>
                                        <p:strVal val="visible"/>
                                      </p:to>
                                    </p:set>
                                    <p:animEffect transition="in" filter="box(in)">
                                      <p:cBhvr>
                                        <p:cTn id="95" dur="500"/>
                                        <p:tgtEl>
                                          <p:spTgt spid="400425">
                                            <p:txEl>
                                              <p:pRg st="0" end="0"/>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4" presetClass="entr" presetSubtype="16" fill="hold" grpId="0" nodeType="clickEffect">
                                  <p:stCondLst>
                                    <p:cond delay="0"/>
                                  </p:stCondLst>
                                  <p:childTnLst>
                                    <p:set>
                                      <p:cBhvr>
                                        <p:cTn id="99" dur="1" fill="hold">
                                          <p:stCondLst>
                                            <p:cond delay="0"/>
                                          </p:stCondLst>
                                        </p:cTn>
                                        <p:tgtEl>
                                          <p:spTgt spid="400426">
                                            <p:txEl>
                                              <p:pRg st="0" end="0"/>
                                            </p:txEl>
                                          </p:spTgt>
                                        </p:tgtEl>
                                        <p:attrNameLst>
                                          <p:attrName>style.visibility</p:attrName>
                                        </p:attrNameLst>
                                      </p:cBhvr>
                                      <p:to>
                                        <p:strVal val="visible"/>
                                      </p:to>
                                    </p:set>
                                    <p:animEffect transition="in" filter="box(in)">
                                      <p:cBhvr>
                                        <p:cTn id="100" dur="500"/>
                                        <p:tgtEl>
                                          <p:spTgt spid="400426">
                                            <p:txEl>
                                              <p:pRg st="0" end="0"/>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8" presetClass="entr" presetSubtype="12" fill="hold" grpId="0" nodeType="clickEffect">
                                  <p:stCondLst>
                                    <p:cond delay="0"/>
                                  </p:stCondLst>
                                  <p:childTnLst>
                                    <p:set>
                                      <p:cBhvr>
                                        <p:cTn id="104" dur="1" fill="hold">
                                          <p:stCondLst>
                                            <p:cond delay="0"/>
                                          </p:stCondLst>
                                        </p:cTn>
                                        <p:tgtEl>
                                          <p:spTgt spid="400427">
                                            <p:txEl>
                                              <p:pRg st="0" end="0"/>
                                            </p:txEl>
                                          </p:spTgt>
                                        </p:tgtEl>
                                        <p:attrNameLst>
                                          <p:attrName>style.visibility</p:attrName>
                                        </p:attrNameLst>
                                      </p:cBhvr>
                                      <p:to>
                                        <p:strVal val="visible"/>
                                      </p:to>
                                    </p:set>
                                    <p:animEffect transition="in" filter="strips(downLeft)">
                                      <p:cBhvr>
                                        <p:cTn id="105" dur="500"/>
                                        <p:tgtEl>
                                          <p:spTgt spid="400427">
                                            <p:txEl>
                                              <p:pRg st="0" end="0"/>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4" presetClass="exit" presetSubtype="16" fill="hold" grpId="1" nodeType="clickEffect">
                                  <p:stCondLst>
                                    <p:cond delay="0"/>
                                  </p:stCondLst>
                                  <p:childTnLst>
                                    <p:animEffect transition="out" filter="box(in)">
                                      <p:cBhvr>
                                        <p:cTn id="109" dur="500"/>
                                        <p:tgtEl>
                                          <p:spTgt spid="400426">
                                            <p:txEl>
                                              <p:pRg st="0" end="0"/>
                                            </p:txEl>
                                          </p:spTgt>
                                        </p:tgtEl>
                                      </p:cBhvr>
                                    </p:animEffect>
                                    <p:set>
                                      <p:cBhvr>
                                        <p:cTn id="110" dur="1" fill="hold">
                                          <p:stCondLst>
                                            <p:cond delay="499"/>
                                          </p:stCondLst>
                                        </p:cTn>
                                        <p:tgtEl>
                                          <p:spTgt spid="400426">
                                            <p:txEl>
                                              <p:pRg st="0" end="0"/>
                                            </p:txEl>
                                          </p:spTgt>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4" presetClass="entr" presetSubtype="16" fill="hold" grpId="0" nodeType="clickEffect">
                                  <p:stCondLst>
                                    <p:cond delay="0"/>
                                  </p:stCondLst>
                                  <p:childTnLst>
                                    <p:set>
                                      <p:cBhvr>
                                        <p:cTn id="114" dur="1" fill="hold">
                                          <p:stCondLst>
                                            <p:cond delay="0"/>
                                          </p:stCondLst>
                                        </p:cTn>
                                        <p:tgtEl>
                                          <p:spTgt spid="400428">
                                            <p:txEl>
                                              <p:pRg st="0" end="0"/>
                                            </p:txEl>
                                          </p:spTgt>
                                        </p:tgtEl>
                                        <p:attrNameLst>
                                          <p:attrName>style.visibility</p:attrName>
                                        </p:attrNameLst>
                                      </p:cBhvr>
                                      <p:to>
                                        <p:strVal val="visible"/>
                                      </p:to>
                                    </p:set>
                                    <p:animEffect transition="in" filter="box(in)">
                                      <p:cBhvr>
                                        <p:cTn id="115" dur="500"/>
                                        <p:tgtEl>
                                          <p:spTgt spid="400428">
                                            <p:txEl>
                                              <p:pRg st="0" end="0"/>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4" presetClass="entr" presetSubtype="16" fill="hold" grpId="0" nodeType="clickEffect">
                                  <p:stCondLst>
                                    <p:cond delay="0"/>
                                  </p:stCondLst>
                                  <p:childTnLst>
                                    <p:set>
                                      <p:cBhvr>
                                        <p:cTn id="119" dur="1" fill="hold">
                                          <p:stCondLst>
                                            <p:cond delay="0"/>
                                          </p:stCondLst>
                                        </p:cTn>
                                        <p:tgtEl>
                                          <p:spTgt spid="400438"/>
                                        </p:tgtEl>
                                        <p:attrNameLst>
                                          <p:attrName>style.visibility</p:attrName>
                                        </p:attrNameLst>
                                      </p:cBhvr>
                                      <p:to>
                                        <p:strVal val="visible"/>
                                      </p:to>
                                    </p:set>
                                    <p:animEffect transition="in" filter="box(in)">
                                      <p:cBhvr>
                                        <p:cTn id="120" dur="500"/>
                                        <p:tgtEl>
                                          <p:spTgt spid="400438"/>
                                        </p:tgtEl>
                                      </p:cBhvr>
                                    </p:animEffect>
                                  </p:childTnLst>
                                  <p:subTnLst>
                                    <p:audio>
                                      <p:cMediaNode vol="100000">
                                        <p:cTn display="0" masterRel="sameClick">
                                          <p:stCondLst>
                                            <p:cond evt="begin" delay="0">
                                              <p:tn val="118"/>
                                            </p:cond>
                                          </p:stCondLst>
                                          <p:endCondLst>
                                            <p:cond evt="onStopAudio" delay="0">
                                              <p:tgtEl>
                                                <p:sldTgt/>
                                              </p:tgtEl>
                                            </p:cond>
                                          </p:endCondLst>
                                        </p:cTn>
                                        <p:tgtEl>
                                          <p:sndTgt r:embed="rId2" name="explode.wav"/>
                                        </p:tgtEl>
                                      </p:cMediaNode>
                                    </p:audio>
                                  </p:subTnLst>
                                </p:cTn>
                              </p:par>
                            </p:childTnLst>
                          </p:cTn>
                        </p:par>
                      </p:childTnLst>
                    </p:cTn>
                  </p:par>
                  <p:par>
                    <p:cTn id="121" fill="hold">
                      <p:stCondLst>
                        <p:cond delay="indefinite"/>
                      </p:stCondLst>
                      <p:childTnLst>
                        <p:par>
                          <p:cTn id="122" fill="hold">
                            <p:stCondLst>
                              <p:cond delay="0"/>
                            </p:stCondLst>
                            <p:childTnLst>
                              <p:par>
                                <p:cTn id="123" presetID="4" presetClass="entr" presetSubtype="16" fill="hold" grpId="0" nodeType="clickEffect">
                                  <p:stCondLst>
                                    <p:cond delay="0"/>
                                  </p:stCondLst>
                                  <p:childTnLst>
                                    <p:set>
                                      <p:cBhvr>
                                        <p:cTn id="124" dur="1" fill="hold">
                                          <p:stCondLst>
                                            <p:cond delay="0"/>
                                          </p:stCondLst>
                                        </p:cTn>
                                        <p:tgtEl>
                                          <p:spTgt spid="400444"/>
                                        </p:tgtEl>
                                        <p:attrNameLst>
                                          <p:attrName>style.visibility</p:attrName>
                                        </p:attrNameLst>
                                      </p:cBhvr>
                                      <p:to>
                                        <p:strVal val="visible"/>
                                      </p:to>
                                    </p:set>
                                    <p:animEffect transition="in" filter="box(in)">
                                      <p:cBhvr>
                                        <p:cTn id="125" dur="500"/>
                                        <p:tgtEl>
                                          <p:spTgt spid="400444"/>
                                        </p:tgtEl>
                                      </p:cBhvr>
                                    </p:animEffect>
                                  </p:childTnLst>
                                  <p:subTnLst>
                                    <p:audio>
                                      <p:cMediaNode>
                                        <p:cTn display="0" masterRel="sameClick">
                                          <p:stCondLst>
                                            <p:cond evt="begin" delay="0">
                                              <p:tn val="123"/>
                                            </p:cond>
                                          </p:stCondLst>
                                          <p:endCondLst>
                                            <p:cond evt="onStopAudio" delay="0">
                                              <p:tgtEl>
                                                <p:sldTgt/>
                                              </p:tgtEl>
                                            </p:cond>
                                          </p:endCondLst>
                                        </p:cTn>
                                        <p:tgtEl>
                                          <p:sndTgt r:embed="rId2" name="explode.wav"/>
                                        </p:tgtEl>
                                      </p:cMediaNode>
                                    </p:audio>
                                  </p:subTnLst>
                                </p:cTn>
                              </p:par>
                            </p:childTnLst>
                          </p:cTn>
                        </p:par>
                      </p:childTnLst>
                    </p:cTn>
                  </p:par>
                  <p:par>
                    <p:cTn id="126" fill="hold">
                      <p:stCondLst>
                        <p:cond delay="indefinite"/>
                      </p:stCondLst>
                      <p:childTnLst>
                        <p:par>
                          <p:cTn id="127" fill="hold">
                            <p:stCondLst>
                              <p:cond delay="0"/>
                            </p:stCondLst>
                            <p:childTnLst>
                              <p:par>
                                <p:cTn id="128" presetID="4" presetClass="entr" presetSubtype="16" fill="hold" nodeType="clickEffect">
                                  <p:stCondLst>
                                    <p:cond delay="0"/>
                                  </p:stCondLst>
                                  <p:childTnLst>
                                    <p:set>
                                      <p:cBhvr>
                                        <p:cTn id="129" dur="1" fill="hold">
                                          <p:stCondLst>
                                            <p:cond delay="0"/>
                                          </p:stCondLst>
                                        </p:cTn>
                                        <p:tgtEl>
                                          <p:spTgt spid="5"/>
                                        </p:tgtEl>
                                        <p:attrNameLst>
                                          <p:attrName>style.visibility</p:attrName>
                                        </p:attrNameLst>
                                      </p:cBhvr>
                                      <p:to>
                                        <p:strVal val="visible"/>
                                      </p:to>
                                    </p:set>
                                    <p:animEffect transition="in" filter="box(in)">
                                      <p:cBhvr>
                                        <p:cTn id="130" dur="500"/>
                                        <p:tgtEl>
                                          <p:spTgt spid="5"/>
                                        </p:tgtEl>
                                      </p:cBhvr>
                                    </p:animEffect>
                                  </p:childTnLst>
                                  <p:subTnLst>
                                    <p:audio>
                                      <p:cMediaNode>
                                        <p:cTn display="0" masterRel="sameClick">
                                          <p:stCondLst>
                                            <p:cond evt="begin" delay="0">
                                              <p:tn val="128"/>
                                            </p:cond>
                                          </p:stCondLst>
                                          <p:endCondLst>
                                            <p:cond evt="onStopAudio" delay="0">
                                              <p:tgtEl>
                                                <p:sldTgt/>
                                              </p:tgtEl>
                                            </p:cond>
                                          </p:endCondLst>
                                        </p:cTn>
                                        <p:tgtEl>
                                          <p:sndTgt r:embed="rId2" name="explode.wav"/>
                                        </p:tgtEl>
                                      </p:cMediaNode>
                                    </p:audio>
                                  </p:subTnLst>
                                </p:cTn>
                              </p:par>
                            </p:childTnLst>
                          </p:cTn>
                        </p:par>
                      </p:childTnLst>
                    </p:cTn>
                  </p:par>
                  <p:par>
                    <p:cTn id="131" fill="hold">
                      <p:stCondLst>
                        <p:cond delay="indefinite"/>
                      </p:stCondLst>
                      <p:childTnLst>
                        <p:par>
                          <p:cTn id="132" fill="hold">
                            <p:stCondLst>
                              <p:cond delay="0"/>
                            </p:stCondLst>
                            <p:childTnLst>
                              <p:par>
                                <p:cTn id="133" presetID="4" presetClass="entr" presetSubtype="16" fill="hold" grpId="0" nodeType="clickEffect">
                                  <p:stCondLst>
                                    <p:cond delay="0"/>
                                  </p:stCondLst>
                                  <p:childTnLst>
                                    <p:set>
                                      <p:cBhvr>
                                        <p:cTn id="134" dur="1" fill="hold">
                                          <p:stCondLst>
                                            <p:cond delay="0"/>
                                          </p:stCondLst>
                                        </p:cTn>
                                        <p:tgtEl>
                                          <p:spTgt spid="400445"/>
                                        </p:tgtEl>
                                        <p:attrNameLst>
                                          <p:attrName>style.visibility</p:attrName>
                                        </p:attrNameLst>
                                      </p:cBhvr>
                                      <p:to>
                                        <p:strVal val="visible"/>
                                      </p:to>
                                    </p:set>
                                    <p:animEffect transition="in" filter="box(in)">
                                      <p:cBhvr>
                                        <p:cTn id="135" dur="500"/>
                                        <p:tgtEl>
                                          <p:spTgt spid="400445"/>
                                        </p:tgtEl>
                                      </p:cBhvr>
                                    </p:animEffect>
                                  </p:childTnLst>
                                </p:cTn>
                              </p:par>
                            </p:childTnLst>
                          </p:cTn>
                        </p:par>
                      </p:childTnLst>
                    </p:cTn>
                  </p:par>
                  <p:par>
                    <p:cTn id="136" fill="hold">
                      <p:stCondLst>
                        <p:cond delay="indefinite"/>
                      </p:stCondLst>
                      <p:childTnLst>
                        <p:par>
                          <p:cTn id="137" fill="hold">
                            <p:stCondLst>
                              <p:cond delay="0"/>
                            </p:stCondLst>
                            <p:childTnLst>
                              <p:par>
                                <p:cTn id="138" presetID="4" presetClass="entr" presetSubtype="16" fill="hold" nodeType="clickEffect">
                                  <p:stCondLst>
                                    <p:cond delay="0"/>
                                  </p:stCondLst>
                                  <p:childTnLst>
                                    <p:set>
                                      <p:cBhvr>
                                        <p:cTn id="139" dur="1" fill="hold">
                                          <p:stCondLst>
                                            <p:cond delay="0"/>
                                          </p:stCondLst>
                                        </p:cTn>
                                        <p:tgtEl>
                                          <p:spTgt spid="6"/>
                                        </p:tgtEl>
                                        <p:attrNameLst>
                                          <p:attrName>style.visibility</p:attrName>
                                        </p:attrNameLst>
                                      </p:cBhvr>
                                      <p:to>
                                        <p:strVal val="visible"/>
                                      </p:to>
                                    </p:set>
                                    <p:animEffect transition="in" filter="box(in)">
                                      <p:cBhvr>
                                        <p:cTn id="14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p:bldP spid="400388" grpId="0" build="p"/>
      <p:bldP spid="400415" grpId="0" build="p"/>
      <p:bldP spid="400416" grpId="0" build="p"/>
      <p:bldP spid="400417" grpId="0" build="p"/>
      <p:bldP spid="400418" grpId="0" build="p"/>
      <p:bldP spid="400419" grpId="0" build="p"/>
      <p:bldP spid="400420" grpId="0" build="p"/>
      <p:bldP spid="400421" grpId="0" build="p"/>
      <p:bldP spid="400422" grpId="0" build="p"/>
      <p:bldP spid="400423" grpId="0" build="p"/>
      <p:bldP spid="400424" grpId="0" build="p"/>
      <p:bldP spid="400425" grpId="0" build="p"/>
      <p:bldP spid="400426" grpId="0" build="p"/>
      <p:bldP spid="400426" grpId="1" build="allAtOnce"/>
      <p:bldP spid="400427" grpId="0" build="p"/>
      <p:bldP spid="400428" grpId="0" build="p"/>
      <p:bldP spid="400438" grpId="0" animBg="1"/>
      <p:bldP spid="400444" grpId="0" animBg="1"/>
      <p:bldP spid="40044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a:xfrm>
            <a:off x="0" y="228600"/>
            <a:ext cx="9144000" cy="515938"/>
          </a:xfrm>
        </p:spPr>
        <p:txBody>
          <a:bodyPr vert="horz" wrap="square" lIns="91440" tIns="45720" rIns="91440" bIns="45720" anchor="t"/>
          <a:lstStyle/>
          <a:p>
            <a:pPr eaLnBrk="1" hangingPunct="1"/>
            <a:r>
              <a:rPr lang="en-US" altLang="zh-CN" sz="3200" dirty="0">
                <a:solidFill>
                  <a:srgbClr val="006600"/>
                </a:solidFill>
                <a:latin typeface="华文新魏" panose="02010800040101010101" pitchFamily="2" charset="-122"/>
              </a:rPr>
              <a:t>4.1.2</a:t>
            </a:r>
            <a:r>
              <a:rPr lang="en-US" altLang="zh-CN" sz="3200" dirty="0">
                <a:solidFill>
                  <a:srgbClr val="006600"/>
                </a:solidFill>
              </a:rPr>
              <a:t> </a:t>
            </a:r>
            <a:r>
              <a:rPr lang="en-US" altLang="zh-CN" sz="3200" dirty="0">
                <a:solidFill>
                  <a:srgbClr val="006600"/>
                </a:solidFill>
                <a:latin typeface="华文新魏" panose="02010800040101010101" pitchFamily="2" charset="-122"/>
              </a:rPr>
              <a:t>Linked Stack</a:t>
            </a:r>
          </a:p>
        </p:txBody>
      </p:sp>
      <p:sp>
        <p:nvSpPr>
          <p:cNvPr id="159747" name="Rectangle 3"/>
          <p:cNvSpPr/>
          <p:nvPr/>
        </p:nvSpPr>
        <p:spPr>
          <a:xfrm>
            <a:off x="0" y="914400"/>
            <a:ext cx="9144000" cy="16002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lnSpc>
                <a:spcPct val="90000"/>
              </a:lnSpc>
              <a:spcBef>
                <a:spcPct val="50000"/>
              </a:spcBef>
              <a:buClrTx/>
              <a:buSzPct val="100000"/>
              <a:buAutoNum type="arabicPeriod"/>
            </a:pPr>
            <a:r>
              <a:rPr lang="en-US" altLang="zh-CN" sz="2800" dirty="0">
                <a:latin typeface="华文行楷" panose="02010800040101010101" pitchFamily="2" charset="-122"/>
                <a:ea typeface="华文行楷" panose="02010800040101010101" pitchFamily="2" charset="-122"/>
              </a:rPr>
              <a:t>Definition</a:t>
            </a:r>
          </a:p>
          <a:p>
            <a:pPr marL="457200" lvl="0" indent="-457200" algn="just" eaLnBrk="1" hangingPunct="1">
              <a:buClrTx/>
              <a:buSzPct val="100000"/>
              <a:buFont typeface="Arial" panose="020B0604020202020204" pitchFamily="34" charset="0"/>
              <a:buNone/>
            </a:pPr>
            <a:r>
              <a:rPr lang="en-US" altLang="zh-CN" sz="1800" dirty="0">
                <a:solidFill>
                  <a:srgbClr val="0000FF"/>
                </a:solidFill>
                <a:ea typeface="楷体_GB2312" pitchFamily="49" charset="-122"/>
              </a:rPr>
              <a:t>	</a:t>
            </a:r>
            <a:r>
              <a:rPr lang="zh-CN" altLang="en-US" sz="1800" dirty="0">
                <a:solidFill>
                  <a:srgbClr val="0000FF"/>
                </a:solidFill>
                <a:ea typeface="楷体_GB2312" pitchFamily="49" charset="-122"/>
              </a:rPr>
              <a:t>链式栈</a:t>
            </a:r>
            <a:r>
              <a:rPr lang="zh-CN" altLang="en-US" sz="1800" b="0" dirty="0">
                <a:solidFill>
                  <a:srgbClr val="0000FF"/>
                </a:solidFill>
                <a:ea typeface="楷体_GB2312" pitchFamily="49" charset="-122"/>
              </a:rPr>
              <a:t>（</a:t>
            </a:r>
            <a:r>
              <a:rPr lang="en-US" altLang="zh-CN" sz="1800" b="0" dirty="0">
                <a:solidFill>
                  <a:srgbClr val="0000FF"/>
                </a:solidFill>
                <a:ea typeface="楷体_GB2312" pitchFamily="49" charset="-122"/>
              </a:rPr>
              <a:t>linked stack</a:t>
            </a:r>
            <a:r>
              <a:rPr lang="zh-CN" altLang="en-US" sz="1800" b="0" dirty="0">
                <a:solidFill>
                  <a:srgbClr val="0000FF"/>
                </a:solidFill>
                <a:ea typeface="楷体_GB2312" pitchFamily="49" charset="-122"/>
              </a:rPr>
              <a:t>）：</a:t>
            </a:r>
            <a:r>
              <a:rPr lang="zh-CN" altLang="en-US" sz="1800" b="0" dirty="0">
                <a:ea typeface="楷体_GB2312" pitchFamily="49" charset="-122"/>
              </a:rPr>
              <a:t>链式存储方式存储的栈。</a:t>
            </a:r>
          </a:p>
          <a:p>
            <a:pPr marL="457200" lvl="0" indent="-457200" algn="just" eaLnBrk="1" hangingPunct="1">
              <a:spcBef>
                <a:spcPct val="50000"/>
              </a:spcBef>
              <a:spcAft>
                <a:spcPct val="50000"/>
              </a:spcAft>
              <a:buClrTx/>
              <a:buSzPct val="100000"/>
              <a:buFont typeface="Arial" panose="020B0604020202020204" pitchFamily="34" charset="0"/>
              <a:buNone/>
            </a:pPr>
            <a:r>
              <a:rPr lang="zh-CN" altLang="en-US" sz="1800" b="0" dirty="0">
                <a:ea typeface="楷体_GB2312" pitchFamily="49" charset="-122"/>
              </a:rPr>
              <a:t>	用不带头结点的单链表表示链式栈，如下：</a:t>
            </a:r>
          </a:p>
        </p:txBody>
      </p:sp>
      <p:grpSp>
        <p:nvGrpSpPr>
          <p:cNvPr id="2" name="Group 5"/>
          <p:cNvGrpSpPr/>
          <p:nvPr/>
        </p:nvGrpSpPr>
        <p:grpSpPr>
          <a:xfrm>
            <a:off x="304800" y="2743200"/>
            <a:ext cx="5257800" cy="457200"/>
            <a:chOff x="1728" y="3120"/>
            <a:chExt cx="3312" cy="288"/>
          </a:xfrm>
        </p:grpSpPr>
        <p:sp>
          <p:nvSpPr>
            <p:cNvPr id="26633" name="Rectangle 6"/>
            <p:cNvSpPr/>
            <p:nvPr/>
          </p:nvSpPr>
          <p:spPr>
            <a:xfrm>
              <a:off x="1728" y="3120"/>
              <a:ext cx="240" cy="240"/>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buClr>
                  <a:schemeClr val="tx2"/>
                </a:buClr>
                <a:buSzPct val="130000"/>
                <a:buNone/>
              </a:pPr>
              <a:r>
                <a:rPr lang="en-US" altLang="zh-CN" sz="1800" dirty="0"/>
                <a:t>top</a:t>
              </a:r>
            </a:p>
          </p:txBody>
        </p:sp>
        <p:grpSp>
          <p:nvGrpSpPr>
            <p:cNvPr id="26634" name="Group 7"/>
            <p:cNvGrpSpPr/>
            <p:nvPr/>
          </p:nvGrpSpPr>
          <p:grpSpPr>
            <a:xfrm>
              <a:off x="2256" y="3168"/>
              <a:ext cx="2784" cy="240"/>
              <a:chOff x="960" y="3264"/>
              <a:chExt cx="2784" cy="240"/>
            </a:xfrm>
          </p:grpSpPr>
          <p:grpSp>
            <p:nvGrpSpPr>
              <p:cNvPr id="26636" name="Group 8"/>
              <p:cNvGrpSpPr/>
              <p:nvPr/>
            </p:nvGrpSpPr>
            <p:grpSpPr>
              <a:xfrm>
                <a:off x="960" y="3264"/>
                <a:ext cx="576" cy="240"/>
                <a:chOff x="912" y="2544"/>
                <a:chExt cx="576" cy="288"/>
              </a:xfrm>
            </p:grpSpPr>
            <p:sp>
              <p:nvSpPr>
                <p:cNvPr id="26647" name="Rectangle 9"/>
                <p:cNvSpPr/>
                <p:nvPr/>
              </p:nvSpPr>
              <p:spPr>
                <a:xfrm>
                  <a:off x="912" y="2544"/>
                  <a:ext cx="336" cy="288"/>
                </a:xfrm>
                <a:prstGeom prst="rect">
                  <a:avLst/>
                </a:prstGeom>
                <a:solidFill>
                  <a:srgbClr val="C0C0C0"/>
                </a:solidFill>
                <a:ln w="12700" cap="flat" cmpd="sng">
                  <a:solidFill>
                    <a:srgbClr val="00339A"/>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buClr>
                      <a:schemeClr val="tx2"/>
                    </a:buClr>
                    <a:buSzPct val="130000"/>
                    <a:buNone/>
                  </a:pPr>
                  <a:endParaRPr lang="zh-CN" altLang="zh-CN" sz="1800" baseline="-25000" dirty="0"/>
                </a:p>
              </p:txBody>
            </p:sp>
            <p:sp>
              <p:nvSpPr>
                <p:cNvPr id="26648" name="Rectangle 10"/>
                <p:cNvSpPr/>
                <p:nvPr/>
              </p:nvSpPr>
              <p:spPr>
                <a:xfrm>
                  <a:off x="1248" y="2544"/>
                  <a:ext cx="240" cy="288"/>
                </a:xfrm>
                <a:prstGeom prst="rect">
                  <a:avLst/>
                </a:prstGeom>
                <a:solidFill>
                  <a:srgbClr val="C0C0C0"/>
                </a:solidFill>
                <a:ln w="12700" cap="flat" cmpd="sng">
                  <a:solidFill>
                    <a:srgbClr val="00339A"/>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buClr>
                      <a:schemeClr val="tx2"/>
                    </a:buClr>
                    <a:buSzPct val="130000"/>
                    <a:buNone/>
                  </a:pPr>
                  <a:endParaRPr lang="zh-CN" altLang="zh-CN" sz="1800" dirty="0"/>
                </a:p>
              </p:txBody>
            </p:sp>
          </p:grpSp>
          <p:grpSp>
            <p:nvGrpSpPr>
              <p:cNvPr id="26637" name="Group 11"/>
              <p:cNvGrpSpPr/>
              <p:nvPr/>
            </p:nvGrpSpPr>
            <p:grpSpPr>
              <a:xfrm>
                <a:off x="1728" y="3264"/>
                <a:ext cx="576" cy="240"/>
                <a:chOff x="912" y="2544"/>
                <a:chExt cx="576" cy="288"/>
              </a:xfrm>
            </p:grpSpPr>
            <p:sp>
              <p:nvSpPr>
                <p:cNvPr id="26645" name="Rectangle 12"/>
                <p:cNvSpPr/>
                <p:nvPr/>
              </p:nvSpPr>
              <p:spPr>
                <a:xfrm>
                  <a:off x="912" y="2544"/>
                  <a:ext cx="336" cy="288"/>
                </a:xfrm>
                <a:prstGeom prst="rect">
                  <a:avLst/>
                </a:prstGeom>
                <a:solidFill>
                  <a:srgbClr val="C0C0C0"/>
                </a:solidFill>
                <a:ln w="12700" cap="flat" cmpd="sng">
                  <a:solidFill>
                    <a:srgbClr val="00339A"/>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buClr>
                      <a:schemeClr val="tx2"/>
                    </a:buClr>
                    <a:buSzPct val="130000"/>
                    <a:buNone/>
                  </a:pPr>
                  <a:endParaRPr lang="zh-CN" altLang="zh-CN" sz="1800" baseline="-25000" dirty="0"/>
                </a:p>
              </p:txBody>
            </p:sp>
            <p:sp>
              <p:nvSpPr>
                <p:cNvPr id="26646" name="Rectangle 13"/>
                <p:cNvSpPr/>
                <p:nvPr/>
              </p:nvSpPr>
              <p:spPr>
                <a:xfrm>
                  <a:off x="1248" y="2544"/>
                  <a:ext cx="240" cy="288"/>
                </a:xfrm>
                <a:prstGeom prst="rect">
                  <a:avLst/>
                </a:prstGeom>
                <a:solidFill>
                  <a:srgbClr val="C0C0C0"/>
                </a:solidFill>
                <a:ln w="12700" cap="flat" cmpd="sng">
                  <a:solidFill>
                    <a:srgbClr val="00339A"/>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buClr>
                      <a:schemeClr val="tx2"/>
                    </a:buClr>
                    <a:buSzPct val="130000"/>
                    <a:buNone/>
                  </a:pPr>
                  <a:endParaRPr lang="zh-CN" altLang="zh-CN" sz="1800" dirty="0"/>
                </a:p>
              </p:txBody>
            </p:sp>
          </p:grpSp>
          <p:grpSp>
            <p:nvGrpSpPr>
              <p:cNvPr id="26638" name="Group 14"/>
              <p:cNvGrpSpPr/>
              <p:nvPr/>
            </p:nvGrpSpPr>
            <p:grpSpPr>
              <a:xfrm>
                <a:off x="3168" y="3264"/>
                <a:ext cx="576" cy="240"/>
                <a:chOff x="3984" y="3120"/>
                <a:chExt cx="576" cy="288"/>
              </a:xfrm>
            </p:grpSpPr>
            <p:sp>
              <p:nvSpPr>
                <p:cNvPr id="26643" name="Rectangle 15"/>
                <p:cNvSpPr/>
                <p:nvPr/>
              </p:nvSpPr>
              <p:spPr>
                <a:xfrm>
                  <a:off x="3984" y="3120"/>
                  <a:ext cx="336" cy="288"/>
                </a:xfrm>
                <a:prstGeom prst="rect">
                  <a:avLst/>
                </a:prstGeom>
                <a:solidFill>
                  <a:srgbClr val="C0C0C0"/>
                </a:solidFill>
                <a:ln w="12700" cap="flat" cmpd="sng">
                  <a:solidFill>
                    <a:srgbClr val="00339A"/>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buClr>
                      <a:schemeClr val="tx2"/>
                    </a:buClr>
                    <a:buSzPct val="130000"/>
                    <a:buNone/>
                  </a:pPr>
                  <a:endParaRPr lang="zh-CN" altLang="zh-CN" sz="1800" baseline="-25000" dirty="0"/>
                </a:p>
              </p:txBody>
            </p:sp>
            <p:sp>
              <p:nvSpPr>
                <p:cNvPr id="26644" name="Rectangle 16"/>
                <p:cNvSpPr/>
                <p:nvPr/>
              </p:nvSpPr>
              <p:spPr>
                <a:xfrm>
                  <a:off x="4320" y="3120"/>
                  <a:ext cx="240" cy="288"/>
                </a:xfrm>
                <a:prstGeom prst="rect">
                  <a:avLst/>
                </a:prstGeom>
                <a:solidFill>
                  <a:srgbClr val="C0C0C0"/>
                </a:solidFill>
                <a:ln w="12700" cap="flat" cmpd="sng">
                  <a:solidFill>
                    <a:srgbClr val="00339A"/>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buClr>
                      <a:schemeClr val="tx2"/>
                    </a:buClr>
                    <a:buSzPct val="130000"/>
                    <a:buNone/>
                  </a:pPr>
                  <a:r>
                    <a:rPr lang="en-US" altLang="zh-CN" sz="1800" dirty="0">
                      <a:cs typeface="Arial" panose="020B0604020202020204" pitchFamily="34" charset="0"/>
                      <a:sym typeface="Symbol" panose="05050102010706020507" pitchFamily="18" charset="2"/>
                    </a:rPr>
                    <a:t></a:t>
                  </a:r>
                  <a:endParaRPr lang="en-US" altLang="zh-CN" sz="1800" dirty="0"/>
                </a:p>
              </p:txBody>
            </p:sp>
          </p:grpSp>
          <p:sp>
            <p:nvSpPr>
              <p:cNvPr id="26639" name="Line 17"/>
              <p:cNvSpPr/>
              <p:nvPr/>
            </p:nvSpPr>
            <p:spPr>
              <a:xfrm>
                <a:off x="1440" y="3360"/>
                <a:ext cx="288" cy="0"/>
              </a:xfrm>
              <a:prstGeom prst="line">
                <a:avLst/>
              </a:prstGeom>
              <a:ln w="12700" cap="flat" cmpd="sng">
                <a:solidFill>
                  <a:srgbClr val="00339A"/>
                </a:solidFill>
                <a:prstDash val="solid"/>
                <a:headEnd type="none" w="med" len="med"/>
                <a:tailEnd type="triangle" w="med" len="med"/>
              </a:ln>
            </p:spPr>
          </p:sp>
          <p:sp>
            <p:nvSpPr>
              <p:cNvPr id="26640" name="Line 18"/>
              <p:cNvSpPr/>
              <p:nvPr/>
            </p:nvSpPr>
            <p:spPr>
              <a:xfrm>
                <a:off x="2208" y="3360"/>
                <a:ext cx="336" cy="0"/>
              </a:xfrm>
              <a:prstGeom prst="line">
                <a:avLst/>
              </a:prstGeom>
              <a:ln w="12700" cap="flat" cmpd="sng">
                <a:solidFill>
                  <a:srgbClr val="00339A"/>
                </a:solidFill>
                <a:prstDash val="solid"/>
                <a:headEnd type="none" w="med" len="med"/>
                <a:tailEnd type="triangle" w="med" len="med"/>
              </a:ln>
            </p:spPr>
          </p:sp>
          <p:sp>
            <p:nvSpPr>
              <p:cNvPr id="26641" name="Line 19"/>
              <p:cNvSpPr/>
              <p:nvPr/>
            </p:nvSpPr>
            <p:spPr>
              <a:xfrm>
                <a:off x="2832" y="3360"/>
                <a:ext cx="336" cy="0"/>
              </a:xfrm>
              <a:prstGeom prst="line">
                <a:avLst/>
              </a:prstGeom>
              <a:ln w="12700" cap="flat" cmpd="sng">
                <a:solidFill>
                  <a:srgbClr val="00339A"/>
                </a:solidFill>
                <a:prstDash val="solid"/>
                <a:headEnd type="none" w="med" len="med"/>
                <a:tailEnd type="triangle" w="med" len="med"/>
              </a:ln>
            </p:spPr>
          </p:sp>
          <p:sp>
            <p:nvSpPr>
              <p:cNvPr id="26642" name="Rectangle 20"/>
              <p:cNvSpPr/>
              <p:nvPr/>
            </p:nvSpPr>
            <p:spPr>
              <a:xfrm>
                <a:off x="2544" y="3264"/>
                <a:ext cx="288" cy="240"/>
              </a:xfrm>
              <a:prstGeom prst="rect">
                <a:avLst/>
              </a:prstGeom>
              <a:noFill/>
              <a:ln w="12700">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buClr>
                    <a:schemeClr val="tx2"/>
                  </a:buClr>
                  <a:buSzPct val="130000"/>
                  <a:buNone/>
                </a:pPr>
                <a:r>
                  <a:rPr lang="en-US" altLang="zh-CN" sz="1800" dirty="0"/>
                  <a:t>…</a:t>
                </a:r>
              </a:p>
            </p:txBody>
          </p:sp>
        </p:grpSp>
        <p:sp>
          <p:nvSpPr>
            <p:cNvPr id="26635" name="Line 21"/>
            <p:cNvSpPr/>
            <p:nvPr/>
          </p:nvSpPr>
          <p:spPr>
            <a:xfrm>
              <a:off x="1920" y="3312"/>
              <a:ext cx="336" cy="0"/>
            </a:xfrm>
            <a:prstGeom prst="line">
              <a:avLst/>
            </a:prstGeom>
            <a:ln w="12700" cap="flat" cmpd="sng">
              <a:solidFill>
                <a:srgbClr val="00339A"/>
              </a:solidFill>
              <a:prstDash val="solid"/>
              <a:headEnd type="none" w="med" len="med"/>
              <a:tailEnd type="triangle" w="med" len="med"/>
            </a:ln>
          </p:spPr>
        </p:sp>
      </p:grpSp>
      <p:sp>
        <p:nvSpPr>
          <p:cNvPr id="159766" name="Rectangle 22"/>
          <p:cNvSpPr>
            <a:spLocks noChangeArrowheads="1"/>
          </p:cNvSpPr>
          <p:nvPr/>
        </p:nvSpPr>
        <p:spPr bwMode="auto">
          <a:xfrm>
            <a:off x="250825" y="3276600"/>
            <a:ext cx="8713788" cy="3392488"/>
          </a:xfrm>
          <a:prstGeom prst="rect">
            <a:avLst/>
          </a:prstGeom>
          <a:noFill/>
          <a:ln w="9525">
            <a:noFill/>
            <a:miter lim="800000"/>
          </a:ln>
        </p:spPr>
        <p:txBody>
          <a:bodyPr/>
          <a:lstStyle/>
          <a:p>
            <a:pPr marL="457200" marR="0" lvl="0" indent="-457200" algn="just" defTabSz="914400" rtl="0" eaLnBrk="1" fontAlgn="base" latinLnBrk="0" hangingPunct="1">
              <a:lnSpc>
                <a:spcPct val="100000"/>
              </a:lnSpc>
              <a:spcBef>
                <a:spcPct val="20000"/>
              </a:spcBef>
              <a:spcAft>
                <a:spcPct val="0"/>
              </a:spcAft>
              <a:buClrTx/>
              <a:buSzTx/>
              <a:buFontTx/>
              <a:buNone/>
              <a:defRPr/>
            </a:pPr>
            <a:r>
              <a:rPr kumimoji="0" lang="zh-CN" altLang="en-US" sz="1800" b="1" i="0" u="none" strike="noStrike" kern="1200" cap="none" spc="0" normalizeH="0" baseline="0" noProof="0" dirty="0">
                <a:ln>
                  <a:noFill/>
                </a:ln>
                <a:solidFill>
                  <a:srgbClr val="CC0000"/>
                </a:solidFill>
                <a:effectLst/>
                <a:uLnTx/>
                <a:uFillTx/>
                <a:latin typeface="+mj-ea"/>
                <a:ea typeface="+mj-ea"/>
                <a:cs typeface="+mn-cs"/>
              </a:rPr>
              <a:t>思考</a:t>
            </a:r>
            <a:r>
              <a:rPr kumimoji="0" lang="en-US" altLang="zh-CN" sz="1800" b="1" i="0" u="none" strike="noStrike" kern="1200" cap="none" spc="0" normalizeH="0" baseline="0" noProof="0" dirty="0">
                <a:ln>
                  <a:noFill/>
                </a:ln>
                <a:solidFill>
                  <a:srgbClr val="CC0000"/>
                </a:solidFill>
                <a:effectLst/>
                <a:uLnTx/>
                <a:uFillTx/>
                <a:latin typeface="+mj-ea"/>
                <a:ea typeface="+mj-ea"/>
                <a:cs typeface="+mn-cs"/>
              </a:rPr>
              <a:t>1</a:t>
            </a:r>
            <a:r>
              <a:rPr kumimoji="0" lang="zh-CN" altLang="en-US" sz="1800" b="1" i="0" u="none" strike="noStrike" kern="1200" cap="none" spc="0" normalizeH="0" baseline="0" noProof="0" dirty="0">
                <a:ln>
                  <a:noFill/>
                </a:ln>
                <a:solidFill>
                  <a:srgbClr val="CC0000"/>
                </a:solidFill>
                <a:effectLst/>
                <a:uLnTx/>
                <a:uFillTx/>
                <a:latin typeface="+mj-ea"/>
                <a:ea typeface="+mj-ea"/>
                <a:cs typeface="+mn-cs"/>
              </a:rPr>
              <a:t>：栈顶放在链表的头部</a:t>
            </a:r>
            <a:r>
              <a:rPr kumimoji="0" lang="en-US" altLang="zh-CN" sz="1800" b="1" i="0" u="none" strike="noStrike" kern="1200" cap="none" spc="0" normalizeH="0" baseline="0" noProof="0" dirty="0">
                <a:ln>
                  <a:noFill/>
                </a:ln>
                <a:solidFill>
                  <a:srgbClr val="CC0000"/>
                </a:solidFill>
                <a:effectLst/>
                <a:uLnTx/>
                <a:uFillTx/>
                <a:latin typeface="+mj-ea"/>
                <a:ea typeface="+mj-ea"/>
                <a:cs typeface="+mn-cs"/>
              </a:rPr>
              <a:t>/</a:t>
            </a:r>
            <a:r>
              <a:rPr kumimoji="0" lang="zh-CN" altLang="en-US" sz="1800" b="1" i="0" u="none" strike="noStrike" kern="1200" cap="none" spc="0" normalizeH="0" baseline="0" noProof="0" dirty="0">
                <a:ln>
                  <a:noFill/>
                </a:ln>
                <a:solidFill>
                  <a:srgbClr val="CC0000"/>
                </a:solidFill>
                <a:effectLst/>
                <a:uLnTx/>
                <a:uFillTx/>
                <a:latin typeface="+mj-ea"/>
                <a:ea typeface="+mj-ea"/>
                <a:cs typeface="+mn-cs"/>
              </a:rPr>
              <a:t>尾部，哪个操作起来方便？</a:t>
            </a:r>
            <a:endParaRPr kumimoji="0" lang="en-US" altLang="zh-CN" sz="1800" b="1" i="0" u="none" strike="noStrike" kern="1200" cap="none" spc="0" normalizeH="0" baseline="0" noProof="0" dirty="0">
              <a:ln>
                <a:noFill/>
              </a:ln>
              <a:solidFill>
                <a:srgbClr val="CC0000"/>
              </a:solidFill>
              <a:effectLst/>
              <a:uLnTx/>
              <a:uFillTx/>
              <a:latin typeface="+mj-ea"/>
              <a:ea typeface="+mj-ea"/>
              <a:cs typeface="+mn-cs"/>
            </a:endParaRPr>
          </a:p>
          <a:p>
            <a:pPr marL="457200" marR="0" lvl="0" indent="-457200" algn="just" defTabSz="914400" rtl="0" eaLnBrk="1" fontAlgn="base" latinLnBrk="0" hangingPunct="1">
              <a:lnSpc>
                <a:spcPct val="100000"/>
              </a:lnSpc>
              <a:spcBef>
                <a:spcPct val="20000"/>
              </a:spcBef>
              <a:spcAft>
                <a:spcPct val="0"/>
              </a:spcAft>
              <a:buClrTx/>
              <a:buSzTx/>
              <a:buFontTx/>
              <a:buNone/>
              <a:defRPr/>
            </a:pPr>
            <a:r>
              <a:rPr kumimoji="0" lang="zh-CN" altLang="en-US" sz="1800" b="1" i="0" u="none" strike="noStrike" kern="1200" cap="none" spc="0" normalizeH="0" baseline="0" noProof="0" dirty="0">
                <a:ln>
                  <a:noFill/>
                </a:ln>
                <a:solidFill>
                  <a:srgbClr val="CC0000"/>
                </a:solidFill>
                <a:effectLst/>
                <a:uLnTx/>
                <a:uFillTx/>
                <a:latin typeface="+mj-ea"/>
                <a:ea typeface="+mj-ea"/>
                <a:cs typeface="+mn-cs"/>
              </a:rPr>
              <a:t>思考</a:t>
            </a:r>
            <a:r>
              <a:rPr kumimoji="0" lang="en-US" altLang="zh-CN" sz="1800" b="1" i="0" u="none" strike="noStrike" kern="1200" cap="none" spc="0" normalizeH="0" baseline="0" noProof="0" dirty="0">
                <a:ln>
                  <a:noFill/>
                </a:ln>
                <a:solidFill>
                  <a:srgbClr val="CC0000"/>
                </a:solidFill>
                <a:effectLst/>
                <a:uLnTx/>
                <a:uFillTx/>
                <a:latin typeface="+mj-ea"/>
                <a:ea typeface="+mj-ea"/>
                <a:cs typeface="+mn-cs"/>
              </a:rPr>
              <a:t>2</a:t>
            </a:r>
            <a:r>
              <a:rPr kumimoji="0" lang="zh-CN" altLang="en-US" sz="1800" b="1" i="0" u="none" strike="noStrike" kern="1200" cap="none" spc="0" normalizeH="0" baseline="0" noProof="0" dirty="0">
                <a:ln>
                  <a:noFill/>
                </a:ln>
                <a:solidFill>
                  <a:srgbClr val="CC0000"/>
                </a:solidFill>
                <a:effectLst/>
                <a:uLnTx/>
                <a:uFillTx/>
                <a:latin typeface="+mj-ea"/>
                <a:ea typeface="+mj-ea"/>
                <a:cs typeface="+mn-cs"/>
              </a:rPr>
              <a:t>：带头结点和不带头结点相比，有多大影响？</a:t>
            </a:r>
            <a:endParaRPr kumimoji="0" lang="en-US" altLang="zh-CN" sz="1800" b="1" i="0" u="none" strike="noStrike" kern="1200" cap="none" spc="0" normalizeH="0" baseline="0" noProof="0" dirty="0">
              <a:ln>
                <a:noFill/>
              </a:ln>
              <a:solidFill>
                <a:srgbClr val="CC0000"/>
              </a:solidFill>
              <a:effectLst/>
              <a:uLnTx/>
              <a:uFillTx/>
              <a:latin typeface="+mj-ea"/>
              <a:ea typeface="+mj-ea"/>
              <a:cs typeface="+mn-cs"/>
            </a:endParaRPr>
          </a:p>
          <a:p>
            <a:pPr marL="457200" marR="0" lvl="0" indent="-457200" algn="just" defTabSz="914400" rtl="0" eaLnBrk="1" fontAlgn="base" latinLnBrk="0" hangingPunct="1">
              <a:lnSpc>
                <a:spcPct val="100000"/>
              </a:lnSpc>
              <a:spcBef>
                <a:spcPct val="20000"/>
              </a:spcBef>
              <a:spcAft>
                <a:spcPct val="0"/>
              </a:spcAft>
              <a:buClrTx/>
              <a:buSzTx/>
              <a:buFontTx/>
              <a:buNone/>
              <a:defRPr/>
            </a:pPr>
            <a:r>
              <a:rPr kumimoji="0" lang="zh-CN" altLang="en-US" sz="1800" b="1" i="0" u="none" strike="noStrike" kern="1200" cap="none" spc="0" normalizeH="0" baseline="0" noProof="0" dirty="0">
                <a:ln>
                  <a:noFill/>
                </a:ln>
                <a:solidFill>
                  <a:srgbClr val="CC0000"/>
                </a:solidFill>
                <a:effectLst/>
                <a:uLnTx/>
                <a:uFillTx/>
                <a:latin typeface="+mj-ea"/>
                <a:ea typeface="+mj-ea"/>
                <a:cs typeface="+mn-cs"/>
              </a:rPr>
              <a:t>思考</a:t>
            </a:r>
            <a:r>
              <a:rPr kumimoji="0" lang="en-US" altLang="zh-CN" sz="1800" b="1" i="0" u="none" strike="noStrike" kern="1200" cap="none" spc="0" normalizeH="0" baseline="0" noProof="0" dirty="0">
                <a:ln>
                  <a:noFill/>
                </a:ln>
                <a:solidFill>
                  <a:srgbClr val="CC0000"/>
                </a:solidFill>
                <a:effectLst/>
                <a:uLnTx/>
                <a:uFillTx/>
                <a:latin typeface="+mj-ea"/>
                <a:ea typeface="+mj-ea"/>
                <a:cs typeface="+mn-cs"/>
              </a:rPr>
              <a:t>3</a:t>
            </a:r>
            <a:r>
              <a:rPr kumimoji="0" lang="zh-CN" altLang="en-US" sz="1800" b="1" i="0" u="none" strike="noStrike" kern="1200" cap="none" spc="0" normalizeH="0" baseline="0" noProof="0" dirty="0">
                <a:ln>
                  <a:noFill/>
                </a:ln>
                <a:solidFill>
                  <a:srgbClr val="CC0000"/>
                </a:solidFill>
                <a:effectLst/>
                <a:uLnTx/>
                <a:uFillTx/>
                <a:latin typeface="+mj-ea"/>
                <a:ea typeface="+mj-ea"/>
                <a:cs typeface="+mn-cs"/>
              </a:rPr>
              <a:t>：和链表相比，类定义主要不同点在哪里？操作有无继承的必要？</a:t>
            </a:r>
            <a:endParaRPr kumimoji="0" lang="en-US" altLang="zh-CN" sz="1800" b="1" i="0" u="none" strike="noStrike" kern="1200" cap="none" spc="0" normalizeH="0" baseline="0" noProof="0" dirty="0">
              <a:ln>
                <a:noFill/>
              </a:ln>
              <a:solidFill>
                <a:srgbClr val="CC0000"/>
              </a:solidFill>
              <a:effectLst/>
              <a:uLnTx/>
              <a:uFillTx/>
              <a:latin typeface="+mj-ea"/>
              <a:ea typeface="+mj-ea"/>
              <a:cs typeface="+mn-cs"/>
            </a:endParaRPr>
          </a:p>
          <a:p>
            <a:pPr marL="457200" marR="0" lvl="0" indent="-457200" algn="just" defTabSz="914400" rtl="0" eaLnBrk="1" fontAlgn="base" latinLnBrk="0" hangingPunct="1">
              <a:lnSpc>
                <a:spcPct val="100000"/>
              </a:lnSpc>
              <a:spcBef>
                <a:spcPct val="20000"/>
              </a:spcBef>
              <a:spcAft>
                <a:spcPct val="0"/>
              </a:spcAft>
              <a:buClrTx/>
              <a:buSzTx/>
              <a:buFontTx/>
              <a:buNone/>
              <a:defRPr/>
            </a:pPr>
            <a:r>
              <a:rPr kumimoji="0" lang="zh-CN" altLang="en-US" sz="1800" b="1" i="0" u="none" strike="noStrike" kern="1200" cap="none" spc="0" normalizeH="0" baseline="0" noProof="0" dirty="0">
                <a:ln>
                  <a:noFill/>
                </a:ln>
                <a:solidFill>
                  <a:srgbClr val="CC0000"/>
                </a:solidFill>
                <a:effectLst/>
                <a:uLnTx/>
                <a:uFillTx/>
                <a:latin typeface="+mj-ea"/>
                <a:ea typeface="+mj-ea"/>
                <a:cs typeface="+mn-cs"/>
              </a:rPr>
              <a:t>思考</a:t>
            </a:r>
            <a:r>
              <a:rPr kumimoji="0" lang="en-US" altLang="zh-CN" sz="1800" b="1" i="0" u="none" strike="noStrike" kern="1200" cap="none" spc="0" normalizeH="0" baseline="0" noProof="0" dirty="0">
                <a:ln>
                  <a:noFill/>
                </a:ln>
                <a:solidFill>
                  <a:srgbClr val="CC0000"/>
                </a:solidFill>
                <a:effectLst/>
                <a:uLnTx/>
                <a:uFillTx/>
                <a:latin typeface="+mj-ea"/>
                <a:ea typeface="+mj-ea"/>
                <a:cs typeface="+mn-cs"/>
              </a:rPr>
              <a:t>4</a:t>
            </a:r>
            <a:r>
              <a:rPr kumimoji="0" lang="zh-CN" altLang="en-US" sz="1800" b="1" i="0" u="none" strike="noStrike" kern="1200" cap="none" spc="0" normalizeH="0" baseline="0" noProof="0" dirty="0" smtClean="0">
                <a:ln>
                  <a:noFill/>
                </a:ln>
                <a:solidFill>
                  <a:srgbClr val="CC0000"/>
                </a:solidFill>
                <a:effectLst/>
                <a:uLnTx/>
                <a:uFillTx/>
                <a:latin typeface="+mj-ea"/>
                <a:ea typeface="+mj-ea"/>
                <a:cs typeface="+mn-cs"/>
              </a:rPr>
              <a:t>：链表继承栈的必要性？</a:t>
            </a:r>
            <a:endParaRPr kumimoji="0" lang="en-US" altLang="zh-CN" sz="1800" b="1" i="0" u="none" strike="noStrike" kern="1200" cap="none" spc="0" normalizeH="0" baseline="0" noProof="0" dirty="0">
              <a:ln>
                <a:noFill/>
              </a:ln>
              <a:solidFill>
                <a:srgbClr val="CC0000"/>
              </a:solidFill>
              <a:effectLst/>
              <a:uLnTx/>
              <a:uFillTx/>
              <a:latin typeface="+mj-ea"/>
              <a:ea typeface="+mj-ea"/>
              <a:cs typeface="+mn-cs"/>
            </a:endParaRPr>
          </a:p>
          <a:p>
            <a:pPr marL="457200" marR="0" lvl="0" indent="-457200" algn="just" defTabSz="914400" rtl="0" eaLnBrk="1" fontAlgn="base" latinLnBrk="0" hangingPunct="1">
              <a:lnSpc>
                <a:spcPct val="100000"/>
              </a:lnSpc>
              <a:spcBef>
                <a:spcPct val="20000"/>
              </a:spcBef>
              <a:spcAft>
                <a:spcPct val="0"/>
              </a:spcAft>
              <a:buClrTx/>
              <a:buSzTx/>
              <a:buFontTx/>
              <a:buNone/>
              <a:defRPr/>
            </a:pPr>
            <a:r>
              <a:rPr kumimoji="0" lang="zh-CN" altLang="en-US" sz="1800" b="1" i="0" u="none" strike="noStrike" kern="1200" cap="none" spc="0" normalizeH="0" baseline="0" noProof="0" dirty="0">
                <a:ln>
                  <a:noFill/>
                </a:ln>
                <a:solidFill>
                  <a:srgbClr val="CC0000"/>
                </a:solidFill>
                <a:effectLst/>
                <a:uLnTx/>
                <a:uFillTx/>
                <a:latin typeface="+mj-ea"/>
                <a:ea typeface="+mj-ea"/>
                <a:cs typeface="+mn-cs"/>
              </a:rPr>
              <a:t>思考</a:t>
            </a:r>
            <a:r>
              <a:rPr kumimoji="0" lang="en-US" altLang="zh-CN" sz="1800" b="1" i="0" u="none" strike="noStrike" kern="1200" cap="none" spc="0" normalizeH="0" baseline="0" noProof="0" dirty="0">
                <a:ln>
                  <a:noFill/>
                </a:ln>
                <a:solidFill>
                  <a:srgbClr val="CC0000"/>
                </a:solidFill>
                <a:effectLst/>
                <a:uLnTx/>
                <a:uFillTx/>
                <a:latin typeface="+mj-ea"/>
                <a:ea typeface="+mj-ea"/>
                <a:cs typeface="+mn-cs"/>
              </a:rPr>
              <a:t>5</a:t>
            </a:r>
            <a:r>
              <a:rPr kumimoji="0" lang="zh-CN" altLang="en-US" sz="1800" b="1" i="0" u="none" strike="noStrike" kern="1200" cap="none" spc="0" normalizeH="0" baseline="0" noProof="0" dirty="0">
                <a:ln>
                  <a:noFill/>
                </a:ln>
                <a:solidFill>
                  <a:srgbClr val="CC0000"/>
                </a:solidFill>
                <a:effectLst/>
                <a:uLnTx/>
                <a:uFillTx/>
                <a:latin typeface="+mj-ea"/>
                <a:ea typeface="+mj-ea"/>
                <a:cs typeface="+mn-cs"/>
              </a:rPr>
              <a:t>：栈基本操作的实现？</a:t>
            </a:r>
          </a:p>
        </p:txBody>
      </p:sp>
      <p:grpSp>
        <p:nvGrpSpPr>
          <p:cNvPr id="7" name="Group 24"/>
          <p:cNvGrpSpPr/>
          <p:nvPr/>
        </p:nvGrpSpPr>
        <p:grpSpPr>
          <a:xfrm>
            <a:off x="1066800" y="2438400"/>
            <a:ext cx="1066800" cy="304800"/>
            <a:chOff x="4512" y="2208"/>
            <a:chExt cx="672" cy="192"/>
          </a:xfrm>
        </p:grpSpPr>
        <p:sp>
          <p:nvSpPr>
            <p:cNvPr id="26631" name="Rectangle 25"/>
            <p:cNvSpPr/>
            <p:nvPr/>
          </p:nvSpPr>
          <p:spPr>
            <a:xfrm>
              <a:off x="4512" y="2208"/>
              <a:ext cx="288" cy="192"/>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buClr>
                  <a:schemeClr val="tx2"/>
                </a:buClr>
                <a:buSzPct val="130000"/>
                <a:buNone/>
              </a:pPr>
              <a:r>
                <a:rPr lang="en-US" altLang="zh-CN" sz="1800" dirty="0"/>
                <a:t>data</a:t>
              </a:r>
            </a:p>
          </p:txBody>
        </p:sp>
        <p:sp>
          <p:nvSpPr>
            <p:cNvPr id="26632" name="Rectangle 26"/>
            <p:cNvSpPr/>
            <p:nvPr/>
          </p:nvSpPr>
          <p:spPr>
            <a:xfrm>
              <a:off x="4896" y="2208"/>
              <a:ext cx="288" cy="192"/>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buClr>
                  <a:schemeClr val="tx2"/>
                </a:buClr>
                <a:buSzPct val="130000"/>
                <a:buNone/>
              </a:pPr>
              <a:r>
                <a:rPr lang="en-US" altLang="zh-CN" sz="1800" dirty="0"/>
                <a:t>next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500" fill="hold">
                                          <p:stCondLst>
                                            <p:cond delay="0"/>
                                          </p:stCondLst>
                                        </p:cTn>
                                        <p:tgtEl>
                                          <p:spTgt spid="159747"/>
                                        </p:tgtEl>
                                        <p:attrNameLst>
                                          <p:attrName>style.visibility</p:attrName>
                                        </p:attrNameLst>
                                      </p:cBhvr>
                                      <p:to>
                                        <p:strVal val="visible"/>
                                      </p:to>
                                    </p:set>
                                    <p:anim calcmode="lin" valueType="num">
                                      <p:cBhvr additive="base">
                                        <p:cTn id="7" dur="500" fill="hold"/>
                                        <p:tgtEl>
                                          <p:spTgt spid="159747"/>
                                        </p:tgtEl>
                                        <p:attrNameLst>
                                          <p:attrName>ppt_x</p:attrName>
                                        </p:attrNameLst>
                                      </p:cBhvr>
                                      <p:tavLst>
                                        <p:tav tm="0">
                                          <p:val>
                                            <p:strVal val="0-#ppt_w/2"/>
                                          </p:val>
                                        </p:tav>
                                        <p:tav tm="100000">
                                          <p:val>
                                            <p:strVal val="#ppt_x"/>
                                          </p:val>
                                        </p:tav>
                                      </p:tavLst>
                                    </p:anim>
                                    <p:anim calcmode="lin" valueType="num">
                                      <p:cBhvr additive="base">
                                        <p:cTn id="8" dur="500" fill="hold"/>
                                        <p:tgtEl>
                                          <p:spTgt spid="15974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7"/>
                                        </p:tgtEl>
                                        <p:attrNameLst>
                                          <p:attrName>style.visibility</p:attrName>
                                        </p:attrNameLst>
                                      </p:cBhvr>
                                      <p:to>
                                        <p:strVal val="visible"/>
                                      </p:to>
                                    </p:set>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childTnLst>
                          </p:cTn>
                        </p:par>
                      </p:childTnLst>
                    </p:cTn>
                  </p:par>
                  <p:par>
                    <p:cTn id="17" fill="hold">
                      <p:stCondLst>
                        <p:cond delay="indefinite"/>
                      </p:stCondLst>
                      <p:childTnLst>
                        <p:par>
                          <p:cTn id="18" fill="hold">
                            <p:stCondLst>
                              <p:cond delay="0"/>
                            </p:stCondLst>
                            <p:childTnLst>
                              <p:par>
                                <p:cTn id="19" presetID="3" presetClass="entr" presetSubtype="5" fill="hold" grpId="0" nodeType="clickEffect">
                                  <p:stCondLst>
                                    <p:cond delay="0"/>
                                  </p:stCondLst>
                                  <p:childTnLst>
                                    <p:set>
                                      <p:cBhvr>
                                        <p:cTn id="20" dur="1" fill="hold">
                                          <p:stCondLst>
                                            <p:cond delay="0"/>
                                          </p:stCondLst>
                                        </p:cTn>
                                        <p:tgtEl>
                                          <p:spTgt spid="159766">
                                            <p:txEl>
                                              <p:pRg st="0" end="0"/>
                                            </p:txEl>
                                          </p:spTgt>
                                        </p:tgtEl>
                                        <p:attrNameLst>
                                          <p:attrName>style.visibility</p:attrName>
                                        </p:attrNameLst>
                                      </p:cBhvr>
                                      <p:to>
                                        <p:strVal val="visible"/>
                                      </p:to>
                                    </p:set>
                                    <p:animEffect transition="in" filter="blinds(vertical)">
                                      <p:cBhvr>
                                        <p:cTn id="21" dur="500"/>
                                        <p:tgtEl>
                                          <p:spTgt spid="159766">
                                            <p:txEl>
                                              <p:pRg st="0" end="0"/>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3" name="camera.wav"/>
                                        </p:tgtEl>
                                      </p:cMediaNode>
                                    </p:audio>
                                  </p:subTnLst>
                                </p:cTn>
                              </p:par>
                            </p:childTnLst>
                          </p:cTn>
                        </p:par>
                      </p:childTnLst>
                    </p:cTn>
                  </p:par>
                  <p:par>
                    <p:cTn id="22" fill="hold">
                      <p:stCondLst>
                        <p:cond delay="indefinite"/>
                      </p:stCondLst>
                      <p:childTnLst>
                        <p:par>
                          <p:cTn id="23" fill="hold">
                            <p:stCondLst>
                              <p:cond delay="0"/>
                            </p:stCondLst>
                            <p:childTnLst>
                              <p:par>
                                <p:cTn id="24" presetID="3" presetClass="entr" presetSubtype="5" fill="hold" grpId="0" nodeType="clickEffect">
                                  <p:stCondLst>
                                    <p:cond delay="0"/>
                                  </p:stCondLst>
                                  <p:childTnLst>
                                    <p:set>
                                      <p:cBhvr>
                                        <p:cTn id="25" dur="1" fill="hold">
                                          <p:stCondLst>
                                            <p:cond delay="0"/>
                                          </p:stCondLst>
                                        </p:cTn>
                                        <p:tgtEl>
                                          <p:spTgt spid="159766">
                                            <p:txEl>
                                              <p:pRg st="1" end="1"/>
                                            </p:txEl>
                                          </p:spTgt>
                                        </p:tgtEl>
                                        <p:attrNameLst>
                                          <p:attrName>style.visibility</p:attrName>
                                        </p:attrNameLst>
                                      </p:cBhvr>
                                      <p:to>
                                        <p:strVal val="visible"/>
                                      </p:to>
                                    </p:set>
                                    <p:animEffect transition="in" filter="blinds(vertical)">
                                      <p:cBhvr>
                                        <p:cTn id="26" dur="500"/>
                                        <p:tgtEl>
                                          <p:spTgt spid="159766">
                                            <p:txEl>
                                              <p:pRg st="1" end="1"/>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3" name="camera.wav"/>
                                        </p:tgtEl>
                                      </p:cMediaNode>
                                    </p:audio>
                                  </p:subTnLst>
                                </p:cTn>
                              </p:par>
                            </p:childTnLst>
                          </p:cTn>
                        </p:par>
                      </p:childTnLst>
                    </p:cTn>
                  </p:par>
                  <p:par>
                    <p:cTn id="27" fill="hold">
                      <p:stCondLst>
                        <p:cond delay="indefinite"/>
                      </p:stCondLst>
                      <p:childTnLst>
                        <p:par>
                          <p:cTn id="28" fill="hold">
                            <p:stCondLst>
                              <p:cond delay="0"/>
                            </p:stCondLst>
                            <p:childTnLst>
                              <p:par>
                                <p:cTn id="29" presetID="3" presetClass="entr" presetSubtype="5" fill="hold" grpId="0" nodeType="clickEffect">
                                  <p:stCondLst>
                                    <p:cond delay="0"/>
                                  </p:stCondLst>
                                  <p:childTnLst>
                                    <p:set>
                                      <p:cBhvr>
                                        <p:cTn id="30" dur="1" fill="hold">
                                          <p:stCondLst>
                                            <p:cond delay="0"/>
                                          </p:stCondLst>
                                        </p:cTn>
                                        <p:tgtEl>
                                          <p:spTgt spid="159766">
                                            <p:txEl>
                                              <p:pRg st="2" end="2"/>
                                            </p:txEl>
                                          </p:spTgt>
                                        </p:tgtEl>
                                        <p:attrNameLst>
                                          <p:attrName>style.visibility</p:attrName>
                                        </p:attrNameLst>
                                      </p:cBhvr>
                                      <p:to>
                                        <p:strVal val="visible"/>
                                      </p:to>
                                    </p:set>
                                    <p:animEffect transition="in" filter="blinds(vertical)">
                                      <p:cBhvr>
                                        <p:cTn id="31" dur="500"/>
                                        <p:tgtEl>
                                          <p:spTgt spid="159766">
                                            <p:txEl>
                                              <p:pRg st="2" end="2"/>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3" name="camera.wav"/>
                                        </p:tgtEl>
                                      </p:cMediaNode>
                                    </p:audio>
                                  </p:subTnLst>
                                </p:cTn>
                              </p:par>
                            </p:childTnLst>
                          </p:cTn>
                        </p:par>
                      </p:childTnLst>
                    </p:cTn>
                  </p:par>
                  <p:par>
                    <p:cTn id="32" fill="hold">
                      <p:stCondLst>
                        <p:cond delay="indefinite"/>
                      </p:stCondLst>
                      <p:childTnLst>
                        <p:par>
                          <p:cTn id="33" fill="hold">
                            <p:stCondLst>
                              <p:cond delay="0"/>
                            </p:stCondLst>
                            <p:childTnLst>
                              <p:par>
                                <p:cTn id="34" presetID="3" presetClass="entr" presetSubtype="5" fill="hold" grpId="0" nodeType="clickEffect">
                                  <p:stCondLst>
                                    <p:cond delay="0"/>
                                  </p:stCondLst>
                                  <p:childTnLst>
                                    <p:set>
                                      <p:cBhvr>
                                        <p:cTn id="35" dur="1" fill="hold">
                                          <p:stCondLst>
                                            <p:cond delay="0"/>
                                          </p:stCondLst>
                                        </p:cTn>
                                        <p:tgtEl>
                                          <p:spTgt spid="159766">
                                            <p:txEl>
                                              <p:pRg st="3" end="3"/>
                                            </p:txEl>
                                          </p:spTgt>
                                        </p:tgtEl>
                                        <p:attrNameLst>
                                          <p:attrName>style.visibility</p:attrName>
                                        </p:attrNameLst>
                                      </p:cBhvr>
                                      <p:to>
                                        <p:strVal val="visible"/>
                                      </p:to>
                                    </p:set>
                                    <p:animEffect transition="in" filter="blinds(vertical)">
                                      <p:cBhvr>
                                        <p:cTn id="36" dur="500"/>
                                        <p:tgtEl>
                                          <p:spTgt spid="159766">
                                            <p:txEl>
                                              <p:pRg st="3" end="3"/>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3" name="camera.wav"/>
                                        </p:tgtEl>
                                      </p:cMediaNode>
                                    </p:audio>
                                  </p:subTnLst>
                                </p:cTn>
                              </p:par>
                            </p:childTnLst>
                          </p:cTn>
                        </p:par>
                      </p:childTnLst>
                    </p:cTn>
                  </p:par>
                  <p:par>
                    <p:cTn id="37" fill="hold">
                      <p:stCondLst>
                        <p:cond delay="indefinite"/>
                      </p:stCondLst>
                      <p:childTnLst>
                        <p:par>
                          <p:cTn id="38" fill="hold">
                            <p:stCondLst>
                              <p:cond delay="0"/>
                            </p:stCondLst>
                            <p:childTnLst>
                              <p:par>
                                <p:cTn id="39" presetID="3" presetClass="entr" presetSubtype="5" fill="hold" grpId="0" nodeType="clickEffect">
                                  <p:stCondLst>
                                    <p:cond delay="0"/>
                                  </p:stCondLst>
                                  <p:childTnLst>
                                    <p:set>
                                      <p:cBhvr>
                                        <p:cTn id="40" dur="1" fill="hold">
                                          <p:stCondLst>
                                            <p:cond delay="0"/>
                                          </p:stCondLst>
                                        </p:cTn>
                                        <p:tgtEl>
                                          <p:spTgt spid="159766">
                                            <p:txEl>
                                              <p:pRg st="4" end="4"/>
                                            </p:txEl>
                                          </p:spTgt>
                                        </p:tgtEl>
                                        <p:attrNameLst>
                                          <p:attrName>style.visibility</p:attrName>
                                        </p:attrNameLst>
                                      </p:cBhvr>
                                      <p:to>
                                        <p:strVal val="visible"/>
                                      </p:to>
                                    </p:set>
                                    <p:animEffect transition="in" filter="blinds(vertical)">
                                      <p:cBhvr>
                                        <p:cTn id="41" dur="500"/>
                                        <p:tgtEl>
                                          <p:spTgt spid="159766">
                                            <p:txEl>
                                              <p:pRg st="4" end="4"/>
                                            </p:txEl>
                                          </p:spTgt>
                                        </p:tgtEl>
                                      </p:cBhvr>
                                    </p:animEffect>
                                  </p:childTnLst>
                                  <p:subTnLst>
                                    <p:audio>
                                      <p:cMediaNode>
                                        <p:cTn display="0" masterRel="sameClick">
                                          <p:stCondLst>
                                            <p:cond evt="begin" delay="0">
                                              <p:tn val="39"/>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p:bldP spid="159766" grpId="0"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0" y="228600"/>
            <a:ext cx="9144000" cy="515938"/>
          </a:xfrm>
          <a:noFill/>
          <a:ln>
            <a:noFill/>
          </a:ln>
          <a:scene3d>
            <a:camera prst="orthographicFront"/>
            <a:lightRig rig="balanced" dir="t"/>
          </a:scene3d>
          <a:sp3d prstMaterial="plastic"/>
        </p:spPr>
        <p:txBody>
          <a:bodyPr lIns="91440" tIns="45720" rIns="91440" bIns="45720" rtlCol="0" anchor="t" anchorCtr="0">
            <a:noAutofit/>
          </a:bodyPr>
          <a:lstStyle/>
          <a:p>
            <a:pPr marL="0" marR="0" lvl="0" algn="l" rtl="0" eaLnBrk="1" latinLnBrk="0" hangingPunct="1">
              <a:lnSpc>
                <a:spcPct val="100000"/>
              </a:lnSpc>
              <a:buNone/>
            </a:pPr>
            <a:r>
              <a:rPr kumimoji="0" lang="en-US" altLang="zh-CN" sz="3200" b="1" i="0" u="none" strike="noStrike" cap="none" spc="0" normalizeH="0" baseline="0" dirty="0">
                <a:solidFill>
                  <a:srgbClr val="006600"/>
                </a:solidFill>
                <a:latin typeface="华文新魏" panose="02010800040101010101" pitchFamily="2" charset="-122"/>
                <a:ea typeface="+mj-ea"/>
                <a:cs typeface="+mj-cs"/>
              </a:rPr>
              <a:t>4.1.2 </a:t>
            </a:r>
            <a:r>
              <a:rPr lang="en-US" altLang="zh-CN" sz="3200" dirty="0">
                <a:solidFill>
                  <a:srgbClr val="006600"/>
                </a:solidFill>
                <a:latin typeface="华文新魏" panose="02010800040101010101" pitchFamily="2" charset="-122"/>
                <a:sym typeface="+mn-ea"/>
              </a:rPr>
              <a:t>Linked Stack</a:t>
            </a:r>
            <a:endParaRPr kumimoji="0" lang="en-US" altLang="zh-CN" sz="3200" b="1" i="0" u="none" strike="noStrike" cap="none" spc="0" normalizeH="0" baseline="0" dirty="0">
              <a:solidFill>
                <a:srgbClr val="006600"/>
              </a:solidFill>
              <a:latin typeface="华文新魏" panose="02010800040101010101" pitchFamily="2" charset="-122"/>
              <a:ea typeface="+mj-ea"/>
              <a:cs typeface="+mj-cs"/>
            </a:endParaRPr>
          </a:p>
        </p:txBody>
      </p:sp>
      <p:graphicFrame>
        <p:nvGraphicFramePr>
          <p:cNvPr id="23555" name="对象 2"/>
          <p:cNvGraphicFramePr>
            <a:graphicFrameLocks noChangeAspect="1"/>
          </p:cNvGraphicFramePr>
          <p:nvPr/>
        </p:nvGraphicFramePr>
        <p:xfrm>
          <a:off x="395288" y="1341438"/>
          <a:ext cx="8580437" cy="5268912"/>
        </p:xfrm>
        <a:graphic>
          <a:graphicData uri="http://schemas.openxmlformats.org/presentationml/2006/ole">
            <mc:AlternateContent xmlns:mc="http://schemas.openxmlformats.org/markup-compatibility/2006">
              <mc:Choice xmlns:v="urn:schemas-microsoft-com:vml" Requires="v">
                <p:oleObj spid="_x0000_s3084" r:id="rId3" imgW="7868285" imgH="5260340" progId="Visio.Drawing.11">
                  <p:embed/>
                </p:oleObj>
              </mc:Choice>
              <mc:Fallback>
                <p:oleObj r:id="rId3" imgW="7868285" imgH="5260340" progId="Visio.Drawing.11">
                  <p:embed/>
                  <p:pic>
                    <p:nvPicPr>
                      <p:cNvPr id="0" name="图片 3075"/>
                      <p:cNvPicPr/>
                      <p:nvPr/>
                    </p:nvPicPr>
                    <p:blipFill>
                      <a:blip r:embed="rId4"/>
                      <a:srcRect l="13045" r="16396"/>
                      <a:stretch>
                        <a:fillRect/>
                      </a:stretch>
                    </p:blipFill>
                    <p:spPr>
                      <a:xfrm>
                        <a:off x="395288" y="1341438"/>
                        <a:ext cx="8580437" cy="526891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0" y="228600"/>
            <a:ext cx="9144000" cy="515938"/>
          </a:xfrm>
        </p:spPr>
        <p:txBody>
          <a:bodyPr vert="horz" wrap="square" lIns="91440" tIns="45720" rIns="91440" bIns="45720" anchor="t"/>
          <a:lstStyle/>
          <a:p>
            <a:pPr eaLnBrk="1" hangingPunct="1"/>
            <a:r>
              <a:rPr lang="en-US" altLang="zh-CN" sz="3200" dirty="0">
                <a:solidFill>
                  <a:srgbClr val="006600"/>
                </a:solidFill>
                <a:latin typeface="华文新魏" panose="02010800040101010101" pitchFamily="2" charset="-122"/>
              </a:rPr>
              <a:t>4.1.2</a:t>
            </a:r>
            <a:r>
              <a:rPr lang="en-US" altLang="zh-CN" sz="3200" dirty="0">
                <a:solidFill>
                  <a:srgbClr val="006600"/>
                </a:solidFill>
              </a:rPr>
              <a:t> </a:t>
            </a:r>
            <a:r>
              <a:rPr lang="en-US" altLang="zh-CN" sz="3200" dirty="0">
                <a:solidFill>
                  <a:srgbClr val="006600"/>
                </a:solidFill>
                <a:latin typeface="华文新魏" panose="02010800040101010101" pitchFamily="2" charset="-122"/>
              </a:rPr>
              <a:t>Linked Stack—</a:t>
            </a:r>
            <a:r>
              <a:rPr lang="zh-CN" altLang="en-US" sz="3200" dirty="0">
                <a:solidFill>
                  <a:srgbClr val="006600"/>
                </a:solidFill>
                <a:latin typeface="华文新魏" panose="02010800040101010101" pitchFamily="2" charset="-122"/>
              </a:rPr>
              <a:t>续</a:t>
            </a:r>
            <a:endParaRPr lang="en-US" altLang="zh-CN" sz="3200" dirty="0">
              <a:solidFill>
                <a:srgbClr val="006600"/>
              </a:solidFill>
              <a:latin typeface="华文新魏" panose="02010800040101010101" pitchFamily="2" charset="-122"/>
            </a:endParaRPr>
          </a:p>
        </p:txBody>
      </p:sp>
      <p:sp>
        <p:nvSpPr>
          <p:cNvPr id="159747" name="Rectangle 3"/>
          <p:cNvSpPr/>
          <p:nvPr/>
        </p:nvSpPr>
        <p:spPr>
          <a:xfrm>
            <a:off x="0" y="914400"/>
            <a:ext cx="9144000" cy="569913"/>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514350" lvl="0" indent="-514350" algn="just" eaLnBrk="1" hangingPunct="1">
              <a:lnSpc>
                <a:spcPct val="90000"/>
              </a:lnSpc>
              <a:spcBef>
                <a:spcPct val="50000"/>
              </a:spcBef>
              <a:buClrTx/>
              <a:buSzPct val="100000"/>
              <a:buFont typeface="Arial" panose="020B0604020202020204" pitchFamily="34" charset="0"/>
              <a:buAutoNum type="arabicPeriod" startAt="2"/>
            </a:pPr>
            <a:r>
              <a:rPr lang="en-US" altLang="zh-CN" sz="2800" dirty="0">
                <a:latin typeface="华文行楷" panose="02010800040101010101" pitchFamily="2" charset="-122"/>
                <a:ea typeface="华文行楷" panose="02010800040101010101" pitchFamily="2" charset="-122"/>
              </a:rPr>
              <a:t>Implementation</a:t>
            </a:r>
          </a:p>
          <a:p>
            <a:pPr marL="971550" lvl="1" indent="-514350" algn="just" eaLnBrk="1" hangingPunct="1">
              <a:lnSpc>
                <a:spcPct val="90000"/>
              </a:lnSpc>
              <a:spcBef>
                <a:spcPct val="50000"/>
              </a:spcBef>
              <a:buClrTx/>
              <a:buSzPct val="100000"/>
              <a:buFont typeface="华文新魏" panose="02010800040101010101" pitchFamily="2" charset="-122"/>
              <a:buAutoNum type="circleNumDbPlain"/>
            </a:pPr>
            <a:r>
              <a:rPr lang="zh-CN" altLang="en-US" sz="2800" b="0" dirty="0">
                <a:latin typeface="华文行楷" panose="02010800040101010101" pitchFamily="2" charset="-122"/>
                <a:ea typeface="华文行楷" panose="02010800040101010101" pitchFamily="2" charset="-122"/>
              </a:rPr>
              <a:t>构造函数</a:t>
            </a:r>
          </a:p>
        </p:txBody>
      </p:sp>
      <p:sp>
        <p:nvSpPr>
          <p:cNvPr id="31759" name="Rectangle 6"/>
          <p:cNvSpPr/>
          <p:nvPr/>
        </p:nvSpPr>
        <p:spPr>
          <a:xfrm>
            <a:off x="2555875" y="4149725"/>
            <a:ext cx="381000" cy="381000"/>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buClr>
                <a:schemeClr val="tx2"/>
              </a:buClr>
              <a:buSzPct val="130000"/>
              <a:buNone/>
            </a:pPr>
            <a:r>
              <a:rPr lang="en-US" altLang="zh-CN" sz="1800" dirty="0"/>
              <a:t>top</a:t>
            </a:r>
          </a:p>
        </p:txBody>
      </p:sp>
      <p:sp>
        <p:nvSpPr>
          <p:cNvPr id="31761" name="Line 21"/>
          <p:cNvSpPr/>
          <p:nvPr/>
        </p:nvSpPr>
        <p:spPr>
          <a:xfrm>
            <a:off x="2860675" y="4597400"/>
            <a:ext cx="533400" cy="0"/>
          </a:xfrm>
          <a:prstGeom prst="line">
            <a:avLst/>
          </a:prstGeom>
          <a:ln w="28575" cap="flat" cmpd="sng">
            <a:solidFill>
              <a:srgbClr val="00339A"/>
            </a:solidFill>
            <a:prstDash val="solid"/>
            <a:headEnd type="none" w="med" len="med"/>
            <a:tailEnd type="triangle" w="med" len="med"/>
          </a:ln>
        </p:spPr>
      </p:sp>
      <p:grpSp>
        <p:nvGrpSpPr>
          <p:cNvPr id="2" name="组合 38"/>
          <p:cNvGrpSpPr/>
          <p:nvPr/>
        </p:nvGrpSpPr>
        <p:grpSpPr>
          <a:xfrm>
            <a:off x="3394075" y="4005263"/>
            <a:ext cx="4419600" cy="744537"/>
            <a:chOff x="3393976" y="4005064"/>
            <a:chExt cx="4419600" cy="745232"/>
          </a:xfrm>
        </p:grpSpPr>
        <p:grpSp>
          <p:nvGrpSpPr>
            <p:cNvPr id="27673" name="Group 7"/>
            <p:cNvGrpSpPr/>
            <p:nvPr/>
          </p:nvGrpSpPr>
          <p:grpSpPr>
            <a:xfrm>
              <a:off x="3393976" y="4369296"/>
              <a:ext cx="4419600" cy="381000"/>
              <a:chOff x="960" y="3264"/>
              <a:chExt cx="2784" cy="240"/>
            </a:xfrm>
          </p:grpSpPr>
          <p:grpSp>
            <p:nvGrpSpPr>
              <p:cNvPr id="27677" name="Group 8"/>
              <p:cNvGrpSpPr/>
              <p:nvPr/>
            </p:nvGrpSpPr>
            <p:grpSpPr>
              <a:xfrm>
                <a:off x="960" y="3264"/>
                <a:ext cx="576" cy="240"/>
                <a:chOff x="912" y="2544"/>
                <a:chExt cx="576" cy="288"/>
              </a:xfrm>
            </p:grpSpPr>
            <p:sp>
              <p:nvSpPr>
                <p:cNvPr id="27688" name="Rectangle 9"/>
                <p:cNvSpPr/>
                <p:nvPr/>
              </p:nvSpPr>
              <p:spPr>
                <a:xfrm>
                  <a:off x="912" y="2544"/>
                  <a:ext cx="336" cy="288"/>
                </a:xfrm>
                <a:prstGeom prst="rect">
                  <a:avLst/>
                </a:prstGeom>
                <a:solidFill>
                  <a:srgbClr val="C0C0C0"/>
                </a:solidFill>
                <a:ln w="12700" cap="flat" cmpd="sng">
                  <a:solidFill>
                    <a:srgbClr val="00339A"/>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buClr>
                      <a:schemeClr val="tx2"/>
                    </a:buClr>
                    <a:buSzPct val="130000"/>
                    <a:buNone/>
                  </a:pPr>
                  <a:endParaRPr lang="zh-CN" altLang="zh-CN" sz="1800" baseline="-25000" dirty="0"/>
                </a:p>
              </p:txBody>
            </p:sp>
            <p:sp>
              <p:nvSpPr>
                <p:cNvPr id="27689" name="Rectangle 10"/>
                <p:cNvSpPr/>
                <p:nvPr/>
              </p:nvSpPr>
              <p:spPr>
                <a:xfrm>
                  <a:off x="1248" y="2544"/>
                  <a:ext cx="240" cy="288"/>
                </a:xfrm>
                <a:prstGeom prst="rect">
                  <a:avLst/>
                </a:prstGeom>
                <a:solidFill>
                  <a:srgbClr val="C0C0C0"/>
                </a:solidFill>
                <a:ln w="12700" cap="flat" cmpd="sng">
                  <a:solidFill>
                    <a:srgbClr val="00339A"/>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buClr>
                      <a:schemeClr val="tx2"/>
                    </a:buClr>
                    <a:buSzPct val="130000"/>
                    <a:buNone/>
                  </a:pPr>
                  <a:endParaRPr lang="zh-CN" altLang="zh-CN" sz="1800" dirty="0"/>
                </a:p>
              </p:txBody>
            </p:sp>
          </p:grpSp>
          <p:grpSp>
            <p:nvGrpSpPr>
              <p:cNvPr id="27678" name="Group 11"/>
              <p:cNvGrpSpPr/>
              <p:nvPr/>
            </p:nvGrpSpPr>
            <p:grpSpPr>
              <a:xfrm>
                <a:off x="1728" y="3264"/>
                <a:ext cx="576" cy="240"/>
                <a:chOff x="912" y="2544"/>
                <a:chExt cx="576" cy="288"/>
              </a:xfrm>
            </p:grpSpPr>
            <p:sp>
              <p:nvSpPr>
                <p:cNvPr id="27686" name="Rectangle 12"/>
                <p:cNvSpPr/>
                <p:nvPr/>
              </p:nvSpPr>
              <p:spPr>
                <a:xfrm>
                  <a:off x="912" y="2544"/>
                  <a:ext cx="336" cy="288"/>
                </a:xfrm>
                <a:prstGeom prst="rect">
                  <a:avLst/>
                </a:prstGeom>
                <a:solidFill>
                  <a:srgbClr val="C0C0C0"/>
                </a:solidFill>
                <a:ln w="12700" cap="flat" cmpd="sng">
                  <a:solidFill>
                    <a:srgbClr val="00339A"/>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buClr>
                      <a:schemeClr val="tx2"/>
                    </a:buClr>
                    <a:buSzPct val="130000"/>
                    <a:buNone/>
                  </a:pPr>
                  <a:endParaRPr lang="zh-CN" altLang="zh-CN" sz="1800" baseline="-25000" dirty="0"/>
                </a:p>
              </p:txBody>
            </p:sp>
            <p:sp>
              <p:nvSpPr>
                <p:cNvPr id="27687" name="Rectangle 13"/>
                <p:cNvSpPr/>
                <p:nvPr/>
              </p:nvSpPr>
              <p:spPr>
                <a:xfrm>
                  <a:off x="1248" y="2544"/>
                  <a:ext cx="240" cy="288"/>
                </a:xfrm>
                <a:prstGeom prst="rect">
                  <a:avLst/>
                </a:prstGeom>
                <a:solidFill>
                  <a:srgbClr val="C0C0C0"/>
                </a:solidFill>
                <a:ln w="12700" cap="flat" cmpd="sng">
                  <a:solidFill>
                    <a:srgbClr val="00339A"/>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buClr>
                      <a:schemeClr val="tx2"/>
                    </a:buClr>
                    <a:buSzPct val="130000"/>
                    <a:buNone/>
                  </a:pPr>
                  <a:endParaRPr lang="zh-CN" altLang="zh-CN" sz="1800" dirty="0"/>
                </a:p>
              </p:txBody>
            </p:sp>
          </p:grpSp>
          <p:grpSp>
            <p:nvGrpSpPr>
              <p:cNvPr id="27679" name="Group 14"/>
              <p:cNvGrpSpPr/>
              <p:nvPr/>
            </p:nvGrpSpPr>
            <p:grpSpPr>
              <a:xfrm>
                <a:off x="3168" y="3264"/>
                <a:ext cx="576" cy="240"/>
                <a:chOff x="3984" y="3120"/>
                <a:chExt cx="576" cy="288"/>
              </a:xfrm>
            </p:grpSpPr>
            <p:sp>
              <p:nvSpPr>
                <p:cNvPr id="27684" name="Rectangle 15"/>
                <p:cNvSpPr/>
                <p:nvPr/>
              </p:nvSpPr>
              <p:spPr>
                <a:xfrm>
                  <a:off x="3984" y="3120"/>
                  <a:ext cx="336" cy="288"/>
                </a:xfrm>
                <a:prstGeom prst="rect">
                  <a:avLst/>
                </a:prstGeom>
                <a:solidFill>
                  <a:srgbClr val="C0C0C0"/>
                </a:solidFill>
                <a:ln w="12700" cap="flat" cmpd="sng">
                  <a:solidFill>
                    <a:srgbClr val="00339A"/>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buClr>
                      <a:schemeClr val="tx2"/>
                    </a:buClr>
                    <a:buSzPct val="130000"/>
                    <a:buNone/>
                  </a:pPr>
                  <a:endParaRPr lang="zh-CN" altLang="zh-CN" sz="1800" baseline="-25000" dirty="0"/>
                </a:p>
              </p:txBody>
            </p:sp>
            <p:sp>
              <p:nvSpPr>
                <p:cNvPr id="27685" name="Rectangle 16"/>
                <p:cNvSpPr/>
                <p:nvPr/>
              </p:nvSpPr>
              <p:spPr>
                <a:xfrm>
                  <a:off x="4320" y="3120"/>
                  <a:ext cx="240" cy="288"/>
                </a:xfrm>
                <a:prstGeom prst="rect">
                  <a:avLst/>
                </a:prstGeom>
                <a:solidFill>
                  <a:srgbClr val="C0C0C0"/>
                </a:solidFill>
                <a:ln w="12700" cap="flat" cmpd="sng">
                  <a:solidFill>
                    <a:srgbClr val="00339A"/>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buClr>
                      <a:schemeClr val="tx2"/>
                    </a:buClr>
                    <a:buSzPct val="130000"/>
                    <a:buNone/>
                  </a:pPr>
                  <a:r>
                    <a:rPr lang="en-US" altLang="zh-CN" sz="1800" dirty="0">
                      <a:cs typeface="Arial" panose="020B0604020202020204" pitchFamily="34" charset="0"/>
                      <a:sym typeface="Symbol" panose="05050102010706020507" pitchFamily="18" charset="2"/>
                    </a:rPr>
                    <a:t></a:t>
                  </a:r>
                  <a:endParaRPr lang="en-US" altLang="zh-CN" sz="1800" dirty="0"/>
                </a:p>
              </p:txBody>
            </p:sp>
          </p:grpSp>
          <p:sp>
            <p:nvSpPr>
              <p:cNvPr id="27680" name="Line 17"/>
              <p:cNvSpPr/>
              <p:nvPr/>
            </p:nvSpPr>
            <p:spPr>
              <a:xfrm>
                <a:off x="1440" y="3360"/>
                <a:ext cx="288" cy="0"/>
              </a:xfrm>
              <a:prstGeom prst="line">
                <a:avLst/>
              </a:prstGeom>
              <a:ln w="12700" cap="flat" cmpd="sng">
                <a:solidFill>
                  <a:srgbClr val="00339A"/>
                </a:solidFill>
                <a:prstDash val="solid"/>
                <a:headEnd type="none" w="med" len="med"/>
                <a:tailEnd type="triangle" w="med" len="med"/>
              </a:ln>
            </p:spPr>
          </p:sp>
          <p:sp>
            <p:nvSpPr>
              <p:cNvPr id="27681" name="Line 18"/>
              <p:cNvSpPr/>
              <p:nvPr/>
            </p:nvSpPr>
            <p:spPr>
              <a:xfrm>
                <a:off x="2208" y="3360"/>
                <a:ext cx="336" cy="0"/>
              </a:xfrm>
              <a:prstGeom prst="line">
                <a:avLst/>
              </a:prstGeom>
              <a:ln w="12700" cap="flat" cmpd="sng">
                <a:solidFill>
                  <a:srgbClr val="00339A"/>
                </a:solidFill>
                <a:prstDash val="solid"/>
                <a:headEnd type="none" w="med" len="med"/>
                <a:tailEnd type="triangle" w="med" len="med"/>
              </a:ln>
            </p:spPr>
          </p:sp>
          <p:sp>
            <p:nvSpPr>
              <p:cNvPr id="27682" name="Line 19"/>
              <p:cNvSpPr/>
              <p:nvPr/>
            </p:nvSpPr>
            <p:spPr>
              <a:xfrm>
                <a:off x="2832" y="3360"/>
                <a:ext cx="336" cy="0"/>
              </a:xfrm>
              <a:prstGeom prst="line">
                <a:avLst/>
              </a:prstGeom>
              <a:ln w="12700" cap="flat" cmpd="sng">
                <a:solidFill>
                  <a:srgbClr val="00339A"/>
                </a:solidFill>
                <a:prstDash val="solid"/>
                <a:headEnd type="none" w="med" len="med"/>
                <a:tailEnd type="triangle" w="med" len="med"/>
              </a:ln>
            </p:spPr>
          </p:sp>
          <p:sp>
            <p:nvSpPr>
              <p:cNvPr id="27683" name="Rectangle 20"/>
              <p:cNvSpPr/>
              <p:nvPr/>
            </p:nvSpPr>
            <p:spPr>
              <a:xfrm>
                <a:off x="2544" y="3264"/>
                <a:ext cx="288" cy="240"/>
              </a:xfrm>
              <a:prstGeom prst="rect">
                <a:avLst/>
              </a:prstGeom>
              <a:noFill/>
              <a:ln w="12700">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buClr>
                    <a:schemeClr val="tx2"/>
                  </a:buClr>
                  <a:buSzPct val="130000"/>
                  <a:buNone/>
                </a:pPr>
                <a:r>
                  <a:rPr lang="en-US" altLang="zh-CN" sz="1800" dirty="0"/>
                  <a:t>…</a:t>
                </a:r>
              </a:p>
            </p:txBody>
          </p:sp>
        </p:grpSp>
        <p:grpSp>
          <p:nvGrpSpPr>
            <p:cNvPr id="27674" name="Group 24"/>
            <p:cNvGrpSpPr/>
            <p:nvPr/>
          </p:nvGrpSpPr>
          <p:grpSpPr>
            <a:xfrm>
              <a:off x="4427984" y="4005064"/>
              <a:ext cx="1066800" cy="304800"/>
              <a:chOff x="4512" y="2208"/>
              <a:chExt cx="672" cy="192"/>
            </a:xfrm>
          </p:grpSpPr>
          <p:sp>
            <p:nvSpPr>
              <p:cNvPr id="27675" name="Rectangle 25"/>
              <p:cNvSpPr/>
              <p:nvPr/>
            </p:nvSpPr>
            <p:spPr>
              <a:xfrm>
                <a:off x="4512" y="2208"/>
                <a:ext cx="288" cy="192"/>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buClr>
                    <a:schemeClr val="tx2"/>
                  </a:buClr>
                  <a:buSzPct val="130000"/>
                  <a:buNone/>
                </a:pPr>
                <a:r>
                  <a:rPr lang="en-US" altLang="zh-CN" sz="1800" dirty="0"/>
                  <a:t>data</a:t>
                </a:r>
              </a:p>
            </p:txBody>
          </p:sp>
          <p:sp>
            <p:nvSpPr>
              <p:cNvPr id="27676" name="Rectangle 26"/>
              <p:cNvSpPr/>
              <p:nvPr/>
            </p:nvSpPr>
            <p:spPr>
              <a:xfrm>
                <a:off x="4896" y="2208"/>
                <a:ext cx="288" cy="192"/>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buClr>
                    <a:schemeClr val="tx2"/>
                  </a:buClr>
                  <a:buSzPct val="130000"/>
                  <a:buNone/>
                </a:pPr>
                <a:r>
                  <a:rPr lang="en-US" altLang="zh-CN" sz="1800" dirty="0"/>
                  <a:t>next</a:t>
                </a:r>
              </a:p>
            </p:txBody>
          </p:sp>
        </p:grpSp>
      </p:grpSp>
      <p:sp>
        <p:nvSpPr>
          <p:cNvPr id="26" name="Rectangle 4"/>
          <p:cNvSpPr/>
          <p:nvPr/>
        </p:nvSpPr>
        <p:spPr>
          <a:xfrm>
            <a:off x="3203575" y="1484313"/>
            <a:ext cx="5040313" cy="576262"/>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buClrTx/>
              <a:buSzPct val="100000"/>
              <a:buFont typeface="Arial" panose="020B0604020202020204" pitchFamily="34" charset="0"/>
              <a:buNone/>
            </a:pPr>
            <a:r>
              <a:rPr lang="en-US" altLang="zh-CN" sz="1800" b="0" dirty="0">
                <a:ea typeface="楷体_GB2312" pitchFamily="49" charset="-122"/>
              </a:rPr>
              <a:t>linkstack( ):top(NULL){ };     //</a:t>
            </a:r>
            <a:r>
              <a:rPr lang="zh-CN" altLang="en-US" sz="1800" b="0" dirty="0">
                <a:ea typeface="楷体_GB2312" pitchFamily="49" charset="-122"/>
              </a:rPr>
              <a:t>置空表</a:t>
            </a:r>
          </a:p>
        </p:txBody>
      </p:sp>
      <p:grpSp>
        <p:nvGrpSpPr>
          <p:cNvPr id="8" name="组合 35"/>
          <p:cNvGrpSpPr/>
          <p:nvPr/>
        </p:nvGrpSpPr>
        <p:grpSpPr>
          <a:xfrm>
            <a:off x="2627313" y="3429000"/>
            <a:ext cx="914400" cy="504825"/>
            <a:chOff x="3546376" y="5589240"/>
            <a:chExt cx="914400" cy="504056"/>
          </a:xfrm>
        </p:grpSpPr>
        <p:sp>
          <p:nvSpPr>
            <p:cNvPr id="27669" name="Rectangle 9"/>
            <p:cNvSpPr/>
            <p:nvPr/>
          </p:nvSpPr>
          <p:spPr>
            <a:xfrm>
              <a:off x="3546376" y="5640239"/>
              <a:ext cx="533400" cy="381049"/>
            </a:xfrm>
            <a:prstGeom prst="rect">
              <a:avLst/>
            </a:prstGeom>
            <a:solidFill>
              <a:srgbClr val="C0C0C0"/>
            </a:solidFill>
            <a:ln w="12700" cap="flat" cmpd="sng">
              <a:solidFill>
                <a:srgbClr val="00339A"/>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buClr>
                  <a:schemeClr val="tx2"/>
                </a:buClr>
                <a:buSzPct val="130000"/>
                <a:buNone/>
              </a:pPr>
              <a:endParaRPr lang="zh-CN" altLang="zh-CN" sz="1800" baseline="-25000" dirty="0"/>
            </a:p>
          </p:txBody>
        </p:sp>
        <p:grpSp>
          <p:nvGrpSpPr>
            <p:cNvPr id="27670" name="组合 34"/>
            <p:cNvGrpSpPr/>
            <p:nvPr/>
          </p:nvGrpSpPr>
          <p:grpSpPr>
            <a:xfrm>
              <a:off x="3563888" y="5589240"/>
              <a:ext cx="896888" cy="504056"/>
              <a:chOff x="3563888" y="5589240"/>
              <a:chExt cx="896888" cy="504056"/>
            </a:xfrm>
          </p:grpSpPr>
          <p:sp>
            <p:nvSpPr>
              <p:cNvPr id="27671" name="Rectangle 10"/>
              <p:cNvSpPr/>
              <p:nvPr/>
            </p:nvSpPr>
            <p:spPr>
              <a:xfrm>
                <a:off x="4079776" y="5640239"/>
                <a:ext cx="381000" cy="381049"/>
              </a:xfrm>
              <a:prstGeom prst="rect">
                <a:avLst/>
              </a:prstGeom>
              <a:solidFill>
                <a:srgbClr val="C0C0C0"/>
              </a:solidFill>
              <a:ln w="12700" cap="flat" cmpd="sng">
                <a:solidFill>
                  <a:srgbClr val="00339A"/>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buClr>
                    <a:schemeClr val="tx2"/>
                  </a:buClr>
                  <a:buSzPct val="130000"/>
                  <a:buNone/>
                </a:pPr>
                <a:endParaRPr lang="zh-CN" altLang="zh-CN" sz="1800" dirty="0"/>
              </a:p>
            </p:txBody>
          </p:sp>
          <p:sp>
            <p:nvSpPr>
              <p:cNvPr id="27672" name="Rectangle 4"/>
              <p:cNvSpPr/>
              <p:nvPr/>
            </p:nvSpPr>
            <p:spPr>
              <a:xfrm>
                <a:off x="3563888" y="5589240"/>
                <a:ext cx="360040" cy="504056"/>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buClrTx/>
                  <a:buSzPct val="100000"/>
                  <a:buFont typeface="Arial" panose="020B0604020202020204" pitchFamily="34" charset="0"/>
                  <a:buNone/>
                </a:pPr>
                <a:r>
                  <a:rPr lang="en-US" altLang="zh-CN" sz="1800" dirty="0">
                    <a:ea typeface="楷体_GB2312" pitchFamily="49" charset="-122"/>
                  </a:rPr>
                  <a:t>x</a:t>
                </a:r>
                <a:endParaRPr lang="zh-CN" altLang="en-US" sz="1800" dirty="0">
                  <a:ea typeface="楷体_GB2312" pitchFamily="49" charset="-122"/>
                </a:endParaRPr>
              </a:p>
            </p:txBody>
          </p:sp>
        </p:grpSp>
      </p:grpSp>
      <p:grpSp>
        <p:nvGrpSpPr>
          <p:cNvPr id="10" name="组合 37"/>
          <p:cNvGrpSpPr/>
          <p:nvPr/>
        </p:nvGrpSpPr>
        <p:grpSpPr>
          <a:xfrm>
            <a:off x="3348038" y="3716338"/>
            <a:ext cx="431800" cy="649287"/>
            <a:chOff x="3347864" y="3717032"/>
            <a:chExt cx="432048" cy="648072"/>
          </a:xfrm>
        </p:grpSpPr>
        <p:sp>
          <p:nvSpPr>
            <p:cNvPr id="27667" name="Line 17"/>
            <p:cNvSpPr/>
            <p:nvPr/>
          </p:nvSpPr>
          <p:spPr>
            <a:xfrm>
              <a:off x="3779912" y="3717032"/>
              <a:ext cx="0" cy="648072"/>
            </a:xfrm>
            <a:prstGeom prst="line">
              <a:avLst/>
            </a:prstGeom>
            <a:ln w="28575" cap="flat" cmpd="sng">
              <a:solidFill>
                <a:srgbClr val="00339A"/>
              </a:solidFill>
              <a:prstDash val="solid"/>
              <a:headEnd type="none" w="med" len="med"/>
              <a:tailEnd type="triangle" w="med" len="med"/>
            </a:ln>
          </p:spPr>
        </p:sp>
        <p:sp>
          <p:nvSpPr>
            <p:cNvPr id="27668" name="Line 17"/>
            <p:cNvSpPr/>
            <p:nvPr/>
          </p:nvSpPr>
          <p:spPr>
            <a:xfrm>
              <a:off x="3347864" y="3717032"/>
              <a:ext cx="432048" cy="0"/>
            </a:xfrm>
            <a:prstGeom prst="line">
              <a:avLst/>
            </a:prstGeom>
            <a:ln w="28575" cap="flat" cmpd="sng">
              <a:solidFill>
                <a:srgbClr val="00339A"/>
              </a:solidFill>
              <a:prstDash val="solid"/>
              <a:headEnd type="none" w="med" len="med"/>
              <a:tailEnd type="none" w="med" len="med"/>
            </a:ln>
          </p:spPr>
        </p:sp>
      </p:grpSp>
      <p:sp>
        <p:nvSpPr>
          <p:cNvPr id="40" name="Rectangle 3"/>
          <p:cNvSpPr/>
          <p:nvPr/>
        </p:nvSpPr>
        <p:spPr>
          <a:xfrm>
            <a:off x="0" y="2060575"/>
            <a:ext cx="9144000" cy="569913"/>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971550" lvl="1" indent="-514350" algn="just" eaLnBrk="1" hangingPunct="1">
              <a:lnSpc>
                <a:spcPct val="90000"/>
              </a:lnSpc>
              <a:spcBef>
                <a:spcPct val="50000"/>
              </a:spcBef>
              <a:buClrTx/>
              <a:buSzPct val="100000"/>
              <a:buFont typeface="华文新魏" panose="02010800040101010101" pitchFamily="2" charset="-122"/>
              <a:buAutoNum type="circleNumDbPlain" startAt="2"/>
            </a:pPr>
            <a:r>
              <a:rPr lang="zh-CN" altLang="en-US" sz="2800" b="0" dirty="0">
                <a:latin typeface="华文行楷" panose="02010800040101010101" pitchFamily="2" charset="-122"/>
                <a:ea typeface="华文行楷" panose="02010800040101010101" pitchFamily="2" charset="-122"/>
              </a:rPr>
              <a:t>进栈</a:t>
            </a:r>
          </a:p>
        </p:txBody>
      </p:sp>
      <p:sp>
        <p:nvSpPr>
          <p:cNvPr id="41" name="Rectangle 6"/>
          <p:cNvSpPr/>
          <p:nvPr/>
        </p:nvSpPr>
        <p:spPr>
          <a:xfrm>
            <a:off x="1819275" y="3195638"/>
            <a:ext cx="381000" cy="381000"/>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buClr>
                <a:schemeClr val="tx2"/>
              </a:buClr>
              <a:buSzPct val="130000"/>
              <a:buNone/>
            </a:pPr>
            <a:r>
              <a:rPr lang="en-US" altLang="zh-CN" sz="1800" dirty="0"/>
              <a:t>top</a:t>
            </a:r>
          </a:p>
        </p:txBody>
      </p:sp>
      <p:sp>
        <p:nvSpPr>
          <p:cNvPr id="42" name="Line 21"/>
          <p:cNvSpPr/>
          <p:nvPr/>
        </p:nvSpPr>
        <p:spPr>
          <a:xfrm>
            <a:off x="2124075" y="3644900"/>
            <a:ext cx="533400" cy="0"/>
          </a:xfrm>
          <a:prstGeom prst="line">
            <a:avLst/>
          </a:prstGeom>
          <a:ln w="28575" cap="flat" cmpd="sng">
            <a:solidFill>
              <a:srgbClr val="00339A"/>
            </a:solidFill>
            <a:prstDash val="solid"/>
            <a:headEnd type="none" w="med" len="med"/>
            <a:tailEnd type="triangle" w="med" len="med"/>
          </a:ln>
        </p:spPr>
      </p:sp>
      <p:sp>
        <p:nvSpPr>
          <p:cNvPr id="43" name="Rectangle 4"/>
          <p:cNvSpPr/>
          <p:nvPr/>
        </p:nvSpPr>
        <p:spPr>
          <a:xfrm>
            <a:off x="2484438" y="2060575"/>
            <a:ext cx="5040312" cy="576263"/>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buClrTx/>
              <a:buSzPct val="100000"/>
              <a:buFont typeface="Arial" panose="020B0604020202020204" pitchFamily="34" charset="0"/>
              <a:buNone/>
            </a:pPr>
            <a:r>
              <a:rPr lang="en-US" altLang="zh-CN" sz="1800" b="0" dirty="0">
                <a:ea typeface="楷体_GB2312" pitchFamily="49" charset="-122"/>
              </a:rPr>
              <a:t>top = </a:t>
            </a:r>
            <a:r>
              <a:rPr lang="en-US" altLang="zh-CN" sz="1800" dirty="0">
                <a:ea typeface="楷体_GB2312" pitchFamily="49" charset="-122"/>
              </a:rPr>
              <a:t>new </a:t>
            </a:r>
            <a:r>
              <a:rPr lang="en-US" altLang="zh-CN" sz="1800" b="0" dirty="0">
                <a:ea typeface="楷体_GB2312" pitchFamily="49" charset="-122"/>
              </a:rPr>
              <a:t> node&lt;type&gt; (X, top);</a:t>
            </a:r>
            <a:endParaRPr lang="zh-CN" altLang="en-US" sz="1800" b="0" dirty="0">
              <a:ea typeface="楷体_GB2312" pitchFamily="49" charset="-122"/>
            </a:endParaRPr>
          </a:p>
        </p:txBody>
      </p:sp>
      <p:sp>
        <p:nvSpPr>
          <p:cNvPr id="44" name="Rectangle 3"/>
          <p:cNvSpPr/>
          <p:nvPr/>
        </p:nvSpPr>
        <p:spPr>
          <a:xfrm>
            <a:off x="0" y="2636838"/>
            <a:ext cx="9144000" cy="569912"/>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971550" lvl="1" indent="-514350" algn="just" eaLnBrk="1" hangingPunct="1">
              <a:lnSpc>
                <a:spcPct val="90000"/>
              </a:lnSpc>
              <a:spcBef>
                <a:spcPct val="50000"/>
              </a:spcBef>
              <a:buClrTx/>
              <a:buSzPct val="100000"/>
              <a:buFont typeface="华文新魏" panose="02010800040101010101" pitchFamily="2" charset="-122"/>
              <a:buAutoNum type="circleNumDbPlain" startAt="3"/>
            </a:pPr>
            <a:r>
              <a:rPr lang="zh-CN" altLang="en-US" sz="2800" b="0" dirty="0">
                <a:latin typeface="华文行楷" panose="02010800040101010101" pitchFamily="2" charset="-122"/>
                <a:ea typeface="华文行楷" panose="02010800040101010101" pitchFamily="2" charset="-122"/>
              </a:rPr>
              <a:t>出栈</a:t>
            </a:r>
          </a:p>
        </p:txBody>
      </p:sp>
      <p:sp>
        <p:nvSpPr>
          <p:cNvPr id="45" name="Rectangle 6"/>
          <p:cNvSpPr/>
          <p:nvPr/>
        </p:nvSpPr>
        <p:spPr>
          <a:xfrm>
            <a:off x="2987675" y="2997200"/>
            <a:ext cx="381000" cy="381000"/>
          </a:xfrm>
          <a:prstGeom prst="rect">
            <a:avLst/>
          </a:prstGeom>
          <a:no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buClr>
                <a:schemeClr val="tx2"/>
              </a:buClr>
              <a:buSzPct val="130000"/>
              <a:buNone/>
            </a:pPr>
            <a:r>
              <a:rPr lang="en-US" altLang="zh-CN" sz="1800" dirty="0"/>
              <a:t>p</a:t>
            </a:r>
          </a:p>
        </p:txBody>
      </p:sp>
      <p:sp>
        <p:nvSpPr>
          <p:cNvPr id="46" name="Line 21"/>
          <p:cNvSpPr/>
          <p:nvPr/>
        </p:nvSpPr>
        <p:spPr>
          <a:xfrm>
            <a:off x="1979613" y="3573463"/>
            <a:ext cx="1368425" cy="935037"/>
          </a:xfrm>
          <a:prstGeom prst="line">
            <a:avLst/>
          </a:prstGeom>
          <a:ln w="28575" cap="flat" cmpd="sng">
            <a:solidFill>
              <a:srgbClr val="00339A"/>
            </a:solidFill>
            <a:prstDash val="solid"/>
            <a:headEnd type="none" w="med" len="med"/>
            <a:tailEnd type="triangle" w="med" len="med"/>
          </a:ln>
        </p:spPr>
      </p:sp>
      <p:sp>
        <p:nvSpPr>
          <p:cNvPr id="47" name="Rectangle 4"/>
          <p:cNvSpPr/>
          <p:nvPr/>
        </p:nvSpPr>
        <p:spPr>
          <a:xfrm>
            <a:off x="3708400" y="2636838"/>
            <a:ext cx="5040313" cy="1008062"/>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buClrTx/>
              <a:buSzPct val="100000"/>
              <a:buFont typeface="Arial" panose="020B0604020202020204" pitchFamily="34" charset="0"/>
              <a:buNone/>
            </a:pPr>
            <a:r>
              <a:rPr lang="en-US" altLang="zh-CN" sz="1800" dirty="0">
                <a:ea typeface="楷体_GB2312" pitchFamily="49" charset="-122"/>
              </a:rPr>
              <a:t>if</a:t>
            </a:r>
            <a:r>
              <a:rPr lang="en-US" altLang="zh-CN" sz="1800" b="0" dirty="0">
                <a:ea typeface="楷体_GB2312" pitchFamily="49" charset="-122"/>
              </a:rPr>
              <a:t> (top = = NULL)     //</a:t>
            </a:r>
            <a:r>
              <a:rPr lang="zh-CN" altLang="en-US" sz="1800" b="0" dirty="0">
                <a:ea typeface="楷体_GB2312" pitchFamily="49" charset="-122"/>
              </a:rPr>
              <a:t>空栈</a:t>
            </a:r>
            <a:endParaRPr lang="en-US" altLang="zh-CN" sz="1800" b="0" dirty="0">
              <a:ea typeface="楷体_GB2312" pitchFamily="49" charset="-122"/>
            </a:endParaRPr>
          </a:p>
          <a:p>
            <a:pPr marL="457200" lvl="0" indent="-457200" algn="just" eaLnBrk="1" hangingPunct="1">
              <a:buClrTx/>
              <a:buSzPct val="100000"/>
              <a:buFont typeface="Arial" panose="020B0604020202020204" pitchFamily="34" charset="0"/>
              <a:buNone/>
            </a:pPr>
            <a:r>
              <a:rPr lang="en-US" altLang="zh-CN" sz="1800" b="0" dirty="0">
                <a:ea typeface="楷体_GB2312" pitchFamily="49" charset="-122"/>
              </a:rPr>
              <a:t>{ </a:t>
            </a:r>
            <a:r>
              <a:rPr lang="zh-CN" altLang="en-US" sz="1800" dirty="0">
                <a:ea typeface="楷体_GB2312" pitchFamily="49" charset="-122"/>
              </a:rPr>
              <a:t>	</a:t>
            </a:r>
            <a:r>
              <a:rPr lang="en-US" altLang="zh-CN" sz="1800" dirty="0">
                <a:ea typeface="楷体_GB2312" pitchFamily="49" charset="-122"/>
              </a:rPr>
              <a:t>cout </a:t>
            </a:r>
            <a:r>
              <a:rPr lang="en-US" altLang="zh-CN" sz="1800" b="0" dirty="0">
                <a:ea typeface="楷体_GB2312" pitchFamily="49" charset="-122"/>
              </a:rPr>
              <a:t>&lt;&lt; “</a:t>
            </a:r>
            <a:r>
              <a:rPr lang="zh-CN" altLang="en-US" sz="1800" b="0" dirty="0">
                <a:ea typeface="楷体_GB2312" pitchFamily="49" charset="-122"/>
              </a:rPr>
              <a:t>栈已空</a:t>
            </a:r>
            <a:r>
              <a:rPr lang="en-US" altLang="zh-CN" sz="1800" b="0" dirty="0">
                <a:ea typeface="楷体_GB2312" pitchFamily="49" charset="-122"/>
              </a:rPr>
              <a:t>!” &lt;&lt; </a:t>
            </a:r>
            <a:r>
              <a:rPr lang="en-US" altLang="zh-CN" sz="1800" dirty="0">
                <a:ea typeface="楷体_GB2312" pitchFamily="49" charset="-122"/>
              </a:rPr>
              <a:t>endl</a:t>
            </a:r>
            <a:r>
              <a:rPr lang="en-US" altLang="zh-CN" sz="1800" b="0" dirty="0">
                <a:ea typeface="楷体_GB2312" pitchFamily="49" charset="-122"/>
              </a:rPr>
              <a:t>;	}</a:t>
            </a:r>
          </a:p>
        </p:txBody>
      </p:sp>
      <p:sp>
        <p:nvSpPr>
          <p:cNvPr id="48" name="Rectangle 8"/>
          <p:cNvSpPr/>
          <p:nvPr/>
        </p:nvSpPr>
        <p:spPr>
          <a:xfrm>
            <a:off x="179388" y="4724400"/>
            <a:ext cx="6913562" cy="2017713"/>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spcBef>
                <a:spcPts val="300"/>
              </a:spcBef>
              <a:buClrTx/>
              <a:buSzPct val="100000"/>
              <a:buFont typeface="Arial" panose="020B0604020202020204" pitchFamily="34" charset="0"/>
              <a:buNone/>
            </a:pPr>
            <a:r>
              <a:rPr lang="en-US" altLang="zh-CN" sz="1800" b="0" dirty="0">
                <a:ea typeface="楷体_GB2312" pitchFamily="49" charset="-122"/>
              </a:rPr>
              <a:t>	node&lt;type&gt; * p = top;</a:t>
            </a:r>
          </a:p>
          <a:p>
            <a:pPr marL="457200" lvl="0" indent="-457200" algn="just" eaLnBrk="1" hangingPunct="1">
              <a:spcBef>
                <a:spcPts val="300"/>
              </a:spcBef>
              <a:buClrTx/>
              <a:buSzPct val="100000"/>
              <a:buFont typeface="Arial" panose="020B0604020202020204" pitchFamily="34" charset="0"/>
              <a:buNone/>
            </a:pPr>
            <a:r>
              <a:rPr lang="en-US" altLang="zh-CN" sz="1800" b="0" dirty="0">
                <a:ea typeface="楷体_GB2312" pitchFamily="49" charset="-122"/>
              </a:rPr>
              <a:t>	type  item = top-&gt;data;              //</a:t>
            </a:r>
            <a:r>
              <a:rPr lang="zh-CN" altLang="en-US" sz="1800" b="0" dirty="0">
                <a:ea typeface="楷体_GB2312" pitchFamily="49" charset="-122"/>
              </a:rPr>
              <a:t>取栈顶元素的值</a:t>
            </a:r>
          </a:p>
          <a:p>
            <a:pPr marL="457200" lvl="0" indent="-457200" algn="just" eaLnBrk="1" hangingPunct="1">
              <a:spcBef>
                <a:spcPts val="300"/>
              </a:spcBef>
              <a:buClrTx/>
              <a:buSzPct val="100000"/>
              <a:buFont typeface="Arial" panose="020B0604020202020204" pitchFamily="34" charset="0"/>
              <a:buNone/>
            </a:pPr>
            <a:r>
              <a:rPr lang="zh-CN" altLang="en-US" sz="1800" b="0" dirty="0">
                <a:ea typeface="楷体_GB2312" pitchFamily="49" charset="-122"/>
              </a:rPr>
              <a:t>	</a:t>
            </a:r>
            <a:r>
              <a:rPr lang="en-US" altLang="zh-CN" sz="2000" dirty="0">
                <a:ea typeface="楷体_GB2312" pitchFamily="49" charset="-122"/>
              </a:rPr>
              <a:t>top = p-&gt;next;                    //</a:t>
            </a:r>
            <a:r>
              <a:rPr lang="zh-CN" altLang="en-US" sz="2000" dirty="0">
                <a:ea typeface="楷体_GB2312" pitchFamily="49" charset="-122"/>
              </a:rPr>
              <a:t>重新定义头结点</a:t>
            </a:r>
          </a:p>
          <a:p>
            <a:pPr marL="457200" lvl="0" indent="-457200" algn="just" eaLnBrk="1" hangingPunct="1">
              <a:spcBef>
                <a:spcPts val="300"/>
              </a:spcBef>
              <a:buClrTx/>
              <a:buSzPct val="100000"/>
              <a:buFont typeface="Arial" panose="020B0604020202020204" pitchFamily="34" charset="0"/>
              <a:buNone/>
            </a:pPr>
            <a:r>
              <a:rPr lang="zh-CN" altLang="en-US" sz="2000" dirty="0">
                <a:ea typeface="楷体_GB2312" pitchFamily="49" charset="-122"/>
              </a:rPr>
              <a:t>	</a:t>
            </a:r>
            <a:r>
              <a:rPr lang="en-US" altLang="zh-CN" sz="2000" dirty="0">
                <a:ea typeface="楷体_GB2312" pitchFamily="49" charset="-122"/>
              </a:rPr>
              <a:t>delete  p;</a:t>
            </a:r>
          </a:p>
          <a:p>
            <a:pPr marL="457200" lvl="0" indent="-457200" algn="just" eaLnBrk="1" hangingPunct="1">
              <a:spcBef>
                <a:spcPts val="300"/>
              </a:spcBef>
              <a:buClrTx/>
              <a:buSzPct val="100000"/>
              <a:buFont typeface="Arial" panose="020B0604020202020204" pitchFamily="34" charset="0"/>
              <a:buNone/>
            </a:pPr>
            <a:r>
              <a:rPr lang="en-US" altLang="zh-CN" sz="1800" dirty="0">
                <a:ea typeface="楷体_GB2312" pitchFamily="49" charset="-122"/>
              </a:rPr>
              <a:t>	return</a:t>
            </a:r>
            <a:r>
              <a:rPr lang="en-US" altLang="zh-CN" sz="1800" b="0" dirty="0">
                <a:ea typeface="楷体_GB2312" pitchFamily="49" charset="-122"/>
              </a:rPr>
              <a:t> item;                     //</a:t>
            </a:r>
            <a:r>
              <a:rPr lang="zh-CN" altLang="en-US" sz="1800" b="0" dirty="0">
                <a:ea typeface="楷体_GB2312" pitchFamily="49" charset="-122"/>
              </a:rPr>
              <a:t>返回栈顶元素的值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9747"/>
                                        </p:tgtEl>
                                        <p:attrNameLst>
                                          <p:attrName>style.visibility</p:attrName>
                                        </p:attrNameLst>
                                      </p:cBhvr>
                                      <p:to>
                                        <p:strVal val="visible"/>
                                      </p:to>
                                    </p:set>
                                    <p:anim calcmode="lin" valueType="num">
                                      <p:cBhvr additive="base">
                                        <p:cTn id="7" dur="500" fill="hold"/>
                                        <p:tgtEl>
                                          <p:spTgt spid="159747"/>
                                        </p:tgtEl>
                                        <p:attrNameLst>
                                          <p:attrName>ppt_x</p:attrName>
                                        </p:attrNameLst>
                                      </p:cBhvr>
                                      <p:tavLst>
                                        <p:tav tm="0">
                                          <p:val>
                                            <p:strVal val="0-#ppt_w/2"/>
                                          </p:val>
                                        </p:tav>
                                        <p:tav tm="100000">
                                          <p:val>
                                            <p:strVal val="#ppt_x"/>
                                          </p:val>
                                        </p:tav>
                                      </p:tavLst>
                                    </p:anim>
                                    <p:anim calcmode="lin" valueType="num">
                                      <p:cBhvr additive="base">
                                        <p:cTn id="8" dur="500" fill="hold"/>
                                        <p:tgtEl>
                                          <p:spTgt spid="15974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barn(outHorizontal)">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0"/>
                                        </p:tgtEl>
                                        <p:attrNameLst>
                                          <p:attrName>style.visibility</p:attrName>
                                        </p:attrNameLst>
                                      </p:cBhvr>
                                      <p:to>
                                        <p:strVal val="visible"/>
                                      </p:to>
                                    </p:set>
                                    <p:anim calcmode="lin" valueType="num">
                                      <p:cBhvr additive="base">
                                        <p:cTn id="18" dur="500" fill="hold"/>
                                        <p:tgtEl>
                                          <p:spTgt spid="40"/>
                                        </p:tgtEl>
                                        <p:attrNameLst>
                                          <p:attrName>ppt_x</p:attrName>
                                        </p:attrNameLst>
                                      </p:cBhvr>
                                      <p:tavLst>
                                        <p:tav tm="0">
                                          <p:val>
                                            <p:strVal val="0-#ppt_w/2"/>
                                          </p:val>
                                        </p:tav>
                                        <p:tav tm="100000">
                                          <p:val>
                                            <p:strVal val="#ppt_x"/>
                                          </p:val>
                                        </p:tav>
                                      </p:tavLst>
                                    </p:anim>
                                    <p:anim calcmode="lin" valueType="num">
                                      <p:cBhvr additive="base">
                                        <p:cTn id="19"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31761"/>
                                        </p:tgtEl>
                                        <p:attrNameLst>
                                          <p:attrName>style.visibility</p:attrName>
                                        </p:attrNameLst>
                                      </p:cBhvr>
                                      <p:to>
                                        <p:strVal val="visible"/>
                                      </p:to>
                                    </p:set>
                                    <p:animEffect transition="in" filter="box(in)">
                                      <p:cBhvr>
                                        <p:cTn id="24" dur="500"/>
                                        <p:tgtEl>
                                          <p:spTgt spid="31761"/>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31759"/>
                                        </p:tgtEl>
                                        <p:attrNameLst>
                                          <p:attrName>style.visibility</p:attrName>
                                        </p:attrNameLst>
                                      </p:cBhvr>
                                      <p:to>
                                        <p:strVal val="visible"/>
                                      </p:to>
                                    </p:set>
                                    <p:animEffect transition="in" filter="box(in)">
                                      <p:cBhvr>
                                        <p:cTn id="27" dur="500"/>
                                        <p:tgtEl>
                                          <p:spTgt spid="31759"/>
                                        </p:tgtEl>
                                      </p:cBhvr>
                                    </p:animEffect>
                                  </p:childTnLst>
                                </p:cTn>
                              </p:par>
                              <p:par>
                                <p:cTn id="28" presetID="4" presetClass="entr" presetSubtype="16" fill="hold"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ox(in)">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box(in)">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box(in)">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xit" presetSubtype="16" fill="hold" nodeType="clickEffect">
                                  <p:stCondLst>
                                    <p:cond delay="0"/>
                                  </p:stCondLst>
                                  <p:childTnLst>
                                    <p:animEffect transition="out" filter="box(in)">
                                      <p:cBhvr>
                                        <p:cTn id="44" dur="500"/>
                                        <p:tgtEl>
                                          <p:spTgt spid="31761"/>
                                        </p:tgtEl>
                                      </p:cBhvr>
                                    </p:animEffect>
                                    <p:set>
                                      <p:cBhvr>
                                        <p:cTn id="45" dur="1" fill="hold">
                                          <p:stCondLst>
                                            <p:cond delay="499"/>
                                          </p:stCondLst>
                                        </p:cTn>
                                        <p:tgtEl>
                                          <p:spTgt spid="31761"/>
                                        </p:tgtEl>
                                        <p:attrNameLst>
                                          <p:attrName>style.visibility</p:attrName>
                                        </p:attrNameLst>
                                      </p:cBhvr>
                                      <p:to>
                                        <p:strVal val="hidden"/>
                                      </p:to>
                                    </p:set>
                                  </p:childTnLst>
                                </p:cTn>
                              </p:par>
                              <p:par>
                                <p:cTn id="46" presetID="4" presetClass="exit" presetSubtype="16" fill="hold" grpId="1" nodeType="withEffect">
                                  <p:stCondLst>
                                    <p:cond delay="0"/>
                                  </p:stCondLst>
                                  <p:childTnLst>
                                    <p:animEffect transition="out" filter="box(in)">
                                      <p:cBhvr>
                                        <p:cTn id="47" dur="500"/>
                                        <p:tgtEl>
                                          <p:spTgt spid="31759"/>
                                        </p:tgtEl>
                                      </p:cBhvr>
                                    </p:animEffect>
                                    <p:set>
                                      <p:cBhvr>
                                        <p:cTn id="48" dur="1" fill="hold">
                                          <p:stCondLst>
                                            <p:cond delay="499"/>
                                          </p:stCondLst>
                                        </p:cTn>
                                        <p:tgtEl>
                                          <p:spTgt spid="3175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nodeType="clickEffect">
                                  <p:stCondLst>
                                    <p:cond delay="0"/>
                                  </p:stCondLst>
                                  <p:childTnLst>
                                    <p:set>
                                      <p:cBhvr>
                                        <p:cTn id="52" dur="1" fill="hold">
                                          <p:stCondLst>
                                            <p:cond delay="0"/>
                                          </p:stCondLst>
                                        </p:cTn>
                                        <p:tgtEl>
                                          <p:spTgt spid="42"/>
                                        </p:tgtEl>
                                        <p:attrNameLst>
                                          <p:attrName>style.visibility</p:attrName>
                                        </p:attrNameLst>
                                      </p:cBhvr>
                                      <p:to>
                                        <p:strVal val="visible"/>
                                      </p:to>
                                    </p:set>
                                    <p:animEffect transition="in" filter="box(in)">
                                      <p:cBhvr>
                                        <p:cTn id="53" dur="500"/>
                                        <p:tgtEl>
                                          <p:spTgt spid="42"/>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box(in)">
                                      <p:cBhvr>
                                        <p:cTn id="56" dur="500"/>
                                        <p:tgtEl>
                                          <p:spTgt spid="41"/>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42" fill="hold" grpId="0" nodeType="click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barn(outHorizontal)">
                                      <p:cBhvr>
                                        <p:cTn id="61" dur="500"/>
                                        <p:tgtEl>
                                          <p:spTgt spid="43"/>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grpId="0" nodeType="clickEffect">
                                  <p:stCondLst>
                                    <p:cond delay="0"/>
                                  </p:stCondLst>
                                  <p:childTnLst>
                                    <p:set>
                                      <p:cBhvr>
                                        <p:cTn id="65" dur="1" fill="hold">
                                          <p:stCondLst>
                                            <p:cond delay="0"/>
                                          </p:stCondLst>
                                        </p:cTn>
                                        <p:tgtEl>
                                          <p:spTgt spid="44"/>
                                        </p:tgtEl>
                                        <p:attrNameLst>
                                          <p:attrName>style.visibility</p:attrName>
                                        </p:attrNameLst>
                                      </p:cBhvr>
                                      <p:to>
                                        <p:strVal val="visible"/>
                                      </p:to>
                                    </p:set>
                                    <p:anim calcmode="lin" valueType="num">
                                      <p:cBhvr additive="base">
                                        <p:cTn id="66" dur="500" fill="hold"/>
                                        <p:tgtEl>
                                          <p:spTgt spid="44"/>
                                        </p:tgtEl>
                                        <p:attrNameLst>
                                          <p:attrName>ppt_x</p:attrName>
                                        </p:attrNameLst>
                                      </p:cBhvr>
                                      <p:tavLst>
                                        <p:tav tm="0">
                                          <p:val>
                                            <p:strVal val="0-#ppt_w/2"/>
                                          </p:val>
                                        </p:tav>
                                        <p:tav tm="100000">
                                          <p:val>
                                            <p:strVal val="#ppt_x"/>
                                          </p:val>
                                        </p:tav>
                                      </p:tavLst>
                                    </p:anim>
                                    <p:anim calcmode="lin" valueType="num">
                                      <p:cBhvr additive="base">
                                        <p:cTn id="67"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6" presetClass="entr" presetSubtype="42" fill="hold" nodeType="click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barn(outHorizontal)">
                                      <p:cBhvr>
                                        <p:cTn id="72" dur="500"/>
                                        <p:tgtEl>
                                          <p:spTgt spid="47"/>
                                        </p:tgtEl>
                                      </p:cBhvr>
                                    </p:animEffect>
                                  </p:childTnLst>
                                </p:cTn>
                              </p:par>
                              <p:par>
                                <p:cTn id="73" presetID="4" presetClass="entr" presetSubtype="16" fill="hold" grpId="0" nodeType="withEffect">
                                  <p:stCondLst>
                                    <p:cond delay="0"/>
                                  </p:stCondLst>
                                  <p:childTnLst>
                                    <p:set>
                                      <p:cBhvr>
                                        <p:cTn id="74" dur="1" fill="hold">
                                          <p:stCondLst>
                                            <p:cond delay="0"/>
                                          </p:stCondLst>
                                        </p:cTn>
                                        <p:tgtEl>
                                          <p:spTgt spid="45"/>
                                        </p:tgtEl>
                                        <p:attrNameLst>
                                          <p:attrName>style.visibility</p:attrName>
                                        </p:attrNameLst>
                                      </p:cBhvr>
                                      <p:to>
                                        <p:strVal val="visible"/>
                                      </p:to>
                                    </p:set>
                                    <p:animEffect transition="in" filter="box(in)">
                                      <p:cBhvr>
                                        <p:cTn id="75" dur="500"/>
                                        <p:tgtEl>
                                          <p:spTgt spid="45"/>
                                        </p:tgtEl>
                                      </p:cBhvr>
                                    </p:animEffect>
                                  </p:childTnLst>
                                </p:cTn>
                              </p:par>
                            </p:childTnLst>
                          </p:cTn>
                        </p:par>
                      </p:childTnLst>
                    </p:cTn>
                  </p:par>
                  <p:par>
                    <p:cTn id="76" fill="hold">
                      <p:stCondLst>
                        <p:cond delay="indefinite"/>
                      </p:stCondLst>
                      <p:childTnLst>
                        <p:par>
                          <p:cTn id="77" fill="hold">
                            <p:stCondLst>
                              <p:cond delay="0"/>
                            </p:stCondLst>
                            <p:childTnLst>
                              <p:par>
                                <p:cTn id="78" presetID="16" presetClass="entr" presetSubtype="42" fill="hold" grpId="0" nodeType="clickEffect">
                                  <p:stCondLst>
                                    <p:cond delay="0"/>
                                  </p:stCondLst>
                                  <p:childTnLst>
                                    <p:set>
                                      <p:cBhvr>
                                        <p:cTn id="79" dur="1" fill="hold">
                                          <p:stCondLst>
                                            <p:cond delay="0"/>
                                          </p:stCondLst>
                                        </p:cTn>
                                        <p:tgtEl>
                                          <p:spTgt spid="48">
                                            <p:txEl>
                                              <p:pRg st="0" end="0"/>
                                            </p:txEl>
                                          </p:spTgt>
                                        </p:tgtEl>
                                        <p:attrNameLst>
                                          <p:attrName>style.visibility</p:attrName>
                                        </p:attrNameLst>
                                      </p:cBhvr>
                                      <p:to>
                                        <p:strVal val="visible"/>
                                      </p:to>
                                    </p:set>
                                    <p:animEffect transition="in" filter="barn(outHorizontal)">
                                      <p:cBhvr>
                                        <p:cTn id="80" dur="500"/>
                                        <p:tgtEl>
                                          <p:spTgt spid="48">
                                            <p:txEl>
                                              <p:pRg st="0" end="0"/>
                                            </p:txEl>
                                          </p:spTgt>
                                        </p:tgtEl>
                                      </p:cBhvr>
                                    </p:animEffect>
                                  </p:childTnLst>
                                </p:cTn>
                              </p:par>
                              <p:par>
                                <p:cTn id="81" presetID="16" presetClass="entr" presetSubtype="42" fill="hold" grpId="0" nodeType="withEffect">
                                  <p:stCondLst>
                                    <p:cond delay="0"/>
                                  </p:stCondLst>
                                  <p:childTnLst>
                                    <p:set>
                                      <p:cBhvr>
                                        <p:cTn id="82" dur="1" fill="hold">
                                          <p:stCondLst>
                                            <p:cond delay="0"/>
                                          </p:stCondLst>
                                        </p:cTn>
                                        <p:tgtEl>
                                          <p:spTgt spid="48">
                                            <p:txEl>
                                              <p:pRg st="1" end="1"/>
                                            </p:txEl>
                                          </p:spTgt>
                                        </p:tgtEl>
                                        <p:attrNameLst>
                                          <p:attrName>style.visibility</p:attrName>
                                        </p:attrNameLst>
                                      </p:cBhvr>
                                      <p:to>
                                        <p:strVal val="visible"/>
                                      </p:to>
                                    </p:set>
                                    <p:animEffect transition="in" filter="barn(outHorizontal)">
                                      <p:cBhvr>
                                        <p:cTn id="83" dur="500"/>
                                        <p:tgtEl>
                                          <p:spTgt spid="48">
                                            <p:txEl>
                                              <p:pRg st="1" end="1"/>
                                            </p:txEl>
                                          </p:spTgt>
                                        </p:tgtEl>
                                      </p:cBhvr>
                                    </p:animEffect>
                                  </p:childTnLst>
                                </p:cTn>
                              </p:par>
                              <p:par>
                                <p:cTn id="84" presetID="16" presetClass="entr" presetSubtype="42" fill="hold" grpId="0" nodeType="withEffect">
                                  <p:stCondLst>
                                    <p:cond delay="0"/>
                                  </p:stCondLst>
                                  <p:childTnLst>
                                    <p:set>
                                      <p:cBhvr>
                                        <p:cTn id="85" dur="1" fill="hold">
                                          <p:stCondLst>
                                            <p:cond delay="0"/>
                                          </p:stCondLst>
                                        </p:cTn>
                                        <p:tgtEl>
                                          <p:spTgt spid="48">
                                            <p:txEl>
                                              <p:pRg st="2" end="2"/>
                                            </p:txEl>
                                          </p:spTgt>
                                        </p:tgtEl>
                                        <p:attrNameLst>
                                          <p:attrName>style.visibility</p:attrName>
                                        </p:attrNameLst>
                                      </p:cBhvr>
                                      <p:to>
                                        <p:strVal val="visible"/>
                                      </p:to>
                                    </p:set>
                                    <p:animEffect transition="in" filter="barn(outHorizontal)">
                                      <p:cBhvr>
                                        <p:cTn id="86" dur="500"/>
                                        <p:tgtEl>
                                          <p:spTgt spid="48">
                                            <p:txEl>
                                              <p:pRg st="2" end="2"/>
                                            </p:txEl>
                                          </p:spTgt>
                                        </p:tgtEl>
                                      </p:cBhvr>
                                    </p:animEffect>
                                  </p:childTnLst>
                                </p:cTn>
                              </p:par>
                              <p:par>
                                <p:cTn id="87" presetID="16" presetClass="entr" presetSubtype="42" fill="hold" grpId="0" nodeType="withEffect">
                                  <p:stCondLst>
                                    <p:cond delay="0"/>
                                  </p:stCondLst>
                                  <p:childTnLst>
                                    <p:set>
                                      <p:cBhvr>
                                        <p:cTn id="88" dur="1" fill="hold">
                                          <p:stCondLst>
                                            <p:cond delay="0"/>
                                          </p:stCondLst>
                                        </p:cTn>
                                        <p:tgtEl>
                                          <p:spTgt spid="48">
                                            <p:txEl>
                                              <p:pRg st="3" end="3"/>
                                            </p:txEl>
                                          </p:spTgt>
                                        </p:tgtEl>
                                        <p:attrNameLst>
                                          <p:attrName>style.visibility</p:attrName>
                                        </p:attrNameLst>
                                      </p:cBhvr>
                                      <p:to>
                                        <p:strVal val="visible"/>
                                      </p:to>
                                    </p:set>
                                    <p:animEffect transition="in" filter="barn(outHorizontal)">
                                      <p:cBhvr>
                                        <p:cTn id="89" dur="500"/>
                                        <p:tgtEl>
                                          <p:spTgt spid="48">
                                            <p:txEl>
                                              <p:pRg st="3" end="3"/>
                                            </p:txEl>
                                          </p:spTgt>
                                        </p:tgtEl>
                                      </p:cBhvr>
                                    </p:animEffect>
                                  </p:childTnLst>
                                </p:cTn>
                              </p:par>
                              <p:par>
                                <p:cTn id="90" presetID="16" presetClass="entr" presetSubtype="42" fill="hold" grpId="0" nodeType="withEffect">
                                  <p:stCondLst>
                                    <p:cond delay="0"/>
                                  </p:stCondLst>
                                  <p:childTnLst>
                                    <p:set>
                                      <p:cBhvr>
                                        <p:cTn id="91" dur="1" fill="hold">
                                          <p:stCondLst>
                                            <p:cond delay="0"/>
                                          </p:stCondLst>
                                        </p:cTn>
                                        <p:tgtEl>
                                          <p:spTgt spid="48">
                                            <p:txEl>
                                              <p:pRg st="4" end="4"/>
                                            </p:txEl>
                                          </p:spTgt>
                                        </p:tgtEl>
                                        <p:attrNameLst>
                                          <p:attrName>style.visibility</p:attrName>
                                        </p:attrNameLst>
                                      </p:cBhvr>
                                      <p:to>
                                        <p:strVal val="visible"/>
                                      </p:to>
                                    </p:set>
                                    <p:animEffect transition="in" filter="barn(outHorizontal)">
                                      <p:cBhvr>
                                        <p:cTn id="92" dur="500"/>
                                        <p:tgtEl>
                                          <p:spTgt spid="48">
                                            <p:txEl>
                                              <p:pRg st="4" end="4"/>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4" presetClass="exit" presetSubtype="16" fill="hold" nodeType="clickEffect">
                                  <p:stCondLst>
                                    <p:cond delay="0"/>
                                  </p:stCondLst>
                                  <p:childTnLst>
                                    <p:animEffect transition="out" filter="box(in)">
                                      <p:cBhvr>
                                        <p:cTn id="96" dur="500"/>
                                        <p:tgtEl>
                                          <p:spTgt spid="42"/>
                                        </p:tgtEl>
                                      </p:cBhvr>
                                    </p:animEffect>
                                    <p:set>
                                      <p:cBhvr>
                                        <p:cTn id="97" dur="1" fill="hold">
                                          <p:stCondLst>
                                            <p:cond delay="499"/>
                                          </p:stCondLst>
                                        </p:cTn>
                                        <p:tgtEl>
                                          <p:spTgt spid="42"/>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4" presetClass="entr" presetSubtype="16" fill="hold" nodeType="clickEffect">
                                  <p:stCondLst>
                                    <p:cond delay="0"/>
                                  </p:stCondLst>
                                  <p:childTnLst>
                                    <p:set>
                                      <p:cBhvr>
                                        <p:cTn id="101" dur="1" fill="hold">
                                          <p:stCondLst>
                                            <p:cond delay="0"/>
                                          </p:stCondLst>
                                        </p:cTn>
                                        <p:tgtEl>
                                          <p:spTgt spid="46"/>
                                        </p:tgtEl>
                                        <p:attrNameLst>
                                          <p:attrName>style.visibility</p:attrName>
                                        </p:attrNameLst>
                                      </p:cBhvr>
                                      <p:to>
                                        <p:strVal val="visible"/>
                                      </p:to>
                                    </p:set>
                                    <p:animEffect transition="in" filter="box(in)">
                                      <p:cBhvr>
                                        <p:cTn id="102" dur="500"/>
                                        <p:tgtEl>
                                          <p:spTgt spid="46"/>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mph" presetSubtype="2" fill="hold" nodeType="clickEffect">
                                  <p:stCondLst>
                                    <p:cond delay="0"/>
                                  </p:stCondLst>
                                  <p:childTnLst>
                                    <p:animClr clrSpc="rgb" dir="cw">
                                      <p:cBhvr override="childStyle">
                                        <p:cTn id="106" dur="2000" fill="hold"/>
                                        <p:tgtEl>
                                          <p:spTgt spid="48">
                                            <p:txEl>
                                              <p:pRg st="2" end="2"/>
                                            </p:txEl>
                                          </p:spTgt>
                                        </p:tgtEl>
                                        <p:attrNameLst>
                                          <p:attrName>style.color</p:attrName>
                                        </p:attrNameLst>
                                      </p:cBhvr>
                                      <p:to>
                                        <a:srgbClr val="FF0000"/>
                                      </p:to>
                                    </p:animClr>
                                  </p:childTnLst>
                                </p:cTn>
                              </p:par>
                            </p:childTnLst>
                          </p:cTn>
                        </p:par>
                      </p:childTnLst>
                    </p:cTn>
                  </p:par>
                  <p:par>
                    <p:cTn id="107" fill="hold">
                      <p:stCondLst>
                        <p:cond delay="indefinite"/>
                      </p:stCondLst>
                      <p:childTnLst>
                        <p:par>
                          <p:cTn id="108" fill="hold">
                            <p:stCondLst>
                              <p:cond delay="0"/>
                            </p:stCondLst>
                            <p:childTnLst>
                              <p:par>
                                <p:cTn id="109" presetID="4" presetClass="exit" presetSubtype="16" fill="hold" nodeType="clickEffect">
                                  <p:stCondLst>
                                    <p:cond delay="0"/>
                                  </p:stCondLst>
                                  <p:childTnLst>
                                    <p:animEffect transition="out" filter="box(in)">
                                      <p:cBhvr>
                                        <p:cTn id="110" dur="500"/>
                                        <p:tgtEl>
                                          <p:spTgt spid="8"/>
                                        </p:tgtEl>
                                      </p:cBhvr>
                                    </p:animEffect>
                                    <p:set>
                                      <p:cBhvr>
                                        <p:cTn id="111" dur="1" fill="hold">
                                          <p:stCondLst>
                                            <p:cond delay="499"/>
                                          </p:stCondLst>
                                        </p:cTn>
                                        <p:tgtEl>
                                          <p:spTgt spid="8"/>
                                        </p:tgtEl>
                                        <p:attrNameLst>
                                          <p:attrName>style.visibility</p:attrName>
                                        </p:attrNameLst>
                                      </p:cBhvr>
                                      <p:to>
                                        <p:strVal val="hidden"/>
                                      </p:to>
                                    </p:set>
                                  </p:childTnLst>
                                </p:cTn>
                              </p:par>
                              <p:par>
                                <p:cTn id="112" presetID="4" presetClass="exit" presetSubtype="16" fill="hold" grpId="1" nodeType="withEffect">
                                  <p:stCondLst>
                                    <p:cond delay="0"/>
                                  </p:stCondLst>
                                  <p:childTnLst>
                                    <p:animEffect transition="out" filter="box(in)">
                                      <p:cBhvr>
                                        <p:cTn id="113" dur="500"/>
                                        <p:tgtEl>
                                          <p:spTgt spid="45"/>
                                        </p:tgtEl>
                                      </p:cBhvr>
                                    </p:animEffect>
                                    <p:set>
                                      <p:cBhvr>
                                        <p:cTn id="114" dur="1" fill="hold">
                                          <p:stCondLst>
                                            <p:cond delay="499"/>
                                          </p:stCondLst>
                                        </p:cTn>
                                        <p:tgtEl>
                                          <p:spTgt spid="45"/>
                                        </p:tgtEl>
                                        <p:attrNameLst>
                                          <p:attrName>style.visibility</p:attrName>
                                        </p:attrNameLst>
                                      </p:cBhvr>
                                      <p:to>
                                        <p:strVal val="hidden"/>
                                      </p:to>
                                    </p:set>
                                  </p:childTnLst>
                                </p:cTn>
                              </p:par>
                              <p:par>
                                <p:cTn id="115" presetID="4" presetClass="exit" presetSubtype="16" fill="hold" nodeType="withEffect">
                                  <p:stCondLst>
                                    <p:cond delay="0"/>
                                  </p:stCondLst>
                                  <p:childTnLst>
                                    <p:animEffect transition="out" filter="box(in)">
                                      <p:cBhvr>
                                        <p:cTn id="116" dur="500"/>
                                        <p:tgtEl>
                                          <p:spTgt spid="10"/>
                                        </p:tgtEl>
                                      </p:cBhvr>
                                    </p:animEffect>
                                    <p:set>
                                      <p:cBhvr>
                                        <p:cTn id="117" dur="1" fill="hold">
                                          <p:stCondLst>
                                            <p:cond delay="499"/>
                                          </p:stCondLst>
                                        </p:cTn>
                                        <p:tgtEl>
                                          <p:spTgt spid="10"/>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3" presetClass="emph" presetSubtype="2" fill="hold" nodeType="clickEffect">
                                  <p:stCondLst>
                                    <p:cond delay="0"/>
                                  </p:stCondLst>
                                  <p:childTnLst>
                                    <p:animClr clrSpc="rgb" dir="cw">
                                      <p:cBhvr override="childStyle">
                                        <p:cTn id="121" dur="2000" fill="hold"/>
                                        <p:tgtEl>
                                          <p:spTgt spid="48">
                                            <p:txEl>
                                              <p:pRg st="3" end="3"/>
                                            </p:txEl>
                                          </p:spTgt>
                                        </p:tgtEl>
                                        <p:attrNameLst>
                                          <p:attrName>style.color</p:attrName>
                                        </p:attrNameLst>
                                      </p:cBhvr>
                                      <p:to>
                                        <a:srgbClr val="080CA8"/>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p:bldP spid="31759" grpId="0"/>
      <p:bldP spid="31759" grpId="1"/>
      <p:bldP spid="26" grpId="0"/>
      <p:bldP spid="40" grpId="0"/>
      <p:bldP spid="41" grpId="0"/>
      <p:bldP spid="43" grpId="0"/>
      <p:bldP spid="44" grpId="0"/>
      <p:bldP spid="45" grpId="0"/>
      <p:bldP spid="45" grpId="1"/>
      <p:bldP spid="48"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文本占位符 1"/>
          <p:cNvSpPr>
            <a:spLocks noGrp="1"/>
          </p:cNvSpPr>
          <p:nvPr>
            <p:ph type="body" idx="1"/>
          </p:nvPr>
        </p:nvSpPr>
        <p:spPr>
          <a:xfrm>
            <a:off x="539750" y="1412875"/>
            <a:ext cx="8169275" cy="5075238"/>
          </a:xfrm>
        </p:spPr>
        <p:txBody>
          <a:bodyPr vert="horz" wrap="square" lIns="91440" tIns="45720" rIns="91440" bIns="45720" anchor="t"/>
          <a:lstStyle/>
          <a:p>
            <a:pPr algn="l" eaLnBrk="1" hangingPunct="1">
              <a:lnSpc>
                <a:spcPct val="130000"/>
              </a:lnSpc>
              <a:spcBef>
                <a:spcPct val="50000"/>
              </a:spcBef>
              <a:buSzPct val="130000"/>
            </a:pPr>
            <a:r>
              <a:rPr lang="zh-CN" altLang="en-US" sz="2400" b="1" kern="1200" dirty="0">
                <a:latin typeface="+mn-lt"/>
                <a:ea typeface="宋体" panose="02010600030101010101" pitchFamily="2" charset="-122"/>
                <a:cs typeface="+mn-cs"/>
              </a:rPr>
              <a:t>　　</a:t>
            </a:r>
            <a:r>
              <a:rPr lang="zh-CN" altLang="en-US" sz="2800" b="1" kern="1200" dirty="0">
                <a:latin typeface="+mn-lt"/>
                <a:ea typeface="宋体" panose="02010600030101010101" pitchFamily="2" charset="-122"/>
                <a:cs typeface="+mn-cs"/>
              </a:rPr>
              <a:t>栈的</a:t>
            </a:r>
            <a:r>
              <a:rPr lang="zh-CN" altLang="en-US" sz="2800" b="1" kern="1200" dirty="0">
                <a:solidFill>
                  <a:srgbClr val="FF0000"/>
                </a:solidFill>
                <a:latin typeface="+mn-lt"/>
                <a:ea typeface="宋体" panose="02010600030101010101" pitchFamily="2" charset="-122"/>
                <a:cs typeface="+mn-cs"/>
              </a:rPr>
              <a:t>顺序存储结构</a:t>
            </a:r>
            <a:r>
              <a:rPr lang="zh-CN" altLang="en-US" sz="2800" b="1" kern="1200" dirty="0">
                <a:latin typeface="+mn-lt"/>
                <a:ea typeface="宋体" panose="02010600030101010101" pitchFamily="2" charset="-122"/>
                <a:cs typeface="+mn-cs"/>
              </a:rPr>
              <a:t>是一种静态的存储结构，必须确定存储空间的大小，太大会造成存储空间的浪费，太小会因栈满而产生溢出。</a:t>
            </a:r>
          </a:p>
          <a:p>
            <a:pPr algn="l" eaLnBrk="1" hangingPunct="1">
              <a:lnSpc>
                <a:spcPct val="130000"/>
              </a:lnSpc>
              <a:spcBef>
                <a:spcPct val="50000"/>
              </a:spcBef>
              <a:buSzPct val="130000"/>
            </a:pPr>
            <a:r>
              <a:rPr lang="zh-CN" altLang="en-US" sz="2800" b="1" kern="1200" dirty="0">
                <a:latin typeface="+mn-lt"/>
                <a:ea typeface="宋体" panose="02010600030101010101" pitchFamily="2" charset="-122"/>
                <a:cs typeface="+mn-cs"/>
              </a:rPr>
              <a:t>　　栈的</a:t>
            </a:r>
            <a:r>
              <a:rPr lang="zh-CN" altLang="en-US" sz="2800" b="1" kern="1200" dirty="0">
                <a:solidFill>
                  <a:srgbClr val="FF0000"/>
                </a:solidFill>
                <a:latin typeface="+mn-lt"/>
                <a:ea typeface="宋体" panose="02010600030101010101" pitchFamily="2" charset="-122"/>
                <a:cs typeface="+mn-cs"/>
              </a:rPr>
              <a:t>链接存储结构</a:t>
            </a:r>
            <a:r>
              <a:rPr lang="zh-CN" altLang="en-US" sz="2800" b="1" kern="1200" dirty="0">
                <a:latin typeface="+mn-lt"/>
                <a:ea typeface="宋体" panose="02010600030101010101" pitchFamily="2" charset="-122"/>
                <a:cs typeface="+mn-cs"/>
              </a:rPr>
              <a:t>是一种动态的存储结构，因为结点是动态分配的，所以不会出现溢出问题。</a:t>
            </a:r>
            <a:endParaRPr lang="en-US" altLang="zh-CN" sz="2800" b="1" kern="1200" dirty="0">
              <a:latin typeface="+mn-lt"/>
              <a:ea typeface="宋体" panose="02010600030101010101" pitchFamily="2" charset="-122"/>
              <a:cs typeface="+mn-cs"/>
            </a:endParaRPr>
          </a:p>
          <a:p>
            <a:pPr algn="l">
              <a:buSzPct val="130000"/>
            </a:pPr>
            <a:endParaRPr lang="zh-CN" altLang="en-US" sz="2800" b="1" kern="1200" dirty="0">
              <a:latin typeface="+mn-lt"/>
              <a:ea typeface="+mn-ea"/>
              <a:cs typeface="+mn-cs"/>
            </a:endParaRPr>
          </a:p>
        </p:txBody>
      </p:sp>
      <p:sp>
        <p:nvSpPr>
          <p:cNvPr id="45058" name="Rectangle 2"/>
          <p:cNvSpPr>
            <a:spLocks noGrp="1" noChangeArrowheads="1"/>
          </p:cNvSpPr>
          <p:nvPr>
            <p:ph type="title"/>
          </p:nvPr>
        </p:nvSpPr>
        <p:spPr>
          <a:xfrm>
            <a:off x="993775" y="142875"/>
            <a:ext cx="7754938" cy="838200"/>
          </a:xfrm>
          <a:noFill/>
          <a:ln>
            <a:noFill/>
          </a:ln>
          <a:scene3d>
            <a:camera prst="orthographicFront"/>
            <a:lightRig rig="balanced" dir="t"/>
          </a:scene3d>
          <a:sp3d prstMaterial="plastic"/>
        </p:spPr>
        <p:txBody>
          <a:bodyPr vert="horz" lIns="91440" tIns="45720" rIns="91440" bIns="45720" rtlCol="0" anchor="b" anchorCtr="0">
            <a:noAutofit/>
          </a:bodyPr>
          <a:lstStyle/>
          <a:p>
            <a:pPr marL="0" marR="0" lvl="0" indent="0" algn="l" defTabSz="914400" rtl="0" eaLnBrk="1" fontAlgn="base" latinLnBrk="0" hangingPunct="1">
              <a:lnSpc>
                <a:spcPct val="100000"/>
              </a:lnSpc>
              <a:spcBef>
                <a:spcPct val="0"/>
              </a:spcBef>
              <a:spcAft>
                <a:spcPct val="0"/>
              </a:spcAft>
              <a:buClr>
                <a:srgbClr val="C3260C"/>
              </a:buClr>
              <a:buSzPct val="128000"/>
              <a:buFont typeface="Georgia" panose="02040502050405020303" pitchFamily="18" charset="0"/>
              <a:buNone/>
              <a:defRPr/>
            </a:pPr>
            <a:r>
              <a:rPr kumimoji="0" lang="en-US" altLang="zh-CN" sz="3200" b="1" i="0" u="none" strike="noStrike" cap="none" spc="0" normalizeH="0" baseline="0" dirty="0">
                <a:solidFill>
                  <a:srgbClr val="006600"/>
                </a:solidFill>
                <a:latin typeface="华文新魏" panose="02010800040101010101" pitchFamily="2" charset="-122"/>
                <a:cs typeface="+mj-cs"/>
              </a:rPr>
              <a:t>栈的两种存储结构的比较</a:t>
            </a:r>
            <a:endParaRPr kumimoji="0" lang="en-US" altLang="zh-CN" sz="3800" b="1" i="0" u="none" strike="noStrike" kern="1200" cap="none" spc="0" normalizeH="0" baseline="0" noProof="0" dirty="0" smtClean="0">
              <a:ln>
                <a:noFill/>
              </a:ln>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uLnTx/>
              <a:uFillTx/>
              <a:latin typeface="黑体" panose="02010609060101010101" pitchFamily="49" charset="-122"/>
              <a:ea typeface="黑体" panose="02010609060101010101" pitchFamily="49" charset="-122"/>
              <a:cs typeface="+mj-cs"/>
            </a:endParaRP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0" y="228600"/>
            <a:ext cx="9144000" cy="515938"/>
          </a:xfrm>
        </p:spPr>
        <p:txBody>
          <a:bodyPr vert="horz" wrap="square" lIns="91440" tIns="45720" rIns="91440" bIns="45720" anchor="t"/>
          <a:lstStyle/>
          <a:p>
            <a:pPr eaLnBrk="1" hangingPunct="1"/>
            <a:r>
              <a:rPr lang="en-US" altLang="zh-CN" dirty="0">
                <a:latin typeface="华文新魏" panose="02010800040101010101" pitchFamily="2" charset="-122"/>
              </a:rPr>
              <a:t>4.2 </a:t>
            </a:r>
            <a:r>
              <a:rPr lang="zh-CN" altLang="en-US" dirty="0">
                <a:latin typeface="华文新魏" panose="02010800040101010101" pitchFamily="2" charset="-122"/>
              </a:rPr>
              <a:t>队列</a:t>
            </a:r>
            <a:r>
              <a:rPr lang="en-US" altLang="zh-CN" dirty="0">
                <a:latin typeface="华文新魏" panose="02010800040101010101" pitchFamily="2" charset="-122"/>
              </a:rPr>
              <a:t>(Queue)</a:t>
            </a:r>
          </a:p>
        </p:txBody>
      </p:sp>
      <p:sp>
        <p:nvSpPr>
          <p:cNvPr id="224259" name="Rectangle 3"/>
          <p:cNvSpPr/>
          <p:nvPr/>
        </p:nvSpPr>
        <p:spPr>
          <a:xfrm>
            <a:off x="0" y="685800"/>
            <a:ext cx="8839200" cy="5334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lnSpc>
                <a:spcPct val="105000"/>
              </a:lnSpc>
              <a:buClrTx/>
              <a:buSzPct val="100000"/>
              <a:buFont typeface="Arial" panose="020B0604020202020204" pitchFamily="34" charset="0"/>
              <a:buNone/>
            </a:pPr>
            <a:r>
              <a:rPr lang="en-US" altLang="zh-CN" sz="3200" dirty="0">
                <a:solidFill>
                  <a:srgbClr val="008080"/>
                </a:solidFill>
                <a:latin typeface="华文行楷" panose="02010800040101010101" pitchFamily="2" charset="-122"/>
                <a:ea typeface="华文行楷" panose="02010800040101010101" pitchFamily="2" charset="-122"/>
              </a:rPr>
              <a:t>Definition</a:t>
            </a:r>
          </a:p>
        </p:txBody>
      </p:sp>
      <p:sp>
        <p:nvSpPr>
          <p:cNvPr id="224260" name="Rectangle 4"/>
          <p:cNvSpPr/>
          <p:nvPr/>
        </p:nvSpPr>
        <p:spPr>
          <a:xfrm>
            <a:off x="0" y="1295400"/>
            <a:ext cx="9144000" cy="28194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spcBef>
                <a:spcPct val="50000"/>
              </a:spcBef>
              <a:buClrTx/>
              <a:buSzPct val="100000"/>
              <a:buFont typeface="Arial" panose="020B0604020202020204" pitchFamily="34" charset="0"/>
              <a:buNone/>
            </a:pPr>
            <a:r>
              <a:rPr lang="en-US" altLang="zh-CN" sz="1800" dirty="0">
                <a:solidFill>
                  <a:srgbClr val="0000FF"/>
                </a:solidFill>
                <a:ea typeface="楷体_GB2312" pitchFamily="49" charset="-122"/>
              </a:rPr>
              <a:t>	</a:t>
            </a:r>
            <a:r>
              <a:rPr lang="zh-CN" altLang="en-US" sz="1800" dirty="0">
                <a:solidFill>
                  <a:srgbClr val="0000FF"/>
                </a:solidFill>
                <a:ea typeface="楷体_GB2312" pitchFamily="49" charset="-122"/>
              </a:rPr>
              <a:t>队列：先进先出</a:t>
            </a:r>
            <a:r>
              <a:rPr lang="en-US" altLang="zh-CN" sz="1800" b="0" dirty="0">
                <a:ea typeface="楷体_GB2312" pitchFamily="49" charset="-122"/>
              </a:rPr>
              <a:t>(First In First Out</a:t>
            </a:r>
            <a:r>
              <a:rPr lang="zh-CN" altLang="en-US" sz="1800" b="0" dirty="0">
                <a:ea typeface="楷体_GB2312" pitchFamily="49" charset="-122"/>
              </a:rPr>
              <a:t>，</a:t>
            </a:r>
            <a:r>
              <a:rPr lang="en-US" altLang="zh-CN" sz="1800" b="0" dirty="0">
                <a:ea typeface="楷体_GB2312" pitchFamily="49" charset="-122"/>
              </a:rPr>
              <a:t>FIFO)</a:t>
            </a:r>
            <a:r>
              <a:rPr lang="zh-CN" altLang="en-US" sz="1800" b="0" dirty="0">
                <a:ea typeface="楷体_GB2312" pitchFamily="49" charset="-122"/>
              </a:rPr>
              <a:t>的线性表。</a:t>
            </a:r>
          </a:p>
          <a:p>
            <a:pPr marL="457200" lvl="0" indent="-457200" eaLnBrk="1" hangingPunct="1">
              <a:spcBef>
                <a:spcPct val="50000"/>
              </a:spcBef>
              <a:buClrTx/>
              <a:buSzPct val="100000"/>
              <a:buFont typeface="Arial" panose="020B0604020202020204" pitchFamily="34" charset="0"/>
              <a:buNone/>
            </a:pPr>
            <a:r>
              <a:rPr lang="zh-CN" altLang="en-US" sz="1800" b="0" dirty="0">
                <a:ea typeface="楷体_GB2312" pitchFamily="49" charset="-122"/>
              </a:rPr>
              <a:t>	它只允许在表的一端插入元素，而在另一端删除元素。</a:t>
            </a:r>
            <a:r>
              <a:rPr lang="zh-CN" altLang="en-US" sz="1800" b="0" dirty="0">
                <a:solidFill>
                  <a:srgbClr val="CC0000"/>
                </a:solidFill>
                <a:ea typeface="楷体_GB2312" pitchFamily="49" charset="-122"/>
              </a:rPr>
              <a:t>允许插入的一端叫做</a:t>
            </a:r>
            <a:r>
              <a:rPr lang="zh-CN" altLang="en-US" sz="1800" dirty="0">
                <a:solidFill>
                  <a:srgbClr val="0000FF"/>
                </a:solidFill>
                <a:ea typeface="楷体_GB2312" pitchFamily="49" charset="-122"/>
              </a:rPr>
              <a:t>队尾</a:t>
            </a:r>
            <a:r>
              <a:rPr lang="en-US" altLang="zh-CN" sz="1800" b="0" dirty="0">
                <a:solidFill>
                  <a:srgbClr val="CC0000"/>
                </a:solidFill>
                <a:ea typeface="楷体_GB2312" pitchFamily="49" charset="-122"/>
              </a:rPr>
              <a:t>(rear)</a:t>
            </a:r>
            <a:r>
              <a:rPr lang="zh-CN" altLang="en-US" sz="1800" b="0" dirty="0">
                <a:solidFill>
                  <a:srgbClr val="CC0000"/>
                </a:solidFill>
                <a:ea typeface="楷体_GB2312" pitchFamily="49" charset="-122"/>
              </a:rPr>
              <a:t>，允许删除的一端叫做</a:t>
            </a:r>
            <a:r>
              <a:rPr lang="zh-CN" altLang="en-US" sz="1800" dirty="0">
                <a:solidFill>
                  <a:srgbClr val="0000FF"/>
                </a:solidFill>
                <a:ea typeface="楷体_GB2312" pitchFamily="49" charset="-122"/>
              </a:rPr>
              <a:t>队头</a:t>
            </a:r>
            <a:r>
              <a:rPr lang="en-US" altLang="zh-CN" sz="1800" b="0" dirty="0">
                <a:solidFill>
                  <a:srgbClr val="CC0000"/>
                </a:solidFill>
                <a:ea typeface="楷体_GB2312" pitchFamily="49" charset="-122"/>
              </a:rPr>
              <a:t>(front)</a:t>
            </a:r>
            <a:r>
              <a:rPr lang="zh-CN" altLang="en-US" sz="1800" b="0" dirty="0">
                <a:solidFill>
                  <a:srgbClr val="CC0000"/>
                </a:solidFill>
                <a:ea typeface="楷体_GB2312" pitchFamily="49" charset="-122"/>
              </a:rPr>
              <a:t>。</a:t>
            </a:r>
            <a:endParaRPr lang="zh-CN" altLang="en-US" sz="1800" b="0" dirty="0">
              <a:ea typeface="楷体_GB2312" pitchFamily="49" charset="-122"/>
            </a:endParaRPr>
          </a:p>
          <a:p>
            <a:pPr marL="457200" lvl="0" indent="-457200" eaLnBrk="1" hangingPunct="1">
              <a:spcBef>
                <a:spcPct val="50000"/>
              </a:spcBef>
              <a:buClrTx/>
              <a:buSzPct val="100000"/>
              <a:buFont typeface="Arial" panose="020B0604020202020204" pitchFamily="34" charset="0"/>
              <a:buNone/>
            </a:pPr>
            <a:r>
              <a:rPr lang="zh-CN" altLang="en-US" sz="1800" b="0" dirty="0">
                <a:solidFill>
                  <a:srgbClr val="000000"/>
                </a:solidFill>
                <a:ea typeface="楷体_GB2312" pitchFamily="49" charset="-122"/>
              </a:rPr>
              <a:t>		假设队列为</a:t>
            </a:r>
            <a:r>
              <a:rPr lang="en-US" altLang="zh-CN" sz="1800" b="0" dirty="0">
                <a:solidFill>
                  <a:srgbClr val="000000"/>
                </a:solidFill>
                <a:ea typeface="楷体_GB2312" pitchFamily="49" charset="-122"/>
              </a:rPr>
              <a:t>q = (a</a:t>
            </a:r>
            <a:r>
              <a:rPr lang="en-US" altLang="zh-CN" sz="1800" b="0" baseline="-30000" dirty="0">
                <a:solidFill>
                  <a:srgbClr val="000000"/>
                </a:solidFill>
                <a:ea typeface="楷体_GB2312" pitchFamily="49" charset="-122"/>
              </a:rPr>
              <a:t>1</a:t>
            </a:r>
            <a:r>
              <a:rPr lang="en-US" altLang="zh-CN" sz="1800" b="0" dirty="0">
                <a:solidFill>
                  <a:srgbClr val="000000"/>
                </a:solidFill>
                <a:ea typeface="楷体_GB2312" pitchFamily="49" charset="-122"/>
              </a:rPr>
              <a:t>, a</a:t>
            </a:r>
            <a:r>
              <a:rPr lang="en-US" altLang="zh-CN" sz="1800" b="0" baseline="-30000" dirty="0">
                <a:solidFill>
                  <a:srgbClr val="000000"/>
                </a:solidFill>
                <a:ea typeface="楷体_GB2312" pitchFamily="49" charset="-122"/>
              </a:rPr>
              <a:t>2 </a:t>
            </a:r>
            <a:r>
              <a:rPr lang="en-US" altLang="zh-CN" sz="1800" b="0" dirty="0">
                <a:solidFill>
                  <a:srgbClr val="000000"/>
                </a:solidFill>
                <a:ea typeface="楷体_GB2312" pitchFamily="49" charset="-122"/>
              </a:rPr>
              <a:t>, … , a</a:t>
            </a:r>
            <a:r>
              <a:rPr lang="en-US" altLang="zh-CN" sz="1800" b="0" baseline="-30000" dirty="0">
                <a:solidFill>
                  <a:srgbClr val="000000"/>
                </a:solidFill>
                <a:ea typeface="楷体_GB2312" pitchFamily="49" charset="-122"/>
              </a:rPr>
              <a:t>n</a:t>
            </a:r>
            <a:r>
              <a:rPr lang="en-US" altLang="zh-CN" sz="1800" b="0" dirty="0">
                <a:solidFill>
                  <a:srgbClr val="000000"/>
                </a:solidFill>
                <a:ea typeface="楷体_GB2312" pitchFamily="49" charset="-122"/>
              </a:rPr>
              <a:t> )</a:t>
            </a:r>
            <a:r>
              <a:rPr lang="zh-CN" altLang="en-US" sz="1800" b="0" dirty="0">
                <a:solidFill>
                  <a:srgbClr val="000000"/>
                </a:solidFill>
                <a:ea typeface="楷体_GB2312" pitchFamily="49" charset="-122"/>
              </a:rPr>
              <a:t>，那么</a:t>
            </a:r>
            <a:r>
              <a:rPr lang="en-US" altLang="zh-CN" sz="1800" b="0" dirty="0">
                <a:solidFill>
                  <a:srgbClr val="000000"/>
                </a:solidFill>
                <a:ea typeface="楷体_GB2312" pitchFamily="49" charset="-122"/>
              </a:rPr>
              <a:t>a</a:t>
            </a:r>
            <a:r>
              <a:rPr lang="en-US" altLang="zh-CN" sz="1800" b="0" baseline="-30000" dirty="0">
                <a:solidFill>
                  <a:srgbClr val="000000"/>
                </a:solidFill>
                <a:ea typeface="楷体_GB2312" pitchFamily="49" charset="-122"/>
              </a:rPr>
              <a:t>1</a:t>
            </a:r>
            <a:r>
              <a:rPr lang="zh-CN" altLang="en-US" sz="1800" b="0" dirty="0">
                <a:solidFill>
                  <a:srgbClr val="000000"/>
                </a:solidFill>
                <a:ea typeface="楷体_GB2312" pitchFamily="49" charset="-122"/>
              </a:rPr>
              <a:t>是队头元素，</a:t>
            </a:r>
            <a:r>
              <a:rPr lang="en-US" altLang="zh-CN" sz="1800" b="0" dirty="0">
                <a:solidFill>
                  <a:srgbClr val="000000"/>
                </a:solidFill>
                <a:ea typeface="楷体_GB2312" pitchFamily="49" charset="-122"/>
              </a:rPr>
              <a:t>a</a:t>
            </a:r>
            <a:r>
              <a:rPr lang="en-US" altLang="zh-CN" sz="1800" b="0" baseline="-30000" dirty="0">
                <a:solidFill>
                  <a:srgbClr val="000000"/>
                </a:solidFill>
                <a:ea typeface="楷体_GB2312" pitchFamily="49" charset="-122"/>
              </a:rPr>
              <a:t>n</a:t>
            </a:r>
            <a:r>
              <a:rPr lang="zh-CN" altLang="en-US" sz="1800" b="0" dirty="0">
                <a:solidFill>
                  <a:srgbClr val="000000"/>
                </a:solidFill>
                <a:ea typeface="楷体_GB2312" pitchFamily="49" charset="-122"/>
              </a:rPr>
              <a:t>是队尾元素。队列中的元素是按照</a:t>
            </a:r>
            <a:r>
              <a:rPr lang="en-US" altLang="zh-CN" sz="1800" b="0" dirty="0">
                <a:solidFill>
                  <a:srgbClr val="000000"/>
                </a:solidFill>
                <a:ea typeface="楷体_GB2312" pitchFamily="49" charset="-122"/>
              </a:rPr>
              <a:t>a</a:t>
            </a:r>
            <a:r>
              <a:rPr lang="en-US" altLang="zh-CN" sz="1800" b="0" baseline="-30000" dirty="0">
                <a:solidFill>
                  <a:srgbClr val="000000"/>
                </a:solidFill>
                <a:ea typeface="楷体_GB2312" pitchFamily="49" charset="-122"/>
              </a:rPr>
              <a:t>1</a:t>
            </a:r>
            <a:r>
              <a:rPr lang="en-US" altLang="zh-CN" sz="1800" b="0" dirty="0">
                <a:solidFill>
                  <a:srgbClr val="000000"/>
                </a:solidFill>
                <a:ea typeface="楷体_GB2312" pitchFamily="49" charset="-122"/>
              </a:rPr>
              <a:t>, a</a:t>
            </a:r>
            <a:r>
              <a:rPr lang="en-US" altLang="zh-CN" sz="1800" b="0" baseline="-30000" dirty="0">
                <a:solidFill>
                  <a:srgbClr val="000000"/>
                </a:solidFill>
                <a:ea typeface="楷体_GB2312" pitchFamily="49" charset="-122"/>
              </a:rPr>
              <a:t>2 </a:t>
            </a:r>
            <a:r>
              <a:rPr lang="en-US" altLang="zh-CN" sz="1800" b="0" dirty="0">
                <a:solidFill>
                  <a:srgbClr val="000000"/>
                </a:solidFill>
                <a:ea typeface="楷体_GB2312" pitchFamily="49" charset="-122"/>
              </a:rPr>
              <a:t>, … , a</a:t>
            </a:r>
            <a:r>
              <a:rPr lang="en-US" altLang="zh-CN" sz="1800" b="0" baseline="-30000" dirty="0">
                <a:solidFill>
                  <a:srgbClr val="000000"/>
                </a:solidFill>
                <a:ea typeface="楷体_GB2312" pitchFamily="49" charset="-122"/>
              </a:rPr>
              <a:t>n</a:t>
            </a:r>
            <a:r>
              <a:rPr lang="zh-CN" altLang="en-US" sz="1800" b="0" dirty="0">
                <a:solidFill>
                  <a:srgbClr val="000000"/>
                </a:solidFill>
                <a:ea typeface="楷体_GB2312" pitchFamily="49" charset="-122"/>
              </a:rPr>
              <a:t>的顺序进入的，退出队列也只能按照这个顺序退出。</a:t>
            </a:r>
          </a:p>
        </p:txBody>
      </p:sp>
      <p:grpSp>
        <p:nvGrpSpPr>
          <p:cNvPr id="2" name="Group 5"/>
          <p:cNvGrpSpPr/>
          <p:nvPr/>
        </p:nvGrpSpPr>
        <p:grpSpPr>
          <a:xfrm>
            <a:off x="1295400" y="4038600"/>
            <a:ext cx="6569075" cy="1854200"/>
            <a:chOff x="854" y="2633"/>
            <a:chExt cx="4138" cy="1168"/>
          </a:xfrm>
        </p:grpSpPr>
        <p:sp>
          <p:nvSpPr>
            <p:cNvPr id="28683" name="Line 6"/>
            <p:cNvSpPr/>
            <p:nvPr/>
          </p:nvSpPr>
          <p:spPr>
            <a:xfrm>
              <a:off x="2016" y="2633"/>
              <a:ext cx="1824" cy="0"/>
            </a:xfrm>
            <a:prstGeom prst="line">
              <a:avLst/>
            </a:prstGeom>
            <a:ln w="12700" cap="flat" cmpd="sng">
              <a:solidFill>
                <a:srgbClr val="00339A"/>
              </a:solidFill>
              <a:prstDash val="solid"/>
              <a:miter/>
              <a:headEnd type="none" w="med" len="med"/>
              <a:tailEnd type="none" w="med" len="med"/>
            </a:ln>
          </p:spPr>
        </p:sp>
        <p:sp>
          <p:nvSpPr>
            <p:cNvPr id="28684" name="Line 7"/>
            <p:cNvSpPr/>
            <p:nvPr/>
          </p:nvSpPr>
          <p:spPr>
            <a:xfrm>
              <a:off x="2064" y="3161"/>
              <a:ext cx="1824" cy="0"/>
            </a:xfrm>
            <a:prstGeom prst="line">
              <a:avLst/>
            </a:prstGeom>
            <a:ln w="12700" cap="flat" cmpd="sng">
              <a:solidFill>
                <a:srgbClr val="00339A"/>
              </a:solidFill>
              <a:prstDash val="solid"/>
              <a:miter/>
              <a:headEnd type="none" w="med" len="med"/>
              <a:tailEnd type="none" w="med" len="med"/>
            </a:ln>
          </p:spPr>
        </p:sp>
        <p:sp>
          <p:nvSpPr>
            <p:cNvPr id="28685" name="Line 8"/>
            <p:cNvSpPr/>
            <p:nvPr/>
          </p:nvSpPr>
          <p:spPr>
            <a:xfrm flipH="1">
              <a:off x="1536" y="2873"/>
              <a:ext cx="432" cy="0"/>
            </a:xfrm>
            <a:prstGeom prst="line">
              <a:avLst/>
            </a:prstGeom>
            <a:ln w="12700" cap="flat" cmpd="sng">
              <a:solidFill>
                <a:srgbClr val="00339A"/>
              </a:solidFill>
              <a:prstDash val="solid"/>
              <a:miter/>
              <a:headEnd type="none" w="med" len="med"/>
              <a:tailEnd type="triangle" w="med" len="med"/>
            </a:ln>
          </p:spPr>
        </p:sp>
        <p:sp>
          <p:nvSpPr>
            <p:cNvPr id="28686" name="Line 9"/>
            <p:cNvSpPr/>
            <p:nvPr/>
          </p:nvSpPr>
          <p:spPr>
            <a:xfrm flipH="1">
              <a:off x="3936" y="2928"/>
              <a:ext cx="480" cy="0"/>
            </a:xfrm>
            <a:prstGeom prst="line">
              <a:avLst/>
            </a:prstGeom>
            <a:ln w="12700" cap="flat" cmpd="sng">
              <a:solidFill>
                <a:srgbClr val="00339A"/>
              </a:solidFill>
              <a:prstDash val="solid"/>
              <a:miter/>
              <a:headEnd type="none" w="med" len="med"/>
              <a:tailEnd type="triangle" w="med" len="med"/>
            </a:ln>
          </p:spPr>
        </p:sp>
        <p:sp>
          <p:nvSpPr>
            <p:cNvPr id="28687" name="Line 10"/>
            <p:cNvSpPr/>
            <p:nvPr/>
          </p:nvSpPr>
          <p:spPr>
            <a:xfrm flipV="1">
              <a:off x="2256" y="3209"/>
              <a:ext cx="0" cy="288"/>
            </a:xfrm>
            <a:prstGeom prst="line">
              <a:avLst/>
            </a:prstGeom>
            <a:ln w="12700" cap="flat" cmpd="sng">
              <a:solidFill>
                <a:srgbClr val="00339A"/>
              </a:solidFill>
              <a:prstDash val="solid"/>
              <a:miter/>
              <a:headEnd type="none" w="med" len="med"/>
              <a:tailEnd type="triangle" w="med" len="med"/>
            </a:ln>
          </p:spPr>
        </p:sp>
        <p:sp>
          <p:nvSpPr>
            <p:cNvPr id="28688" name="Line 11"/>
            <p:cNvSpPr/>
            <p:nvPr/>
          </p:nvSpPr>
          <p:spPr>
            <a:xfrm flipV="1">
              <a:off x="3504" y="3209"/>
              <a:ext cx="0" cy="288"/>
            </a:xfrm>
            <a:prstGeom prst="line">
              <a:avLst/>
            </a:prstGeom>
            <a:ln w="12700" cap="flat" cmpd="sng">
              <a:solidFill>
                <a:srgbClr val="00339A"/>
              </a:solidFill>
              <a:prstDash val="solid"/>
              <a:miter/>
              <a:headEnd type="none" w="med" len="med"/>
              <a:tailEnd type="triangle" w="med" len="med"/>
            </a:ln>
          </p:spPr>
        </p:sp>
        <p:sp>
          <p:nvSpPr>
            <p:cNvPr id="28689" name="Text Box 12"/>
            <p:cNvSpPr txBox="1"/>
            <p:nvPr/>
          </p:nvSpPr>
          <p:spPr>
            <a:xfrm>
              <a:off x="854" y="2720"/>
              <a:ext cx="634" cy="304"/>
            </a:xfrm>
            <a:prstGeom prst="rect">
              <a:avLst/>
            </a:prstGeom>
            <a:noFill/>
            <a:ln w="25400" cap="flat" cmpd="sng">
              <a:solidFill>
                <a:srgbClr val="FFFF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100000"/>
                <a:buFont typeface="Arial" panose="020B0604020202020204" pitchFamily="34" charset="0"/>
                <a:buNone/>
              </a:pPr>
              <a:r>
                <a:rPr lang="zh-CN" altLang="en-US" sz="1800" dirty="0"/>
                <a:t>出队</a:t>
              </a:r>
            </a:p>
          </p:txBody>
        </p:sp>
        <p:sp>
          <p:nvSpPr>
            <p:cNvPr id="28690" name="Text Box 13"/>
            <p:cNvSpPr txBox="1"/>
            <p:nvPr/>
          </p:nvSpPr>
          <p:spPr>
            <a:xfrm>
              <a:off x="4454" y="2816"/>
              <a:ext cx="538" cy="304"/>
            </a:xfrm>
            <a:prstGeom prst="rect">
              <a:avLst/>
            </a:prstGeom>
            <a:noFill/>
            <a:ln w="25400" cap="flat" cmpd="sng">
              <a:solidFill>
                <a:srgbClr val="FFFF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100000"/>
                <a:buFont typeface="Arial" panose="020B0604020202020204" pitchFamily="34" charset="0"/>
                <a:buNone/>
              </a:pPr>
              <a:r>
                <a:rPr lang="zh-CN" altLang="en-US" sz="1800" dirty="0"/>
                <a:t>入队</a:t>
              </a:r>
            </a:p>
          </p:txBody>
        </p:sp>
        <p:sp>
          <p:nvSpPr>
            <p:cNvPr id="28691" name="Text Box 14"/>
            <p:cNvSpPr txBox="1"/>
            <p:nvPr/>
          </p:nvSpPr>
          <p:spPr>
            <a:xfrm>
              <a:off x="1920" y="3497"/>
              <a:ext cx="672" cy="304"/>
            </a:xfrm>
            <a:prstGeom prst="rect">
              <a:avLst/>
            </a:prstGeom>
            <a:noFill/>
            <a:ln w="25400" cap="flat" cmpd="sng">
              <a:solidFill>
                <a:srgbClr val="FFFF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100000"/>
                <a:buFont typeface="Arial" panose="020B0604020202020204" pitchFamily="34" charset="0"/>
                <a:buNone/>
              </a:pPr>
              <a:r>
                <a:rPr lang="zh-CN" altLang="en-US" sz="1800" dirty="0"/>
                <a:t>队头</a:t>
              </a:r>
            </a:p>
          </p:txBody>
        </p:sp>
        <p:sp>
          <p:nvSpPr>
            <p:cNvPr id="28692" name="Text Box 15"/>
            <p:cNvSpPr txBox="1"/>
            <p:nvPr/>
          </p:nvSpPr>
          <p:spPr>
            <a:xfrm>
              <a:off x="3216" y="3497"/>
              <a:ext cx="662" cy="304"/>
            </a:xfrm>
            <a:prstGeom prst="rect">
              <a:avLst/>
            </a:prstGeom>
            <a:noFill/>
            <a:ln w="25400" cap="flat" cmpd="sng">
              <a:solidFill>
                <a:srgbClr val="FFFF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100000"/>
                <a:buFont typeface="Arial" panose="020B0604020202020204" pitchFamily="34" charset="0"/>
                <a:buNone/>
              </a:pPr>
              <a:r>
                <a:rPr lang="zh-CN" altLang="en-US" sz="1800" dirty="0"/>
                <a:t>队尾</a:t>
              </a:r>
            </a:p>
          </p:txBody>
        </p:sp>
        <p:sp>
          <p:nvSpPr>
            <p:cNvPr id="28693" name="Text Box 16"/>
            <p:cNvSpPr txBox="1"/>
            <p:nvPr/>
          </p:nvSpPr>
          <p:spPr>
            <a:xfrm>
              <a:off x="2150" y="2806"/>
              <a:ext cx="1584" cy="327"/>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Font typeface="Arial" panose="020B0604020202020204" pitchFamily="34" charset="0"/>
                <a:buNone/>
              </a:pPr>
              <a:r>
                <a:rPr lang="en-US" altLang="zh-CN" sz="2800" dirty="0">
                  <a:solidFill>
                    <a:srgbClr val="00339A"/>
                  </a:solidFill>
                  <a:ea typeface="楷体_GB2312" pitchFamily="49" charset="-122"/>
                </a:rPr>
                <a:t>a</a:t>
              </a:r>
              <a:r>
                <a:rPr lang="en-US" altLang="zh-CN" sz="2800" baseline="-20000" dirty="0">
                  <a:solidFill>
                    <a:srgbClr val="00339A"/>
                  </a:solidFill>
                  <a:ea typeface="楷体_GB2312" pitchFamily="49" charset="-122"/>
                </a:rPr>
                <a:t>1</a:t>
              </a:r>
              <a:r>
                <a:rPr lang="zh-CN" altLang="en-US" sz="2800" dirty="0">
                  <a:solidFill>
                    <a:srgbClr val="00339A"/>
                  </a:solidFill>
                  <a:ea typeface="楷体_GB2312" pitchFamily="49" charset="-122"/>
                </a:rPr>
                <a:t>　</a:t>
              </a:r>
              <a:r>
                <a:rPr lang="en-US" altLang="zh-CN" sz="2800" dirty="0">
                  <a:solidFill>
                    <a:srgbClr val="00339A"/>
                  </a:solidFill>
                  <a:ea typeface="楷体_GB2312" pitchFamily="49" charset="-122"/>
                </a:rPr>
                <a:t>a</a:t>
              </a:r>
              <a:r>
                <a:rPr lang="en-US" altLang="zh-CN" sz="2800" baseline="-20000" dirty="0">
                  <a:solidFill>
                    <a:srgbClr val="00339A"/>
                  </a:solidFill>
                  <a:ea typeface="楷体_GB2312" pitchFamily="49" charset="-122"/>
                </a:rPr>
                <a:t>2</a:t>
              </a:r>
              <a:r>
                <a:rPr lang="zh-CN" altLang="en-US" sz="2800" baseline="-20000" dirty="0">
                  <a:solidFill>
                    <a:srgbClr val="00339A"/>
                  </a:solidFill>
                  <a:ea typeface="楷体_GB2312" pitchFamily="49" charset="-122"/>
                </a:rPr>
                <a:t>　</a:t>
              </a:r>
              <a:r>
                <a:rPr lang="en-US" altLang="zh-CN" sz="2800" dirty="0">
                  <a:solidFill>
                    <a:srgbClr val="00339A"/>
                  </a:solidFill>
                  <a:ea typeface="楷体_GB2312" pitchFamily="49" charset="-122"/>
                </a:rPr>
                <a:t>…</a:t>
              </a:r>
              <a:r>
                <a:rPr lang="zh-CN" altLang="en-US" sz="2800" dirty="0">
                  <a:solidFill>
                    <a:srgbClr val="00339A"/>
                  </a:solidFill>
                  <a:ea typeface="楷体_GB2312" pitchFamily="49" charset="-122"/>
                </a:rPr>
                <a:t>　</a:t>
              </a:r>
              <a:r>
                <a:rPr lang="en-US" altLang="zh-CN" sz="2800" dirty="0">
                  <a:solidFill>
                    <a:srgbClr val="00339A"/>
                  </a:solidFill>
                  <a:ea typeface="楷体_GB2312" pitchFamily="49" charset="-122"/>
                </a:rPr>
                <a:t>a</a:t>
              </a:r>
              <a:r>
                <a:rPr lang="en-US" altLang="zh-CN" sz="2800" baseline="-20000" dirty="0">
                  <a:solidFill>
                    <a:srgbClr val="00339A"/>
                  </a:solidFill>
                  <a:ea typeface="楷体_GB2312" pitchFamily="49" charset="-122"/>
                </a:rPr>
                <a:t>n</a:t>
              </a:r>
            </a:p>
          </p:txBody>
        </p:sp>
      </p:grpSp>
      <p:sp>
        <p:nvSpPr>
          <p:cNvPr id="224273" name="Rectangle 17"/>
          <p:cNvSpPr/>
          <p:nvPr/>
        </p:nvSpPr>
        <p:spPr>
          <a:xfrm>
            <a:off x="2185988" y="3114675"/>
            <a:ext cx="6616700" cy="5334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lnSpc>
                <a:spcPct val="110000"/>
              </a:lnSpc>
              <a:spcBef>
                <a:spcPct val="50000"/>
              </a:spcBef>
              <a:buClrTx/>
              <a:buSzPct val="100000"/>
              <a:buFont typeface="Arial" panose="020B0604020202020204" pitchFamily="34" charset="0"/>
              <a:buNone/>
            </a:pPr>
            <a:r>
              <a:rPr lang="zh-CN" altLang="en-US" sz="3200" dirty="0">
                <a:ea typeface="楷体_GB2312" pitchFamily="49" charset="-122"/>
              </a:rPr>
              <a:t>与日常生活中的“排队”现象一致</a:t>
            </a:r>
          </a:p>
        </p:txBody>
      </p:sp>
      <p:sp>
        <p:nvSpPr>
          <p:cNvPr id="224274" name="Rectangle 18"/>
          <p:cNvSpPr/>
          <p:nvPr/>
        </p:nvSpPr>
        <p:spPr>
          <a:xfrm>
            <a:off x="76200" y="3962400"/>
            <a:ext cx="5257800" cy="19050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lnSpc>
                <a:spcPct val="110000"/>
              </a:lnSpc>
              <a:spcBef>
                <a:spcPct val="50000"/>
              </a:spcBef>
              <a:buClrTx/>
              <a:buSzPct val="100000"/>
              <a:buFont typeface="Arial" panose="020B0604020202020204" pitchFamily="34" charset="0"/>
              <a:buNone/>
            </a:pPr>
            <a:r>
              <a:rPr lang="en-US" altLang="zh-CN" sz="2800" dirty="0">
                <a:solidFill>
                  <a:srgbClr val="CC0000"/>
                </a:solidFill>
                <a:latin typeface="华文新魏" panose="02010800040101010101" pitchFamily="2" charset="-122"/>
                <a:ea typeface="华文新魏" panose="02010800040101010101" pitchFamily="2" charset="-122"/>
              </a:rPr>
              <a:t>Thinking:</a:t>
            </a:r>
          </a:p>
          <a:p>
            <a:pPr marL="457200" lvl="0" indent="-457200" eaLnBrk="1" hangingPunct="1">
              <a:lnSpc>
                <a:spcPct val="110000"/>
              </a:lnSpc>
              <a:spcBef>
                <a:spcPct val="50000"/>
              </a:spcBef>
              <a:buClrTx/>
              <a:buSzPct val="100000"/>
              <a:buFont typeface="Arial" panose="020B0604020202020204" pitchFamily="34" charset="0"/>
              <a:buNone/>
            </a:pPr>
            <a:r>
              <a:rPr lang="en-US" altLang="zh-CN" sz="1800" dirty="0">
                <a:solidFill>
                  <a:srgbClr val="008080"/>
                </a:solidFill>
                <a:latin typeface="华文行楷" panose="02010800040101010101" pitchFamily="2" charset="-122"/>
                <a:ea typeface="华文行楷" panose="02010800040101010101" pitchFamily="2" charset="-122"/>
              </a:rPr>
              <a:t>	Stack</a:t>
            </a:r>
            <a:r>
              <a:rPr lang="zh-CN" altLang="en-US" sz="1800" dirty="0">
                <a:solidFill>
                  <a:srgbClr val="008080"/>
                </a:solidFill>
                <a:latin typeface="华文行楷" panose="02010800040101010101" pitchFamily="2" charset="-122"/>
                <a:ea typeface="华文行楷" panose="02010800040101010101" pitchFamily="2" charset="-122"/>
              </a:rPr>
              <a:t>：进栈顺序，出栈结果</a:t>
            </a:r>
            <a:r>
              <a:rPr lang="en-US" altLang="zh-CN" sz="1800" dirty="0">
                <a:solidFill>
                  <a:srgbClr val="008080"/>
                </a:solidFill>
                <a:ea typeface="华文行楷" panose="02010800040101010101" pitchFamily="2" charset="-122"/>
              </a:rPr>
              <a:t>—</a:t>
            </a:r>
            <a:r>
              <a:rPr lang="zh-CN" altLang="en-US" sz="1800" dirty="0">
                <a:solidFill>
                  <a:srgbClr val="008080"/>
                </a:solidFill>
                <a:latin typeface="华文行楷" panose="02010800040101010101" pitchFamily="2" charset="-122"/>
                <a:ea typeface="华文行楷" panose="02010800040101010101" pitchFamily="2" charset="-122"/>
              </a:rPr>
              <a:t>因为	     出栈时间</a:t>
            </a:r>
          </a:p>
          <a:p>
            <a:pPr marL="457200" lvl="0" indent="-457200" eaLnBrk="1" hangingPunct="1">
              <a:lnSpc>
                <a:spcPct val="110000"/>
              </a:lnSpc>
              <a:spcBef>
                <a:spcPct val="50000"/>
              </a:spcBef>
              <a:buClrTx/>
              <a:buSzPct val="100000"/>
              <a:buFont typeface="Arial" panose="020B0604020202020204" pitchFamily="34" charset="0"/>
              <a:buNone/>
            </a:pPr>
            <a:r>
              <a:rPr lang="zh-CN" altLang="en-US" sz="1800" dirty="0">
                <a:solidFill>
                  <a:srgbClr val="008080"/>
                </a:solidFill>
                <a:latin typeface="华文行楷" panose="02010800040101010101" pitchFamily="2" charset="-122"/>
                <a:ea typeface="华文行楷" panose="02010800040101010101" pitchFamily="2" charset="-122"/>
              </a:rPr>
              <a:t>	</a:t>
            </a:r>
            <a:r>
              <a:rPr lang="en-US" altLang="zh-CN" sz="1800" dirty="0">
                <a:solidFill>
                  <a:srgbClr val="008080"/>
                </a:solidFill>
                <a:latin typeface="华文行楷" panose="02010800040101010101" pitchFamily="2" charset="-122"/>
                <a:ea typeface="华文行楷" panose="02010800040101010101" pitchFamily="2" charset="-122"/>
              </a:rPr>
              <a:t>Queue</a:t>
            </a:r>
            <a:r>
              <a:rPr lang="zh-CN" altLang="en-US" sz="1800" dirty="0">
                <a:solidFill>
                  <a:srgbClr val="008080"/>
                </a:solidFill>
                <a:latin typeface="华文行楷" panose="02010800040101010101" pitchFamily="2" charset="-122"/>
                <a:ea typeface="华文行楷" panose="02010800040101010101" pitchFamily="2" charset="-122"/>
              </a:rPr>
              <a:t>：有无该问题？为什么？</a:t>
            </a:r>
          </a:p>
        </p:txBody>
      </p:sp>
      <p:sp>
        <p:nvSpPr>
          <p:cNvPr id="224275" name="Rectangle 19"/>
          <p:cNvSpPr/>
          <p:nvPr/>
        </p:nvSpPr>
        <p:spPr>
          <a:xfrm>
            <a:off x="5410200" y="5029200"/>
            <a:ext cx="3352800" cy="9906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lnSpc>
                <a:spcPct val="110000"/>
              </a:lnSpc>
              <a:spcBef>
                <a:spcPct val="100000"/>
              </a:spcBef>
              <a:buClrTx/>
              <a:buSzPct val="100000"/>
              <a:buFont typeface="Arial" panose="020B0604020202020204" pitchFamily="34" charset="0"/>
              <a:buNone/>
            </a:pPr>
            <a:r>
              <a:rPr lang="zh-CN" altLang="en-US" sz="2800" b="0" dirty="0">
                <a:solidFill>
                  <a:schemeClr val="tx2"/>
                </a:solidFill>
                <a:ea typeface="楷体_GB2312" pitchFamily="49" charset="-122"/>
              </a:rPr>
              <a:t>存储表示：</a:t>
            </a:r>
            <a:endParaRPr lang="zh-CN" altLang="en-US" sz="2800" b="0" dirty="0">
              <a:solidFill>
                <a:srgbClr val="CC0000"/>
              </a:solidFill>
              <a:ea typeface="楷体_GB2312" pitchFamily="49" charset="-122"/>
            </a:endParaRPr>
          </a:p>
        </p:txBody>
      </p:sp>
      <p:sp>
        <p:nvSpPr>
          <p:cNvPr id="224276" name="Rectangle 20"/>
          <p:cNvSpPr/>
          <p:nvPr/>
        </p:nvSpPr>
        <p:spPr>
          <a:xfrm>
            <a:off x="7086600" y="5029200"/>
            <a:ext cx="1447800" cy="9906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lnSpc>
                <a:spcPct val="110000"/>
              </a:lnSpc>
              <a:spcBef>
                <a:spcPct val="100000"/>
              </a:spcBef>
              <a:buClrTx/>
              <a:buSzPct val="100000"/>
              <a:buFont typeface="Arial" panose="020B0604020202020204" pitchFamily="34" charset="0"/>
              <a:buNone/>
            </a:pPr>
            <a:r>
              <a:rPr lang="zh-CN" altLang="en-US" sz="2400" b="0" dirty="0">
                <a:solidFill>
                  <a:srgbClr val="0000FF"/>
                </a:solidFill>
                <a:ea typeface="楷体_GB2312" pitchFamily="49" charset="-122"/>
              </a:rPr>
              <a:t>顺序方式</a:t>
            </a:r>
          </a:p>
          <a:p>
            <a:pPr marL="457200" lvl="0" indent="-457200" eaLnBrk="1" hangingPunct="1">
              <a:lnSpc>
                <a:spcPct val="110000"/>
              </a:lnSpc>
              <a:spcBef>
                <a:spcPct val="0"/>
              </a:spcBef>
              <a:buClrTx/>
              <a:buSzPct val="100000"/>
              <a:buFont typeface="Arial" panose="020B0604020202020204" pitchFamily="34" charset="0"/>
              <a:buNone/>
            </a:pPr>
            <a:r>
              <a:rPr lang="zh-CN" altLang="en-US" sz="2400" b="0" dirty="0">
                <a:solidFill>
                  <a:srgbClr val="0000FF"/>
                </a:solidFill>
                <a:ea typeface="楷体_GB2312" pitchFamily="49" charset="-122"/>
              </a:rPr>
              <a:t>链接方式</a:t>
            </a:r>
            <a:endParaRPr lang="zh-CN" altLang="en-US" sz="2400" b="0" dirty="0">
              <a:solidFill>
                <a:srgbClr val="CC0000"/>
              </a:solidFill>
              <a:ea typeface="楷体_GB2312" pitchFamily="49" charset="-122"/>
            </a:endParaRPr>
          </a:p>
        </p:txBody>
      </p:sp>
      <p:pic>
        <p:nvPicPr>
          <p:cNvPr id="21" name="图片 20"/>
          <p:cNvPicPr>
            <a:picLocks noChangeAspect="1"/>
          </p:cNvPicPr>
          <p:nvPr/>
        </p:nvPicPr>
        <p:blipFill>
          <a:blip r:embed="rId4"/>
          <a:stretch>
            <a:fillRect/>
          </a:stretch>
        </p:blipFill>
        <p:spPr>
          <a:xfrm>
            <a:off x="2771775" y="1719263"/>
            <a:ext cx="5761038" cy="13049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 calcmode="lin" valueType="num">
                                      <p:cBhvr additive="base">
                                        <p:cTn id="7" dur="500" fill="hold"/>
                                        <p:tgtEl>
                                          <p:spTgt spid="2242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42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4260">
                                            <p:txEl>
                                              <p:pRg st="0" end="0"/>
                                            </p:txEl>
                                          </p:spTgt>
                                        </p:tgtEl>
                                        <p:attrNameLst>
                                          <p:attrName>style.visibility</p:attrName>
                                        </p:attrNameLst>
                                      </p:cBhvr>
                                      <p:to>
                                        <p:strVal val="visible"/>
                                      </p:to>
                                    </p:set>
                                    <p:anim calcmode="lin" valueType="num">
                                      <p:cBhvr additive="base">
                                        <p:cTn id="13" dur="500" fill="hold"/>
                                        <p:tgtEl>
                                          <p:spTgt spid="224260">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426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4260">
                                            <p:txEl>
                                              <p:pRg st="1" end="1"/>
                                            </p:txEl>
                                          </p:spTgt>
                                        </p:tgtEl>
                                        <p:attrNameLst>
                                          <p:attrName>style.visibility</p:attrName>
                                        </p:attrNameLst>
                                      </p:cBhvr>
                                      <p:to>
                                        <p:strVal val="visible"/>
                                      </p:to>
                                    </p:set>
                                    <p:anim calcmode="lin" valueType="num">
                                      <p:cBhvr additive="base">
                                        <p:cTn id="19" dur="500" fill="hold"/>
                                        <p:tgtEl>
                                          <p:spTgt spid="224260">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426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24260">
                                            <p:txEl>
                                              <p:pRg st="2" end="2"/>
                                            </p:txEl>
                                          </p:spTgt>
                                        </p:tgtEl>
                                        <p:attrNameLst>
                                          <p:attrName>style.visibility</p:attrName>
                                        </p:attrNameLst>
                                      </p:cBhvr>
                                      <p:to>
                                        <p:strVal val="visible"/>
                                      </p:to>
                                    </p:set>
                                    <p:anim calcmode="lin" valueType="num">
                                      <p:cBhvr additive="base">
                                        <p:cTn id="25" dur="500" fill="hold"/>
                                        <p:tgtEl>
                                          <p:spTgt spid="224260">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2426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ox(out)">
                                      <p:cBhvr>
                                        <p:cTn id="31"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audio>
                                      <p:cMediaNode>
                                        <p:cTn display="0" masterRel="sameClick">
                                          <p:stCondLst>
                                            <p:cond evt="begin" delay="0">
                                              <p:tn val="29"/>
                                            </p:cond>
                                          </p:stCondLst>
                                          <p:endCondLst>
                                            <p:cond evt="onStopAudio" delay="0">
                                              <p:tgtEl>
                                                <p:sldTgt/>
                                              </p:tgtEl>
                                            </p:cond>
                                          </p:endCondLst>
                                        </p:cTn>
                                        <p:tgtEl>
                                          <p:sndTgt r:embed="rId3" name="type.wav"/>
                                        </p:tgtEl>
                                      </p:cMediaNode>
                                    </p:audio>
                                  </p:subTnLst>
                                </p:cTn>
                              </p:par>
                            </p:childTnLst>
                          </p:cTn>
                        </p:par>
                      </p:childTnLst>
                    </p:cTn>
                  </p:par>
                  <p:par>
                    <p:cTn id="32" fill="hold">
                      <p:stCondLst>
                        <p:cond delay="indefinite"/>
                      </p:stCondLst>
                      <p:childTnLst>
                        <p:par>
                          <p:cTn id="33" fill="hold">
                            <p:stCondLst>
                              <p:cond delay="0"/>
                            </p:stCondLst>
                            <p:childTnLst>
                              <p:par>
                                <p:cTn id="34" presetID="16" presetClass="entr" presetSubtype="26" fill="hold" grpId="0" nodeType="clickEffect">
                                  <p:stCondLst>
                                    <p:cond delay="0"/>
                                  </p:stCondLst>
                                  <p:childTnLst>
                                    <p:set>
                                      <p:cBhvr>
                                        <p:cTn id="35" dur="1" fill="hold">
                                          <p:stCondLst>
                                            <p:cond delay="0"/>
                                          </p:stCondLst>
                                        </p:cTn>
                                        <p:tgtEl>
                                          <p:spTgt spid="224273">
                                            <p:txEl>
                                              <p:pRg st="0" end="0"/>
                                            </p:txEl>
                                          </p:spTgt>
                                        </p:tgtEl>
                                        <p:attrNameLst>
                                          <p:attrName>style.visibility</p:attrName>
                                        </p:attrNameLst>
                                      </p:cBhvr>
                                      <p:to>
                                        <p:strVal val="visible"/>
                                      </p:to>
                                    </p:set>
                                    <p:animEffect transition="in" filter="barn(inHorizontal)">
                                      <p:cBhvr>
                                        <p:cTn id="36" dur="500"/>
                                        <p:tgtEl>
                                          <p:spTgt spid="224273">
                                            <p:txEl>
                                              <p:pRg st="0" end="0"/>
                                            </p:txEl>
                                          </p:spTgt>
                                        </p:tgtEl>
                                      </p:cBhvr>
                                    </p:animEffect>
                                  </p:childTnLst>
                                </p:cTn>
                              </p:par>
                              <p:par>
                                <p:cTn id="37" presetID="53" presetClass="entr" presetSubtype="16"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p:cTn id="39" dur="500" fill="hold"/>
                                        <p:tgtEl>
                                          <p:spTgt spid="21"/>
                                        </p:tgtEl>
                                        <p:attrNameLst>
                                          <p:attrName>ppt_w</p:attrName>
                                        </p:attrNameLst>
                                      </p:cBhvr>
                                      <p:tavLst>
                                        <p:tav tm="0">
                                          <p:val>
                                            <p:fltVal val="0"/>
                                          </p:val>
                                        </p:tav>
                                        <p:tav tm="100000">
                                          <p:val>
                                            <p:strVal val="#ppt_w"/>
                                          </p:val>
                                        </p:tav>
                                      </p:tavLst>
                                    </p:anim>
                                    <p:anim calcmode="lin" valueType="num">
                                      <p:cBhvr>
                                        <p:cTn id="40" dur="500" fill="hold"/>
                                        <p:tgtEl>
                                          <p:spTgt spid="21"/>
                                        </p:tgtEl>
                                        <p:attrNameLst>
                                          <p:attrName>ppt_h</p:attrName>
                                        </p:attrNameLst>
                                      </p:cBhvr>
                                      <p:tavLst>
                                        <p:tav tm="0">
                                          <p:val>
                                            <p:fltVal val="0"/>
                                          </p:val>
                                        </p:tav>
                                        <p:tav tm="100000">
                                          <p:val>
                                            <p:strVal val="#ppt_h"/>
                                          </p:val>
                                        </p:tav>
                                      </p:tavLst>
                                    </p:anim>
                                    <p:animEffect transition="in" filter="fade">
                                      <p:cBhvr>
                                        <p:cTn id="41" dur="500"/>
                                        <p:tgtEl>
                                          <p:spTgt spid="21"/>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32" fill="hold" grpId="0" nodeType="clickEffect">
                                  <p:stCondLst>
                                    <p:cond delay="0"/>
                                  </p:stCondLst>
                                  <p:childTnLst>
                                    <p:set>
                                      <p:cBhvr>
                                        <p:cTn id="45" dur="1" fill="hold">
                                          <p:stCondLst>
                                            <p:cond delay="0"/>
                                          </p:stCondLst>
                                        </p:cTn>
                                        <p:tgtEl>
                                          <p:spTgt spid="224274">
                                            <p:txEl>
                                              <p:pRg st="0" end="0"/>
                                            </p:txEl>
                                          </p:spTgt>
                                        </p:tgtEl>
                                        <p:attrNameLst>
                                          <p:attrName>style.visibility</p:attrName>
                                        </p:attrNameLst>
                                      </p:cBhvr>
                                      <p:to>
                                        <p:strVal val="visible"/>
                                      </p:to>
                                    </p:set>
                                    <p:animEffect transition="in" filter="box(out)">
                                      <p:cBhvr>
                                        <p:cTn id="46" dur="500"/>
                                        <p:tgtEl>
                                          <p:spTgt spid="224274">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32" fill="hold" grpId="0" nodeType="clickEffect">
                                  <p:stCondLst>
                                    <p:cond delay="0"/>
                                  </p:stCondLst>
                                  <p:childTnLst>
                                    <p:set>
                                      <p:cBhvr>
                                        <p:cTn id="50" dur="1" fill="hold">
                                          <p:stCondLst>
                                            <p:cond delay="0"/>
                                          </p:stCondLst>
                                        </p:cTn>
                                        <p:tgtEl>
                                          <p:spTgt spid="224274">
                                            <p:txEl>
                                              <p:pRg st="1" end="1"/>
                                            </p:txEl>
                                          </p:spTgt>
                                        </p:tgtEl>
                                        <p:attrNameLst>
                                          <p:attrName>style.visibility</p:attrName>
                                        </p:attrNameLst>
                                      </p:cBhvr>
                                      <p:to>
                                        <p:strVal val="visible"/>
                                      </p:to>
                                    </p:set>
                                    <p:animEffect transition="in" filter="box(out)">
                                      <p:cBhvr>
                                        <p:cTn id="51" dur="500"/>
                                        <p:tgtEl>
                                          <p:spTgt spid="224274">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32" fill="hold" grpId="0" nodeType="clickEffect">
                                  <p:stCondLst>
                                    <p:cond delay="0"/>
                                  </p:stCondLst>
                                  <p:childTnLst>
                                    <p:set>
                                      <p:cBhvr>
                                        <p:cTn id="55" dur="1" fill="hold">
                                          <p:stCondLst>
                                            <p:cond delay="0"/>
                                          </p:stCondLst>
                                        </p:cTn>
                                        <p:tgtEl>
                                          <p:spTgt spid="224274">
                                            <p:txEl>
                                              <p:pRg st="2" end="2"/>
                                            </p:txEl>
                                          </p:spTgt>
                                        </p:tgtEl>
                                        <p:attrNameLst>
                                          <p:attrName>style.visibility</p:attrName>
                                        </p:attrNameLst>
                                      </p:cBhvr>
                                      <p:to>
                                        <p:strVal val="visible"/>
                                      </p:to>
                                    </p:set>
                                    <p:animEffect transition="in" filter="box(out)">
                                      <p:cBhvr>
                                        <p:cTn id="56" dur="500"/>
                                        <p:tgtEl>
                                          <p:spTgt spid="224274">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6" fill="hold" grpId="0" nodeType="clickEffect">
                                  <p:stCondLst>
                                    <p:cond delay="0"/>
                                  </p:stCondLst>
                                  <p:childTnLst>
                                    <p:set>
                                      <p:cBhvr>
                                        <p:cTn id="60" dur="1" fill="hold">
                                          <p:stCondLst>
                                            <p:cond delay="0"/>
                                          </p:stCondLst>
                                        </p:cTn>
                                        <p:tgtEl>
                                          <p:spTgt spid="224275">
                                            <p:txEl>
                                              <p:pRg st="0" end="0"/>
                                            </p:txEl>
                                          </p:spTgt>
                                        </p:tgtEl>
                                        <p:attrNameLst>
                                          <p:attrName>style.visibility</p:attrName>
                                        </p:attrNameLst>
                                      </p:cBhvr>
                                      <p:to>
                                        <p:strVal val="visible"/>
                                      </p:to>
                                    </p:set>
                                    <p:animEffect transition="in" filter="barn(inHorizontal)">
                                      <p:cBhvr>
                                        <p:cTn id="61" dur="500"/>
                                        <p:tgtEl>
                                          <p:spTgt spid="224275">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6" fill="hold" grpId="0" nodeType="clickEffect">
                                  <p:stCondLst>
                                    <p:cond delay="0"/>
                                  </p:stCondLst>
                                  <p:childTnLst>
                                    <p:set>
                                      <p:cBhvr>
                                        <p:cTn id="65" dur="1" fill="hold">
                                          <p:stCondLst>
                                            <p:cond delay="0"/>
                                          </p:stCondLst>
                                        </p:cTn>
                                        <p:tgtEl>
                                          <p:spTgt spid="224276">
                                            <p:txEl>
                                              <p:pRg st="0" end="0"/>
                                            </p:txEl>
                                          </p:spTgt>
                                        </p:tgtEl>
                                        <p:attrNameLst>
                                          <p:attrName>style.visibility</p:attrName>
                                        </p:attrNameLst>
                                      </p:cBhvr>
                                      <p:to>
                                        <p:strVal val="visible"/>
                                      </p:to>
                                    </p:set>
                                    <p:animEffect transition="in" filter="barn(inHorizontal)">
                                      <p:cBhvr>
                                        <p:cTn id="66" dur="500"/>
                                        <p:tgtEl>
                                          <p:spTgt spid="224276">
                                            <p:txEl>
                                              <p:pRg st="0" end="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ntr" presetSubtype="26" fill="hold" grpId="0" nodeType="clickEffect">
                                  <p:stCondLst>
                                    <p:cond delay="0"/>
                                  </p:stCondLst>
                                  <p:childTnLst>
                                    <p:set>
                                      <p:cBhvr>
                                        <p:cTn id="70" dur="1" fill="hold">
                                          <p:stCondLst>
                                            <p:cond delay="0"/>
                                          </p:stCondLst>
                                        </p:cTn>
                                        <p:tgtEl>
                                          <p:spTgt spid="224276">
                                            <p:txEl>
                                              <p:pRg st="1" end="1"/>
                                            </p:txEl>
                                          </p:spTgt>
                                        </p:tgtEl>
                                        <p:attrNameLst>
                                          <p:attrName>style.visibility</p:attrName>
                                        </p:attrNameLst>
                                      </p:cBhvr>
                                      <p:to>
                                        <p:strVal val="visible"/>
                                      </p:to>
                                    </p:set>
                                    <p:animEffect transition="in" filter="barn(inHorizontal)">
                                      <p:cBhvr>
                                        <p:cTn id="71" dur="500"/>
                                        <p:tgtEl>
                                          <p:spTgt spid="22427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bldLvl="2"/>
      <p:bldP spid="224260" grpId="0" build="p" bldLvl="2"/>
      <p:bldP spid="224273" grpId="0" build="p"/>
      <p:bldP spid="224274" grpId="0" build="p"/>
      <p:bldP spid="224275" grpId="0" build="p"/>
      <p:bldP spid="22427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a:xfrm>
            <a:off x="0" y="228600"/>
            <a:ext cx="9144000" cy="515938"/>
          </a:xfrm>
        </p:spPr>
        <p:txBody>
          <a:bodyPr vert="horz" wrap="square" lIns="91440" tIns="45720" rIns="91440" bIns="45720" anchor="t"/>
          <a:lstStyle/>
          <a:p>
            <a:pPr eaLnBrk="1" hangingPunct="1"/>
            <a:r>
              <a:rPr lang="en-US" altLang="zh-CN" dirty="0">
                <a:solidFill>
                  <a:srgbClr val="008080"/>
                </a:solidFill>
                <a:latin typeface="华文新魏" panose="02010800040101010101" pitchFamily="2" charset="-122"/>
              </a:rPr>
              <a:t>4.2.1 </a:t>
            </a:r>
            <a:r>
              <a:rPr lang="zh-CN" altLang="en-US" dirty="0">
                <a:solidFill>
                  <a:srgbClr val="008080"/>
                </a:solidFill>
                <a:latin typeface="华文新魏" panose="02010800040101010101" pitchFamily="2" charset="-122"/>
              </a:rPr>
              <a:t>顺序队列</a:t>
            </a:r>
          </a:p>
        </p:txBody>
      </p:sp>
      <p:sp>
        <p:nvSpPr>
          <p:cNvPr id="226307" name="Rectangle 3"/>
          <p:cNvSpPr/>
          <p:nvPr/>
        </p:nvSpPr>
        <p:spPr>
          <a:xfrm>
            <a:off x="0" y="762000"/>
            <a:ext cx="6096000" cy="55626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lnSpc>
                <a:spcPct val="110000"/>
              </a:lnSpc>
              <a:spcBef>
                <a:spcPct val="50000"/>
              </a:spcBef>
              <a:buClrTx/>
              <a:buSzPct val="100000"/>
              <a:buFont typeface="Arial" panose="020B0604020202020204" pitchFamily="34" charset="0"/>
              <a:buAutoNum type="arabicPeriod"/>
            </a:pPr>
            <a:r>
              <a:rPr lang="zh-CN" altLang="en-US" sz="2800" dirty="0">
                <a:solidFill>
                  <a:srgbClr val="0000FF"/>
                </a:solidFill>
                <a:ea typeface="隶书" panose="02010509060101010101" pitchFamily="49" charset="-122"/>
              </a:rPr>
              <a:t>基本概念</a:t>
            </a:r>
          </a:p>
          <a:p>
            <a:pPr marL="457200" lvl="0" indent="-457200" eaLnBrk="1" hangingPunct="1">
              <a:lnSpc>
                <a:spcPct val="110000"/>
              </a:lnSpc>
              <a:spcBef>
                <a:spcPct val="50000"/>
              </a:spcBef>
              <a:buClrTx/>
              <a:buSzPct val="100000"/>
              <a:buFont typeface="Arial" panose="020B0604020202020204" pitchFamily="34" charset="0"/>
              <a:buNone/>
            </a:pPr>
            <a:r>
              <a:rPr lang="zh-CN" altLang="en-US" sz="2800" dirty="0">
                <a:ea typeface="楷体_GB2312" pitchFamily="49" charset="-122"/>
              </a:rPr>
              <a:t>（</a:t>
            </a:r>
            <a:r>
              <a:rPr lang="en-US" altLang="zh-CN" sz="2800" dirty="0">
                <a:ea typeface="楷体_GB2312" pitchFamily="49" charset="-122"/>
              </a:rPr>
              <a:t>1</a:t>
            </a:r>
            <a:r>
              <a:rPr lang="zh-CN" altLang="en-US" sz="2800" dirty="0">
                <a:ea typeface="楷体_GB2312" pitchFamily="49" charset="-122"/>
              </a:rPr>
              <a:t>）队列的顺序存储</a:t>
            </a:r>
          </a:p>
          <a:p>
            <a:pPr marL="914400" lvl="1" indent="-457200" algn="just" eaLnBrk="1" hangingPunct="1">
              <a:spcBef>
                <a:spcPct val="10000"/>
              </a:spcBef>
              <a:buClrTx/>
              <a:buSzPct val="100000"/>
              <a:buFont typeface="Arial" panose="020B0604020202020204" pitchFamily="34" charset="0"/>
              <a:buChar char="•"/>
            </a:pPr>
            <a:r>
              <a:rPr lang="zh-CN" altLang="en-US" sz="2000" b="0" dirty="0">
                <a:solidFill>
                  <a:srgbClr val="CC0000"/>
                </a:solidFill>
                <a:ea typeface="楷体_GB2312" pitchFamily="49" charset="-122"/>
              </a:rPr>
              <a:t>队列的顺序存储表示是利用一维数组存储的。</a:t>
            </a:r>
          </a:p>
          <a:p>
            <a:pPr marL="914400" lvl="1" indent="-457200" algn="just" eaLnBrk="1" hangingPunct="1">
              <a:spcBef>
                <a:spcPct val="10000"/>
              </a:spcBef>
              <a:buClrTx/>
              <a:buSzPct val="100000"/>
              <a:buFont typeface="Arial" panose="020B0604020202020204" pitchFamily="34" charset="0"/>
              <a:buChar char="•"/>
            </a:pPr>
            <a:r>
              <a:rPr lang="zh-CN" altLang="en-US" sz="2000" b="0" dirty="0">
                <a:ea typeface="楷体_GB2312" pitchFamily="49" charset="-122"/>
              </a:rPr>
              <a:t>设置两个指针</a:t>
            </a:r>
            <a:r>
              <a:rPr lang="en-US" altLang="zh-CN" sz="2000" b="0" dirty="0">
                <a:ea typeface="楷体_GB2312" pitchFamily="49" charset="-122"/>
              </a:rPr>
              <a:t>front</a:t>
            </a:r>
            <a:r>
              <a:rPr lang="zh-CN" altLang="en-US" sz="2000" b="0" dirty="0">
                <a:ea typeface="楷体_GB2312" pitchFamily="49" charset="-122"/>
              </a:rPr>
              <a:t>和</a:t>
            </a:r>
            <a:r>
              <a:rPr lang="en-US" altLang="zh-CN" sz="2000" b="0" dirty="0">
                <a:ea typeface="楷体_GB2312" pitchFamily="49" charset="-122"/>
              </a:rPr>
              <a:t>rear</a:t>
            </a:r>
            <a:r>
              <a:rPr lang="zh-CN" altLang="en-US" sz="2000" b="0" dirty="0">
                <a:ea typeface="楷体_GB2312" pitchFamily="49" charset="-122"/>
              </a:rPr>
              <a:t>，分别指示队列的队头元素和队尾元素位置。</a:t>
            </a:r>
          </a:p>
          <a:p>
            <a:pPr marL="914400" lvl="1" indent="-457200" algn="just" eaLnBrk="1" hangingPunct="1">
              <a:spcBef>
                <a:spcPct val="10000"/>
              </a:spcBef>
              <a:buClrTx/>
              <a:buSzPct val="100000"/>
              <a:buFont typeface="Arial" panose="020B0604020202020204" pitchFamily="34" charset="0"/>
              <a:buChar char="•"/>
            </a:pPr>
            <a:r>
              <a:rPr lang="zh-CN" altLang="en-US" sz="2000" b="0" dirty="0">
                <a:solidFill>
                  <a:srgbClr val="CC0000"/>
                </a:solidFill>
                <a:ea typeface="楷体_GB2312" pitchFamily="49" charset="-122"/>
              </a:rPr>
              <a:t>约定：队头指针</a:t>
            </a:r>
            <a:r>
              <a:rPr lang="en-US" altLang="zh-CN" sz="2000" b="0" dirty="0">
                <a:solidFill>
                  <a:srgbClr val="CC0000"/>
                </a:solidFill>
                <a:ea typeface="楷体_GB2312" pitchFamily="49" charset="-122"/>
              </a:rPr>
              <a:t>front</a:t>
            </a:r>
            <a:r>
              <a:rPr lang="zh-CN" altLang="en-US" sz="2000" b="0" dirty="0">
                <a:solidFill>
                  <a:srgbClr val="CC0000"/>
                </a:solidFill>
                <a:ea typeface="楷体_GB2312" pitchFamily="49" charset="-122"/>
              </a:rPr>
              <a:t>指示队头元素所在位置的前一位置；队尾指针</a:t>
            </a:r>
            <a:r>
              <a:rPr lang="en-US" altLang="zh-CN" sz="2000" b="0" dirty="0">
                <a:solidFill>
                  <a:srgbClr val="CC0000"/>
                </a:solidFill>
                <a:ea typeface="楷体_GB2312" pitchFamily="49" charset="-122"/>
              </a:rPr>
              <a:t>rear</a:t>
            </a:r>
            <a:r>
              <a:rPr lang="zh-CN" altLang="en-US" sz="2000" b="0" dirty="0">
                <a:solidFill>
                  <a:srgbClr val="CC0000"/>
                </a:solidFill>
                <a:ea typeface="楷体_GB2312" pitchFamily="49" charset="-122"/>
              </a:rPr>
              <a:t>指示的是实际的队尾元素位置。</a:t>
            </a:r>
          </a:p>
          <a:p>
            <a:pPr marL="914400" lvl="1" indent="-457200" algn="just" eaLnBrk="1" hangingPunct="1">
              <a:spcBef>
                <a:spcPct val="10000"/>
              </a:spcBef>
              <a:buClrTx/>
              <a:buSzPct val="100000"/>
              <a:buFont typeface="Arial" panose="020B0604020202020204" pitchFamily="34" charset="0"/>
              <a:buChar char="•"/>
            </a:pPr>
            <a:r>
              <a:rPr lang="zh-CN" altLang="en-US" sz="2000" b="0" dirty="0">
                <a:ea typeface="楷体_GB2312" pitchFamily="49" charset="-122"/>
              </a:rPr>
              <a:t>初始时队列为空，设</a:t>
            </a:r>
            <a:r>
              <a:rPr lang="en-US" altLang="zh-CN" sz="2000" b="0" dirty="0">
                <a:ea typeface="楷体_GB2312" pitchFamily="49" charset="-122"/>
              </a:rPr>
              <a:t>front = rear = -1</a:t>
            </a:r>
            <a:r>
              <a:rPr lang="zh-CN" altLang="en-US" sz="2000" b="0" dirty="0">
                <a:ea typeface="楷体_GB2312" pitchFamily="49" charset="-122"/>
              </a:rPr>
              <a:t>。当要添加一个元素到队列时，让队尾指针</a:t>
            </a:r>
            <a:r>
              <a:rPr lang="en-US" altLang="zh-CN" sz="2000" b="0" dirty="0">
                <a:ea typeface="楷体_GB2312" pitchFamily="49" charset="-122"/>
              </a:rPr>
              <a:t>rear</a:t>
            </a:r>
            <a:r>
              <a:rPr lang="zh-CN" altLang="en-US" sz="2000" b="0" dirty="0">
                <a:ea typeface="楷体_GB2312" pitchFamily="49" charset="-122"/>
              </a:rPr>
              <a:t>加</a:t>
            </a:r>
            <a:r>
              <a:rPr lang="en-US" altLang="zh-CN" sz="2000" b="0" dirty="0">
                <a:ea typeface="楷体_GB2312" pitchFamily="49" charset="-122"/>
              </a:rPr>
              <a:t>1</a:t>
            </a:r>
            <a:r>
              <a:rPr lang="zh-CN" altLang="en-US" sz="2000" b="0" dirty="0">
                <a:ea typeface="楷体_GB2312" pitchFamily="49" charset="-122"/>
              </a:rPr>
              <a:t>，再将新元素添加到</a:t>
            </a:r>
            <a:r>
              <a:rPr lang="en-US" altLang="zh-CN" sz="2000" b="0" dirty="0">
                <a:ea typeface="楷体_GB2312" pitchFamily="49" charset="-122"/>
              </a:rPr>
              <a:t>rear</a:t>
            </a:r>
            <a:r>
              <a:rPr lang="zh-CN" altLang="en-US" sz="2000" b="0" dirty="0">
                <a:ea typeface="楷体_GB2312" pitchFamily="49" charset="-122"/>
              </a:rPr>
              <a:t>所指位置。当要退出队头元素时，先把队头</a:t>
            </a:r>
            <a:r>
              <a:rPr lang="en-US" altLang="zh-CN" sz="2000" b="0" dirty="0">
                <a:ea typeface="楷体_GB2312" pitchFamily="49" charset="-122"/>
              </a:rPr>
              <a:t>front</a:t>
            </a:r>
            <a:r>
              <a:rPr lang="zh-CN" altLang="en-US" sz="2000" b="0" dirty="0">
                <a:ea typeface="楷体_GB2312" pitchFamily="49" charset="-122"/>
              </a:rPr>
              <a:t>指针加</a:t>
            </a:r>
            <a:r>
              <a:rPr lang="en-US" altLang="zh-CN" sz="2000" b="0" dirty="0">
                <a:ea typeface="楷体_GB2312" pitchFamily="49" charset="-122"/>
              </a:rPr>
              <a:t>1</a:t>
            </a:r>
            <a:r>
              <a:rPr lang="zh-CN" altLang="en-US" sz="2000" b="0" dirty="0">
                <a:ea typeface="楷体_GB2312" pitchFamily="49" charset="-122"/>
              </a:rPr>
              <a:t>，再把</a:t>
            </a:r>
            <a:r>
              <a:rPr lang="en-US" altLang="zh-CN" sz="2000" b="0" dirty="0">
                <a:ea typeface="楷体_GB2312" pitchFamily="49" charset="-122"/>
              </a:rPr>
              <a:t>front</a:t>
            </a:r>
            <a:r>
              <a:rPr lang="zh-CN" altLang="en-US" sz="2000" b="0" dirty="0">
                <a:ea typeface="楷体_GB2312" pitchFamily="49" charset="-122"/>
              </a:rPr>
              <a:t>所指的位置上的元素值返回。</a:t>
            </a:r>
            <a:endParaRPr lang="zh-CN" altLang="en-US" sz="2000" b="0" dirty="0">
              <a:solidFill>
                <a:srgbClr val="CC0000"/>
              </a:solidFill>
              <a:ea typeface="楷体_GB2312" pitchFamily="49" charset="-122"/>
            </a:endParaRPr>
          </a:p>
        </p:txBody>
      </p:sp>
      <p:grpSp>
        <p:nvGrpSpPr>
          <p:cNvPr id="2" name="Group 4"/>
          <p:cNvGrpSpPr/>
          <p:nvPr/>
        </p:nvGrpSpPr>
        <p:grpSpPr>
          <a:xfrm>
            <a:off x="7924800" y="3505200"/>
            <a:ext cx="914400" cy="2209800"/>
            <a:chOff x="4368" y="240"/>
            <a:chExt cx="576" cy="1344"/>
          </a:xfrm>
        </p:grpSpPr>
        <p:sp>
          <p:nvSpPr>
            <p:cNvPr id="29773" name="Rectangle 5"/>
            <p:cNvSpPr/>
            <p:nvPr/>
          </p:nvSpPr>
          <p:spPr>
            <a:xfrm>
              <a:off x="4368" y="240"/>
              <a:ext cx="576" cy="1344"/>
            </a:xfrm>
            <a:prstGeom prst="rect">
              <a:avLst/>
            </a:prstGeom>
            <a:noFill/>
            <a:ln w="2857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en-US" sz="1800" b="0" dirty="0"/>
            </a:p>
          </p:txBody>
        </p:sp>
        <p:sp>
          <p:nvSpPr>
            <p:cNvPr id="29774" name="Line 6"/>
            <p:cNvSpPr/>
            <p:nvPr/>
          </p:nvSpPr>
          <p:spPr>
            <a:xfrm>
              <a:off x="4368" y="576"/>
              <a:ext cx="576" cy="0"/>
            </a:xfrm>
            <a:prstGeom prst="line">
              <a:avLst/>
            </a:prstGeom>
            <a:ln w="28575" cap="flat" cmpd="sng">
              <a:solidFill>
                <a:schemeClr val="tx1"/>
              </a:solidFill>
              <a:prstDash val="solid"/>
              <a:headEnd type="none" w="med" len="med"/>
              <a:tailEnd type="none" w="med" len="med"/>
            </a:ln>
          </p:spPr>
        </p:sp>
        <p:sp>
          <p:nvSpPr>
            <p:cNvPr id="29775" name="Line 7"/>
            <p:cNvSpPr/>
            <p:nvPr/>
          </p:nvSpPr>
          <p:spPr>
            <a:xfrm>
              <a:off x="4368" y="912"/>
              <a:ext cx="576" cy="0"/>
            </a:xfrm>
            <a:prstGeom prst="line">
              <a:avLst/>
            </a:prstGeom>
            <a:ln w="28575" cap="flat" cmpd="sng">
              <a:solidFill>
                <a:schemeClr val="tx1"/>
              </a:solidFill>
              <a:prstDash val="solid"/>
              <a:headEnd type="none" w="med" len="med"/>
              <a:tailEnd type="none" w="med" len="med"/>
            </a:ln>
          </p:spPr>
        </p:sp>
        <p:sp>
          <p:nvSpPr>
            <p:cNvPr id="29776" name="Line 8"/>
            <p:cNvSpPr/>
            <p:nvPr/>
          </p:nvSpPr>
          <p:spPr>
            <a:xfrm>
              <a:off x="4368" y="1248"/>
              <a:ext cx="576" cy="0"/>
            </a:xfrm>
            <a:prstGeom prst="line">
              <a:avLst/>
            </a:prstGeom>
            <a:ln w="28575" cap="flat" cmpd="sng">
              <a:solidFill>
                <a:schemeClr val="tx1"/>
              </a:solidFill>
              <a:prstDash val="solid"/>
              <a:headEnd type="none" w="med" len="med"/>
              <a:tailEnd type="none" w="med" len="med"/>
            </a:ln>
          </p:spPr>
        </p:sp>
      </p:grpSp>
      <p:grpSp>
        <p:nvGrpSpPr>
          <p:cNvPr id="3" name="Group 9"/>
          <p:cNvGrpSpPr/>
          <p:nvPr/>
        </p:nvGrpSpPr>
        <p:grpSpPr>
          <a:xfrm>
            <a:off x="6705600" y="5562600"/>
            <a:ext cx="1295400" cy="838200"/>
            <a:chOff x="4224" y="3504"/>
            <a:chExt cx="816" cy="528"/>
          </a:xfrm>
        </p:grpSpPr>
        <p:grpSp>
          <p:nvGrpSpPr>
            <p:cNvPr id="29767" name="Group 10"/>
            <p:cNvGrpSpPr/>
            <p:nvPr/>
          </p:nvGrpSpPr>
          <p:grpSpPr>
            <a:xfrm>
              <a:off x="4224" y="3744"/>
              <a:ext cx="816" cy="288"/>
              <a:chOff x="4224" y="3792"/>
              <a:chExt cx="816" cy="288"/>
            </a:xfrm>
          </p:grpSpPr>
          <p:sp>
            <p:nvSpPr>
              <p:cNvPr id="29771" name="Text Box 11"/>
              <p:cNvSpPr txBox="1"/>
              <p:nvPr/>
            </p:nvSpPr>
            <p:spPr>
              <a:xfrm>
                <a:off x="4224" y="3792"/>
                <a:ext cx="576"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en-US" altLang="zh-CN" sz="1800" b="0" dirty="0"/>
                  <a:t>front</a:t>
                </a:r>
              </a:p>
            </p:txBody>
          </p:sp>
          <p:sp>
            <p:nvSpPr>
              <p:cNvPr id="29772" name="Line 12"/>
              <p:cNvSpPr/>
              <p:nvPr/>
            </p:nvSpPr>
            <p:spPr>
              <a:xfrm>
                <a:off x="4704" y="3984"/>
                <a:ext cx="336" cy="0"/>
              </a:xfrm>
              <a:prstGeom prst="line">
                <a:avLst/>
              </a:prstGeom>
              <a:ln w="28575" cap="flat" cmpd="sng">
                <a:solidFill>
                  <a:schemeClr val="tx1"/>
                </a:solidFill>
                <a:prstDash val="solid"/>
                <a:headEnd type="none" w="med" len="med"/>
                <a:tailEnd type="triangle" w="med" len="med"/>
              </a:ln>
            </p:spPr>
          </p:sp>
        </p:grpSp>
        <p:grpSp>
          <p:nvGrpSpPr>
            <p:cNvPr id="29768" name="Group 13"/>
            <p:cNvGrpSpPr/>
            <p:nvPr/>
          </p:nvGrpSpPr>
          <p:grpSpPr>
            <a:xfrm>
              <a:off x="4272" y="3504"/>
              <a:ext cx="768" cy="288"/>
              <a:chOff x="4272" y="3552"/>
              <a:chExt cx="768" cy="288"/>
            </a:xfrm>
          </p:grpSpPr>
          <p:sp>
            <p:nvSpPr>
              <p:cNvPr id="29769" name="Line 14"/>
              <p:cNvSpPr/>
              <p:nvPr/>
            </p:nvSpPr>
            <p:spPr>
              <a:xfrm>
                <a:off x="4704" y="3744"/>
                <a:ext cx="336" cy="0"/>
              </a:xfrm>
              <a:prstGeom prst="line">
                <a:avLst/>
              </a:prstGeom>
              <a:ln w="28575" cap="flat" cmpd="sng">
                <a:solidFill>
                  <a:schemeClr val="tx1"/>
                </a:solidFill>
                <a:prstDash val="solid"/>
                <a:headEnd type="none" w="med" len="med"/>
                <a:tailEnd type="triangle" w="med" len="med"/>
              </a:ln>
            </p:spPr>
          </p:sp>
          <p:sp>
            <p:nvSpPr>
              <p:cNvPr id="29770" name="Text Box 15"/>
              <p:cNvSpPr txBox="1"/>
              <p:nvPr/>
            </p:nvSpPr>
            <p:spPr>
              <a:xfrm>
                <a:off x="4272" y="3552"/>
                <a:ext cx="576"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en-US" altLang="zh-CN" sz="1800" b="0" dirty="0"/>
                  <a:t>rear</a:t>
                </a:r>
              </a:p>
            </p:txBody>
          </p:sp>
        </p:grpSp>
      </p:grpSp>
      <p:grpSp>
        <p:nvGrpSpPr>
          <p:cNvPr id="6" name="Group 16"/>
          <p:cNvGrpSpPr/>
          <p:nvPr/>
        </p:nvGrpSpPr>
        <p:grpSpPr>
          <a:xfrm>
            <a:off x="6553200" y="5181600"/>
            <a:ext cx="2133600" cy="838200"/>
            <a:chOff x="4128" y="3264"/>
            <a:chExt cx="1344" cy="528"/>
          </a:xfrm>
        </p:grpSpPr>
        <p:sp>
          <p:nvSpPr>
            <p:cNvPr id="29759" name="Text Box 17"/>
            <p:cNvSpPr txBox="1"/>
            <p:nvPr/>
          </p:nvSpPr>
          <p:spPr>
            <a:xfrm>
              <a:off x="5136" y="3264"/>
              <a:ext cx="336"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dirty="0"/>
                <a:t>A</a:t>
              </a:r>
            </a:p>
          </p:txBody>
        </p:sp>
        <p:grpSp>
          <p:nvGrpSpPr>
            <p:cNvPr id="29760" name="Group 18"/>
            <p:cNvGrpSpPr/>
            <p:nvPr/>
          </p:nvGrpSpPr>
          <p:grpSpPr>
            <a:xfrm>
              <a:off x="4128" y="3264"/>
              <a:ext cx="816" cy="528"/>
              <a:chOff x="4128" y="3264"/>
              <a:chExt cx="816" cy="528"/>
            </a:xfrm>
          </p:grpSpPr>
          <p:grpSp>
            <p:nvGrpSpPr>
              <p:cNvPr id="29761" name="Group 19"/>
              <p:cNvGrpSpPr/>
              <p:nvPr/>
            </p:nvGrpSpPr>
            <p:grpSpPr>
              <a:xfrm>
                <a:off x="4128" y="3504"/>
                <a:ext cx="816" cy="288"/>
                <a:chOff x="4224" y="3792"/>
                <a:chExt cx="816" cy="288"/>
              </a:xfrm>
            </p:grpSpPr>
            <p:sp>
              <p:nvSpPr>
                <p:cNvPr id="29765" name="Text Box 20"/>
                <p:cNvSpPr txBox="1"/>
                <p:nvPr/>
              </p:nvSpPr>
              <p:spPr>
                <a:xfrm>
                  <a:off x="4224" y="3792"/>
                  <a:ext cx="576"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en-US" altLang="zh-CN" sz="1800" b="0" dirty="0"/>
                    <a:t>front</a:t>
                  </a:r>
                </a:p>
              </p:txBody>
            </p:sp>
            <p:sp>
              <p:nvSpPr>
                <p:cNvPr id="29766" name="Line 21"/>
                <p:cNvSpPr/>
                <p:nvPr/>
              </p:nvSpPr>
              <p:spPr>
                <a:xfrm>
                  <a:off x="4704" y="3984"/>
                  <a:ext cx="336" cy="0"/>
                </a:xfrm>
                <a:prstGeom prst="line">
                  <a:avLst/>
                </a:prstGeom>
                <a:ln w="28575" cap="flat" cmpd="sng">
                  <a:solidFill>
                    <a:schemeClr val="tx1"/>
                  </a:solidFill>
                  <a:prstDash val="solid"/>
                  <a:headEnd type="none" w="med" len="med"/>
                  <a:tailEnd type="triangle" w="med" len="med"/>
                </a:ln>
              </p:spPr>
            </p:sp>
          </p:grpSp>
          <p:grpSp>
            <p:nvGrpSpPr>
              <p:cNvPr id="29762" name="Group 22"/>
              <p:cNvGrpSpPr/>
              <p:nvPr/>
            </p:nvGrpSpPr>
            <p:grpSpPr>
              <a:xfrm>
                <a:off x="4176" y="3264"/>
                <a:ext cx="768" cy="288"/>
                <a:chOff x="4272" y="3552"/>
                <a:chExt cx="768" cy="288"/>
              </a:xfrm>
            </p:grpSpPr>
            <p:sp>
              <p:nvSpPr>
                <p:cNvPr id="29763" name="Line 23"/>
                <p:cNvSpPr/>
                <p:nvPr/>
              </p:nvSpPr>
              <p:spPr>
                <a:xfrm>
                  <a:off x="4704" y="3744"/>
                  <a:ext cx="336" cy="0"/>
                </a:xfrm>
                <a:prstGeom prst="line">
                  <a:avLst/>
                </a:prstGeom>
                <a:ln w="28575" cap="flat" cmpd="sng">
                  <a:solidFill>
                    <a:schemeClr val="tx1"/>
                  </a:solidFill>
                  <a:prstDash val="solid"/>
                  <a:headEnd type="none" w="med" len="med"/>
                  <a:tailEnd type="triangle" w="med" len="med"/>
                </a:ln>
              </p:spPr>
            </p:sp>
            <p:sp>
              <p:nvSpPr>
                <p:cNvPr id="29764" name="Text Box 24"/>
                <p:cNvSpPr txBox="1"/>
                <p:nvPr/>
              </p:nvSpPr>
              <p:spPr>
                <a:xfrm>
                  <a:off x="4272" y="3552"/>
                  <a:ext cx="576"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en-US" altLang="zh-CN" sz="1800" b="0" dirty="0"/>
                    <a:t>rear</a:t>
                  </a:r>
                </a:p>
              </p:txBody>
            </p:sp>
          </p:grpSp>
        </p:grpSp>
      </p:grpSp>
      <p:grpSp>
        <p:nvGrpSpPr>
          <p:cNvPr id="10" name="Group 25"/>
          <p:cNvGrpSpPr/>
          <p:nvPr/>
        </p:nvGrpSpPr>
        <p:grpSpPr>
          <a:xfrm>
            <a:off x="6553200" y="4572000"/>
            <a:ext cx="2133600" cy="1447800"/>
            <a:chOff x="4128" y="2880"/>
            <a:chExt cx="1344" cy="912"/>
          </a:xfrm>
        </p:grpSpPr>
        <p:grpSp>
          <p:nvGrpSpPr>
            <p:cNvPr id="29749" name="Group 26"/>
            <p:cNvGrpSpPr/>
            <p:nvPr/>
          </p:nvGrpSpPr>
          <p:grpSpPr>
            <a:xfrm>
              <a:off x="4128" y="2880"/>
              <a:ext cx="1344" cy="912"/>
              <a:chOff x="4128" y="2880"/>
              <a:chExt cx="1344" cy="912"/>
            </a:xfrm>
          </p:grpSpPr>
          <p:sp>
            <p:nvSpPr>
              <p:cNvPr id="29751" name="Text Box 27"/>
              <p:cNvSpPr txBox="1"/>
              <p:nvPr/>
            </p:nvSpPr>
            <p:spPr>
              <a:xfrm>
                <a:off x="5136" y="2928"/>
                <a:ext cx="336"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dirty="0"/>
                  <a:t>B</a:t>
                </a:r>
              </a:p>
            </p:txBody>
          </p:sp>
          <p:grpSp>
            <p:nvGrpSpPr>
              <p:cNvPr id="29752" name="Group 28"/>
              <p:cNvGrpSpPr/>
              <p:nvPr/>
            </p:nvGrpSpPr>
            <p:grpSpPr>
              <a:xfrm>
                <a:off x="4128" y="2880"/>
                <a:ext cx="816" cy="912"/>
                <a:chOff x="4128" y="2880"/>
                <a:chExt cx="816" cy="912"/>
              </a:xfrm>
            </p:grpSpPr>
            <p:grpSp>
              <p:nvGrpSpPr>
                <p:cNvPr id="29753" name="Group 29"/>
                <p:cNvGrpSpPr/>
                <p:nvPr/>
              </p:nvGrpSpPr>
              <p:grpSpPr>
                <a:xfrm>
                  <a:off x="4176" y="2880"/>
                  <a:ext cx="768" cy="288"/>
                  <a:chOff x="4272" y="3552"/>
                  <a:chExt cx="768" cy="288"/>
                </a:xfrm>
              </p:grpSpPr>
              <p:sp>
                <p:nvSpPr>
                  <p:cNvPr id="29757" name="Line 30"/>
                  <p:cNvSpPr/>
                  <p:nvPr/>
                </p:nvSpPr>
                <p:spPr>
                  <a:xfrm>
                    <a:off x="4704" y="3744"/>
                    <a:ext cx="336" cy="0"/>
                  </a:xfrm>
                  <a:prstGeom prst="line">
                    <a:avLst/>
                  </a:prstGeom>
                  <a:ln w="28575" cap="flat" cmpd="sng">
                    <a:solidFill>
                      <a:schemeClr val="tx1"/>
                    </a:solidFill>
                    <a:prstDash val="solid"/>
                    <a:headEnd type="none" w="med" len="med"/>
                    <a:tailEnd type="triangle" w="med" len="med"/>
                  </a:ln>
                </p:spPr>
              </p:sp>
              <p:sp>
                <p:nvSpPr>
                  <p:cNvPr id="29758" name="Text Box 31"/>
                  <p:cNvSpPr txBox="1"/>
                  <p:nvPr/>
                </p:nvSpPr>
                <p:spPr>
                  <a:xfrm>
                    <a:off x="4272" y="3552"/>
                    <a:ext cx="576"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en-US" altLang="zh-CN" sz="1800" b="0" dirty="0"/>
                      <a:t>rear</a:t>
                    </a:r>
                  </a:p>
                </p:txBody>
              </p:sp>
            </p:grpSp>
            <p:grpSp>
              <p:nvGrpSpPr>
                <p:cNvPr id="29754" name="Group 32"/>
                <p:cNvGrpSpPr/>
                <p:nvPr/>
              </p:nvGrpSpPr>
              <p:grpSpPr>
                <a:xfrm>
                  <a:off x="4128" y="3504"/>
                  <a:ext cx="816" cy="288"/>
                  <a:chOff x="4224" y="3792"/>
                  <a:chExt cx="816" cy="288"/>
                </a:xfrm>
              </p:grpSpPr>
              <p:sp>
                <p:nvSpPr>
                  <p:cNvPr id="29755" name="Text Box 33"/>
                  <p:cNvSpPr txBox="1"/>
                  <p:nvPr/>
                </p:nvSpPr>
                <p:spPr>
                  <a:xfrm>
                    <a:off x="4224" y="3792"/>
                    <a:ext cx="576"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en-US" altLang="zh-CN" sz="1800" b="0" dirty="0"/>
                      <a:t>front</a:t>
                    </a:r>
                  </a:p>
                </p:txBody>
              </p:sp>
              <p:sp>
                <p:nvSpPr>
                  <p:cNvPr id="29756" name="Line 34"/>
                  <p:cNvSpPr/>
                  <p:nvPr/>
                </p:nvSpPr>
                <p:spPr>
                  <a:xfrm>
                    <a:off x="4704" y="3984"/>
                    <a:ext cx="336" cy="0"/>
                  </a:xfrm>
                  <a:prstGeom prst="line">
                    <a:avLst/>
                  </a:prstGeom>
                  <a:ln w="28575" cap="flat" cmpd="sng">
                    <a:solidFill>
                      <a:schemeClr val="tx1"/>
                    </a:solidFill>
                    <a:prstDash val="solid"/>
                    <a:headEnd type="none" w="med" len="med"/>
                    <a:tailEnd type="triangle" w="med" len="med"/>
                  </a:ln>
                </p:spPr>
              </p:sp>
            </p:grpSp>
          </p:grpSp>
        </p:grpSp>
        <p:sp>
          <p:nvSpPr>
            <p:cNvPr id="29750" name="Text Box 35"/>
            <p:cNvSpPr txBox="1"/>
            <p:nvPr/>
          </p:nvSpPr>
          <p:spPr>
            <a:xfrm>
              <a:off x="5136" y="3264"/>
              <a:ext cx="336"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dirty="0"/>
                <a:t>A</a:t>
              </a:r>
            </a:p>
          </p:txBody>
        </p:sp>
      </p:grpSp>
      <p:grpSp>
        <p:nvGrpSpPr>
          <p:cNvPr id="15" name="Group 36"/>
          <p:cNvGrpSpPr/>
          <p:nvPr/>
        </p:nvGrpSpPr>
        <p:grpSpPr>
          <a:xfrm>
            <a:off x="6553200" y="4114800"/>
            <a:ext cx="2133600" cy="1905000"/>
            <a:chOff x="4128" y="2592"/>
            <a:chExt cx="1344" cy="1200"/>
          </a:xfrm>
        </p:grpSpPr>
        <p:grpSp>
          <p:nvGrpSpPr>
            <p:cNvPr id="29739" name="Group 37"/>
            <p:cNvGrpSpPr/>
            <p:nvPr/>
          </p:nvGrpSpPr>
          <p:grpSpPr>
            <a:xfrm>
              <a:off x="4128" y="2592"/>
              <a:ext cx="1344" cy="1200"/>
              <a:chOff x="4128" y="2592"/>
              <a:chExt cx="1344" cy="1200"/>
            </a:xfrm>
          </p:grpSpPr>
          <p:sp>
            <p:nvSpPr>
              <p:cNvPr id="29742" name="Text Box 38"/>
              <p:cNvSpPr txBox="1"/>
              <p:nvPr/>
            </p:nvSpPr>
            <p:spPr>
              <a:xfrm>
                <a:off x="5136" y="2592"/>
                <a:ext cx="336"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dirty="0"/>
                  <a:t>C</a:t>
                </a:r>
              </a:p>
            </p:txBody>
          </p:sp>
          <p:grpSp>
            <p:nvGrpSpPr>
              <p:cNvPr id="29743" name="Group 39"/>
              <p:cNvGrpSpPr/>
              <p:nvPr/>
            </p:nvGrpSpPr>
            <p:grpSpPr>
              <a:xfrm>
                <a:off x="4176" y="3504"/>
                <a:ext cx="816" cy="288"/>
                <a:chOff x="4224" y="3792"/>
                <a:chExt cx="816" cy="288"/>
              </a:xfrm>
            </p:grpSpPr>
            <p:sp>
              <p:nvSpPr>
                <p:cNvPr id="29747" name="Text Box 40"/>
                <p:cNvSpPr txBox="1"/>
                <p:nvPr/>
              </p:nvSpPr>
              <p:spPr>
                <a:xfrm>
                  <a:off x="4224" y="3792"/>
                  <a:ext cx="576"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en-US" altLang="zh-CN" sz="1800" b="0" dirty="0"/>
                    <a:t>front</a:t>
                  </a:r>
                </a:p>
              </p:txBody>
            </p:sp>
            <p:sp>
              <p:nvSpPr>
                <p:cNvPr id="29748" name="Line 41"/>
                <p:cNvSpPr/>
                <p:nvPr/>
              </p:nvSpPr>
              <p:spPr>
                <a:xfrm>
                  <a:off x="4704" y="3984"/>
                  <a:ext cx="336" cy="0"/>
                </a:xfrm>
                <a:prstGeom prst="line">
                  <a:avLst/>
                </a:prstGeom>
                <a:ln w="28575" cap="flat" cmpd="sng">
                  <a:solidFill>
                    <a:schemeClr val="tx1"/>
                  </a:solidFill>
                  <a:prstDash val="solid"/>
                  <a:headEnd type="none" w="med" len="med"/>
                  <a:tailEnd type="triangle" w="med" len="med"/>
                </a:ln>
              </p:spPr>
            </p:sp>
          </p:grpSp>
          <p:grpSp>
            <p:nvGrpSpPr>
              <p:cNvPr id="29744" name="Group 42"/>
              <p:cNvGrpSpPr/>
              <p:nvPr/>
            </p:nvGrpSpPr>
            <p:grpSpPr>
              <a:xfrm>
                <a:off x="4128" y="2592"/>
                <a:ext cx="768" cy="288"/>
                <a:chOff x="4272" y="3552"/>
                <a:chExt cx="768" cy="288"/>
              </a:xfrm>
            </p:grpSpPr>
            <p:sp>
              <p:nvSpPr>
                <p:cNvPr id="29745" name="Line 43"/>
                <p:cNvSpPr/>
                <p:nvPr/>
              </p:nvSpPr>
              <p:spPr>
                <a:xfrm>
                  <a:off x="4704" y="3744"/>
                  <a:ext cx="336" cy="0"/>
                </a:xfrm>
                <a:prstGeom prst="line">
                  <a:avLst/>
                </a:prstGeom>
                <a:ln w="28575" cap="flat" cmpd="sng">
                  <a:solidFill>
                    <a:schemeClr val="tx1"/>
                  </a:solidFill>
                  <a:prstDash val="solid"/>
                  <a:headEnd type="none" w="med" len="med"/>
                  <a:tailEnd type="triangle" w="med" len="med"/>
                </a:ln>
              </p:spPr>
            </p:sp>
            <p:sp>
              <p:nvSpPr>
                <p:cNvPr id="29746" name="Text Box 44"/>
                <p:cNvSpPr txBox="1"/>
                <p:nvPr/>
              </p:nvSpPr>
              <p:spPr>
                <a:xfrm>
                  <a:off x="4272" y="3552"/>
                  <a:ext cx="576"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en-US" altLang="zh-CN" sz="1800" b="0" dirty="0"/>
                    <a:t>rear</a:t>
                  </a:r>
                </a:p>
              </p:txBody>
            </p:sp>
          </p:grpSp>
        </p:grpSp>
        <p:sp>
          <p:nvSpPr>
            <p:cNvPr id="29740" name="Text Box 45"/>
            <p:cNvSpPr txBox="1"/>
            <p:nvPr/>
          </p:nvSpPr>
          <p:spPr>
            <a:xfrm>
              <a:off x="5136" y="2928"/>
              <a:ext cx="336"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dirty="0"/>
                <a:t>B</a:t>
              </a:r>
            </a:p>
          </p:txBody>
        </p:sp>
        <p:sp>
          <p:nvSpPr>
            <p:cNvPr id="29741" name="Text Box 46"/>
            <p:cNvSpPr txBox="1"/>
            <p:nvPr/>
          </p:nvSpPr>
          <p:spPr>
            <a:xfrm>
              <a:off x="5136" y="3264"/>
              <a:ext cx="336"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dirty="0"/>
                <a:t>A</a:t>
              </a:r>
            </a:p>
          </p:txBody>
        </p:sp>
      </p:grpSp>
      <p:grpSp>
        <p:nvGrpSpPr>
          <p:cNvPr id="19" name="Group 47"/>
          <p:cNvGrpSpPr/>
          <p:nvPr/>
        </p:nvGrpSpPr>
        <p:grpSpPr>
          <a:xfrm>
            <a:off x="6553200" y="3505200"/>
            <a:ext cx="2133600" cy="2514600"/>
            <a:chOff x="4128" y="2208"/>
            <a:chExt cx="1344" cy="1584"/>
          </a:xfrm>
        </p:grpSpPr>
        <p:grpSp>
          <p:nvGrpSpPr>
            <p:cNvPr id="29728" name="Group 48"/>
            <p:cNvGrpSpPr/>
            <p:nvPr/>
          </p:nvGrpSpPr>
          <p:grpSpPr>
            <a:xfrm>
              <a:off x="4128" y="2208"/>
              <a:ext cx="1344" cy="1584"/>
              <a:chOff x="4128" y="2208"/>
              <a:chExt cx="1344" cy="1584"/>
            </a:xfrm>
          </p:grpSpPr>
          <p:sp>
            <p:nvSpPr>
              <p:cNvPr id="29732" name="Text Box 49"/>
              <p:cNvSpPr txBox="1"/>
              <p:nvPr/>
            </p:nvSpPr>
            <p:spPr>
              <a:xfrm>
                <a:off x="5136" y="2256"/>
                <a:ext cx="336"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dirty="0"/>
                  <a:t>D</a:t>
                </a:r>
              </a:p>
            </p:txBody>
          </p:sp>
          <p:grpSp>
            <p:nvGrpSpPr>
              <p:cNvPr id="29733" name="Group 50"/>
              <p:cNvGrpSpPr/>
              <p:nvPr/>
            </p:nvGrpSpPr>
            <p:grpSpPr>
              <a:xfrm>
                <a:off x="4176" y="3504"/>
                <a:ext cx="816" cy="288"/>
                <a:chOff x="4224" y="3792"/>
                <a:chExt cx="816" cy="288"/>
              </a:xfrm>
            </p:grpSpPr>
            <p:sp>
              <p:nvSpPr>
                <p:cNvPr id="29737" name="Text Box 51"/>
                <p:cNvSpPr txBox="1"/>
                <p:nvPr/>
              </p:nvSpPr>
              <p:spPr>
                <a:xfrm>
                  <a:off x="4224" y="3792"/>
                  <a:ext cx="576"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en-US" altLang="zh-CN" sz="1800" b="0" dirty="0"/>
                    <a:t>front</a:t>
                  </a:r>
                </a:p>
              </p:txBody>
            </p:sp>
            <p:sp>
              <p:nvSpPr>
                <p:cNvPr id="29738" name="Line 52"/>
                <p:cNvSpPr/>
                <p:nvPr/>
              </p:nvSpPr>
              <p:spPr>
                <a:xfrm>
                  <a:off x="4704" y="3984"/>
                  <a:ext cx="336" cy="0"/>
                </a:xfrm>
                <a:prstGeom prst="line">
                  <a:avLst/>
                </a:prstGeom>
                <a:ln w="28575" cap="flat" cmpd="sng">
                  <a:solidFill>
                    <a:schemeClr val="tx1"/>
                  </a:solidFill>
                  <a:prstDash val="solid"/>
                  <a:headEnd type="none" w="med" len="med"/>
                  <a:tailEnd type="triangle" w="med" len="med"/>
                </a:ln>
              </p:spPr>
            </p:sp>
          </p:grpSp>
          <p:grpSp>
            <p:nvGrpSpPr>
              <p:cNvPr id="29734" name="Group 53"/>
              <p:cNvGrpSpPr/>
              <p:nvPr/>
            </p:nvGrpSpPr>
            <p:grpSpPr>
              <a:xfrm>
                <a:off x="4128" y="2208"/>
                <a:ext cx="768" cy="288"/>
                <a:chOff x="4272" y="3552"/>
                <a:chExt cx="768" cy="288"/>
              </a:xfrm>
            </p:grpSpPr>
            <p:sp>
              <p:nvSpPr>
                <p:cNvPr id="29735" name="Line 54"/>
                <p:cNvSpPr/>
                <p:nvPr/>
              </p:nvSpPr>
              <p:spPr>
                <a:xfrm>
                  <a:off x="4704" y="3744"/>
                  <a:ext cx="336" cy="0"/>
                </a:xfrm>
                <a:prstGeom prst="line">
                  <a:avLst/>
                </a:prstGeom>
                <a:ln w="28575" cap="flat" cmpd="sng">
                  <a:solidFill>
                    <a:schemeClr val="tx1"/>
                  </a:solidFill>
                  <a:prstDash val="solid"/>
                  <a:headEnd type="none" w="med" len="med"/>
                  <a:tailEnd type="triangle" w="med" len="med"/>
                </a:ln>
              </p:spPr>
            </p:sp>
            <p:sp>
              <p:nvSpPr>
                <p:cNvPr id="29736" name="Text Box 55"/>
                <p:cNvSpPr txBox="1"/>
                <p:nvPr/>
              </p:nvSpPr>
              <p:spPr>
                <a:xfrm>
                  <a:off x="4272" y="3552"/>
                  <a:ext cx="576"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en-US" altLang="zh-CN" sz="1800" b="0" dirty="0"/>
                    <a:t>rear</a:t>
                  </a:r>
                </a:p>
              </p:txBody>
            </p:sp>
          </p:grpSp>
        </p:grpSp>
        <p:sp>
          <p:nvSpPr>
            <p:cNvPr id="29729" name="Text Box 56"/>
            <p:cNvSpPr txBox="1"/>
            <p:nvPr/>
          </p:nvSpPr>
          <p:spPr>
            <a:xfrm>
              <a:off x="5136" y="2592"/>
              <a:ext cx="336"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dirty="0"/>
                <a:t>C</a:t>
              </a:r>
            </a:p>
          </p:txBody>
        </p:sp>
        <p:sp>
          <p:nvSpPr>
            <p:cNvPr id="29730" name="Text Box 57"/>
            <p:cNvSpPr txBox="1"/>
            <p:nvPr/>
          </p:nvSpPr>
          <p:spPr>
            <a:xfrm>
              <a:off x="5136" y="3264"/>
              <a:ext cx="336"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dirty="0"/>
                <a:t>A</a:t>
              </a:r>
            </a:p>
          </p:txBody>
        </p:sp>
        <p:sp>
          <p:nvSpPr>
            <p:cNvPr id="29731" name="Text Box 58"/>
            <p:cNvSpPr txBox="1"/>
            <p:nvPr/>
          </p:nvSpPr>
          <p:spPr>
            <a:xfrm>
              <a:off x="5136" y="2928"/>
              <a:ext cx="336"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dirty="0"/>
                <a:t>B</a:t>
              </a:r>
            </a:p>
          </p:txBody>
        </p:sp>
      </p:grpSp>
      <p:grpSp>
        <p:nvGrpSpPr>
          <p:cNvPr id="23" name="Group 59"/>
          <p:cNvGrpSpPr/>
          <p:nvPr/>
        </p:nvGrpSpPr>
        <p:grpSpPr>
          <a:xfrm>
            <a:off x="6553200" y="3505200"/>
            <a:ext cx="2133600" cy="2057400"/>
            <a:chOff x="3696" y="432"/>
            <a:chExt cx="1344" cy="1296"/>
          </a:xfrm>
        </p:grpSpPr>
        <p:sp>
          <p:nvSpPr>
            <p:cNvPr id="29719" name="Text Box 60"/>
            <p:cNvSpPr txBox="1"/>
            <p:nvPr/>
          </p:nvSpPr>
          <p:spPr>
            <a:xfrm>
              <a:off x="4704" y="480"/>
              <a:ext cx="336"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dirty="0"/>
                <a:t>D</a:t>
              </a:r>
            </a:p>
          </p:txBody>
        </p:sp>
        <p:grpSp>
          <p:nvGrpSpPr>
            <p:cNvPr id="29720" name="Group 61"/>
            <p:cNvGrpSpPr/>
            <p:nvPr/>
          </p:nvGrpSpPr>
          <p:grpSpPr>
            <a:xfrm>
              <a:off x="3744" y="1440"/>
              <a:ext cx="816" cy="288"/>
              <a:chOff x="4224" y="3792"/>
              <a:chExt cx="816" cy="288"/>
            </a:xfrm>
          </p:grpSpPr>
          <p:sp>
            <p:nvSpPr>
              <p:cNvPr id="29726" name="Text Box 62"/>
              <p:cNvSpPr txBox="1"/>
              <p:nvPr/>
            </p:nvSpPr>
            <p:spPr>
              <a:xfrm>
                <a:off x="4224" y="3792"/>
                <a:ext cx="576"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en-US" altLang="zh-CN" sz="1800" b="0" dirty="0"/>
                  <a:t>front</a:t>
                </a:r>
              </a:p>
            </p:txBody>
          </p:sp>
          <p:sp>
            <p:nvSpPr>
              <p:cNvPr id="29727" name="Line 63"/>
              <p:cNvSpPr/>
              <p:nvPr/>
            </p:nvSpPr>
            <p:spPr>
              <a:xfrm>
                <a:off x="4704" y="3984"/>
                <a:ext cx="336" cy="0"/>
              </a:xfrm>
              <a:prstGeom prst="line">
                <a:avLst/>
              </a:prstGeom>
              <a:ln w="28575" cap="flat" cmpd="sng">
                <a:solidFill>
                  <a:schemeClr val="tx1"/>
                </a:solidFill>
                <a:prstDash val="solid"/>
                <a:headEnd type="none" w="med" len="med"/>
                <a:tailEnd type="triangle" w="med" len="med"/>
              </a:ln>
            </p:spPr>
          </p:sp>
        </p:grpSp>
        <p:grpSp>
          <p:nvGrpSpPr>
            <p:cNvPr id="29721" name="Group 64"/>
            <p:cNvGrpSpPr/>
            <p:nvPr/>
          </p:nvGrpSpPr>
          <p:grpSpPr>
            <a:xfrm>
              <a:off x="3696" y="432"/>
              <a:ext cx="768" cy="288"/>
              <a:chOff x="4272" y="3552"/>
              <a:chExt cx="768" cy="288"/>
            </a:xfrm>
          </p:grpSpPr>
          <p:sp>
            <p:nvSpPr>
              <p:cNvPr id="29724" name="Line 65"/>
              <p:cNvSpPr/>
              <p:nvPr/>
            </p:nvSpPr>
            <p:spPr>
              <a:xfrm>
                <a:off x="4704" y="3744"/>
                <a:ext cx="336" cy="0"/>
              </a:xfrm>
              <a:prstGeom prst="line">
                <a:avLst/>
              </a:prstGeom>
              <a:ln w="28575" cap="flat" cmpd="sng">
                <a:solidFill>
                  <a:schemeClr val="tx1"/>
                </a:solidFill>
                <a:prstDash val="solid"/>
                <a:headEnd type="none" w="med" len="med"/>
                <a:tailEnd type="triangle" w="med" len="med"/>
              </a:ln>
            </p:spPr>
          </p:sp>
          <p:sp>
            <p:nvSpPr>
              <p:cNvPr id="29725" name="Text Box 66"/>
              <p:cNvSpPr txBox="1"/>
              <p:nvPr/>
            </p:nvSpPr>
            <p:spPr>
              <a:xfrm>
                <a:off x="4272" y="3552"/>
                <a:ext cx="576"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en-US" altLang="zh-CN" sz="1800" b="0" dirty="0"/>
                  <a:t>rear</a:t>
                </a:r>
              </a:p>
            </p:txBody>
          </p:sp>
        </p:grpSp>
        <p:sp>
          <p:nvSpPr>
            <p:cNvPr id="29722" name="Text Box 67"/>
            <p:cNvSpPr txBox="1"/>
            <p:nvPr/>
          </p:nvSpPr>
          <p:spPr>
            <a:xfrm>
              <a:off x="4704" y="816"/>
              <a:ext cx="336"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dirty="0"/>
                <a:t>C</a:t>
              </a:r>
            </a:p>
          </p:txBody>
        </p:sp>
        <p:sp>
          <p:nvSpPr>
            <p:cNvPr id="29723" name="Text Box 68"/>
            <p:cNvSpPr txBox="1"/>
            <p:nvPr/>
          </p:nvSpPr>
          <p:spPr>
            <a:xfrm>
              <a:off x="4704" y="1152"/>
              <a:ext cx="336"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dirty="0"/>
                <a:t>B</a:t>
              </a:r>
            </a:p>
          </p:txBody>
        </p:sp>
      </p:grpSp>
      <p:grpSp>
        <p:nvGrpSpPr>
          <p:cNvPr id="26" name="Group 69"/>
          <p:cNvGrpSpPr/>
          <p:nvPr/>
        </p:nvGrpSpPr>
        <p:grpSpPr>
          <a:xfrm>
            <a:off x="6553200" y="3505200"/>
            <a:ext cx="2133600" cy="1524000"/>
            <a:chOff x="3840" y="336"/>
            <a:chExt cx="1344" cy="960"/>
          </a:xfrm>
        </p:grpSpPr>
        <p:sp>
          <p:nvSpPr>
            <p:cNvPr id="29711" name="Text Box 70"/>
            <p:cNvSpPr txBox="1"/>
            <p:nvPr/>
          </p:nvSpPr>
          <p:spPr>
            <a:xfrm>
              <a:off x="4848" y="384"/>
              <a:ext cx="336"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dirty="0"/>
                <a:t>D</a:t>
              </a:r>
            </a:p>
          </p:txBody>
        </p:sp>
        <p:grpSp>
          <p:nvGrpSpPr>
            <p:cNvPr id="29712" name="Group 71"/>
            <p:cNvGrpSpPr/>
            <p:nvPr/>
          </p:nvGrpSpPr>
          <p:grpSpPr>
            <a:xfrm>
              <a:off x="3888" y="1008"/>
              <a:ext cx="816" cy="288"/>
              <a:chOff x="4224" y="3792"/>
              <a:chExt cx="816" cy="288"/>
            </a:xfrm>
          </p:grpSpPr>
          <p:sp>
            <p:nvSpPr>
              <p:cNvPr id="29717" name="Text Box 72"/>
              <p:cNvSpPr txBox="1"/>
              <p:nvPr/>
            </p:nvSpPr>
            <p:spPr>
              <a:xfrm>
                <a:off x="4224" y="3792"/>
                <a:ext cx="576"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en-US" altLang="zh-CN" sz="1800" b="0" dirty="0"/>
                  <a:t>front</a:t>
                </a:r>
              </a:p>
            </p:txBody>
          </p:sp>
          <p:sp>
            <p:nvSpPr>
              <p:cNvPr id="29718" name="Line 73"/>
              <p:cNvSpPr/>
              <p:nvPr/>
            </p:nvSpPr>
            <p:spPr>
              <a:xfrm>
                <a:off x="4704" y="3984"/>
                <a:ext cx="336" cy="0"/>
              </a:xfrm>
              <a:prstGeom prst="line">
                <a:avLst/>
              </a:prstGeom>
              <a:ln w="28575" cap="flat" cmpd="sng">
                <a:solidFill>
                  <a:schemeClr val="tx1"/>
                </a:solidFill>
                <a:prstDash val="solid"/>
                <a:headEnd type="none" w="med" len="med"/>
                <a:tailEnd type="triangle" w="med" len="med"/>
              </a:ln>
            </p:spPr>
          </p:sp>
        </p:grpSp>
        <p:grpSp>
          <p:nvGrpSpPr>
            <p:cNvPr id="29713" name="Group 74"/>
            <p:cNvGrpSpPr/>
            <p:nvPr/>
          </p:nvGrpSpPr>
          <p:grpSpPr>
            <a:xfrm>
              <a:off x="3840" y="336"/>
              <a:ext cx="768" cy="288"/>
              <a:chOff x="4272" y="3552"/>
              <a:chExt cx="768" cy="288"/>
            </a:xfrm>
          </p:grpSpPr>
          <p:sp>
            <p:nvSpPr>
              <p:cNvPr id="29715" name="Line 75"/>
              <p:cNvSpPr/>
              <p:nvPr/>
            </p:nvSpPr>
            <p:spPr>
              <a:xfrm>
                <a:off x="4704" y="3744"/>
                <a:ext cx="336" cy="0"/>
              </a:xfrm>
              <a:prstGeom prst="line">
                <a:avLst/>
              </a:prstGeom>
              <a:ln w="28575" cap="flat" cmpd="sng">
                <a:solidFill>
                  <a:schemeClr val="tx1"/>
                </a:solidFill>
                <a:prstDash val="solid"/>
                <a:headEnd type="none" w="med" len="med"/>
                <a:tailEnd type="triangle" w="med" len="med"/>
              </a:ln>
            </p:spPr>
          </p:sp>
          <p:sp>
            <p:nvSpPr>
              <p:cNvPr id="29716" name="Text Box 76"/>
              <p:cNvSpPr txBox="1"/>
              <p:nvPr/>
            </p:nvSpPr>
            <p:spPr>
              <a:xfrm>
                <a:off x="4272" y="3552"/>
                <a:ext cx="576"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en-US" altLang="zh-CN" sz="1800" b="0" dirty="0"/>
                  <a:t>rear</a:t>
                </a:r>
              </a:p>
            </p:txBody>
          </p:sp>
        </p:grpSp>
        <p:sp>
          <p:nvSpPr>
            <p:cNvPr id="29714" name="Text Box 77"/>
            <p:cNvSpPr txBox="1"/>
            <p:nvPr/>
          </p:nvSpPr>
          <p:spPr>
            <a:xfrm>
              <a:off x="4848" y="720"/>
              <a:ext cx="336"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dirty="0"/>
                <a:t>C</a:t>
              </a:r>
            </a:p>
          </p:txBody>
        </p:sp>
      </p:grpSp>
      <p:sp>
        <p:nvSpPr>
          <p:cNvPr id="226382" name="Text Box 78"/>
          <p:cNvSpPr txBox="1"/>
          <p:nvPr/>
        </p:nvSpPr>
        <p:spPr>
          <a:xfrm>
            <a:off x="8077200" y="2971800"/>
            <a:ext cx="685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dirty="0"/>
              <a:t>E</a:t>
            </a:r>
          </a:p>
        </p:txBody>
      </p:sp>
      <p:sp>
        <p:nvSpPr>
          <p:cNvPr id="226383" name="Rectangle 79"/>
          <p:cNvSpPr/>
          <p:nvPr/>
        </p:nvSpPr>
        <p:spPr>
          <a:xfrm>
            <a:off x="4343400" y="1371600"/>
            <a:ext cx="3429000" cy="6096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lnSpc>
                <a:spcPct val="110000"/>
              </a:lnSpc>
              <a:spcBef>
                <a:spcPct val="50000"/>
              </a:spcBef>
              <a:buClrTx/>
              <a:buSzPct val="100000"/>
              <a:buFont typeface="Arial" panose="020B0604020202020204" pitchFamily="34" charset="0"/>
              <a:buNone/>
            </a:pPr>
            <a:r>
              <a:rPr lang="zh-CN" altLang="en-US" sz="2800" dirty="0">
                <a:ea typeface="楷体_GB2312" pitchFamily="49" charset="-122"/>
              </a:rPr>
              <a:t>（</a:t>
            </a:r>
            <a:r>
              <a:rPr lang="en-US" altLang="zh-CN" sz="2800" dirty="0">
                <a:ea typeface="楷体_GB2312" pitchFamily="49" charset="-122"/>
              </a:rPr>
              <a:t>2</a:t>
            </a:r>
            <a:r>
              <a:rPr lang="zh-CN" altLang="en-US" sz="2800" dirty="0">
                <a:ea typeface="楷体_GB2312" pitchFamily="49" charset="-122"/>
              </a:rPr>
              <a:t>）假溢出问题</a:t>
            </a:r>
          </a:p>
        </p:txBody>
      </p:sp>
      <p:sp>
        <p:nvSpPr>
          <p:cNvPr id="226384" name="Rectangle 80"/>
          <p:cNvSpPr/>
          <p:nvPr/>
        </p:nvSpPr>
        <p:spPr>
          <a:xfrm>
            <a:off x="6781800" y="1981200"/>
            <a:ext cx="1371600" cy="6096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lnSpc>
                <a:spcPct val="110000"/>
              </a:lnSpc>
              <a:spcBef>
                <a:spcPct val="50000"/>
              </a:spcBef>
              <a:buClrTx/>
              <a:buSzPct val="100000"/>
              <a:buFont typeface="Arial" panose="020B0604020202020204" pitchFamily="34" charset="0"/>
              <a:buNone/>
            </a:pPr>
            <a:r>
              <a:rPr lang="zh-CN" altLang="en-US" sz="2800" dirty="0">
                <a:solidFill>
                  <a:srgbClr val="008000"/>
                </a:solidFill>
                <a:ea typeface="楷体_GB2312" pitchFamily="49" charset="-122"/>
              </a:rPr>
              <a:t>解决？</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6307">
                                            <p:txEl>
                                              <p:pRg st="0" end="0"/>
                                            </p:txEl>
                                          </p:spTgt>
                                        </p:tgtEl>
                                        <p:attrNameLst>
                                          <p:attrName>style.visibility</p:attrName>
                                        </p:attrNameLst>
                                      </p:cBhvr>
                                      <p:to>
                                        <p:strVal val="visible"/>
                                      </p:to>
                                    </p:set>
                                    <p:anim calcmode="lin" valueType="num">
                                      <p:cBhvr additive="base">
                                        <p:cTn id="7" dur="500" fill="hold"/>
                                        <p:tgtEl>
                                          <p:spTgt spid="2263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63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6307">
                                            <p:txEl>
                                              <p:pRg st="1" end="1"/>
                                            </p:txEl>
                                          </p:spTgt>
                                        </p:tgtEl>
                                        <p:attrNameLst>
                                          <p:attrName>style.visibility</p:attrName>
                                        </p:attrNameLst>
                                      </p:cBhvr>
                                      <p:to>
                                        <p:strVal val="visible"/>
                                      </p:to>
                                    </p:set>
                                    <p:anim calcmode="lin" valueType="num">
                                      <p:cBhvr additive="base">
                                        <p:cTn id="13" dur="500" fill="hold"/>
                                        <p:tgtEl>
                                          <p:spTgt spid="2263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63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6307">
                                            <p:txEl>
                                              <p:pRg st="2" end="2"/>
                                            </p:txEl>
                                          </p:spTgt>
                                        </p:tgtEl>
                                        <p:attrNameLst>
                                          <p:attrName>style.visibility</p:attrName>
                                        </p:attrNameLst>
                                      </p:cBhvr>
                                      <p:to>
                                        <p:strVal val="visible"/>
                                      </p:to>
                                    </p:set>
                                    <p:anim calcmode="lin" valueType="num">
                                      <p:cBhvr additive="base">
                                        <p:cTn id="19" dur="500" fill="hold"/>
                                        <p:tgtEl>
                                          <p:spTgt spid="2263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63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26307">
                                            <p:txEl>
                                              <p:pRg st="3" end="3"/>
                                            </p:txEl>
                                          </p:spTgt>
                                        </p:tgtEl>
                                        <p:attrNameLst>
                                          <p:attrName>style.visibility</p:attrName>
                                        </p:attrNameLst>
                                      </p:cBhvr>
                                      <p:to>
                                        <p:strVal val="visible"/>
                                      </p:to>
                                    </p:set>
                                    <p:anim calcmode="lin" valueType="num">
                                      <p:cBhvr additive="base">
                                        <p:cTn id="25" dur="500" fill="hold"/>
                                        <p:tgtEl>
                                          <p:spTgt spid="22630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2630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26307">
                                            <p:txEl>
                                              <p:pRg st="4" end="4"/>
                                            </p:txEl>
                                          </p:spTgt>
                                        </p:tgtEl>
                                        <p:attrNameLst>
                                          <p:attrName>style.visibility</p:attrName>
                                        </p:attrNameLst>
                                      </p:cBhvr>
                                      <p:to>
                                        <p:strVal val="visible"/>
                                      </p:to>
                                    </p:set>
                                    <p:anim calcmode="lin" valueType="num">
                                      <p:cBhvr additive="base">
                                        <p:cTn id="31" dur="500" fill="hold"/>
                                        <p:tgtEl>
                                          <p:spTgt spid="22630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2630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26307">
                                            <p:txEl>
                                              <p:pRg st="5" end="5"/>
                                            </p:txEl>
                                          </p:spTgt>
                                        </p:tgtEl>
                                        <p:attrNameLst>
                                          <p:attrName>style.visibility</p:attrName>
                                        </p:attrNameLst>
                                      </p:cBhvr>
                                      <p:to>
                                        <p:strVal val="visible"/>
                                      </p:to>
                                    </p:set>
                                    <p:anim calcmode="lin" valueType="num">
                                      <p:cBhvr additive="base">
                                        <p:cTn id="37" dur="500" fill="hold"/>
                                        <p:tgtEl>
                                          <p:spTgt spid="22630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2630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blinds(horizontal)">
                                      <p:cBhvr>
                                        <p:cTn id="43" dur="500"/>
                                        <p:tgtEl>
                                          <p:spTgt spid="2"/>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5" fill="hold" nodeType="click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blinds(vertical)">
                                      <p:cBhvr>
                                        <p:cTn id="48"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audio>
                                      <p:cMediaNode>
                                        <p:cTn display="0" masterRel="sameClick">
                                          <p:stCondLst>
                                            <p:cond evt="begin" delay="0">
                                              <p:tn val="51"/>
                                            </p:cond>
                                          </p:stCondLst>
                                          <p:endCondLst>
                                            <p:cond evt="onStopAudio" delay="0">
                                              <p:tgtEl>
                                                <p:sldTgt/>
                                              </p:tgtEl>
                                            </p:cond>
                                          </p:endCondLst>
                                        </p:cTn>
                                        <p:tgtEl>
                                          <p:sndTgt r:embed="rId2" name="camera.wav"/>
                                        </p:tgtEl>
                                      </p:cMediaNode>
                                    </p:audio>
                                  </p:sub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audio>
                                      <p:cMediaNode>
                                        <p:cTn display="0" masterRel="sameClick">
                                          <p:stCondLst>
                                            <p:cond evt="begin" delay="0">
                                              <p:tn val="55"/>
                                            </p:cond>
                                          </p:stCondLst>
                                          <p:endCondLst>
                                            <p:cond evt="onStopAudio" delay="0">
                                              <p:tgtEl>
                                                <p:sldTgt/>
                                              </p:tgtEl>
                                            </p:cond>
                                          </p:endCondLst>
                                        </p:cTn>
                                        <p:tgtEl>
                                          <p:sndTgt r:embed="rId3" name="whoosh.wav"/>
                                        </p:tgtEl>
                                      </p:cMediaNode>
                                    </p:audio>
                                  </p:sub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499"/>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audio>
                                      <p:cMediaNode>
                                        <p:cTn display="0" masterRel="sameClick">
                                          <p:stCondLst>
                                            <p:cond evt="begin" delay="0">
                                              <p:tn val="59"/>
                                            </p:cond>
                                          </p:stCondLst>
                                          <p:endCondLst>
                                            <p:cond evt="onStopAudio" delay="0">
                                              <p:tgtEl>
                                                <p:sldTgt/>
                                              </p:tgtEl>
                                            </p:cond>
                                          </p:endCondLst>
                                        </p:cTn>
                                        <p:tgtEl>
                                          <p:sndTgt r:embed="rId2" name="camera.wav"/>
                                        </p:tgtEl>
                                      </p:cMediaNode>
                                    </p:audio>
                                  </p:sub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499"/>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audio>
                                      <p:cMediaNode>
                                        <p:cTn display="0" masterRel="sameClick">
                                          <p:stCondLst>
                                            <p:cond evt="begin" delay="0">
                                              <p:tn val="63"/>
                                            </p:cond>
                                          </p:stCondLst>
                                          <p:endCondLst>
                                            <p:cond evt="onStopAudio" delay="0">
                                              <p:tgtEl>
                                                <p:sldTgt/>
                                              </p:tgtEl>
                                            </p:cond>
                                          </p:endCondLst>
                                        </p:cTn>
                                        <p:tgtEl>
                                          <p:sndTgt r:embed="rId2" name="camera.wav"/>
                                        </p:tgtEl>
                                      </p:cMediaNode>
                                    </p:audio>
                                  </p:sub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499"/>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audio>
                                      <p:cMediaNode>
                                        <p:cTn display="0" masterRel="sameClick">
                                          <p:stCondLst>
                                            <p:cond evt="begin" delay="0">
                                              <p:tn val="67"/>
                                            </p:cond>
                                          </p:stCondLst>
                                          <p:endCondLst>
                                            <p:cond evt="onStopAudio" delay="0">
                                              <p:tgtEl>
                                                <p:sldTgt/>
                                              </p:tgtEl>
                                            </p:cond>
                                          </p:endCondLst>
                                        </p:cTn>
                                        <p:tgtEl>
                                          <p:sndTgt r:embed="rId4" name="cashreg.wav"/>
                                        </p:tgtEl>
                                      </p:cMediaNode>
                                    </p:audio>
                                  </p:sub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499"/>
                                          </p:stCondLst>
                                        </p:cTn>
                                        <p:tgtEl>
                                          <p:spTgt spid="26"/>
                                        </p:tgtEl>
                                        <p:attrNameLst>
                                          <p:attrName>style.visibility</p:attrName>
                                        </p:attrNameLst>
                                      </p:cBhvr>
                                      <p:to>
                                        <p:strVal val="visible"/>
                                      </p:to>
                                    </p:set>
                                  </p:childTnLst>
                                  <p:subTnLst>
                                    <p:audio>
                                      <p:cMediaNode>
                                        <p:cTn display="0" masterRel="sameClick">
                                          <p:stCondLst>
                                            <p:cond evt="begin" delay="0">
                                              <p:tn val="71"/>
                                            </p:cond>
                                          </p:stCondLst>
                                          <p:endCondLst>
                                            <p:cond evt="onStopAudio" delay="0">
                                              <p:tgtEl>
                                                <p:sldTgt/>
                                              </p:tgtEl>
                                            </p:cond>
                                          </p:endCondLst>
                                        </p:cTn>
                                        <p:tgtEl>
                                          <p:sndTgt r:embed="rId4" name="cashreg.wav"/>
                                        </p:tgtEl>
                                      </p:cMediaNode>
                                    </p:audio>
                                  </p:sub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226382"/>
                                        </p:tgtEl>
                                        <p:attrNameLst>
                                          <p:attrName>style.visibility</p:attrName>
                                        </p:attrNameLst>
                                      </p:cBhvr>
                                      <p:to>
                                        <p:strVal val="visible"/>
                                      </p:to>
                                    </p:set>
                                  </p:childTnLst>
                                  <p:subTnLst>
                                    <p:audio>
                                      <p:cMediaNode>
                                        <p:cTn display="0" masterRel="sameClick">
                                          <p:stCondLst>
                                            <p:cond evt="begin" delay="0">
                                              <p:tn val="75"/>
                                            </p:cond>
                                          </p:stCondLst>
                                          <p:endCondLst>
                                            <p:cond evt="onStopAudio" delay="0">
                                              <p:tgtEl>
                                                <p:sldTgt/>
                                              </p:tgtEl>
                                            </p:cond>
                                          </p:endCondLst>
                                        </p:cTn>
                                        <p:tgtEl>
                                          <p:sndTgt r:embed="rId5" name="type.wav"/>
                                        </p:tgtEl>
                                      </p:cMediaNode>
                                    </p:audio>
                                  </p:sub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226383"/>
                                        </p:tgtEl>
                                        <p:attrNameLst>
                                          <p:attrName>style.visibility</p:attrName>
                                        </p:attrNameLst>
                                      </p:cBhvr>
                                      <p:to>
                                        <p:strVal val="visible"/>
                                      </p:to>
                                    </p:set>
                                    <p:animEffect transition="in" filter="blinds(horizontal)">
                                      <p:cBhvr>
                                        <p:cTn id="81" dur="500"/>
                                        <p:tgtEl>
                                          <p:spTgt spid="226383"/>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226384"/>
                                        </p:tgtEl>
                                        <p:attrNameLst>
                                          <p:attrName>style.visibility</p:attrName>
                                        </p:attrNameLst>
                                      </p:cBhvr>
                                      <p:to>
                                        <p:strVal val="visible"/>
                                      </p:to>
                                    </p:set>
                                    <p:animEffect transition="in" filter="blinds(horizontal)">
                                      <p:cBhvr>
                                        <p:cTn id="86" dur="500"/>
                                        <p:tgtEl>
                                          <p:spTgt spid="226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build="p" bldLvl="2"/>
      <p:bldP spid="226382" grpId="0"/>
      <p:bldP spid="226383" grpId="0"/>
      <p:bldP spid="22638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a:xfrm>
            <a:off x="0" y="228600"/>
            <a:ext cx="9144000" cy="515938"/>
          </a:xfrm>
        </p:spPr>
        <p:txBody>
          <a:bodyPr vert="horz" wrap="square" lIns="91440" tIns="45720" rIns="91440" bIns="45720" anchor="t"/>
          <a:lstStyle/>
          <a:p>
            <a:pPr eaLnBrk="1" hangingPunct="1"/>
            <a:r>
              <a:rPr lang="zh-CN" altLang="en-US" sz="2400" dirty="0">
                <a:ea typeface="楷体_GB2312" pitchFamily="49" charset="-122"/>
              </a:rPr>
              <a:t>（</a:t>
            </a:r>
            <a:r>
              <a:rPr lang="en-US" altLang="zh-CN" sz="2400" dirty="0">
                <a:ea typeface="楷体_GB2312" pitchFamily="49" charset="-122"/>
              </a:rPr>
              <a:t>3</a:t>
            </a:r>
            <a:r>
              <a:rPr lang="zh-CN" altLang="en-US" sz="2400" dirty="0">
                <a:ea typeface="楷体_GB2312" pitchFamily="49" charset="-122"/>
              </a:rPr>
              <a:t>） 循环队列</a:t>
            </a:r>
          </a:p>
        </p:txBody>
      </p:sp>
      <p:sp>
        <p:nvSpPr>
          <p:cNvPr id="227331" name="Rectangle 3"/>
          <p:cNvSpPr/>
          <p:nvPr/>
        </p:nvSpPr>
        <p:spPr>
          <a:xfrm>
            <a:off x="0" y="838200"/>
            <a:ext cx="9144000" cy="25146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lnSpc>
                <a:spcPct val="110000"/>
              </a:lnSpc>
              <a:spcBef>
                <a:spcPct val="50000"/>
              </a:spcBef>
              <a:buClrTx/>
              <a:buSzPct val="100000"/>
              <a:buFont typeface="Arial" panose="020B0604020202020204" pitchFamily="34" charset="0"/>
              <a:buNone/>
            </a:pPr>
            <a:r>
              <a:rPr lang="en-US" altLang="zh-CN" sz="2200" dirty="0">
                <a:solidFill>
                  <a:srgbClr val="0000FF"/>
                </a:solidFill>
                <a:ea typeface="楷体_GB2312" pitchFamily="49" charset="-122"/>
              </a:rPr>
              <a:t>		</a:t>
            </a:r>
            <a:r>
              <a:rPr lang="zh-CN" altLang="en-US" sz="2200" dirty="0">
                <a:solidFill>
                  <a:srgbClr val="CC0000"/>
                </a:solidFill>
                <a:ea typeface="楷体_GB2312" pitchFamily="49" charset="-122"/>
              </a:rPr>
              <a:t>把顺序队列所使用的存储空间构造成一个逻辑上首尾相连的循环队列，简称为</a:t>
            </a:r>
            <a:r>
              <a:rPr lang="zh-CN" altLang="en-US" sz="2200" dirty="0">
                <a:solidFill>
                  <a:srgbClr val="0000FF"/>
                </a:solidFill>
                <a:ea typeface="楷体_GB2312" pitchFamily="49" charset="-122"/>
              </a:rPr>
              <a:t>循环队列</a:t>
            </a:r>
            <a:r>
              <a:rPr lang="zh-CN" altLang="en-US" sz="2200" dirty="0">
                <a:solidFill>
                  <a:srgbClr val="CC0000"/>
                </a:solidFill>
                <a:ea typeface="楷体_GB2312" pitchFamily="49" charset="-122"/>
              </a:rPr>
              <a:t>。</a:t>
            </a:r>
          </a:p>
          <a:p>
            <a:pPr marL="457200" lvl="0" indent="-457200" eaLnBrk="1" hangingPunct="1">
              <a:lnSpc>
                <a:spcPct val="110000"/>
              </a:lnSpc>
              <a:spcBef>
                <a:spcPct val="10000"/>
              </a:spcBef>
              <a:buClrTx/>
              <a:buSzPct val="100000"/>
              <a:buFont typeface="Arial" panose="020B0604020202020204" pitchFamily="34" charset="0"/>
              <a:buNone/>
            </a:pPr>
            <a:r>
              <a:rPr lang="zh-CN" altLang="en-US" sz="2200" dirty="0">
                <a:ea typeface="楷体_GB2312" pitchFamily="49" charset="-122"/>
              </a:rPr>
              <a:t>		当队尾指针</a:t>
            </a:r>
            <a:r>
              <a:rPr lang="en-US" altLang="zh-CN" sz="2200" dirty="0">
                <a:ea typeface="楷体_GB2312" pitchFamily="49" charset="-122"/>
              </a:rPr>
              <a:t>rear</a:t>
            </a:r>
            <a:r>
              <a:rPr lang="zh-CN" altLang="en-US" sz="2200" dirty="0">
                <a:ea typeface="楷体_GB2312" pitchFamily="49" charset="-122"/>
              </a:rPr>
              <a:t>或队头指针</a:t>
            </a:r>
            <a:r>
              <a:rPr lang="en-US" altLang="zh-CN" sz="2200" dirty="0">
                <a:ea typeface="楷体_GB2312" pitchFamily="49" charset="-122"/>
              </a:rPr>
              <a:t>front</a:t>
            </a:r>
            <a:r>
              <a:rPr lang="zh-CN" altLang="en-US" sz="2200" dirty="0">
                <a:ea typeface="楷体_GB2312" pitchFamily="49" charset="-122"/>
              </a:rPr>
              <a:t>达到</a:t>
            </a:r>
            <a:r>
              <a:rPr lang="en-US" altLang="zh-CN" sz="2200" dirty="0">
                <a:ea typeface="楷体_GB2312" pitchFamily="49" charset="-122"/>
              </a:rPr>
              <a:t>maxsize</a:t>
            </a:r>
            <a:r>
              <a:rPr lang="zh-CN" altLang="en-US" sz="2200" dirty="0">
                <a:ea typeface="楷体_GB2312" pitchFamily="49" charset="-122"/>
              </a:rPr>
              <a:t>－</a:t>
            </a:r>
            <a:r>
              <a:rPr lang="en-US" altLang="zh-CN" sz="2200" dirty="0">
                <a:ea typeface="楷体_GB2312" pitchFamily="49" charset="-122"/>
              </a:rPr>
              <a:t>1</a:t>
            </a:r>
            <a:r>
              <a:rPr lang="zh-CN" altLang="en-US" sz="2200" dirty="0">
                <a:ea typeface="楷体_GB2312" pitchFamily="49" charset="-122"/>
              </a:rPr>
              <a:t>后，再进一个位置，就自动到</a:t>
            </a:r>
            <a:r>
              <a:rPr lang="en-US" altLang="zh-CN" sz="2200" dirty="0">
                <a:ea typeface="楷体_GB2312" pitchFamily="49" charset="-122"/>
              </a:rPr>
              <a:t>0</a:t>
            </a:r>
            <a:r>
              <a:rPr lang="zh-CN" altLang="en-US" sz="2200" dirty="0">
                <a:ea typeface="楷体_GB2312" pitchFamily="49" charset="-122"/>
              </a:rPr>
              <a:t>，这可以利用</a:t>
            </a:r>
            <a:r>
              <a:rPr lang="zh-CN" altLang="en-US" sz="2200" dirty="0">
                <a:solidFill>
                  <a:srgbClr val="0000FF"/>
                </a:solidFill>
                <a:ea typeface="楷体_GB2312" pitchFamily="49" charset="-122"/>
              </a:rPr>
              <a:t>求模</a:t>
            </a:r>
            <a:r>
              <a:rPr lang="en-US" altLang="zh-CN" sz="2200" dirty="0">
                <a:ea typeface="楷体_GB2312" pitchFamily="49" charset="-122"/>
              </a:rPr>
              <a:t>(</a:t>
            </a:r>
            <a:r>
              <a:rPr lang="zh-CN" altLang="en-US" sz="2200" dirty="0">
                <a:ea typeface="楷体_GB2312" pitchFamily="49" charset="-122"/>
              </a:rPr>
              <a:t>或取余</a:t>
            </a:r>
            <a:r>
              <a:rPr lang="en-US" altLang="zh-CN" sz="2200" dirty="0">
                <a:ea typeface="楷体_GB2312" pitchFamily="49" charset="-122"/>
              </a:rPr>
              <a:t>)(%)</a:t>
            </a:r>
            <a:r>
              <a:rPr lang="zh-CN" altLang="en-US" sz="2200" dirty="0">
                <a:ea typeface="楷体_GB2312" pitchFamily="49" charset="-122"/>
              </a:rPr>
              <a:t>运算来实现。例如</a:t>
            </a:r>
            <a:r>
              <a:rPr lang="en-US" altLang="zh-CN" sz="2200" dirty="0">
                <a:ea typeface="楷体_GB2312" pitchFamily="49" charset="-122"/>
              </a:rPr>
              <a:t>maxsize</a:t>
            </a:r>
            <a:r>
              <a:rPr lang="zh-CN" altLang="en-US" sz="2200" dirty="0">
                <a:ea typeface="楷体_GB2312" pitchFamily="49" charset="-122"/>
              </a:rPr>
              <a:t>＝</a:t>
            </a:r>
            <a:r>
              <a:rPr lang="en-US" altLang="zh-CN" sz="2200" dirty="0">
                <a:ea typeface="楷体_GB2312" pitchFamily="49" charset="-122"/>
              </a:rPr>
              <a:t>4</a:t>
            </a:r>
            <a:r>
              <a:rPr lang="zh-CN" altLang="en-US" sz="2200" dirty="0">
                <a:ea typeface="楷体_GB2312" pitchFamily="49" charset="-122"/>
              </a:rPr>
              <a:t>，</a:t>
            </a:r>
            <a:r>
              <a:rPr lang="en-US" altLang="zh-CN" sz="2200" dirty="0">
                <a:ea typeface="楷体_GB2312" pitchFamily="49" charset="-122"/>
              </a:rPr>
              <a:t>rear</a:t>
            </a:r>
            <a:r>
              <a:rPr lang="zh-CN" altLang="en-US" sz="2200" dirty="0">
                <a:ea typeface="楷体_GB2312" pitchFamily="49" charset="-122"/>
              </a:rPr>
              <a:t>＝</a:t>
            </a:r>
            <a:r>
              <a:rPr lang="en-US" altLang="zh-CN" sz="2200" dirty="0">
                <a:ea typeface="楷体_GB2312" pitchFamily="49" charset="-122"/>
              </a:rPr>
              <a:t>3</a:t>
            </a:r>
            <a:r>
              <a:rPr lang="zh-CN" altLang="en-US" sz="2200" dirty="0">
                <a:ea typeface="楷体_GB2312" pitchFamily="49" charset="-122"/>
              </a:rPr>
              <a:t>，若再加</a:t>
            </a:r>
            <a:r>
              <a:rPr lang="en-US" altLang="zh-CN" sz="2200" dirty="0">
                <a:ea typeface="楷体_GB2312" pitchFamily="49" charset="-122"/>
              </a:rPr>
              <a:t>1 </a:t>
            </a:r>
            <a:r>
              <a:rPr lang="zh-CN" altLang="en-US" sz="2200" dirty="0">
                <a:ea typeface="楷体_GB2312" pitchFamily="49" charset="-122"/>
              </a:rPr>
              <a:t>，则</a:t>
            </a:r>
            <a:r>
              <a:rPr lang="en-US" altLang="zh-CN" sz="2200" dirty="0">
                <a:ea typeface="楷体_GB2312" pitchFamily="49" charset="-122"/>
              </a:rPr>
              <a:t>rear = (rear</a:t>
            </a:r>
            <a:r>
              <a:rPr lang="zh-CN" altLang="en-US" sz="2200" dirty="0">
                <a:ea typeface="楷体_GB2312" pitchFamily="49" charset="-122"/>
              </a:rPr>
              <a:t>＋</a:t>
            </a:r>
            <a:r>
              <a:rPr lang="en-US" altLang="zh-CN" sz="2200" dirty="0">
                <a:ea typeface="楷体_GB2312" pitchFamily="49" charset="-122"/>
              </a:rPr>
              <a:t>1)%4</a:t>
            </a:r>
            <a:r>
              <a:rPr lang="zh-CN" altLang="en-US" sz="2200" dirty="0">
                <a:ea typeface="楷体_GB2312" pitchFamily="49" charset="-122"/>
              </a:rPr>
              <a:t>＝</a:t>
            </a:r>
            <a:r>
              <a:rPr lang="en-US" altLang="zh-CN" sz="2200" dirty="0">
                <a:ea typeface="楷体_GB2312" pitchFamily="49" charset="-122"/>
              </a:rPr>
              <a:t>0</a:t>
            </a:r>
            <a:r>
              <a:rPr lang="zh-CN" altLang="en-US" sz="2200" dirty="0">
                <a:ea typeface="楷体_GB2312" pitchFamily="49" charset="-122"/>
              </a:rPr>
              <a:t>，即队尾指针的下一个取值为</a:t>
            </a:r>
            <a:r>
              <a:rPr lang="en-US" altLang="zh-CN" sz="2200" dirty="0">
                <a:ea typeface="楷体_GB2312" pitchFamily="49" charset="-122"/>
              </a:rPr>
              <a:t>0</a:t>
            </a:r>
            <a:r>
              <a:rPr lang="zh-CN" altLang="en-US" sz="2200" dirty="0">
                <a:ea typeface="楷体_GB2312" pitchFamily="49" charset="-122"/>
              </a:rPr>
              <a:t>。</a:t>
            </a:r>
          </a:p>
          <a:p>
            <a:pPr marL="457200" lvl="0" indent="-457200" eaLnBrk="1" hangingPunct="1">
              <a:lnSpc>
                <a:spcPct val="110000"/>
              </a:lnSpc>
              <a:spcBef>
                <a:spcPct val="10000"/>
              </a:spcBef>
              <a:buClrTx/>
              <a:buSzPct val="100000"/>
              <a:buFont typeface="Arial" panose="020B0604020202020204" pitchFamily="34" charset="0"/>
              <a:buAutoNum type="arabicParenBoth" startAt="4"/>
            </a:pPr>
            <a:r>
              <a:rPr lang="zh-CN" altLang="en-US" sz="2200" dirty="0">
                <a:ea typeface="楷体_GB2312" pitchFamily="49" charset="-122"/>
              </a:rPr>
              <a:t>循环队列的队空队满</a:t>
            </a:r>
          </a:p>
          <a:p>
            <a:pPr marL="914400" lvl="1" indent="-457200" eaLnBrk="1" hangingPunct="1">
              <a:lnSpc>
                <a:spcPct val="110000"/>
              </a:lnSpc>
              <a:spcBef>
                <a:spcPct val="10000"/>
              </a:spcBef>
              <a:buClrTx/>
              <a:buSzPct val="100000"/>
              <a:buFont typeface="Arial" panose="020B0604020202020204" pitchFamily="34" charset="0"/>
              <a:buChar char="•"/>
            </a:pPr>
            <a:r>
              <a:rPr lang="zh-CN" altLang="en-US" sz="2200" b="0" dirty="0">
                <a:solidFill>
                  <a:srgbClr val="CC0000"/>
                </a:solidFill>
                <a:ea typeface="楷体_GB2312" pitchFamily="49" charset="-122"/>
              </a:rPr>
              <a:t>对于循环队列，为了处理起来方便，设初始时为空队列，</a:t>
            </a:r>
            <a:r>
              <a:rPr lang="en-US" altLang="zh-CN" sz="2200" b="0" dirty="0">
                <a:solidFill>
                  <a:srgbClr val="0000FF"/>
                </a:solidFill>
                <a:ea typeface="楷体_GB2312" pitchFamily="49" charset="-122"/>
              </a:rPr>
              <a:t>front = rear = 0</a:t>
            </a:r>
            <a:r>
              <a:rPr lang="zh-CN" altLang="en-US" sz="2200" b="0" dirty="0">
                <a:solidFill>
                  <a:srgbClr val="CC0000"/>
                </a:solidFill>
                <a:ea typeface="楷体_GB2312" pitchFamily="49" charset="-122"/>
              </a:rPr>
              <a:t>。</a:t>
            </a:r>
          </a:p>
        </p:txBody>
      </p:sp>
      <p:grpSp>
        <p:nvGrpSpPr>
          <p:cNvPr id="2" name="Group 4"/>
          <p:cNvGrpSpPr/>
          <p:nvPr/>
        </p:nvGrpSpPr>
        <p:grpSpPr>
          <a:xfrm>
            <a:off x="381000" y="762000"/>
            <a:ext cx="6324600" cy="2667000"/>
            <a:chOff x="576" y="2544"/>
            <a:chExt cx="4608" cy="1584"/>
          </a:xfrm>
        </p:grpSpPr>
        <p:sp>
          <p:nvSpPr>
            <p:cNvPr id="30727" name="Rectangle 5"/>
            <p:cNvSpPr/>
            <p:nvPr/>
          </p:nvSpPr>
          <p:spPr>
            <a:xfrm>
              <a:off x="576" y="2544"/>
              <a:ext cx="4608" cy="1584"/>
            </a:xfrm>
            <a:prstGeom prst="rect">
              <a:avLst/>
            </a:prstGeom>
            <a:gradFill rotWithShape="0">
              <a:gsLst>
                <a:gs pos="0">
                  <a:srgbClr val="004700"/>
                </a:gs>
                <a:gs pos="100000">
                  <a:srgbClr val="009900"/>
                </a:gs>
              </a:gsLst>
              <a:lin ang="5400000" scaled="1"/>
              <a:tileRect/>
            </a:gradFill>
            <a:ln w="9525" cap="flat" cmpd="sng">
              <a:pattFill prst="pct50">
                <a:fgClr>
                  <a:srgbClr val="009900"/>
                </a:fgClr>
                <a:bgClr>
                  <a:srgbClr val="FFFFFF"/>
                </a:bgClr>
              </a:patt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en-US" sz="1800" b="0" dirty="0"/>
            </a:p>
          </p:txBody>
        </p:sp>
        <p:pic>
          <p:nvPicPr>
            <p:cNvPr id="30728" name="Picture 6" descr="Fig4-7"/>
            <p:cNvPicPr>
              <a:picLocks noChangeAspect="1"/>
            </p:cNvPicPr>
            <p:nvPr/>
          </p:nvPicPr>
          <p:blipFill>
            <a:blip r:embed="rId2"/>
            <a:stretch>
              <a:fillRect/>
            </a:stretch>
          </p:blipFill>
          <p:spPr>
            <a:xfrm>
              <a:off x="672" y="2592"/>
              <a:ext cx="4416" cy="1488"/>
            </a:xfrm>
            <a:prstGeom prst="rect">
              <a:avLst/>
            </a:prstGeom>
            <a:noFill/>
            <a:ln w="9525">
              <a:noFill/>
            </a:ln>
          </p:spPr>
        </p:pic>
      </p:grpSp>
      <p:sp>
        <p:nvSpPr>
          <p:cNvPr id="227335" name="Rectangle 7"/>
          <p:cNvSpPr/>
          <p:nvPr/>
        </p:nvSpPr>
        <p:spPr>
          <a:xfrm>
            <a:off x="0" y="4724400"/>
            <a:ext cx="6300788" cy="14478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914400" lvl="1" indent="-457200" eaLnBrk="1" hangingPunct="1">
              <a:lnSpc>
                <a:spcPct val="110000"/>
              </a:lnSpc>
              <a:spcBef>
                <a:spcPct val="10000"/>
              </a:spcBef>
              <a:buClrTx/>
              <a:buSzPct val="100000"/>
              <a:buFont typeface="Arial" panose="020B0604020202020204" pitchFamily="34" charset="0"/>
              <a:buChar char="•"/>
            </a:pPr>
            <a:r>
              <a:rPr lang="zh-CN" altLang="en-US" sz="1800" b="0" dirty="0">
                <a:solidFill>
                  <a:srgbClr val="CC0000"/>
                </a:solidFill>
                <a:ea typeface="楷体_GB2312" pitchFamily="49" charset="-122"/>
              </a:rPr>
              <a:t>判断循环队列的队列满和队列空：</a:t>
            </a:r>
          </a:p>
          <a:p>
            <a:pPr marL="914400" lvl="1" indent="-457200" eaLnBrk="1" hangingPunct="1">
              <a:lnSpc>
                <a:spcPct val="110000"/>
              </a:lnSpc>
              <a:spcBef>
                <a:spcPct val="10000"/>
              </a:spcBef>
              <a:buClrTx/>
              <a:buSzPct val="100000"/>
              <a:buFont typeface="Arial" panose="020B0604020202020204" pitchFamily="34" charset="0"/>
              <a:buNone/>
            </a:pPr>
            <a:r>
              <a:rPr lang="zh-CN" altLang="en-US" sz="1800" b="0" dirty="0">
                <a:solidFill>
                  <a:srgbClr val="CC0000"/>
                </a:solidFill>
                <a:ea typeface="楷体_GB2312" pitchFamily="49" charset="-122"/>
              </a:rPr>
              <a:t>	</a:t>
            </a:r>
            <a:r>
              <a:rPr lang="zh-CN" altLang="en-US" sz="1800" b="0" dirty="0">
                <a:ea typeface="楷体_GB2312" pitchFamily="49" charset="-122"/>
              </a:rPr>
              <a:t>循环队列空：</a:t>
            </a:r>
            <a:r>
              <a:rPr lang="en-US" altLang="zh-CN" sz="1800" b="0" dirty="0">
                <a:ea typeface="楷体_GB2312" pitchFamily="49" charset="-122"/>
              </a:rPr>
              <a:t>front</a:t>
            </a:r>
            <a:r>
              <a:rPr lang="zh-CN" altLang="en-US" sz="1800" b="0" dirty="0">
                <a:ea typeface="楷体_GB2312" pitchFamily="49" charset="-122"/>
              </a:rPr>
              <a:t>＝</a:t>
            </a:r>
            <a:r>
              <a:rPr lang="en-US" altLang="zh-CN" sz="1800" b="0" dirty="0">
                <a:ea typeface="楷体_GB2312" pitchFamily="49" charset="-122"/>
              </a:rPr>
              <a:t>rear</a:t>
            </a:r>
            <a:r>
              <a:rPr lang="zh-CN" altLang="en-US" sz="1800" b="0" dirty="0">
                <a:ea typeface="楷体_GB2312" pitchFamily="49" charset="-122"/>
              </a:rPr>
              <a:t>；</a:t>
            </a:r>
          </a:p>
          <a:p>
            <a:pPr marL="914400" lvl="1" indent="-457200" eaLnBrk="1" hangingPunct="1">
              <a:lnSpc>
                <a:spcPct val="110000"/>
              </a:lnSpc>
              <a:spcBef>
                <a:spcPct val="10000"/>
              </a:spcBef>
              <a:buClrTx/>
              <a:buSzPct val="100000"/>
              <a:buFont typeface="Arial" panose="020B0604020202020204" pitchFamily="34" charset="0"/>
              <a:buNone/>
            </a:pPr>
            <a:r>
              <a:rPr lang="zh-CN" altLang="en-US" sz="1800" b="0" dirty="0">
                <a:ea typeface="楷体_GB2312" pitchFamily="49" charset="-122"/>
              </a:rPr>
              <a:t>	循环队列满：</a:t>
            </a:r>
            <a:r>
              <a:rPr lang="en-US" altLang="zh-CN" sz="1800" b="0" dirty="0">
                <a:ea typeface="楷体_GB2312" pitchFamily="49" charset="-122"/>
              </a:rPr>
              <a:t>front</a:t>
            </a:r>
            <a:r>
              <a:rPr lang="zh-CN" altLang="en-US" sz="1800" b="0" dirty="0">
                <a:ea typeface="楷体_GB2312" pitchFamily="49" charset="-122"/>
              </a:rPr>
              <a:t>＝</a:t>
            </a:r>
            <a:r>
              <a:rPr lang="en-US" altLang="zh-CN" sz="1800" b="0" dirty="0">
                <a:ea typeface="楷体_GB2312" pitchFamily="49" charset="-122"/>
              </a:rPr>
              <a:t>rear</a:t>
            </a:r>
            <a:r>
              <a:rPr lang="zh-CN" altLang="en-US" sz="1800" b="0" dirty="0">
                <a:ea typeface="楷体_GB2312" pitchFamily="49" charset="-122"/>
              </a:rPr>
              <a:t>；</a:t>
            </a:r>
          </a:p>
        </p:txBody>
      </p:sp>
      <p:sp>
        <p:nvSpPr>
          <p:cNvPr id="227337" name="Rectangle 9"/>
          <p:cNvSpPr/>
          <p:nvPr/>
        </p:nvSpPr>
        <p:spPr>
          <a:xfrm>
            <a:off x="4859338" y="5445125"/>
            <a:ext cx="3095625" cy="611188"/>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914400" lvl="1" indent="-457200" eaLnBrk="1" hangingPunct="1">
              <a:lnSpc>
                <a:spcPct val="110000"/>
              </a:lnSpc>
              <a:spcBef>
                <a:spcPct val="10000"/>
              </a:spcBef>
              <a:buClrTx/>
              <a:buSzPct val="100000"/>
              <a:buFont typeface="Arial" panose="020B0604020202020204" pitchFamily="34" charset="0"/>
              <a:buNone/>
            </a:pPr>
            <a:r>
              <a:rPr lang="zh-CN" altLang="en-US" sz="1800" b="0" dirty="0">
                <a:ea typeface="楷体_GB2312" pitchFamily="49" charset="-122"/>
              </a:rPr>
              <a:t>如何解决</a:t>
            </a:r>
            <a:r>
              <a:rPr lang="en-US" altLang="zh-CN" sz="1800" b="0" dirty="0">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7331">
                                            <p:txEl>
                                              <p:pRg st="0" end="0"/>
                                            </p:txEl>
                                          </p:spTgt>
                                        </p:tgtEl>
                                        <p:attrNameLst>
                                          <p:attrName>style.visibility</p:attrName>
                                        </p:attrNameLst>
                                      </p:cBhvr>
                                      <p:to>
                                        <p:strVal val="visible"/>
                                      </p:to>
                                    </p:set>
                                    <p:anim calcmode="lin" valueType="num">
                                      <p:cBhvr additive="base">
                                        <p:cTn id="7" dur="500" fill="hold"/>
                                        <p:tgtEl>
                                          <p:spTgt spid="2273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73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7331">
                                            <p:txEl>
                                              <p:pRg st="1" end="1"/>
                                            </p:txEl>
                                          </p:spTgt>
                                        </p:tgtEl>
                                        <p:attrNameLst>
                                          <p:attrName>style.visibility</p:attrName>
                                        </p:attrNameLst>
                                      </p:cBhvr>
                                      <p:to>
                                        <p:strVal val="visible"/>
                                      </p:to>
                                    </p:set>
                                    <p:anim calcmode="lin" valueType="num">
                                      <p:cBhvr additive="base">
                                        <p:cTn id="13" dur="500" fill="hold"/>
                                        <p:tgtEl>
                                          <p:spTgt spid="2273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73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7331">
                                            <p:txEl>
                                              <p:pRg st="2" end="2"/>
                                            </p:txEl>
                                          </p:spTgt>
                                        </p:tgtEl>
                                        <p:attrNameLst>
                                          <p:attrName>style.visibility</p:attrName>
                                        </p:attrNameLst>
                                      </p:cBhvr>
                                      <p:to>
                                        <p:strVal val="visible"/>
                                      </p:to>
                                    </p:set>
                                    <p:anim calcmode="lin" valueType="num">
                                      <p:cBhvr additive="base">
                                        <p:cTn id="19" dur="500" fill="hold"/>
                                        <p:tgtEl>
                                          <p:spTgt spid="2273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73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27331">
                                            <p:txEl>
                                              <p:pRg st="3" end="3"/>
                                            </p:txEl>
                                          </p:spTgt>
                                        </p:tgtEl>
                                        <p:attrNameLst>
                                          <p:attrName>style.visibility</p:attrName>
                                        </p:attrNameLst>
                                      </p:cBhvr>
                                      <p:to>
                                        <p:strVal val="visible"/>
                                      </p:to>
                                    </p:set>
                                    <p:anim calcmode="lin" valueType="num">
                                      <p:cBhvr additive="base">
                                        <p:cTn id="25" dur="500" fill="hold"/>
                                        <p:tgtEl>
                                          <p:spTgt spid="22733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273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linds(horizontal)">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227335">
                                            <p:txEl>
                                              <p:pRg st="0" end="0"/>
                                            </p:txEl>
                                          </p:spTgt>
                                        </p:tgtEl>
                                        <p:attrNameLst>
                                          <p:attrName>style.visibility</p:attrName>
                                        </p:attrNameLst>
                                      </p:cBhvr>
                                      <p:to>
                                        <p:strVal val="visible"/>
                                      </p:to>
                                    </p:set>
                                    <p:anim calcmode="lin" valueType="num">
                                      <p:cBhvr additive="base">
                                        <p:cTn id="36" dur="500" fill="hold"/>
                                        <p:tgtEl>
                                          <p:spTgt spid="227335">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227335">
                                            <p:txEl>
                                              <p:pRg st="0" end="0"/>
                                            </p:txEl>
                                          </p:spTgt>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227335">
                                            <p:txEl>
                                              <p:pRg st="1" end="1"/>
                                            </p:txEl>
                                          </p:spTgt>
                                        </p:tgtEl>
                                        <p:attrNameLst>
                                          <p:attrName>style.visibility</p:attrName>
                                        </p:attrNameLst>
                                      </p:cBhvr>
                                      <p:to>
                                        <p:strVal val="visible"/>
                                      </p:to>
                                    </p:set>
                                    <p:anim calcmode="lin" valueType="num">
                                      <p:cBhvr additive="base">
                                        <p:cTn id="40" dur="500" fill="hold"/>
                                        <p:tgtEl>
                                          <p:spTgt spid="227335">
                                            <p:txEl>
                                              <p:pRg st="1" end="1"/>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227335">
                                            <p:txEl>
                                              <p:pRg st="1" end="1"/>
                                            </p:txEl>
                                          </p:spTgt>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227335">
                                            <p:txEl>
                                              <p:pRg st="2" end="2"/>
                                            </p:txEl>
                                          </p:spTgt>
                                        </p:tgtEl>
                                        <p:attrNameLst>
                                          <p:attrName>style.visibility</p:attrName>
                                        </p:attrNameLst>
                                      </p:cBhvr>
                                      <p:to>
                                        <p:strVal val="visible"/>
                                      </p:to>
                                    </p:set>
                                    <p:anim calcmode="lin" valueType="num">
                                      <p:cBhvr additive="base">
                                        <p:cTn id="44" dur="500" fill="hold"/>
                                        <p:tgtEl>
                                          <p:spTgt spid="227335">
                                            <p:txEl>
                                              <p:pRg st="2" end="2"/>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2273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227337">
                                            <p:txEl>
                                              <p:pRg st="0" end="0"/>
                                            </p:txEl>
                                          </p:spTgt>
                                        </p:tgtEl>
                                        <p:attrNameLst>
                                          <p:attrName>style.visibility</p:attrName>
                                        </p:attrNameLst>
                                      </p:cBhvr>
                                      <p:to>
                                        <p:strVal val="visible"/>
                                      </p:to>
                                    </p:set>
                                    <p:anim calcmode="lin" valueType="num">
                                      <p:cBhvr additive="base">
                                        <p:cTn id="50" dur="500" fill="hold"/>
                                        <p:tgtEl>
                                          <p:spTgt spid="227337">
                                            <p:txEl>
                                              <p:pRg st="0" end="0"/>
                                            </p:txEl>
                                          </p:spTgt>
                                        </p:tgtEl>
                                        <p:attrNameLst>
                                          <p:attrName>ppt_x</p:attrName>
                                        </p:attrNameLst>
                                      </p:cBhvr>
                                      <p:tavLst>
                                        <p:tav tm="0">
                                          <p:val>
                                            <p:strVal val="0-#ppt_w/2"/>
                                          </p:val>
                                        </p:tav>
                                        <p:tav tm="100000">
                                          <p:val>
                                            <p:strVal val="#ppt_x"/>
                                          </p:val>
                                        </p:tav>
                                      </p:tavLst>
                                    </p:anim>
                                    <p:anim calcmode="lin" valueType="num">
                                      <p:cBhvr additive="base">
                                        <p:cTn id="51" dur="500" fill="hold"/>
                                        <p:tgtEl>
                                          <p:spTgt spid="22733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bldLvl="2"/>
      <p:bldP spid="227335" grpId="0" build="p"/>
      <p:bldP spid="22733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3"/>
          <p:cNvSpPr>
            <a:spLocks noGrp="1"/>
          </p:cNvSpPr>
          <p:nvPr>
            <p:ph type="ctrTitle" hasCustomPrompt="1"/>
          </p:nvPr>
        </p:nvSpPr>
        <p:spPr>
          <a:xfrm>
            <a:off x="161925" y="3573463"/>
            <a:ext cx="8370888" cy="1608137"/>
          </a:xfrm>
        </p:spPr>
        <p:txBody>
          <a:bodyPr vert="horz" wrap="square" lIns="91440" tIns="45720" rIns="91440" bIns="45720" anchor="t"/>
          <a:lstStyle/>
          <a:p>
            <a:r>
              <a:rPr lang="zh-CN" altLang="en-US" dirty="0">
                <a:solidFill>
                  <a:srgbClr val="1A3A15"/>
                </a:solidFill>
                <a:latin typeface="+mj-lt"/>
                <a:ea typeface="华文新魏" panose="02010800040101010101" pitchFamily="2" charset="-122"/>
                <a:cs typeface="+mj-cs"/>
              </a:rPr>
              <a:t>栈，队列和递归</a:t>
            </a:r>
          </a:p>
        </p:txBody>
      </p:sp>
      <p:sp>
        <p:nvSpPr>
          <p:cNvPr id="5" name="副标题 4"/>
          <p:cNvSpPr>
            <a:spLocks noGrp="1"/>
          </p:cNvSpPr>
          <p:nvPr>
            <p:ph type="subTitle" idx="1" hasCustomPrompt="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6000" b="1" i="0" u="none" strike="noStrike" kern="0" cap="none" spc="0" normalizeH="0" baseline="0" noProof="0" dirty="0">
                <a:ln>
                  <a:noFill/>
                </a:ln>
                <a:solidFill>
                  <a:schemeClr val="bg2"/>
                </a:solidFill>
                <a:effectLst>
                  <a:outerShdw blurRad="38100" dist="38100" dir="2700000" algn="tl">
                    <a:srgbClr val="C0C0C0"/>
                  </a:outerShdw>
                </a:effectLst>
                <a:uLnTx/>
                <a:uFillTx/>
                <a:latin typeface="MS Mincho" pitchFamily="49" charset="-128"/>
                <a:ea typeface="+mn-ea"/>
                <a:cs typeface="+mn-cs"/>
              </a:rPr>
              <a:t>第四章</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a:xfrm>
            <a:off x="0" y="228600"/>
            <a:ext cx="9144000" cy="515938"/>
          </a:xfrm>
        </p:spPr>
        <p:txBody>
          <a:bodyPr vert="horz" wrap="square" lIns="91440" tIns="45720" rIns="91440" bIns="45720" anchor="t"/>
          <a:lstStyle/>
          <a:p>
            <a:pPr eaLnBrk="1" hangingPunct="1"/>
            <a:r>
              <a:rPr lang="zh-CN" altLang="en-US" sz="2800" dirty="0">
                <a:solidFill>
                  <a:srgbClr val="0000FF"/>
                </a:solidFill>
                <a:latin typeface="华文新魏" panose="02010800040101010101" pitchFamily="2" charset="-122"/>
              </a:rPr>
              <a:t>解决方案</a:t>
            </a:r>
          </a:p>
        </p:txBody>
      </p:sp>
      <p:grpSp>
        <p:nvGrpSpPr>
          <p:cNvPr id="2" name="Group 3"/>
          <p:cNvGrpSpPr/>
          <p:nvPr/>
        </p:nvGrpSpPr>
        <p:grpSpPr>
          <a:xfrm>
            <a:off x="304800" y="1447800"/>
            <a:ext cx="4267200" cy="2717800"/>
            <a:chOff x="960" y="2160"/>
            <a:chExt cx="2736" cy="1904"/>
          </a:xfrm>
        </p:grpSpPr>
        <p:grpSp>
          <p:nvGrpSpPr>
            <p:cNvPr id="31785" name="Group 4"/>
            <p:cNvGrpSpPr/>
            <p:nvPr/>
          </p:nvGrpSpPr>
          <p:grpSpPr>
            <a:xfrm>
              <a:off x="1632" y="2448"/>
              <a:ext cx="1872" cy="1344"/>
              <a:chOff x="1632" y="2448"/>
              <a:chExt cx="1872" cy="1344"/>
            </a:xfrm>
          </p:grpSpPr>
          <p:sp>
            <p:nvSpPr>
              <p:cNvPr id="31804" name="Oval 5"/>
              <p:cNvSpPr/>
              <p:nvPr/>
            </p:nvSpPr>
            <p:spPr>
              <a:xfrm>
                <a:off x="1632" y="2448"/>
                <a:ext cx="1872" cy="1344"/>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en-US" sz="1800" b="0" dirty="0"/>
              </a:p>
            </p:txBody>
          </p:sp>
          <p:sp>
            <p:nvSpPr>
              <p:cNvPr id="31805" name="Oval 6"/>
              <p:cNvSpPr/>
              <p:nvPr/>
            </p:nvSpPr>
            <p:spPr>
              <a:xfrm>
                <a:off x="2016" y="2736"/>
                <a:ext cx="1152" cy="768"/>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en-US" sz="1800" b="0" dirty="0"/>
              </a:p>
            </p:txBody>
          </p:sp>
          <p:sp>
            <p:nvSpPr>
              <p:cNvPr id="31806" name="Line 7"/>
              <p:cNvSpPr/>
              <p:nvPr/>
            </p:nvSpPr>
            <p:spPr>
              <a:xfrm>
                <a:off x="2304" y="2496"/>
                <a:ext cx="96" cy="288"/>
              </a:xfrm>
              <a:prstGeom prst="line">
                <a:avLst/>
              </a:prstGeom>
              <a:ln w="9525" cap="flat" cmpd="sng">
                <a:solidFill>
                  <a:schemeClr val="tx1"/>
                </a:solidFill>
                <a:prstDash val="solid"/>
                <a:headEnd type="none" w="med" len="med"/>
                <a:tailEnd type="none" w="med" len="med"/>
              </a:ln>
            </p:spPr>
          </p:sp>
          <p:sp>
            <p:nvSpPr>
              <p:cNvPr id="31807" name="Line 8"/>
              <p:cNvSpPr/>
              <p:nvPr/>
            </p:nvSpPr>
            <p:spPr>
              <a:xfrm>
                <a:off x="2880" y="2496"/>
                <a:ext cx="0" cy="288"/>
              </a:xfrm>
              <a:prstGeom prst="line">
                <a:avLst/>
              </a:prstGeom>
              <a:ln w="9525" cap="flat" cmpd="sng">
                <a:solidFill>
                  <a:schemeClr val="tx1"/>
                </a:solidFill>
                <a:prstDash val="solid"/>
                <a:headEnd type="none" w="med" len="med"/>
                <a:tailEnd type="none" w="med" len="med"/>
              </a:ln>
            </p:spPr>
          </p:sp>
          <p:sp>
            <p:nvSpPr>
              <p:cNvPr id="31808" name="Line 9"/>
              <p:cNvSpPr/>
              <p:nvPr/>
            </p:nvSpPr>
            <p:spPr>
              <a:xfrm flipH="1">
                <a:off x="3168" y="2880"/>
                <a:ext cx="288" cy="144"/>
              </a:xfrm>
              <a:prstGeom prst="line">
                <a:avLst/>
              </a:prstGeom>
              <a:ln w="9525" cap="flat" cmpd="sng">
                <a:solidFill>
                  <a:schemeClr val="tx1"/>
                </a:solidFill>
                <a:prstDash val="solid"/>
                <a:headEnd type="none" w="med" len="med"/>
                <a:tailEnd type="none" w="med" len="med"/>
              </a:ln>
            </p:spPr>
          </p:sp>
          <p:sp>
            <p:nvSpPr>
              <p:cNvPr id="31809" name="Line 10"/>
              <p:cNvSpPr/>
              <p:nvPr/>
            </p:nvSpPr>
            <p:spPr>
              <a:xfrm flipH="1" flipV="1">
                <a:off x="3024" y="3360"/>
                <a:ext cx="288" cy="192"/>
              </a:xfrm>
              <a:prstGeom prst="line">
                <a:avLst/>
              </a:prstGeom>
              <a:ln w="9525" cap="flat" cmpd="sng">
                <a:solidFill>
                  <a:schemeClr val="tx1"/>
                </a:solidFill>
                <a:prstDash val="solid"/>
                <a:headEnd type="none" w="med" len="med"/>
                <a:tailEnd type="none" w="med" len="med"/>
              </a:ln>
            </p:spPr>
          </p:sp>
          <p:sp>
            <p:nvSpPr>
              <p:cNvPr id="31810" name="Line 11"/>
              <p:cNvSpPr/>
              <p:nvPr/>
            </p:nvSpPr>
            <p:spPr>
              <a:xfrm flipH="1" flipV="1">
                <a:off x="2688" y="3504"/>
                <a:ext cx="0" cy="288"/>
              </a:xfrm>
              <a:prstGeom prst="line">
                <a:avLst/>
              </a:prstGeom>
              <a:ln w="9525" cap="flat" cmpd="sng">
                <a:solidFill>
                  <a:schemeClr val="tx1"/>
                </a:solidFill>
                <a:prstDash val="solid"/>
                <a:headEnd type="none" w="med" len="med"/>
                <a:tailEnd type="none" w="med" len="med"/>
              </a:ln>
            </p:spPr>
          </p:sp>
          <p:sp>
            <p:nvSpPr>
              <p:cNvPr id="31811" name="Line 12"/>
              <p:cNvSpPr/>
              <p:nvPr/>
            </p:nvSpPr>
            <p:spPr>
              <a:xfrm flipV="1">
                <a:off x="2112" y="3456"/>
                <a:ext cx="192" cy="240"/>
              </a:xfrm>
              <a:prstGeom prst="line">
                <a:avLst/>
              </a:prstGeom>
              <a:ln w="9525" cap="flat" cmpd="sng">
                <a:solidFill>
                  <a:schemeClr val="tx1"/>
                </a:solidFill>
                <a:prstDash val="solid"/>
                <a:headEnd type="none" w="med" len="med"/>
                <a:tailEnd type="none" w="med" len="med"/>
              </a:ln>
            </p:spPr>
          </p:sp>
          <p:sp>
            <p:nvSpPr>
              <p:cNvPr id="31812" name="Line 13"/>
              <p:cNvSpPr/>
              <p:nvPr/>
            </p:nvSpPr>
            <p:spPr>
              <a:xfrm flipV="1">
                <a:off x="1728" y="3216"/>
                <a:ext cx="336" cy="192"/>
              </a:xfrm>
              <a:prstGeom prst="line">
                <a:avLst/>
              </a:prstGeom>
              <a:ln w="9525" cap="flat" cmpd="sng">
                <a:solidFill>
                  <a:schemeClr val="tx1"/>
                </a:solidFill>
                <a:prstDash val="solid"/>
                <a:headEnd type="none" w="med" len="med"/>
                <a:tailEnd type="none" w="med" len="med"/>
              </a:ln>
            </p:spPr>
          </p:sp>
          <p:sp>
            <p:nvSpPr>
              <p:cNvPr id="31813" name="Line 14"/>
              <p:cNvSpPr/>
              <p:nvPr/>
            </p:nvSpPr>
            <p:spPr>
              <a:xfrm>
                <a:off x="1776" y="2784"/>
                <a:ext cx="336" cy="144"/>
              </a:xfrm>
              <a:prstGeom prst="line">
                <a:avLst/>
              </a:prstGeom>
              <a:ln w="9525" cap="flat" cmpd="sng">
                <a:solidFill>
                  <a:schemeClr val="tx1"/>
                </a:solidFill>
                <a:prstDash val="solid"/>
                <a:headEnd type="none" w="med" len="med"/>
                <a:tailEnd type="none" w="med" len="med"/>
              </a:ln>
            </p:spPr>
          </p:sp>
        </p:grpSp>
        <p:grpSp>
          <p:nvGrpSpPr>
            <p:cNvPr id="31786" name="Group 15"/>
            <p:cNvGrpSpPr/>
            <p:nvPr/>
          </p:nvGrpSpPr>
          <p:grpSpPr>
            <a:xfrm>
              <a:off x="960" y="2160"/>
              <a:ext cx="2736" cy="1904"/>
              <a:chOff x="960" y="2160"/>
              <a:chExt cx="2736" cy="1904"/>
            </a:xfrm>
          </p:grpSpPr>
          <p:sp>
            <p:nvSpPr>
              <p:cNvPr id="31787" name="Text Box 16"/>
              <p:cNvSpPr txBox="1"/>
              <p:nvPr/>
            </p:nvSpPr>
            <p:spPr>
              <a:xfrm>
                <a:off x="960" y="2929"/>
                <a:ext cx="528" cy="32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solidFill>
                      <a:srgbClr val="CC0000"/>
                    </a:solidFill>
                  </a:rPr>
                  <a:t>front</a:t>
                </a:r>
              </a:p>
            </p:txBody>
          </p:sp>
          <p:sp>
            <p:nvSpPr>
              <p:cNvPr id="31788" name="Text Box 17"/>
              <p:cNvSpPr txBox="1"/>
              <p:nvPr/>
            </p:nvSpPr>
            <p:spPr>
              <a:xfrm>
                <a:off x="1440" y="2929"/>
                <a:ext cx="192" cy="32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solidFill>
                      <a:srgbClr val="CC0000"/>
                    </a:solidFill>
                  </a:rPr>
                  <a:t>0</a:t>
                </a:r>
              </a:p>
            </p:txBody>
          </p:sp>
          <p:sp>
            <p:nvSpPr>
              <p:cNvPr id="31789" name="Text Box 18"/>
              <p:cNvSpPr txBox="1"/>
              <p:nvPr/>
            </p:nvSpPr>
            <p:spPr>
              <a:xfrm>
                <a:off x="1824" y="2352"/>
                <a:ext cx="241" cy="32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solidFill>
                      <a:srgbClr val="CC0000"/>
                    </a:solidFill>
                  </a:rPr>
                  <a:t>1</a:t>
                </a:r>
              </a:p>
            </p:txBody>
          </p:sp>
          <p:sp>
            <p:nvSpPr>
              <p:cNvPr id="31790" name="Text Box 19"/>
              <p:cNvSpPr txBox="1"/>
              <p:nvPr/>
            </p:nvSpPr>
            <p:spPr>
              <a:xfrm>
                <a:off x="2591" y="2160"/>
                <a:ext cx="193" cy="32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solidFill>
                      <a:srgbClr val="CC0000"/>
                    </a:solidFill>
                  </a:rPr>
                  <a:t>2</a:t>
                </a:r>
              </a:p>
            </p:txBody>
          </p:sp>
          <p:sp>
            <p:nvSpPr>
              <p:cNvPr id="31791" name="Text Box 20"/>
              <p:cNvSpPr txBox="1"/>
              <p:nvPr/>
            </p:nvSpPr>
            <p:spPr>
              <a:xfrm>
                <a:off x="3120" y="2400"/>
                <a:ext cx="240" cy="32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solidFill>
                      <a:srgbClr val="CC0000"/>
                    </a:solidFill>
                  </a:rPr>
                  <a:t>3</a:t>
                </a:r>
              </a:p>
            </p:txBody>
          </p:sp>
          <p:sp>
            <p:nvSpPr>
              <p:cNvPr id="31792" name="Text Box 21"/>
              <p:cNvSpPr txBox="1"/>
              <p:nvPr/>
            </p:nvSpPr>
            <p:spPr>
              <a:xfrm>
                <a:off x="3456" y="3072"/>
                <a:ext cx="240" cy="32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solidFill>
                      <a:srgbClr val="CC0000"/>
                    </a:solidFill>
                  </a:rPr>
                  <a:t>4</a:t>
                </a:r>
              </a:p>
            </p:txBody>
          </p:sp>
          <p:sp>
            <p:nvSpPr>
              <p:cNvPr id="31793" name="Text Box 22"/>
              <p:cNvSpPr txBox="1"/>
              <p:nvPr/>
            </p:nvSpPr>
            <p:spPr>
              <a:xfrm>
                <a:off x="2928" y="3696"/>
                <a:ext cx="240" cy="32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solidFill>
                      <a:srgbClr val="CC0000"/>
                    </a:solidFill>
                  </a:rPr>
                  <a:t>5</a:t>
                </a:r>
              </a:p>
            </p:txBody>
          </p:sp>
          <p:sp>
            <p:nvSpPr>
              <p:cNvPr id="31794" name="Text Box 23"/>
              <p:cNvSpPr txBox="1"/>
              <p:nvPr/>
            </p:nvSpPr>
            <p:spPr>
              <a:xfrm>
                <a:off x="2304" y="3744"/>
                <a:ext cx="240" cy="32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solidFill>
                      <a:srgbClr val="CC0000"/>
                    </a:solidFill>
                  </a:rPr>
                  <a:t>6</a:t>
                </a:r>
              </a:p>
            </p:txBody>
          </p:sp>
          <p:sp>
            <p:nvSpPr>
              <p:cNvPr id="31795" name="Text Box 24"/>
              <p:cNvSpPr txBox="1"/>
              <p:nvPr/>
            </p:nvSpPr>
            <p:spPr>
              <a:xfrm>
                <a:off x="1584" y="3696"/>
                <a:ext cx="432" cy="32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solidFill>
                      <a:srgbClr val="CC0000"/>
                    </a:solidFill>
                  </a:rPr>
                  <a:t>rear</a:t>
                </a:r>
              </a:p>
            </p:txBody>
          </p:sp>
          <p:sp>
            <p:nvSpPr>
              <p:cNvPr id="31796" name="Text Box 25"/>
              <p:cNvSpPr txBox="1"/>
              <p:nvPr/>
            </p:nvSpPr>
            <p:spPr>
              <a:xfrm>
                <a:off x="1679" y="3552"/>
                <a:ext cx="241" cy="32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solidFill>
                      <a:srgbClr val="CC0000"/>
                    </a:solidFill>
                  </a:rPr>
                  <a:t>7</a:t>
                </a:r>
              </a:p>
            </p:txBody>
          </p:sp>
          <p:sp>
            <p:nvSpPr>
              <p:cNvPr id="31797" name="Text Box 26"/>
              <p:cNvSpPr txBox="1"/>
              <p:nvPr/>
            </p:nvSpPr>
            <p:spPr>
              <a:xfrm>
                <a:off x="1968" y="2592"/>
                <a:ext cx="288" cy="32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solidFill>
                      <a:srgbClr val="CC0000"/>
                    </a:solidFill>
                  </a:rPr>
                  <a:t>A</a:t>
                </a:r>
              </a:p>
            </p:txBody>
          </p:sp>
          <p:sp>
            <p:nvSpPr>
              <p:cNvPr id="31798" name="Text Box 27"/>
              <p:cNvSpPr txBox="1"/>
              <p:nvPr/>
            </p:nvSpPr>
            <p:spPr>
              <a:xfrm>
                <a:off x="2448" y="2448"/>
                <a:ext cx="288" cy="32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solidFill>
                      <a:srgbClr val="CC0000"/>
                    </a:solidFill>
                  </a:rPr>
                  <a:t>B</a:t>
                </a:r>
              </a:p>
            </p:txBody>
          </p:sp>
          <p:sp>
            <p:nvSpPr>
              <p:cNvPr id="31799" name="Text Box 28"/>
              <p:cNvSpPr txBox="1"/>
              <p:nvPr/>
            </p:nvSpPr>
            <p:spPr>
              <a:xfrm>
                <a:off x="2928" y="2592"/>
                <a:ext cx="288" cy="32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solidFill>
                      <a:srgbClr val="CC0000"/>
                    </a:solidFill>
                  </a:rPr>
                  <a:t>C</a:t>
                </a:r>
              </a:p>
            </p:txBody>
          </p:sp>
          <p:sp>
            <p:nvSpPr>
              <p:cNvPr id="31800" name="Text Box 29"/>
              <p:cNvSpPr txBox="1"/>
              <p:nvPr/>
            </p:nvSpPr>
            <p:spPr>
              <a:xfrm>
                <a:off x="3216" y="3072"/>
                <a:ext cx="287" cy="32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solidFill>
                      <a:srgbClr val="CC0000"/>
                    </a:solidFill>
                  </a:rPr>
                  <a:t>D</a:t>
                </a:r>
              </a:p>
            </p:txBody>
          </p:sp>
          <p:sp>
            <p:nvSpPr>
              <p:cNvPr id="31801" name="Text Box 30"/>
              <p:cNvSpPr txBox="1"/>
              <p:nvPr/>
            </p:nvSpPr>
            <p:spPr>
              <a:xfrm>
                <a:off x="2736" y="3456"/>
                <a:ext cx="288" cy="32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solidFill>
                      <a:srgbClr val="CC0000"/>
                    </a:solidFill>
                  </a:rPr>
                  <a:t>E</a:t>
                </a:r>
              </a:p>
            </p:txBody>
          </p:sp>
          <p:sp>
            <p:nvSpPr>
              <p:cNvPr id="31802" name="Text Box 31"/>
              <p:cNvSpPr txBox="1"/>
              <p:nvPr/>
            </p:nvSpPr>
            <p:spPr>
              <a:xfrm>
                <a:off x="2304" y="3504"/>
                <a:ext cx="287" cy="32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solidFill>
                      <a:srgbClr val="CC0000"/>
                    </a:solidFill>
                  </a:rPr>
                  <a:t>F</a:t>
                </a:r>
              </a:p>
            </p:txBody>
          </p:sp>
          <p:sp>
            <p:nvSpPr>
              <p:cNvPr id="31803" name="Text Box 32"/>
              <p:cNvSpPr txBox="1"/>
              <p:nvPr/>
            </p:nvSpPr>
            <p:spPr>
              <a:xfrm>
                <a:off x="1824" y="3312"/>
                <a:ext cx="288" cy="32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solidFill>
                      <a:srgbClr val="CC0000"/>
                    </a:solidFill>
                  </a:rPr>
                  <a:t>G</a:t>
                </a:r>
              </a:p>
            </p:txBody>
          </p:sp>
        </p:grpSp>
      </p:grpSp>
      <p:sp>
        <p:nvSpPr>
          <p:cNvPr id="236577" name="Rectangle 33"/>
          <p:cNvSpPr/>
          <p:nvPr/>
        </p:nvSpPr>
        <p:spPr>
          <a:xfrm>
            <a:off x="609600" y="152400"/>
            <a:ext cx="7315200" cy="10668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1371600" lvl="2" indent="-457200">
              <a:spcBef>
                <a:spcPct val="0"/>
              </a:spcBef>
              <a:buClrTx/>
              <a:buSzPct val="100000"/>
              <a:buFont typeface="Arial" panose="020B0604020202020204" pitchFamily="34" charset="0"/>
              <a:buChar char="•"/>
            </a:pPr>
            <a:r>
              <a:rPr lang="zh-CN" altLang="en-US" b="0" dirty="0">
                <a:ea typeface="楷体_GB2312" pitchFamily="49" charset="-122"/>
              </a:rPr>
              <a:t>少用一个存储空间，以队尾指针</a:t>
            </a:r>
            <a:r>
              <a:rPr lang="en-US" altLang="zh-CN" b="0" dirty="0">
                <a:ea typeface="楷体_GB2312" pitchFamily="49" charset="-122"/>
              </a:rPr>
              <a:t>rear</a:t>
            </a:r>
            <a:r>
              <a:rPr lang="zh-CN" altLang="en-US" b="0" dirty="0">
                <a:ea typeface="楷体_GB2312" pitchFamily="49" charset="-122"/>
              </a:rPr>
              <a:t>加</a:t>
            </a:r>
            <a:r>
              <a:rPr lang="en-US" altLang="zh-CN" b="0" dirty="0">
                <a:ea typeface="楷体_GB2312" pitchFamily="49" charset="-122"/>
              </a:rPr>
              <a:t>1</a:t>
            </a:r>
            <a:r>
              <a:rPr lang="zh-CN" altLang="en-US" b="0" dirty="0">
                <a:ea typeface="楷体_GB2312" pitchFamily="49" charset="-122"/>
              </a:rPr>
              <a:t>等于队头指针作为队列满的条件。 （常用的方法）</a:t>
            </a:r>
          </a:p>
        </p:txBody>
      </p:sp>
      <p:sp>
        <p:nvSpPr>
          <p:cNvPr id="236578" name="Rectangle 34"/>
          <p:cNvSpPr/>
          <p:nvPr/>
        </p:nvSpPr>
        <p:spPr>
          <a:xfrm>
            <a:off x="3810000" y="1600200"/>
            <a:ext cx="5105400" cy="23622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1371600" lvl="2" indent="-457200" algn="just" eaLnBrk="1" hangingPunct="1">
              <a:lnSpc>
                <a:spcPct val="105000"/>
              </a:lnSpc>
              <a:spcBef>
                <a:spcPct val="50000"/>
              </a:spcBef>
              <a:buClrTx/>
              <a:buSzPct val="100000"/>
              <a:buFont typeface="Arial" panose="020B0604020202020204" pitchFamily="34" charset="0"/>
              <a:buNone/>
            </a:pPr>
            <a:r>
              <a:rPr lang="zh-CN" altLang="en-US" sz="1800" dirty="0">
                <a:ea typeface="楷体_GB2312" pitchFamily="49" charset="-122"/>
              </a:rPr>
              <a:t>循环队列空：</a:t>
            </a:r>
          </a:p>
          <a:p>
            <a:pPr marL="1371600" lvl="2" indent="-457200" algn="just" eaLnBrk="1" hangingPunct="1">
              <a:lnSpc>
                <a:spcPct val="105000"/>
              </a:lnSpc>
              <a:spcBef>
                <a:spcPct val="50000"/>
              </a:spcBef>
              <a:buClrTx/>
              <a:buSzPct val="100000"/>
              <a:buFont typeface="Arial" panose="020B0604020202020204" pitchFamily="34" charset="0"/>
              <a:buNone/>
            </a:pPr>
            <a:r>
              <a:rPr lang="en-US" altLang="zh-CN" sz="1800" b="0" dirty="0">
                <a:solidFill>
                  <a:srgbClr val="0000FF"/>
                </a:solidFill>
                <a:ea typeface="楷体_GB2312" pitchFamily="49" charset="-122"/>
              </a:rPr>
              <a:t>rear = = front</a:t>
            </a:r>
            <a:endParaRPr lang="en-US" altLang="zh-CN" sz="1800" dirty="0">
              <a:solidFill>
                <a:srgbClr val="CC0000"/>
              </a:solidFill>
              <a:ea typeface="楷体_GB2312" pitchFamily="49" charset="-122"/>
            </a:endParaRPr>
          </a:p>
          <a:p>
            <a:pPr marL="1371600" lvl="2" indent="-457200" algn="just" eaLnBrk="1" hangingPunct="1">
              <a:lnSpc>
                <a:spcPct val="105000"/>
              </a:lnSpc>
              <a:spcBef>
                <a:spcPct val="50000"/>
              </a:spcBef>
              <a:buClrTx/>
              <a:buSzPct val="100000"/>
              <a:buFont typeface="Arial" panose="020B0604020202020204" pitchFamily="34" charset="0"/>
              <a:buNone/>
            </a:pPr>
            <a:r>
              <a:rPr lang="zh-CN" altLang="en-US" sz="1800" dirty="0">
                <a:ea typeface="楷体_GB2312" pitchFamily="49" charset="-122"/>
              </a:rPr>
              <a:t>循环队列满：</a:t>
            </a:r>
            <a:r>
              <a:rPr lang="zh-CN" altLang="en-US" sz="1800" dirty="0">
                <a:solidFill>
                  <a:srgbClr val="CC0000"/>
                </a:solidFill>
                <a:ea typeface="楷体_GB2312" pitchFamily="49" charset="-122"/>
              </a:rPr>
              <a:t> </a:t>
            </a:r>
          </a:p>
          <a:p>
            <a:pPr marL="1371600" lvl="2" indent="-457200" algn="just" eaLnBrk="1" hangingPunct="1">
              <a:lnSpc>
                <a:spcPct val="105000"/>
              </a:lnSpc>
              <a:spcBef>
                <a:spcPct val="50000"/>
              </a:spcBef>
              <a:buClrTx/>
              <a:buSzPct val="100000"/>
              <a:buFont typeface="Arial" panose="020B0604020202020204" pitchFamily="34" charset="0"/>
              <a:buNone/>
            </a:pPr>
            <a:r>
              <a:rPr lang="en-US" altLang="zh-CN" sz="1800" b="0" dirty="0">
                <a:solidFill>
                  <a:srgbClr val="0000FF"/>
                </a:solidFill>
                <a:ea typeface="楷体_GB2312" pitchFamily="49" charset="-122"/>
              </a:rPr>
              <a:t>(rear</a:t>
            </a:r>
            <a:r>
              <a:rPr lang="zh-CN" altLang="en-US" sz="1800" b="0" dirty="0">
                <a:solidFill>
                  <a:srgbClr val="0000FF"/>
                </a:solidFill>
                <a:ea typeface="楷体_GB2312" pitchFamily="49" charset="-122"/>
              </a:rPr>
              <a:t>＋</a:t>
            </a:r>
            <a:r>
              <a:rPr lang="en-US" altLang="zh-CN" sz="1800" b="0" dirty="0">
                <a:solidFill>
                  <a:srgbClr val="0000FF"/>
                </a:solidFill>
                <a:ea typeface="楷体_GB2312" pitchFamily="49" charset="-122"/>
              </a:rPr>
              <a:t>1)%maxsize = = front</a:t>
            </a:r>
          </a:p>
        </p:txBody>
      </p:sp>
      <p:sp>
        <p:nvSpPr>
          <p:cNvPr id="236579" name="Rectangle 35"/>
          <p:cNvSpPr/>
          <p:nvPr/>
        </p:nvSpPr>
        <p:spPr>
          <a:xfrm>
            <a:off x="609600" y="990600"/>
            <a:ext cx="7467600" cy="5334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1371600" lvl="2" indent="-457200" eaLnBrk="1" hangingPunct="1">
              <a:lnSpc>
                <a:spcPct val="110000"/>
              </a:lnSpc>
              <a:spcBef>
                <a:spcPct val="50000"/>
              </a:spcBef>
              <a:buClrTx/>
              <a:buSzPct val="100000"/>
              <a:buFont typeface="Arial" panose="020B0604020202020204" pitchFamily="34" charset="0"/>
              <a:buChar char="•"/>
            </a:pPr>
            <a:r>
              <a:rPr lang="zh-CN" altLang="en-US" b="0" dirty="0">
                <a:ea typeface="楷体_GB2312" pitchFamily="49" charset="-122"/>
              </a:rPr>
              <a:t>不少用一个存储空间，但增加一个</a:t>
            </a:r>
            <a:r>
              <a:rPr lang="en-US" altLang="zh-CN" b="0" dirty="0">
                <a:ea typeface="楷体_GB2312" pitchFamily="49" charset="-122"/>
              </a:rPr>
              <a:t>flag</a:t>
            </a:r>
            <a:r>
              <a:rPr lang="zh-CN" altLang="en-US" b="0" dirty="0">
                <a:ea typeface="楷体_GB2312" pitchFamily="49" charset="-122"/>
              </a:rPr>
              <a:t>标记</a:t>
            </a:r>
          </a:p>
        </p:txBody>
      </p:sp>
      <p:grpSp>
        <p:nvGrpSpPr>
          <p:cNvPr id="5" name="Group 36"/>
          <p:cNvGrpSpPr/>
          <p:nvPr/>
        </p:nvGrpSpPr>
        <p:grpSpPr>
          <a:xfrm>
            <a:off x="228600" y="3886200"/>
            <a:ext cx="4191000" cy="2714625"/>
            <a:chOff x="960" y="2304"/>
            <a:chExt cx="2736" cy="1905"/>
          </a:xfrm>
        </p:grpSpPr>
        <p:grpSp>
          <p:nvGrpSpPr>
            <p:cNvPr id="31755" name="Group 37"/>
            <p:cNvGrpSpPr/>
            <p:nvPr/>
          </p:nvGrpSpPr>
          <p:grpSpPr>
            <a:xfrm>
              <a:off x="1632" y="2592"/>
              <a:ext cx="1872" cy="1344"/>
              <a:chOff x="1632" y="2448"/>
              <a:chExt cx="1872" cy="1344"/>
            </a:xfrm>
          </p:grpSpPr>
          <p:sp>
            <p:nvSpPr>
              <p:cNvPr id="31775" name="Oval 38"/>
              <p:cNvSpPr/>
              <p:nvPr/>
            </p:nvSpPr>
            <p:spPr>
              <a:xfrm>
                <a:off x="1632" y="2448"/>
                <a:ext cx="1872" cy="1344"/>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en-US" sz="1800" b="0" dirty="0"/>
              </a:p>
            </p:txBody>
          </p:sp>
          <p:sp>
            <p:nvSpPr>
              <p:cNvPr id="31776" name="Oval 39"/>
              <p:cNvSpPr/>
              <p:nvPr/>
            </p:nvSpPr>
            <p:spPr>
              <a:xfrm>
                <a:off x="2016" y="2736"/>
                <a:ext cx="1152" cy="768"/>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en-US" sz="1800" b="0" dirty="0"/>
              </a:p>
            </p:txBody>
          </p:sp>
          <p:sp>
            <p:nvSpPr>
              <p:cNvPr id="31777" name="Line 40"/>
              <p:cNvSpPr/>
              <p:nvPr/>
            </p:nvSpPr>
            <p:spPr>
              <a:xfrm>
                <a:off x="2304" y="2496"/>
                <a:ext cx="96" cy="288"/>
              </a:xfrm>
              <a:prstGeom prst="line">
                <a:avLst/>
              </a:prstGeom>
              <a:ln w="9525" cap="flat" cmpd="sng">
                <a:solidFill>
                  <a:schemeClr val="tx1"/>
                </a:solidFill>
                <a:prstDash val="solid"/>
                <a:headEnd type="none" w="med" len="med"/>
                <a:tailEnd type="none" w="med" len="med"/>
              </a:ln>
            </p:spPr>
          </p:sp>
          <p:sp>
            <p:nvSpPr>
              <p:cNvPr id="31778" name="Line 41"/>
              <p:cNvSpPr/>
              <p:nvPr/>
            </p:nvSpPr>
            <p:spPr>
              <a:xfrm>
                <a:off x="2880" y="2496"/>
                <a:ext cx="0" cy="288"/>
              </a:xfrm>
              <a:prstGeom prst="line">
                <a:avLst/>
              </a:prstGeom>
              <a:ln w="9525" cap="flat" cmpd="sng">
                <a:solidFill>
                  <a:schemeClr val="tx1"/>
                </a:solidFill>
                <a:prstDash val="solid"/>
                <a:headEnd type="none" w="med" len="med"/>
                <a:tailEnd type="none" w="med" len="med"/>
              </a:ln>
            </p:spPr>
          </p:sp>
          <p:sp>
            <p:nvSpPr>
              <p:cNvPr id="31779" name="Line 42"/>
              <p:cNvSpPr/>
              <p:nvPr/>
            </p:nvSpPr>
            <p:spPr>
              <a:xfrm flipH="1">
                <a:off x="3168" y="2880"/>
                <a:ext cx="288" cy="144"/>
              </a:xfrm>
              <a:prstGeom prst="line">
                <a:avLst/>
              </a:prstGeom>
              <a:ln w="9525" cap="flat" cmpd="sng">
                <a:solidFill>
                  <a:schemeClr val="tx1"/>
                </a:solidFill>
                <a:prstDash val="solid"/>
                <a:headEnd type="none" w="med" len="med"/>
                <a:tailEnd type="none" w="med" len="med"/>
              </a:ln>
            </p:spPr>
          </p:sp>
          <p:sp>
            <p:nvSpPr>
              <p:cNvPr id="31780" name="Line 43"/>
              <p:cNvSpPr/>
              <p:nvPr/>
            </p:nvSpPr>
            <p:spPr>
              <a:xfrm flipH="1" flipV="1">
                <a:off x="3024" y="3360"/>
                <a:ext cx="288" cy="192"/>
              </a:xfrm>
              <a:prstGeom prst="line">
                <a:avLst/>
              </a:prstGeom>
              <a:ln w="9525" cap="flat" cmpd="sng">
                <a:solidFill>
                  <a:schemeClr val="tx1"/>
                </a:solidFill>
                <a:prstDash val="solid"/>
                <a:headEnd type="none" w="med" len="med"/>
                <a:tailEnd type="none" w="med" len="med"/>
              </a:ln>
            </p:spPr>
          </p:sp>
          <p:sp>
            <p:nvSpPr>
              <p:cNvPr id="31781" name="Line 44"/>
              <p:cNvSpPr/>
              <p:nvPr/>
            </p:nvSpPr>
            <p:spPr>
              <a:xfrm flipH="1" flipV="1">
                <a:off x="2688" y="3504"/>
                <a:ext cx="0" cy="288"/>
              </a:xfrm>
              <a:prstGeom prst="line">
                <a:avLst/>
              </a:prstGeom>
              <a:ln w="9525" cap="flat" cmpd="sng">
                <a:solidFill>
                  <a:schemeClr val="tx1"/>
                </a:solidFill>
                <a:prstDash val="solid"/>
                <a:headEnd type="none" w="med" len="med"/>
                <a:tailEnd type="none" w="med" len="med"/>
              </a:ln>
            </p:spPr>
          </p:sp>
          <p:sp>
            <p:nvSpPr>
              <p:cNvPr id="31782" name="Line 45"/>
              <p:cNvSpPr/>
              <p:nvPr/>
            </p:nvSpPr>
            <p:spPr>
              <a:xfrm flipV="1">
                <a:off x="2112" y="3456"/>
                <a:ext cx="192" cy="240"/>
              </a:xfrm>
              <a:prstGeom prst="line">
                <a:avLst/>
              </a:prstGeom>
              <a:ln w="9525" cap="flat" cmpd="sng">
                <a:solidFill>
                  <a:schemeClr val="tx1"/>
                </a:solidFill>
                <a:prstDash val="solid"/>
                <a:headEnd type="none" w="med" len="med"/>
                <a:tailEnd type="none" w="med" len="med"/>
              </a:ln>
            </p:spPr>
          </p:sp>
          <p:sp>
            <p:nvSpPr>
              <p:cNvPr id="31783" name="Line 46"/>
              <p:cNvSpPr/>
              <p:nvPr/>
            </p:nvSpPr>
            <p:spPr>
              <a:xfrm flipV="1">
                <a:off x="1728" y="3216"/>
                <a:ext cx="336" cy="192"/>
              </a:xfrm>
              <a:prstGeom prst="line">
                <a:avLst/>
              </a:prstGeom>
              <a:ln w="9525" cap="flat" cmpd="sng">
                <a:solidFill>
                  <a:schemeClr val="tx1"/>
                </a:solidFill>
                <a:prstDash val="solid"/>
                <a:headEnd type="none" w="med" len="med"/>
                <a:tailEnd type="none" w="med" len="med"/>
              </a:ln>
            </p:spPr>
          </p:sp>
          <p:sp>
            <p:nvSpPr>
              <p:cNvPr id="31784" name="Line 47"/>
              <p:cNvSpPr/>
              <p:nvPr/>
            </p:nvSpPr>
            <p:spPr>
              <a:xfrm>
                <a:off x="1776" y="2784"/>
                <a:ext cx="336" cy="144"/>
              </a:xfrm>
              <a:prstGeom prst="line">
                <a:avLst/>
              </a:prstGeom>
              <a:ln w="9525" cap="flat" cmpd="sng">
                <a:solidFill>
                  <a:schemeClr val="tx1"/>
                </a:solidFill>
                <a:prstDash val="solid"/>
                <a:headEnd type="none" w="med" len="med"/>
                <a:tailEnd type="none" w="med" len="med"/>
              </a:ln>
            </p:spPr>
          </p:sp>
        </p:grpSp>
        <p:grpSp>
          <p:nvGrpSpPr>
            <p:cNvPr id="31756" name="Group 48"/>
            <p:cNvGrpSpPr/>
            <p:nvPr/>
          </p:nvGrpSpPr>
          <p:grpSpPr>
            <a:xfrm>
              <a:off x="960" y="2304"/>
              <a:ext cx="2736" cy="1905"/>
              <a:chOff x="960" y="2304"/>
              <a:chExt cx="2736" cy="1905"/>
            </a:xfrm>
          </p:grpSpPr>
          <p:sp>
            <p:nvSpPr>
              <p:cNvPr id="31757" name="Text Box 49"/>
              <p:cNvSpPr txBox="1"/>
              <p:nvPr/>
            </p:nvSpPr>
            <p:spPr>
              <a:xfrm>
                <a:off x="960" y="3072"/>
                <a:ext cx="528" cy="32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solidFill>
                      <a:srgbClr val="008000"/>
                    </a:solidFill>
                  </a:rPr>
                  <a:t>front</a:t>
                </a:r>
              </a:p>
            </p:txBody>
          </p:sp>
          <p:sp>
            <p:nvSpPr>
              <p:cNvPr id="31758" name="Text Box 50"/>
              <p:cNvSpPr txBox="1"/>
              <p:nvPr/>
            </p:nvSpPr>
            <p:spPr>
              <a:xfrm>
                <a:off x="1440" y="3072"/>
                <a:ext cx="192" cy="32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solidFill>
                      <a:srgbClr val="008000"/>
                    </a:solidFill>
                  </a:rPr>
                  <a:t>0</a:t>
                </a:r>
              </a:p>
            </p:txBody>
          </p:sp>
          <p:sp>
            <p:nvSpPr>
              <p:cNvPr id="31759" name="Text Box 51"/>
              <p:cNvSpPr txBox="1"/>
              <p:nvPr/>
            </p:nvSpPr>
            <p:spPr>
              <a:xfrm>
                <a:off x="1824" y="2496"/>
                <a:ext cx="240" cy="32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solidFill>
                      <a:srgbClr val="008000"/>
                    </a:solidFill>
                  </a:rPr>
                  <a:t>1</a:t>
                </a:r>
              </a:p>
            </p:txBody>
          </p:sp>
          <p:sp>
            <p:nvSpPr>
              <p:cNvPr id="31760" name="Text Box 52"/>
              <p:cNvSpPr txBox="1"/>
              <p:nvPr/>
            </p:nvSpPr>
            <p:spPr>
              <a:xfrm>
                <a:off x="2592" y="2304"/>
                <a:ext cx="192" cy="32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solidFill>
                      <a:srgbClr val="008000"/>
                    </a:solidFill>
                  </a:rPr>
                  <a:t>2</a:t>
                </a:r>
              </a:p>
            </p:txBody>
          </p:sp>
          <p:sp>
            <p:nvSpPr>
              <p:cNvPr id="31761" name="Text Box 53"/>
              <p:cNvSpPr txBox="1"/>
              <p:nvPr/>
            </p:nvSpPr>
            <p:spPr>
              <a:xfrm>
                <a:off x="3120" y="2545"/>
                <a:ext cx="240" cy="32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solidFill>
                      <a:srgbClr val="008000"/>
                    </a:solidFill>
                  </a:rPr>
                  <a:t>3</a:t>
                </a:r>
              </a:p>
            </p:txBody>
          </p:sp>
          <p:sp>
            <p:nvSpPr>
              <p:cNvPr id="31762" name="Text Box 54"/>
              <p:cNvSpPr txBox="1"/>
              <p:nvPr/>
            </p:nvSpPr>
            <p:spPr>
              <a:xfrm>
                <a:off x="3456" y="3216"/>
                <a:ext cx="240" cy="32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solidFill>
                      <a:srgbClr val="008000"/>
                    </a:solidFill>
                  </a:rPr>
                  <a:t>4</a:t>
                </a:r>
              </a:p>
            </p:txBody>
          </p:sp>
          <p:sp>
            <p:nvSpPr>
              <p:cNvPr id="31763" name="Text Box 55"/>
              <p:cNvSpPr txBox="1"/>
              <p:nvPr/>
            </p:nvSpPr>
            <p:spPr>
              <a:xfrm>
                <a:off x="2928" y="3840"/>
                <a:ext cx="240" cy="32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solidFill>
                      <a:srgbClr val="008000"/>
                    </a:solidFill>
                  </a:rPr>
                  <a:t>5</a:t>
                </a:r>
              </a:p>
            </p:txBody>
          </p:sp>
          <p:sp>
            <p:nvSpPr>
              <p:cNvPr id="31764" name="Text Box 56"/>
              <p:cNvSpPr txBox="1"/>
              <p:nvPr/>
            </p:nvSpPr>
            <p:spPr>
              <a:xfrm>
                <a:off x="2304" y="3888"/>
                <a:ext cx="240" cy="32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solidFill>
                      <a:srgbClr val="008000"/>
                    </a:solidFill>
                  </a:rPr>
                  <a:t>6</a:t>
                </a:r>
              </a:p>
            </p:txBody>
          </p:sp>
          <p:sp>
            <p:nvSpPr>
              <p:cNvPr id="31765" name="Text Box 57"/>
              <p:cNvSpPr txBox="1"/>
              <p:nvPr/>
            </p:nvSpPr>
            <p:spPr>
              <a:xfrm>
                <a:off x="1056" y="3216"/>
                <a:ext cx="432" cy="32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solidFill>
                      <a:srgbClr val="008000"/>
                    </a:solidFill>
                  </a:rPr>
                  <a:t>rear</a:t>
                </a:r>
              </a:p>
            </p:txBody>
          </p:sp>
          <p:sp>
            <p:nvSpPr>
              <p:cNvPr id="31766" name="Text Box 58"/>
              <p:cNvSpPr txBox="1"/>
              <p:nvPr/>
            </p:nvSpPr>
            <p:spPr>
              <a:xfrm>
                <a:off x="1680" y="3696"/>
                <a:ext cx="240" cy="32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solidFill>
                      <a:srgbClr val="008000"/>
                    </a:solidFill>
                  </a:rPr>
                  <a:t>7</a:t>
                </a:r>
              </a:p>
            </p:txBody>
          </p:sp>
          <p:sp>
            <p:nvSpPr>
              <p:cNvPr id="31767" name="Text Box 59"/>
              <p:cNvSpPr txBox="1"/>
              <p:nvPr/>
            </p:nvSpPr>
            <p:spPr>
              <a:xfrm>
                <a:off x="1968" y="2736"/>
                <a:ext cx="288" cy="32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solidFill>
                      <a:srgbClr val="008000"/>
                    </a:solidFill>
                  </a:rPr>
                  <a:t>A</a:t>
                </a:r>
              </a:p>
            </p:txBody>
          </p:sp>
          <p:sp>
            <p:nvSpPr>
              <p:cNvPr id="31768" name="Text Box 60"/>
              <p:cNvSpPr txBox="1"/>
              <p:nvPr/>
            </p:nvSpPr>
            <p:spPr>
              <a:xfrm>
                <a:off x="2448" y="2593"/>
                <a:ext cx="288" cy="32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solidFill>
                      <a:srgbClr val="008000"/>
                    </a:solidFill>
                  </a:rPr>
                  <a:t>B</a:t>
                </a:r>
              </a:p>
            </p:txBody>
          </p:sp>
          <p:sp>
            <p:nvSpPr>
              <p:cNvPr id="31769" name="Text Box 61"/>
              <p:cNvSpPr txBox="1"/>
              <p:nvPr/>
            </p:nvSpPr>
            <p:spPr>
              <a:xfrm>
                <a:off x="2928" y="2736"/>
                <a:ext cx="288" cy="32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solidFill>
                      <a:srgbClr val="008000"/>
                    </a:solidFill>
                  </a:rPr>
                  <a:t>C</a:t>
                </a:r>
              </a:p>
            </p:txBody>
          </p:sp>
          <p:sp>
            <p:nvSpPr>
              <p:cNvPr id="31770" name="Text Box 62"/>
              <p:cNvSpPr txBox="1"/>
              <p:nvPr/>
            </p:nvSpPr>
            <p:spPr>
              <a:xfrm>
                <a:off x="3216" y="3216"/>
                <a:ext cx="288" cy="32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solidFill>
                      <a:srgbClr val="008000"/>
                    </a:solidFill>
                  </a:rPr>
                  <a:t>D</a:t>
                </a:r>
              </a:p>
            </p:txBody>
          </p:sp>
          <p:sp>
            <p:nvSpPr>
              <p:cNvPr id="31771" name="Text Box 63"/>
              <p:cNvSpPr txBox="1"/>
              <p:nvPr/>
            </p:nvSpPr>
            <p:spPr>
              <a:xfrm>
                <a:off x="2736" y="3600"/>
                <a:ext cx="288" cy="32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solidFill>
                      <a:srgbClr val="008000"/>
                    </a:solidFill>
                  </a:rPr>
                  <a:t>E</a:t>
                </a:r>
              </a:p>
            </p:txBody>
          </p:sp>
          <p:sp>
            <p:nvSpPr>
              <p:cNvPr id="31772" name="Text Box 64"/>
              <p:cNvSpPr txBox="1"/>
              <p:nvPr/>
            </p:nvSpPr>
            <p:spPr>
              <a:xfrm>
                <a:off x="2304" y="3647"/>
                <a:ext cx="288" cy="32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solidFill>
                      <a:srgbClr val="008000"/>
                    </a:solidFill>
                  </a:rPr>
                  <a:t>F</a:t>
                </a:r>
              </a:p>
            </p:txBody>
          </p:sp>
          <p:sp>
            <p:nvSpPr>
              <p:cNvPr id="31773" name="Text Box 65"/>
              <p:cNvSpPr txBox="1"/>
              <p:nvPr/>
            </p:nvSpPr>
            <p:spPr>
              <a:xfrm>
                <a:off x="1824" y="3456"/>
                <a:ext cx="288" cy="32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solidFill>
                      <a:srgbClr val="008000"/>
                    </a:solidFill>
                  </a:rPr>
                  <a:t>G</a:t>
                </a:r>
              </a:p>
            </p:txBody>
          </p:sp>
          <p:sp>
            <p:nvSpPr>
              <p:cNvPr id="31774" name="Text Box 66"/>
              <p:cNvSpPr txBox="1"/>
              <p:nvPr/>
            </p:nvSpPr>
            <p:spPr>
              <a:xfrm>
                <a:off x="1728" y="3072"/>
                <a:ext cx="336" cy="32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solidFill>
                      <a:srgbClr val="008000"/>
                    </a:solidFill>
                  </a:rPr>
                  <a:t>H</a:t>
                </a:r>
              </a:p>
            </p:txBody>
          </p:sp>
        </p:grpSp>
      </p:grpSp>
      <p:sp>
        <p:nvSpPr>
          <p:cNvPr id="236611" name="Rectangle 67"/>
          <p:cNvSpPr/>
          <p:nvPr/>
        </p:nvSpPr>
        <p:spPr>
          <a:xfrm>
            <a:off x="3505200" y="4419600"/>
            <a:ext cx="5486400" cy="19812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1371600" lvl="2" indent="-457200" algn="just" eaLnBrk="1" hangingPunct="1">
              <a:spcBef>
                <a:spcPct val="0"/>
              </a:spcBef>
              <a:buClrTx/>
              <a:buSzPct val="100000"/>
              <a:buFont typeface="Arial" panose="020B0604020202020204" pitchFamily="34" charset="0"/>
              <a:buNone/>
            </a:pPr>
            <a:endParaRPr lang="en-US" altLang="zh-CN" sz="1800" dirty="0">
              <a:ea typeface="楷体_GB2312" pitchFamily="49" charset="-122"/>
            </a:endParaRPr>
          </a:p>
          <a:p>
            <a:pPr marL="1371600" lvl="2" indent="-457200" algn="just" eaLnBrk="1" hangingPunct="1">
              <a:spcBef>
                <a:spcPct val="0"/>
              </a:spcBef>
              <a:buClrTx/>
              <a:buSzPct val="100000"/>
              <a:buFont typeface="Arial" panose="020B0604020202020204" pitchFamily="34" charset="0"/>
              <a:buNone/>
            </a:pPr>
            <a:r>
              <a:rPr lang="zh-CN" altLang="en-US" sz="1800" dirty="0">
                <a:ea typeface="楷体_GB2312" pitchFamily="49" charset="-122"/>
              </a:rPr>
              <a:t>循环队列空的条件为：</a:t>
            </a:r>
          </a:p>
          <a:p>
            <a:pPr marL="1371600" lvl="2" indent="-457200" algn="just" eaLnBrk="1" hangingPunct="1">
              <a:spcBef>
                <a:spcPct val="0"/>
              </a:spcBef>
              <a:buClrTx/>
              <a:buSzPct val="100000"/>
              <a:buFont typeface="Arial" panose="020B0604020202020204" pitchFamily="34" charset="0"/>
              <a:buNone/>
            </a:pPr>
            <a:r>
              <a:rPr lang="en-US" altLang="zh-CN" sz="1800" b="0" dirty="0">
                <a:solidFill>
                  <a:srgbClr val="0000FF"/>
                </a:solidFill>
                <a:ea typeface="楷体_GB2312" pitchFamily="49" charset="-122"/>
              </a:rPr>
              <a:t>rear = = front</a:t>
            </a:r>
            <a:r>
              <a:rPr lang="zh-CN" altLang="en-US" sz="1800" b="0" dirty="0">
                <a:solidFill>
                  <a:srgbClr val="0000FF"/>
                </a:solidFill>
                <a:ea typeface="楷体_GB2312" pitchFamily="49" charset="-122"/>
              </a:rPr>
              <a:t>，</a:t>
            </a:r>
            <a:r>
              <a:rPr lang="en-US" altLang="zh-CN" sz="1800" b="0" dirty="0">
                <a:solidFill>
                  <a:srgbClr val="0000FF"/>
                </a:solidFill>
                <a:ea typeface="楷体_GB2312" pitchFamily="49" charset="-122"/>
              </a:rPr>
              <a:t>flag = = 0</a:t>
            </a:r>
            <a:endParaRPr lang="en-US" altLang="zh-CN" sz="1800" dirty="0">
              <a:solidFill>
                <a:srgbClr val="CC0000"/>
              </a:solidFill>
              <a:ea typeface="楷体_GB2312" pitchFamily="49" charset="-122"/>
            </a:endParaRPr>
          </a:p>
          <a:p>
            <a:pPr marL="1371600" lvl="2" indent="-457200" algn="just" eaLnBrk="1" hangingPunct="1">
              <a:spcBef>
                <a:spcPct val="0"/>
              </a:spcBef>
              <a:buClrTx/>
              <a:buSzPct val="100000"/>
              <a:buFont typeface="Arial" panose="020B0604020202020204" pitchFamily="34" charset="0"/>
              <a:buNone/>
            </a:pPr>
            <a:r>
              <a:rPr lang="zh-CN" altLang="en-US" sz="1800" dirty="0">
                <a:ea typeface="楷体_GB2312" pitchFamily="49" charset="-122"/>
              </a:rPr>
              <a:t>循环队列满的条件为：</a:t>
            </a:r>
          </a:p>
          <a:p>
            <a:pPr marL="1371600" lvl="2" indent="-457200" eaLnBrk="1" hangingPunct="1">
              <a:spcBef>
                <a:spcPct val="0"/>
              </a:spcBef>
              <a:buClrTx/>
              <a:buSzPct val="100000"/>
              <a:buFont typeface="Arial" panose="020B0604020202020204" pitchFamily="34" charset="0"/>
              <a:buNone/>
            </a:pPr>
            <a:r>
              <a:rPr lang="en-US" altLang="zh-CN" sz="1800" b="0" dirty="0">
                <a:solidFill>
                  <a:srgbClr val="0000FF"/>
                </a:solidFill>
                <a:ea typeface="楷体_GB2312" pitchFamily="49" charset="-122"/>
              </a:rPr>
              <a:t>rear = = front</a:t>
            </a:r>
            <a:r>
              <a:rPr lang="zh-CN" altLang="en-US" sz="1800" b="0" dirty="0">
                <a:solidFill>
                  <a:srgbClr val="0000FF"/>
                </a:solidFill>
                <a:ea typeface="楷体_GB2312" pitchFamily="49" charset="-122"/>
              </a:rPr>
              <a:t>，</a:t>
            </a:r>
            <a:r>
              <a:rPr lang="en-US" altLang="zh-CN" sz="1800" b="0" dirty="0">
                <a:solidFill>
                  <a:srgbClr val="0000FF"/>
                </a:solidFill>
                <a:ea typeface="楷体_GB2312" pitchFamily="49" charset="-122"/>
              </a:rPr>
              <a:t>flag = = 1</a:t>
            </a:r>
          </a:p>
        </p:txBody>
      </p:sp>
      <p:sp>
        <p:nvSpPr>
          <p:cNvPr id="236612" name="Rectangle 68"/>
          <p:cNvSpPr/>
          <p:nvPr/>
        </p:nvSpPr>
        <p:spPr>
          <a:xfrm>
            <a:off x="4191000" y="3962400"/>
            <a:ext cx="4648200" cy="9144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1371600" lvl="2" indent="-457200" algn="just" eaLnBrk="1" hangingPunct="1">
              <a:spcBef>
                <a:spcPct val="0"/>
              </a:spcBef>
              <a:buClrTx/>
              <a:buSzPct val="100000"/>
              <a:buFont typeface="Arial" panose="020B0604020202020204" pitchFamily="34" charset="0"/>
              <a:buNone/>
            </a:pPr>
            <a:r>
              <a:rPr lang="en-US" altLang="zh-CN" sz="1800" b="0" dirty="0">
                <a:solidFill>
                  <a:srgbClr val="CC0000"/>
                </a:solidFill>
                <a:ea typeface="楷体_GB2312" pitchFamily="49" charset="-122"/>
              </a:rPr>
              <a:t>Thinking</a:t>
            </a:r>
            <a:r>
              <a:rPr lang="zh-CN" altLang="en-US" sz="1800" b="0" dirty="0">
                <a:solidFill>
                  <a:srgbClr val="CC0000"/>
                </a:solidFill>
                <a:ea typeface="楷体_GB2312" pitchFamily="49" charset="-122"/>
              </a:rPr>
              <a:t>：</a:t>
            </a:r>
          </a:p>
          <a:p>
            <a:pPr marL="1371600" lvl="2" indent="-457200" algn="just" eaLnBrk="1" hangingPunct="1">
              <a:spcBef>
                <a:spcPct val="0"/>
              </a:spcBef>
              <a:buClrTx/>
              <a:buSzPct val="100000"/>
              <a:buFont typeface="Arial" panose="020B0604020202020204" pitchFamily="34" charset="0"/>
              <a:buNone/>
            </a:pPr>
            <a:r>
              <a:rPr lang="en-US" altLang="zh-CN" sz="1800" b="0" dirty="0">
                <a:solidFill>
                  <a:srgbClr val="CC0000"/>
                </a:solidFill>
                <a:ea typeface="楷体_GB2312" pitchFamily="49" charset="-122"/>
              </a:rPr>
              <a:t>When will we modify flag?</a:t>
            </a:r>
          </a:p>
        </p:txBody>
      </p:sp>
      <p:sp>
        <p:nvSpPr>
          <p:cNvPr id="236613" name="Text Box 69"/>
          <p:cNvSpPr txBox="1"/>
          <p:nvPr/>
        </p:nvSpPr>
        <p:spPr>
          <a:xfrm>
            <a:off x="7227888" y="1403350"/>
            <a:ext cx="1497012" cy="2378075"/>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zh-CN" altLang="en-US" sz="2000" dirty="0">
                <a:solidFill>
                  <a:schemeClr val="accent2"/>
                </a:solidFill>
                <a:latin typeface="宋体" panose="02010600030101010101" pitchFamily="2" charset="-122"/>
              </a:rPr>
              <a:t>简单方法：</a:t>
            </a:r>
          </a:p>
          <a:p>
            <a:pPr marL="0" lvl="0" indent="0" eaLnBrk="1" hangingPunct="1">
              <a:spcBef>
                <a:spcPct val="50000"/>
              </a:spcBef>
              <a:buClrTx/>
              <a:buSzPct val="100000"/>
              <a:buFont typeface="Arial" panose="020B0604020202020204" pitchFamily="34" charset="0"/>
              <a:buNone/>
            </a:pPr>
            <a:r>
              <a:rPr lang="zh-CN" altLang="en-US" sz="2000" dirty="0">
                <a:solidFill>
                  <a:schemeClr val="accent2"/>
                </a:solidFill>
                <a:latin typeface="宋体" panose="02010600030101010101" pitchFamily="2" charset="-122"/>
              </a:rPr>
              <a:t>使用一个计数器记录队列中元素的总数（实际上是队列长度）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6577"/>
                                        </p:tgtEl>
                                        <p:attrNameLst>
                                          <p:attrName>style.visibility</p:attrName>
                                        </p:attrNameLst>
                                      </p:cBhvr>
                                      <p:to>
                                        <p:strVal val="visible"/>
                                      </p:to>
                                    </p:set>
                                    <p:animEffect transition="in" filter="blinds(horizontal)">
                                      <p:cBhvr>
                                        <p:cTn id="7" dur="500"/>
                                        <p:tgtEl>
                                          <p:spTgt spid="23657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36578"/>
                                        </p:tgtEl>
                                        <p:attrNameLst>
                                          <p:attrName>style.visibility</p:attrName>
                                        </p:attrNameLst>
                                      </p:cBhvr>
                                      <p:to>
                                        <p:strVal val="visible"/>
                                      </p:to>
                                    </p:set>
                                    <p:animEffect transition="in" filter="blinds(horizontal)">
                                      <p:cBhvr>
                                        <p:cTn id="18" dur="500"/>
                                        <p:tgtEl>
                                          <p:spTgt spid="23657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36579"/>
                                        </p:tgtEl>
                                        <p:attrNameLst>
                                          <p:attrName>style.visibility</p:attrName>
                                        </p:attrNameLst>
                                      </p:cBhvr>
                                      <p:to>
                                        <p:strVal val="visible"/>
                                      </p:to>
                                    </p:set>
                                    <p:animEffect transition="in" filter="blinds(horizontal)">
                                      <p:cBhvr>
                                        <p:cTn id="23" dur="500"/>
                                        <p:tgtEl>
                                          <p:spTgt spid="23657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5"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linds(vertical)">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36611"/>
                                        </p:tgtEl>
                                        <p:attrNameLst>
                                          <p:attrName>style.visibility</p:attrName>
                                        </p:attrNameLst>
                                      </p:cBhvr>
                                      <p:to>
                                        <p:strVal val="visible"/>
                                      </p:to>
                                    </p:set>
                                    <p:animEffect transition="in" filter="blinds(horizontal)">
                                      <p:cBhvr>
                                        <p:cTn id="33" dur="500"/>
                                        <p:tgtEl>
                                          <p:spTgt spid="236611"/>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236612"/>
                                        </p:tgtEl>
                                        <p:attrNameLst>
                                          <p:attrName>style.visibility</p:attrName>
                                        </p:attrNameLst>
                                      </p:cBhvr>
                                      <p:to>
                                        <p:strVal val="visible"/>
                                      </p:to>
                                    </p:set>
                                  </p:childTnLst>
                                  <p:subTnLst>
                                    <p:audio>
                                      <p:cMediaNode>
                                        <p:cTn display="0" masterRel="sameClick">
                                          <p:stCondLst>
                                            <p:cond evt="begin" delay="0">
                                              <p:tn val="36"/>
                                            </p:cond>
                                          </p:stCondLst>
                                          <p:endCondLst>
                                            <p:cond evt="onStopAudio" delay="0">
                                              <p:tgtEl>
                                                <p:sldTgt/>
                                              </p:tgtEl>
                                            </p:cond>
                                          </p:endCondLst>
                                        </p:cTn>
                                        <p:tgtEl>
                                          <p:sndTgt r:embed="rId2" name="camera.wav"/>
                                        </p:tgtEl>
                                      </p:cMediaNode>
                                    </p:audio>
                                  </p:sub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236613"/>
                                        </p:tgtEl>
                                        <p:attrNameLst>
                                          <p:attrName>style.visibility</p:attrName>
                                        </p:attrNameLst>
                                      </p:cBhvr>
                                      <p:to>
                                        <p:strVal val="visible"/>
                                      </p:to>
                                    </p:set>
                                  </p:childTnLst>
                                  <p:subTnLst>
                                    <p:audio>
                                      <p:cMediaNode>
                                        <p:cTn display="0" masterRel="sameClick">
                                          <p:stCondLst>
                                            <p:cond evt="begin" delay="0">
                                              <p:tn val="40"/>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77" grpId="0"/>
      <p:bldP spid="236578" grpId="0"/>
      <p:bldP spid="236579" grpId="0"/>
      <p:bldP spid="236611" grpId="0"/>
      <p:bldP spid="236612" grpId="0"/>
      <p:bldP spid="2366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0" y="0"/>
            <a:ext cx="9144000" cy="515938"/>
          </a:xfrm>
          <a:noFill/>
          <a:ln>
            <a:noFill/>
          </a:ln>
          <a:scene3d>
            <a:camera prst="orthographicFront"/>
            <a:lightRig rig="balanced" dir="t"/>
          </a:scene3d>
          <a:sp3d prstMaterial="plastic"/>
        </p:spPr>
        <p:txBody>
          <a:bodyPr lIns="91440" tIns="45720" rIns="91440" bIns="45720" rtlCol="0" anchor="t" anchorCtr="0">
            <a:noAutofit/>
          </a:bodyPr>
          <a:lstStyle/>
          <a:p>
            <a:pPr marL="320040" marR="0" lvl="0" indent="-320040" algn="l" defTabSz="914400" rtl="0" eaLnBrk="1" fontAlgn="auto" latinLnBrk="0" hangingPunct="1">
              <a:lnSpc>
                <a:spcPct val="100000"/>
              </a:lnSpc>
              <a:spcBef>
                <a:spcPct val="0"/>
              </a:spcBef>
              <a:spcAft>
                <a:spcPts val="0"/>
              </a:spcAft>
              <a:buClr>
                <a:schemeClr val="accent6">
                  <a:lumMod val="75000"/>
                </a:schemeClr>
              </a:buClr>
              <a:buSzPct val="128000"/>
              <a:buFont typeface="Georgia" panose="02040502050405020303" pitchFamily="18" charset="0"/>
              <a:buChar char="*"/>
              <a:defRPr/>
            </a:pPr>
            <a:r>
              <a:rPr kumimoji="0" lang="en-US" altLang="zh-CN" sz="2800" b="1" i="0" u="none" strike="noStrike" kern="1200" cap="none" spc="0" normalizeH="0" baseline="0" noProof="0" smtClean="0">
                <a:ln>
                  <a:noFill/>
                </a:ln>
                <a:solidFill>
                  <a:srgbClr val="0000FF"/>
                </a:solidFill>
                <a:effectLst>
                  <a:reflection blurRad="6350" stA="55000" endA="300" endPos="45500" dir="5400000" sy="-100000" algn="bl" rotWithShape="0"/>
                </a:effectLst>
                <a:uLnTx/>
                <a:uFillTx/>
                <a:latin typeface="隶书" panose="02010509060101010101" pitchFamily="49" charset="-122"/>
                <a:ea typeface="隶书" panose="02010509060101010101" pitchFamily="49" charset="-122"/>
                <a:cs typeface="+mj-cs"/>
              </a:rPr>
              <a:t>4. </a:t>
            </a:r>
            <a:r>
              <a:rPr kumimoji="0" lang="zh-CN" altLang="en-US" sz="2800" b="1" i="0" u="none" strike="noStrike" kern="1200" cap="none" spc="0" normalizeH="0" baseline="0" noProof="0" smtClean="0">
                <a:ln>
                  <a:noFill/>
                </a:ln>
                <a:solidFill>
                  <a:srgbClr val="0000FF"/>
                </a:solidFill>
                <a:effectLst>
                  <a:reflection blurRad="6350" stA="55000" endA="300" endPos="45500" dir="5400000" sy="-100000" algn="bl" rotWithShape="0"/>
                </a:effectLst>
                <a:uLnTx/>
                <a:uFillTx/>
                <a:latin typeface="隶书" panose="02010509060101010101" pitchFamily="49" charset="-122"/>
                <a:ea typeface="隶书" panose="02010509060101010101" pitchFamily="49" charset="-122"/>
                <a:cs typeface="+mj-cs"/>
              </a:rPr>
              <a:t>类定义</a:t>
            </a:r>
          </a:p>
        </p:txBody>
      </p:sp>
      <p:sp>
        <p:nvSpPr>
          <p:cNvPr id="43011" name="内容占位符 2"/>
          <p:cNvSpPr txBox="1"/>
          <p:nvPr/>
        </p:nvSpPr>
        <p:spPr>
          <a:xfrm>
            <a:off x="395288" y="765175"/>
            <a:ext cx="7521575" cy="5075238"/>
          </a:xfrm>
          <a:prstGeom prst="rect">
            <a:avLst/>
          </a:prstGeom>
          <a:noFill/>
          <a:ln w="9525">
            <a:noFill/>
          </a:ln>
        </p:spPr>
        <p:txBody>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228600" lvl="0" indent="-182245" eaLnBrk="1" hangingPunct="1">
              <a:buFont typeface="Wingdings 2" panose="05020102010507070707" pitchFamily="18" charset="2"/>
              <a:buNone/>
            </a:pPr>
            <a:r>
              <a:rPr lang="en-US" altLang="zh-CN" sz="2400" b="1" dirty="0">
                <a:ea typeface="宋体" panose="02010600030101010101" pitchFamily="2" charset="-122"/>
              </a:rPr>
              <a:t>template&lt;class ElemType&gt;</a:t>
            </a:r>
          </a:p>
          <a:p>
            <a:pPr marL="228600" lvl="0" indent="-182245" eaLnBrk="1" hangingPunct="1">
              <a:buFont typeface="Wingdings 2" panose="05020102010507070707" pitchFamily="18" charset="2"/>
              <a:buNone/>
            </a:pPr>
            <a:r>
              <a:rPr lang="en-US" altLang="zh-CN" sz="2400" b="1" dirty="0">
                <a:ea typeface="宋体" panose="02010600030101010101" pitchFamily="2" charset="-122"/>
              </a:rPr>
              <a:t>class SeqQueue {</a:t>
            </a:r>
          </a:p>
          <a:p>
            <a:pPr marL="228600" lvl="0" indent="-182245" eaLnBrk="1" hangingPunct="1">
              <a:buFont typeface="Wingdings 2" panose="05020102010507070707" pitchFamily="18" charset="2"/>
              <a:buNone/>
            </a:pPr>
            <a:r>
              <a:rPr lang="en-US" altLang="zh-CN" sz="2400" b="1" dirty="0">
                <a:ea typeface="宋体" panose="02010600030101010101" pitchFamily="2" charset="-122"/>
              </a:rPr>
              <a:t>protected:</a:t>
            </a:r>
          </a:p>
          <a:p>
            <a:pPr marL="228600" lvl="0" indent="-182245" eaLnBrk="1" hangingPunct="1">
              <a:buFont typeface="Wingdings 2" panose="05020102010507070707" pitchFamily="18" charset="2"/>
              <a:buNone/>
            </a:pPr>
            <a:r>
              <a:rPr lang="en-US" altLang="zh-CN" sz="2400" b="1" dirty="0">
                <a:ea typeface="宋体" panose="02010600030101010101" pitchFamily="2" charset="-122"/>
              </a:rPr>
              <a:t>	int front, rear;// </a:t>
            </a:r>
            <a:r>
              <a:rPr lang="zh-CN" altLang="en-US" sz="2400" b="1" dirty="0">
                <a:ea typeface="宋体" panose="02010600030101010101" pitchFamily="2" charset="-122"/>
              </a:rPr>
              <a:t>队头队尾指针 </a:t>
            </a:r>
          </a:p>
          <a:p>
            <a:pPr marL="228600" lvl="0" indent="-182245" eaLnBrk="1" hangingPunct="1">
              <a:buFont typeface="Wingdings 2" panose="05020102010507070707" pitchFamily="18" charset="2"/>
              <a:buNone/>
            </a:pPr>
            <a:r>
              <a:rPr lang="zh-CN" altLang="en-US" sz="2400" b="1" dirty="0">
                <a:ea typeface="宋体" panose="02010600030101010101" pitchFamily="2" charset="-122"/>
              </a:rPr>
              <a:t>	</a:t>
            </a:r>
            <a:r>
              <a:rPr lang="en-US" altLang="zh-CN" sz="2400" b="1" dirty="0">
                <a:ea typeface="宋体" panose="02010600030101010101" pitchFamily="2" charset="-122"/>
              </a:rPr>
              <a:t>int maxSize; // </a:t>
            </a:r>
            <a:r>
              <a:rPr lang="zh-CN" altLang="en-US" sz="2400" b="1" dirty="0">
                <a:ea typeface="宋体" panose="02010600030101010101" pitchFamily="2" charset="-122"/>
              </a:rPr>
              <a:t>队列容量 </a:t>
            </a:r>
          </a:p>
          <a:p>
            <a:pPr marL="228600" lvl="0" indent="-182245" eaLnBrk="1" hangingPunct="1">
              <a:buFont typeface="Wingdings 2" panose="05020102010507070707" pitchFamily="18" charset="2"/>
              <a:buNone/>
            </a:pPr>
            <a:r>
              <a:rPr lang="zh-CN" altLang="en-US" sz="2400" b="1" dirty="0">
                <a:ea typeface="宋体" panose="02010600030101010101" pitchFamily="2" charset="-122"/>
              </a:rPr>
              <a:t>	</a:t>
            </a:r>
            <a:r>
              <a:rPr lang="en-US" altLang="zh-CN" sz="2400" b="1" dirty="0">
                <a:ea typeface="宋体" panose="02010600030101010101" pitchFamily="2" charset="-122"/>
              </a:rPr>
              <a:t>ElemType *elems; // </a:t>
            </a:r>
            <a:r>
              <a:rPr lang="zh-CN" altLang="en-US" sz="2400" b="1" dirty="0">
                <a:ea typeface="宋体" panose="02010600030101010101" pitchFamily="2" charset="-122"/>
              </a:rPr>
              <a:t>元素存储空间</a:t>
            </a:r>
          </a:p>
        </p:txBody>
      </p:sp>
      <p:pic>
        <p:nvPicPr>
          <p:cNvPr id="5" name="Picture 4"/>
          <p:cNvPicPr>
            <a:picLocks noChangeAspect="1"/>
          </p:cNvPicPr>
          <p:nvPr/>
        </p:nvPicPr>
        <p:blipFill>
          <a:blip r:embed="rId2"/>
          <a:stretch>
            <a:fillRect/>
          </a:stretch>
        </p:blipFill>
        <p:spPr>
          <a:xfrm>
            <a:off x="3851275" y="3644900"/>
            <a:ext cx="4895850" cy="289083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0" y="0"/>
            <a:ext cx="9144000" cy="515938"/>
          </a:xfrm>
          <a:noFill/>
          <a:ln>
            <a:noFill/>
          </a:ln>
          <a:scene3d>
            <a:camera prst="orthographicFront"/>
            <a:lightRig rig="balanced" dir="t"/>
          </a:scene3d>
          <a:sp3d prstMaterial="plastic"/>
        </p:spPr>
        <p:txBody>
          <a:bodyPr lIns="91440" tIns="45720" rIns="91440" bIns="45720" rtlCol="0" anchor="t" anchorCtr="0">
            <a:noAutofit/>
          </a:bodyPr>
          <a:lstStyle/>
          <a:p>
            <a:pPr marL="320040" marR="0" lvl="0" indent="-320040" algn="l" defTabSz="914400" rtl="0" eaLnBrk="1" fontAlgn="auto" latinLnBrk="0" hangingPunct="1">
              <a:lnSpc>
                <a:spcPct val="100000"/>
              </a:lnSpc>
              <a:spcBef>
                <a:spcPct val="0"/>
              </a:spcBef>
              <a:spcAft>
                <a:spcPts val="0"/>
              </a:spcAft>
              <a:buClr>
                <a:schemeClr val="accent6">
                  <a:lumMod val="75000"/>
                </a:schemeClr>
              </a:buClr>
              <a:buSzPct val="128000"/>
              <a:buFont typeface="Georgia" panose="02040502050405020303" pitchFamily="18" charset="0"/>
              <a:buChar char="*"/>
              <a:defRPr/>
            </a:pPr>
            <a:r>
              <a:rPr kumimoji="0" lang="en-US" altLang="zh-CN" sz="2800" b="1" i="0" u="none" strike="noStrike" kern="1200" cap="none" spc="0" normalizeH="0" baseline="0" noProof="0" dirty="0" smtClean="0">
                <a:ln>
                  <a:noFill/>
                </a:ln>
                <a:solidFill>
                  <a:srgbClr val="0000FF"/>
                </a:solidFill>
                <a:effectLst>
                  <a:reflection blurRad="6350" stA="55000" endA="300" endPos="45500" dir="5400000" sy="-100000" algn="bl" rotWithShape="0"/>
                </a:effectLst>
                <a:uLnTx/>
                <a:uFillTx/>
                <a:latin typeface="隶书" panose="02010509060101010101" pitchFamily="49" charset="-122"/>
                <a:ea typeface="隶书" panose="02010509060101010101" pitchFamily="49" charset="-122"/>
                <a:cs typeface="+mj-cs"/>
              </a:rPr>
              <a:t>4. </a:t>
            </a:r>
            <a:r>
              <a:rPr kumimoji="0" lang="zh-CN" altLang="en-US" sz="2800" b="1" i="0" u="none" strike="noStrike" kern="1200" cap="none" spc="0" normalizeH="0" baseline="0" noProof="0" dirty="0" smtClean="0">
                <a:ln>
                  <a:noFill/>
                </a:ln>
                <a:solidFill>
                  <a:srgbClr val="0000FF"/>
                </a:solidFill>
                <a:effectLst>
                  <a:reflection blurRad="6350" stA="55000" endA="300" endPos="45500" dir="5400000" sy="-100000" algn="bl" rotWithShape="0"/>
                </a:effectLst>
                <a:uLnTx/>
                <a:uFillTx/>
                <a:latin typeface="隶书" panose="02010509060101010101" pitchFamily="49" charset="-122"/>
                <a:ea typeface="隶书" panose="02010509060101010101" pitchFamily="49" charset="-122"/>
                <a:cs typeface="+mj-cs"/>
              </a:rPr>
              <a:t>类实现</a:t>
            </a:r>
          </a:p>
        </p:txBody>
      </p:sp>
      <p:sp>
        <p:nvSpPr>
          <p:cNvPr id="45059" name="内容占位符 2"/>
          <p:cNvSpPr txBox="1"/>
          <p:nvPr/>
        </p:nvSpPr>
        <p:spPr>
          <a:xfrm>
            <a:off x="395288" y="765175"/>
            <a:ext cx="7521575" cy="5075238"/>
          </a:xfrm>
          <a:prstGeom prst="rect">
            <a:avLst/>
          </a:prstGeom>
          <a:noFill/>
          <a:ln w="9525">
            <a:noFill/>
          </a:ln>
        </p:spPr>
        <p:txBody>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228600" lvl="0" indent="-182245">
              <a:buFont typeface="Wingdings 2" panose="05020102010507070707" pitchFamily="18" charset="2"/>
              <a:buNone/>
            </a:pPr>
            <a:r>
              <a:rPr lang="en-US" altLang="zh-CN" sz="2400" b="1" dirty="0">
                <a:ea typeface="宋体" panose="02010600030101010101" pitchFamily="2" charset="-122"/>
              </a:rPr>
              <a:t>template&lt;class ElemType&gt;</a:t>
            </a:r>
            <a:endParaRPr lang="zh-CN" altLang="zh-CN" sz="2400" b="1" dirty="0">
              <a:ea typeface="宋体" panose="02010600030101010101" pitchFamily="2" charset="-122"/>
            </a:endParaRPr>
          </a:p>
          <a:p>
            <a:pPr marL="228600" lvl="0" indent="-182245">
              <a:buFont typeface="Wingdings 2" panose="05020102010507070707" pitchFamily="18" charset="2"/>
              <a:buNone/>
            </a:pPr>
            <a:r>
              <a:rPr lang="en-US" altLang="zh-CN" sz="2400" b="1" dirty="0">
                <a:ea typeface="宋体" panose="02010600030101010101" pitchFamily="2" charset="-122"/>
              </a:rPr>
              <a:t>SeqQueue&lt;ElemType&gt;::SeqQueue(int size){</a:t>
            </a:r>
            <a:endParaRPr lang="zh-CN" altLang="zh-CN" sz="2400" b="1" dirty="0">
              <a:ea typeface="宋体" panose="02010600030101010101" pitchFamily="2" charset="-122"/>
            </a:endParaRPr>
          </a:p>
          <a:p>
            <a:pPr marL="228600" lvl="0" indent="-182245">
              <a:buFont typeface="Wingdings 2" panose="05020102010507070707" pitchFamily="18" charset="2"/>
              <a:buNone/>
            </a:pPr>
            <a:r>
              <a:rPr lang="en-US" altLang="zh-CN" sz="2400" b="1" dirty="0">
                <a:ea typeface="宋体" panose="02010600030101010101" pitchFamily="2" charset="-122"/>
              </a:rPr>
              <a:t>	maxSize = size; </a:t>
            </a:r>
            <a:endParaRPr lang="zh-CN" altLang="zh-CN" sz="2400" b="1" dirty="0">
              <a:ea typeface="宋体" panose="02010600030101010101" pitchFamily="2" charset="-122"/>
            </a:endParaRPr>
          </a:p>
          <a:p>
            <a:pPr marL="228600" lvl="0" indent="-182245">
              <a:buFont typeface="Wingdings 2" panose="05020102010507070707" pitchFamily="18" charset="2"/>
              <a:buNone/>
            </a:pPr>
            <a:r>
              <a:rPr lang="en-US" altLang="zh-CN" sz="2400" b="1" dirty="0">
                <a:ea typeface="宋体" panose="02010600030101010101" pitchFamily="2" charset="-122"/>
              </a:rPr>
              <a:t>	if (elems != NULL) delete []elems; </a:t>
            </a:r>
          </a:p>
          <a:p>
            <a:pPr marL="228600" lvl="0" indent="-182245">
              <a:buFont typeface="Wingdings 2" panose="05020102010507070707" pitchFamily="18" charset="2"/>
              <a:buNone/>
            </a:pPr>
            <a:r>
              <a:rPr lang="en-US" altLang="zh-CN" sz="2400" b="1" dirty="0">
                <a:ea typeface="宋体" panose="02010600030101010101" pitchFamily="2" charset="-122"/>
              </a:rPr>
              <a:t>	elems = new ElemType[maxSize];</a:t>
            </a:r>
          </a:p>
          <a:p>
            <a:pPr marL="228600" lvl="0" indent="-182245">
              <a:buFont typeface="Wingdings 2" panose="05020102010507070707" pitchFamily="18" charset="2"/>
              <a:buNone/>
            </a:pPr>
            <a:r>
              <a:rPr lang="en-US" altLang="zh-CN" sz="2400" b="1" dirty="0">
                <a:ea typeface="宋体" panose="02010600030101010101" pitchFamily="2" charset="-122"/>
              </a:rPr>
              <a:t>	rear = front = 0; </a:t>
            </a:r>
            <a:endParaRPr lang="zh-CN" altLang="zh-CN" sz="2400" b="1" dirty="0">
              <a:ea typeface="宋体" panose="02010600030101010101" pitchFamily="2" charset="-122"/>
            </a:endParaRPr>
          </a:p>
          <a:p>
            <a:pPr marL="228600" lvl="0" indent="-182245">
              <a:buFont typeface="Wingdings 2" panose="05020102010507070707" pitchFamily="18" charset="2"/>
              <a:buNone/>
            </a:pPr>
            <a:r>
              <a:rPr lang="en-US" altLang="zh-CN" sz="2400" b="1" dirty="0">
                <a:ea typeface="宋体" panose="02010600030101010101" pitchFamily="2" charset="-122"/>
              </a:rPr>
              <a:t>}</a:t>
            </a:r>
            <a:endParaRPr lang="zh-CN" altLang="zh-CN" sz="2400" b="1" dirty="0">
              <a:ea typeface="宋体" panose="02010600030101010101" pitchFamily="2" charset="-122"/>
            </a:endParaRPr>
          </a:p>
        </p:txBody>
      </p:sp>
      <p:sp>
        <p:nvSpPr>
          <p:cNvPr id="6" name="标题 1"/>
          <p:cNvSpPr txBox="1"/>
          <p:nvPr/>
        </p:nvSpPr>
        <p:spPr>
          <a:xfrm>
            <a:off x="1187623" y="188640"/>
            <a:ext cx="7754938" cy="838200"/>
          </a:xfrm>
          <a:prstGeom prst="rect">
            <a:avLst/>
          </a:prstGeom>
        </p:spPr>
        <p:txBody>
          <a:bodyPr/>
          <a:lstStyle>
            <a:lvl1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anose="020B0603020202020204" pitchFamily="34" charset="0"/>
                <a:ea typeface="方正姚体" panose="02010601030101010101" pitchFamily="2" charset="-122"/>
              </a:defRPr>
            </a:lvl2pPr>
            <a:lvl3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anose="020B0603020202020204" pitchFamily="34" charset="0"/>
                <a:ea typeface="方正姚体" panose="02010601030101010101" pitchFamily="2" charset="-122"/>
              </a:defRPr>
            </a:lvl3pPr>
            <a:lvl4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anose="020B0603020202020204" pitchFamily="34" charset="0"/>
                <a:ea typeface="方正姚体" panose="02010601030101010101" pitchFamily="2" charset="-122"/>
              </a:defRPr>
            </a:lvl4pPr>
            <a:lvl5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anose="020B0603020202020204" pitchFamily="34" charset="0"/>
                <a:ea typeface="方正姚体" panose="02010601030101010101"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19405" marR="0" lvl="0" indent="-319405" algn="r" defTabSz="914400" rtl="0" eaLnBrk="1" fontAlgn="base" latinLnBrk="0" hangingPunct="1">
              <a:lnSpc>
                <a:spcPct val="100000"/>
              </a:lnSpc>
              <a:spcBef>
                <a:spcPct val="0"/>
              </a:spcBef>
              <a:spcAft>
                <a:spcPct val="0"/>
              </a:spcAft>
              <a:buClr>
                <a:srgbClr val="C3260C"/>
              </a:buClr>
              <a:buSzPct val="128000"/>
              <a:buFont typeface="Georgia" panose="02040502050405020303" pitchFamily="18" charset="0"/>
              <a:buChar char="*"/>
              <a:defRPr/>
            </a:pPr>
            <a:r>
              <a:rPr kumimoji="0" lang="zh-CN" altLang="en-US" sz="2800" b="1" i="0" u="none" strike="noStrike" kern="1200" cap="none" spc="0" normalizeH="0" baseline="0" noProof="0" dirty="0" smtClean="0">
                <a:ln>
                  <a:noFill/>
                </a:ln>
                <a:solidFill>
                  <a:srgbClr val="00B050"/>
                </a:solidFill>
                <a:effectLst>
                  <a:reflection blurRad="6350" stA="55000" endA="300" endPos="45500" dir="5400000" sy="-100000" algn="bl" rotWithShape="0"/>
                </a:effectLst>
                <a:uLnTx/>
                <a:uFillTx/>
                <a:latin typeface="黑体" panose="02010609060101010101" pitchFamily="49" charset="-122"/>
                <a:ea typeface="黑体" panose="02010609060101010101" pitchFamily="49" charset="-122"/>
                <a:cs typeface="+mj-cs"/>
              </a:rPr>
              <a:t>构造函数</a:t>
            </a:r>
          </a:p>
        </p:txBody>
      </p:sp>
      <p:pic>
        <p:nvPicPr>
          <p:cNvPr id="45061" name="Picture 2"/>
          <p:cNvPicPr>
            <a:picLocks noChangeAspect="1"/>
          </p:cNvPicPr>
          <p:nvPr/>
        </p:nvPicPr>
        <p:blipFill>
          <a:blip r:embed="rId2"/>
          <a:stretch>
            <a:fillRect/>
          </a:stretch>
        </p:blipFill>
        <p:spPr>
          <a:xfrm>
            <a:off x="3065463" y="3684588"/>
            <a:ext cx="4535487" cy="1625600"/>
          </a:xfrm>
          <a:prstGeom prst="rect">
            <a:avLst/>
          </a:prstGeom>
          <a:noFill/>
          <a:ln w="9525">
            <a:noFill/>
          </a:ln>
        </p:spPr>
      </p:pic>
      <p:sp>
        <p:nvSpPr>
          <p:cNvPr id="8" name="TextBox 7"/>
          <p:cNvSpPr txBox="1"/>
          <p:nvPr/>
        </p:nvSpPr>
        <p:spPr>
          <a:xfrm>
            <a:off x="5178425" y="4513263"/>
            <a:ext cx="782638" cy="473075"/>
          </a:xfrm>
          <a:prstGeom prst="rect">
            <a:avLst/>
          </a:prstGeom>
          <a:noFill/>
          <a:ln w="9525">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eaLnBrk="1" hangingPunct="1">
              <a:spcBef>
                <a:spcPct val="0"/>
              </a:spcBef>
              <a:spcAft>
                <a:spcPct val="0"/>
              </a:spcAft>
              <a:buClrTx/>
              <a:buSzPct val="100000"/>
              <a:buNone/>
            </a:pPr>
            <a:r>
              <a:rPr lang="en-US" altLang="zh-CN" sz="2400" dirty="0">
                <a:solidFill>
                  <a:srgbClr val="C00000"/>
                </a:solidFill>
                <a:latin typeface="Arial" panose="020B0604020202020204" pitchFamily="34" charset="0"/>
                <a:ea typeface="宋体" panose="02010600030101010101" pitchFamily="2" charset="-122"/>
              </a:rPr>
              <a:t>size</a:t>
            </a:r>
            <a:endParaRPr lang="zh-CN" altLang="en-US" sz="2400" dirty="0">
              <a:solidFill>
                <a:srgbClr val="C00000"/>
              </a:solidFill>
              <a:latin typeface="Arial" panose="020B0604020202020204" pitchFamily="34" charset="0"/>
              <a:ea typeface="宋体" panose="02010600030101010101" pitchFamily="2" charset="-122"/>
            </a:endParaRPr>
          </a:p>
        </p:txBody>
      </p:sp>
      <p:pic>
        <p:nvPicPr>
          <p:cNvPr id="9" name="Picture 3"/>
          <p:cNvPicPr>
            <a:picLocks noChangeAspect="1"/>
          </p:cNvPicPr>
          <p:nvPr/>
        </p:nvPicPr>
        <p:blipFill>
          <a:blip r:embed="rId3"/>
          <a:stretch>
            <a:fillRect/>
          </a:stretch>
        </p:blipFill>
        <p:spPr>
          <a:xfrm>
            <a:off x="3232150" y="5276850"/>
            <a:ext cx="3313113" cy="1100138"/>
          </a:xfrm>
          <a:prstGeom prst="rect">
            <a:avLst/>
          </a:prstGeom>
          <a:noFill/>
          <a:ln w="9525">
            <a:noFill/>
          </a:ln>
        </p:spPr>
      </p:pic>
      <p:cxnSp>
        <p:nvCxnSpPr>
          <p:cNvPr id="10" name="直接箭头连接符 9"/>
          <p:cNvCxnSpPr/>
          <p:nvPr/>
        </p:nvCxnSpPr>
        <p:spPr>
          <a:xfrm>
            <a:off x="3508375" y="4694238"/>
            <a:ext cx="0" cy="825500"/>
          </a:xfrm>
          <a:prstGeom prst="straightConnector1">
            <a:avLst/>
          </a:prstGeom>
          <a:ln w="12700" cap="flat" cmpd="sng">
            <a:solidFill>
              <a:schemeClr val="accent2"/>
            </a:solidFill>
            <a:prstDash val="solid"/>
            <a:headEnd type="none" w="med" len="med"/>
            <a:tailEnd type="arrow" w="med" len="med"/>
          </a:ln>
        </p:spPr>
      </p:cxnSp>
      <p:sp>
        <p:nvSpPr>
          <p:cNvPr id="11" name="TextBox 10"/>
          <p:cNvSpPr txBox="1"/>
          <p:nvPr/>
        </p:nvSpPr>
        <p:spPr>
          <a:xfrm>
            <a:off x="4314825" y="4570413"/>
            <a:ext cx="309563" cy="474662"/>
          </a:xfrm>
          <a:prstGeom prst="rect">
            <a:avLst/>
          </a:prstGeom>
          <a:noFill/>
          <a:ln w="9525">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eaLnBrk="1" hangingPunct="1">
              <a:spcBef>
                <a:spcPct val="0"/>
              </a:spcBef>
              <a:spcAft>
                <a:spcPct val="0"/>
              </a:spcAft>
              <a:buClrTx/>
              <a:buSzPct val="100000"/>
              <a:buNone/>
            </a:pPr>
            <a:r>
              <a:rPr lang="en-US" altLang="zh-CN" sz="2400" dirty="0">
                <a:solidFill>
                  <a:srgbClr val="C00000"/>
                </a:solidFill>
                <a:latin typeface="Arial" panose="020B0604020202020204" pitchFamily="34" charset="0"/>
                <a:ea typeface="宋体" panose="02010600030101010101" pitchFamily="2" charset="-122"/>
              </a:rPr>
              <a:t>0</a:t>
            </a:r>
            <a:endParaRPr lang="zh-CN" altLang="en-US" sz="2400" dirty="0">
              <a:solidFill>
                <a:srgbClr val="C00000"/>
              </a:solidFill>
              <a:latin typeface="Arial" panose="020B0604020202020204" pitchFamily="34" charset="0"/>
              <a:ea typeface="宋体" panose="02010600030101010101" pitchFamily="2" charset="-122"/>
            </a:endParaRPr>
          </a:p>
        </p:txBody>
      </p:sp>
      <p:sp>
        <p:nvSpPr>
          <p:cNvPr id="12" name="TextBox 11"/>
          <p:cNvSpPr txBox="1"/>
          <p:nvPr/>
        </p:nvSpPr>
        <p:spPr>
          <a:xfrm>
            <a:off x="6375400" y="4549775"/>
            <a:ext cx="311150" cy="474663"/>
          </a:xfrm>
          <a:prstGeom prst="rect">
            <a:avLst/>
          </a:prstGeom>
          <a:noFill/>
          <a:ln w="9525">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eaLnBrk="1" hangingPunct="1">
              <a:spcBef>
                <a:spcPct val="0"/>
              </a:spcBef>
              <a:spcAft>
                <a:spcPct val="0"/>
              </a:spcAft>
              <a:buClrTx/>
              <a:buSzPct val="100000"/>
              <a:buNone/>
            </a:pPr>
            <a:r>
              <a:rPr lang="en-US" altLang="zh-CN" sz="2400" dirty="0">
                <a:solidFill>
                  <a:srgbClr val="C00000"/>
                </a:solidFill>
                <a:latin typeface="Arial" panose="020B0604020202020204" pitchFamily="34" charset="0"/>
                <a:ea typeface="宋体" panose="02010600030101010101" pitchFamily="2" charset="-122"/>
              </a:rPr>
              <a:t>0</a:t>
            </a:r>
            <a:endParaRPr lang="zh-CN" altLang="en-US" sz="2400" dirty="0">
              <a:solidFill>
                <a:srgbClr val="C0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circle(in)">
                                      <p:cBhvr>
                                        <p:cTn id="19" dur="20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0" y="0"/>
            <a:ext cx="9144000" cy="515938"/>
          </a:xfrm>
          <a:noFill/>
          <a:ln>
            <a:noFill/>
          </a:ln>
          <a:scene3d>
            <a:camera prst="orthographicFront"/>
            <a:lightRig rig="balanced" dir="t"/>
          </a:scene3d>
          <a:sp3d prstMaterial="plastic"/>
        </p:spPr>
        <p:txBody>
          <a:bodyPr lIns="91440" tIns="45720" rIns="91440" bIns="45720" rtlCol="0" anchor="t" anchorCtr="0">
            <a:noAutofit/>
          </a:bodyPr>
          <a:lstStyle/>
          <a:p>
            <a:pPr marL="320040" marR="0" lvl="0" indent="-320040" algn="l" defTabSz="914400" rtl="0" eaLnBrk="1" fontAlgn="auto" latinLnBrk="0" hangingPunct="1">
              <a:lnSpc>
                <a:spcPct val="100000"/>
              </a:lnSpc>
              <a:spcBef>
                <a:spcPct val="0"/>
              </a:spcBef>
              <a:spcAft>
                <a:spcPts val="0"/>
              </a:spcAft>
              <a:buClr>
                <a:schemeClr val="accent6">
                  <a:lumMod val="75000"/>
                </a:schemeClr>
              </a:buClr>
              <a:buSzPct val="128000"/>
              <a:buFont typeface="Georgia" panose="02040502050405020303" pitchFamily="18" charset="0"/>
              <a:buChar char="*"/>
              <a:defRPr/>
            </a:pPr>
            <a:r>
              <a:rPr kumimoji="0" lang="en-US" altLang="zh-CN" sz="2800" b="1" i="0" u="none" strike="noStrike" kern="1200" cap="none" spc="0" normalizeH="0" baseline="0" noProof="0" dirty="0" smtClean="0">
                <a:ln>
                  <a:noFill/>
                </a:ln>
                <a:solidFill>
                  <a:srgbClr val="0000FF"/>
                </a:solidFill>
                <a:effectLst>
                  <a:reflection blurRad="6350" stA="55000" endA="300" endPos="45500" dir="5400000" sy="-100000" algn="bl" rotWithShape="0"/>
                </a:effectLst>
                <a:uLnTx/>
                <a:uFillTx/>
                <a:latin typeface="隶书" panose="02010509060101010101" pitchFamily="49" charset="-122"/>
                <a:ea typeface="隶书" panose="02010509060101010101" pitchFamily="49" charset="-122"/>
                <a:cs typeface="+mj-cs"/>
              </a:rPr>
              <a:t>4. </a:t>
            </a:r>
            <a:r>
              <a:rPr kumimoji="0" lang="zh-CN" altLang="en-US" sz="2800" b="1" i="0" u="none" strike="noStrike" kern="1200" cap="none" spc="0" normalizeH="0" baseline="0" noProof="0" dirty="0" smtClean="0">
                <a:ln>
                  <a:noFill/>
                </a:ln>
                <a:solidFill>
                  <a:srgbClr val="0000FF"/>
                </a:solidFill>
                <a:effectLst>
                  <a:reflection blurRad="6350" stA="55000" endA="300" endPos="45500" dir="5400000" sy="-100000" algn="bl" rotWithShape="0"/>
                </a:effectLst>
                <a:uLnTx/>
                <a:uFillTx/>
                <a:latin typeface="隶书" panose="02010509060101010101" pitchFamily="49" charset="-122"/>
                <a:ea typeface="隶书" panose="02010509060101010101" pitchFamily="49" charset="-122"/>
                <a:cs typeface="+mj-cs"/>
              </a:rPr>
              <a:t>类实现</a:t>
            </a:r>
          </a:p>
        </p:txBody>
      </p:sp>
      <p:sp>
        <p:nvSpPr>
          <p:cNvPr id="46083" name="内容占位符 2"/>
          <p:cNvSpPr txBox="1"/>
          <p:nvPr/>
        </p:nvSpPr>
        <p:spPr>
          <a:xfrm>
            <a:off x="395288" y="765175"/>
            <a:ext cx="7521575" cy="5075238"/>
          </a:xfrm>
          <a:prstGeom prst="rect">
            <a:avLst/>
          </a:prstGeom>
          <a:noFill/>
          <a:ln w="9525">
            <a:noFill/>
          </a:ln>
        </p:spPr>
        <p:txBody>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228600" lvl="0" indent="-182245">
              <a:buFont typeface="Wingdings 2" panose="05020102010507070707" pitchFamily="18" charset="2"/>
              <a:buNone/>
            </a:pPr>
            <a:r>
              <a:rPr lang="en-US" altLang="zh-CN" sz="2400" b="1" dirty="0">
                <a:ea typeface="宋体" panose="02010600030101010101" pitchFamily="2" charset="-122"/>
              </a:rPr>
              <a:t>template &lt;class ElemType&gt;</a:t>
            </a:r>
            <a:endParaRPr lang="zh-CN" altLang="zh-CN" sz="2400" b="1" dirty="0">
              <a:ea typeface="宋体" panose="02010600030101010101" pitchFamily="2" charset="-122"/>
            </a:endParaRPr>
          </a:p>
          <a:p>
            <a:pPr marL="228600" lvl="0" indent="-182245">
              <a:buFont typeface="Wingdings 2" panose="05020102010507070707" pitchFamily="18" charset="2"/>
              <a:buNone/>
            </a:pPr>
            <a:r>
              <a:rPr lang="en-US" altLang="zh-CN" sz="2400" b="1" dirty="0">
                <a:ea typeface="宋体" panose="02010600030101010101" pitchFamily="2" charset="-122"/>
              </a:rPr>
              <a:t>SeqQueue&lt;ElemType&gt;::~SeqQueue()</a:t>
            </a:r>
            <a:endParaRPr lang="zh-CN" altLang="zh-CN" sz="2400" b="1" dirty="0">
              <a:ea typeface="宋体" panose="02010600030101010101" pitchFamily="2" charset="-122"/>
            </a:endParaRPr>
          </a:p>
          <a:p>
            <a:pPr marL="228600" lvl="0" indent="-182245">
              <a:buFont typeface="Wingdings 2" panose="05020102010507070707" pitchFamily="18" charset="2"/>
              <a:buNone/>
            </a:pPr>
            <a:r>
              <a:rPr lang="en-US" altLang="zh-CN" sz="2400" b="1" dirty="0">
                <a:ea typeface="宋体" panose="02010600030101010101" pitchFamily="2" charset="-122"/>
              </a:rPr>
              <a:t>{</a:t>
            </a:r>
            <a:endParaRPr lang="zh-CN" altLang="zh-CN" sz="2400" b="1" dirty="0">
              <a:ea typeface="宋体" panose="02010600030101010101" pitchFamily="2" charset="-122"/>
            </a:endParaRPr>
          </a:p>
          <a:p>
            <a:pPr marL="228600" lvl="0" indent="-182245">
              <a:buFont typeface="Wingdings 2" panose="05020102010507070707" pitchFamily="18" charset="2"/>
              <a:buNone/>
            </a:pPr>
            <a:r>
              <a:rPr lang="en-US" altLang="zh-CN" sz="2400" b="1" dirty="0">
                <a:ea typeface="宋体" panose="02010600030101010101" pitchFamily="2" charset="-122"/>
              </a:rPr>
              <a:t>	delete []elems;			</a:t>
            </a:r>
            <a:endParaRPr lang="zh-CN" altLang="zh-CN" sz="2400" b="1" dirty="0">
              <a:ea typeface="宋体" panose="02010600030101010101" pitchFamily="2" charset="-122"/>
            </a:endParaRPr>
          </a:p>
          <a:p>
            <a:pPr marL="228600" lvl="0" indent="-182245">
              <a:buFont typeface="Wingdings 2" panose="05020102010507070707" pitchFamily="18" charset="2"/>
              <a:buNone/>
            </a:pPr>
            <a:r>
              <a:rPr lang="en-US" altLang="zh-CN" sz="2400" b="1" dirty="0">
                <a:ea typeface="宋体" panose="02010600030101010101" pitchFamily="2" charset="-122"/>
              </a:rPr>
              <a:t>}</a:t>
            </a:r>
            <a:endParaRPr lang="zh-CN" altLang="zh-CN" sz="2400" b="1" dirty="0">
              <a:ea typeface="宋体" panose="02010600030101010101" pitchFamily="2" charset="-122"/>
            </a:endParaRPr>
          </a:p>
        </p:txBody>
      </p:sp>
      <p:sp>
        <p:nvSpPr>
          <p:cNvPr id="6" name="标题 1"/>
          <p:cNvSpPr txBox="1"/>
          <p:nvPr/>
        </p:nvSpPr>
        <p:spPr>
          <a:xfrm>
            <a:off x="1187623" y="188640"/>
            <a:ext cx="7754938" cy="838200"/>
          </a:xfrm>
          <a:prstGeom prst="rect">
            <a:avLst/>
          </a:prstGeom>
        </p:spPr>
        <p:txBody>
          <a:bodyPr/>
          <a:lstStyle>
            <a:lvl1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anose="020B0603020202020204" pitchFamily="34" charset="0"/>
                <a:ea typeface="方正姚体" panose="02010601030101010101" pitchFamily="2" charset="-122"/>
              </a:defRPr>
            </a:lvl2pPr>
            <a:lvl3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anose="020B0603020202020204" pitchFamily="34" charset="0"/>
                <a:ea typeface="方正姚体" panose="02010601030101010101" pitchFamily="2" charset="-122"/>
              </a:defRPr>
            </a:lvl3pPr>
            <a:lvl4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anose="020B0603020202020204" pitchFamily="34" charset="0"/>
                <a:ea typeface="方正姚体" panose="02010601030101010101" pitchFamily="2" charset="-122"/>
              </a:defRPr>
            </a:lvl4pPr>
            <a:lvl5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anose="020B0603020202020204" pitchFamily="34" charset="0"/>
                <a:ea typeface="方正姚体" panose="02010601030101010101"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19405" marR="0" lvl="0" indent="-319405" algn="r" defTabSz="914400" rtl="0" eaLnBrk="1" fontAlgn="base" latinLnBrk="0" hangingPunct="1">
              <a:lnSpc>
                <a:spcPct val="100000"/>
              </a:lnSpc>
              <a:spcBef>
                <a:spcPct val="0"/>
              </a:spcBef>
              <a:spcAft>
                <a:spcPct val="0"/>
              </a:spcAft>
              <a:buClr>
                <a:srgbClr val="C3260C"/>
              </a:buClr>
              <a:buSzPct val="128000"/>
              <a:buFont typeface="Georgia" panose="02040502050405020303" pitchFamily="18" charset="0"/>
              <a:buChar char="*"/>
              <a:defRPr/>
            </a:pPr>
            <a:r>
              <a:rPr kumimoji="0" lang="zh-CN" altLang="en-US" sz="2800" b="1" i="0" u="none" strike="noStrike" kern="1200" cap="none" spc="0" normalizeH="0" baseline="0" noProof="0" dirty="0" smtClean="0">
                <a:ln>
                  <a:noFill/>
                </a:ln>
                <a:solidFill>
                  <a:srgbClr val="00B050"/>
                </a:solidFill>
                <a:effectLst>
                  <a:reflection blurRad="6350" stA="55000" endA="300" endPos="45500" dir="5400000" sy="-100000" algn="bl" rotWithShape="0"/>
                </a:effectLst>
                <a:uLnTx/>
                <a:uFillTx/>
                <a:latin typeface="黑体" panose="02010609060101010101" pitchFamily="49" charset="-122"/>
                <a:ea typeface="黑体" panose="02010609060101010101" pitchFamily="49" charset="-122"/>
                <a:cs typeface="+mj-cs"/>
              </a:rPr>
              <a:t>析构函数</a:t>
            </a:r>
          </a:p>
        </p:txBody>
      </p:sp>
      <p:pic>
        <p:nvPicPr>
          <p:cNvPr id="13" name="Picture 3"/>
          <p:cNvPicPr>
            <a:picLocks noChangeAspect="1"/>
          </p:cNvPicPr>
          <p:nvPr/>
        </p:nvPicPr>
        <p:blipFill>
          <a:blip r:embed="rId2"/>
          <a:stretch>
            <a:fillRect/>
          </a:stretch>
        </p:blipFill>
        <p:spPr>
          <a:xfrm>
            <a:off x="2946400" y="5048250"/>
            <a:ext cx="5402263" cy="1260475"/>
          </a:xfrm>
          <a:prstGeom prst="rect">
            <a:avLst/>
          </a:prstGeom>
          <a:noFill/>
          <a:ln w="9525">
            <a:noFill/>
          </a:ln>
        </p:spPr>
      </p:pic>
      <p:pic>
        <p:nvPicPr>
          <p:cNvPr id="46086" name="Picture 2"/>
          <p:cNvPicPr>
            <a:picLocks noChangeAspect="1"/>
          </p:cNvPicPr>
          <p:nvPr/>
        </p:nvPicPr>
        <p:blipFill>
          <a:blip r:embed="rId3"/>
          <a:stretch>
            <a:fillRect/>
          </a:stretch>
        </p:blipFill>
        <p:spPr>
          <a:xfrm>
            <a:off x="2916238" y="3119438"/>
            <a:ext cx="5148262" cy="19367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0" y="0"/>
            <a:ext cx="9144000" cy="515938"/>
          </a:xfrm>
          <a:noFill/>
          <a:ln>
            <a:noFill/>
          </a:ln>
          <a:scene3d>
            <a:camera prst="orthographicFront"/>
            <a:lightRig rig="balanced" dir="t"/>
          </a:scene3d>
          <a:sp3d prstMaterial="plastic"/>
        </p:spPr>
        <p:txBody>
          <a:bodyPr lIns="91440" tIns="45720" rIns="91440" bIns="45720" rtlCol="0" anchor="t" anchorCtr="0">
            <a:noAutofit/>
          </a:bodyPr>
          <a:lstStyle/>
          <a:p>
            <a:pPr marL="320040" marR="0" lvl="0" indent="-320040" algn="l" defTabSz="914400" rtl="0" eaLnBrk="1" fontAlgn="auto" latinLnBrk="0" hangingPunct="1">
              <a:lnSpc>
                <a:spcPct val="100000"/>
              </a:lnSpc>
              <a:spcBef>
                <a:spcPct val="0"/>
              </a:spcBef>
              <a:spcAft>
                <a:spcPts val="0"/>
              </a:spcAft>
              <a:buClr>
                <a:schemeClr val="accent6">
                  <a:lumMod val="75000"/>
                </a:schemeClr>
              </a:buClr>
              <a:buSzPct val="128000"/>
              <a:buFont typeface="Georgia" panose="02040502050405020303" pitchFamily="18" charset="0"/>
              <a:buChar char="*"/>
              <a:defRPr/>
            </a:pPr>
            <a:r>
              <a:rPr kumimoji="0" lang="en-US" altLang="zh-CN" sz="2800" b="1" i="0" u="none" strike="noStrike" kern="1200" cap="none" spc="0" normalizeH="0" baseline="0" noProof="0" dirty="0" smtClean="0">
                <a:ln>
                  <a:noFill/>
                </a:ln>
                <a:solidFill>
                  <a:srgbClr val="0000FF"/>
                </a:solidFill>
                <a:effectLst>
                  <a:reflection blurRad="6350" stA="55000" endA="300" endPos="45500" dir="5400000" sy="-100000" algn="bl" rotWithShape="0"/>
                </a:effectLst>
                <a:uLnTx/>
                <a:uFillTx/>
                <a:latin typeface="隶书" panose="02010509060101010101" pitchFamily="49" charset="-122"/>
                <a:ea typeface="隶书" panose="02010509060101010101" pitchFamily="49" charset="-122"/>
                <a:cs typeface="+mj-cs"/>
              </a:rPr>
              <a:t>3. </a:t>
            </a:r>
            <a:r>
              <a:rPr kumimoji="0" lang="zh-CN" altLang="en-US" sz="2800" b="1" i="0" u="none" strike="noStrike" kern="1200" cap="none" spc="0" normalizeH="0" baseline="0" noProof="0" dirty="0" smtClean="0">
                <a:ln>
                  <a:noFill/>
                </a:ln>
                <a:solidFill>
                  <a:srgbClr val="0000FF"/>
                </a:solidFill>
                <a:effectLst>
                  <a:reflection blurRad="6350" stA="55000" endA="300" endPos="45500" dir="5400000" sy="-100000" algn="bl" rotWithShape="0"/>
                </a:effectLst>
                <a:uLnTx/>
                <a:uFillTx/>
                <a:latin typeface="隶书" panose="02010509060101010101" pitchFamily="49" charset="-122"/>
                <a:ea typeface="隶书" panose="02010509060101010101" pitchFamily="49" charset="-122"/>
                <a:cs typeface="+mj-cs"/>
              </a:rPr>
              <a:t>类实现</a:t>
            </a:r>
          </a:p>
        </p:txBody>
      </p:sp>
      <p:sp>
        <p:nvSpPr>
          <p:cNvPr id="47107" name="内容占位符 2"/>
          <p:cNvSpPr txBox="1"/>
          <p:nvPr/>
        </p:nvSpPr>
        <p:spPr>
          <a:xfrm>
            <a:off x="395288" y="765175"/>
            <a:ext cx="7521575" cy="5075238"/>
          </a:xfrm>
          <a:prstGeom prst="rect">
            <a:avLst/>
          </a:prstGeom>
          <a:noFill/>
          <a:ln w="9525">
            <a:noFill/>
          </a:ln>
        </p:spPr>
        <p:txBody>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228600" lvl="0" indent="-182245">
              <a:buFont typeface="Wingdings 2" panose="05020102010507070707" pitchFamily="18" charset="2"/>
              <a:buNone/>
            </a:pPr>
            <a:r>
              <a:rPr lang="en-US" altLang="zh-CN" sz="2400" b="1" dirty="0">
                <a:ea typeface="宋体" panose="02010600030101010101" pitchFamily="2" charset="-122"/>
              </a:rPr>
              <a:t>template&lt;class ElemType&gt;</a:t>
            </a:r>
            <a:endParaRPr lang="zh-CN" altLang="zh-CN" sz="2400" b="1" dirty="0">
              <a:ea typeface="宋体" panose="02010600030101010101" pitchFamily="2" charset="-122"/>
            </a:endParaRPr>
          </a:p>
          <a:p>
            <a:pPr marL="228600" lvl="0" indent="-182245">
              <a:buFont typeface="Wingdings 2" panose="05020102010507070707" pitchFamily="18" charset="2"/>
              <a:buNone/>
            </a:pPr>
            <a:r>
              <a:rPr lang="en-US" altLang="zh-CN" sz="2400" b="1" dirty="0">
                <a:ea typeface="宋体" panose="02010600030101010101" pitchFamily="2" charset="-122"/>
              </a:rPr>
              <a:t>int SeqQueue&lt;ElemType&gt;::GetLength() const</a:t>
            </a:r>
            <a:endParaRPr lang="zh-CN" altLang="zh-CN" sz="2400" b="1" dirty="0">
              <a:ea typeface="宋体" panose="02010600030101010101" pitchFamily="2" charset="-122"/>
            </a:endParaRPr>
          </a:p>
          <a:p>
            <a:pPr marL="228600" lvl="0" indent="-182245">
              <a:buFont typeface="Wingdings 2" panose="05020102010507070707" pitchFamily="18" charset="2"/>
              <a:buNone/>
            </a:pPr>
            <a:r>
              <a:rPr lang="en-US" altLang="zh-CN" sz="2400" b="1" dirty="0">
                <a:ea typeface="宋体" panose="02010600030101010101" pitchFamily="2" charset="-122"/>
              </a:rPr>
              <a:t>{</a:t>
            </a:r>
            <a:endParaRPr lang="zh-CN" altLang="zh-CN" sz="2400" b="1" dirty="0">
              <a:ea typeface="宋体" panose="02010600030101010101" pitchFamily="2" charset="-122"/>
            </a:endParaRPr>
          </a:p>
          <a:p>
            <a:pPr marL="228600" lvl="0" indent="-182245">
              <a:buFont typeface="Wingdings 2" panose="05020102010507070707" pitchFamily="18" charset="2"/>
              <a:buNone/>
            </a:pPr>
            <a:r>
              <a:rPr lang="en-US" altLang="zh-CN" sz="2400" b="1" dirty="0">
                <a:ea typeface="宋体" panose="02010600030101010101" pitchFamily="2" charset="-122"/>
              </a:rPr>
              <a:t>	return (rear - front + maxSize) % maxSize;</a:t>
            </a:r>
            <a:endParaRPr lang="zh-CN" altLang="zh-CN" sz="2400" b="1" dirty="0">
              <a:ea typeface="宋体" panose="02010600030101010101" pitchFamily="2" charset="-122"/>
            </a:endParaRPr>
          </a:p>
          <a:p>
            <a:pPr marL="228600" lvl="0" indent="-182245">
              <a:buFont typeface="Wingdings 2" panose="05020102010507070707" pitchFamily="18" charset="2"/>
              <a:buNone/>
            </a:pPr>
            <a:r>
              <a:rPr lang="en-US" altLang="zh-CN" sz="2400" b="1" dirty="0">
                <a:ea typeface="宋体" panose="02010600030101010101" pitchFamily="2" charset="-122"/>
              </a:rPr>
              <a:t>}</a:t>
            </a:r>
            <a:endParaRPr lang="zh-CN" altLang="zh-CN" sz="2400" b="1" dirty="0">
              <a:ea typeface="宋体" panose="02010600030101010101" pitchFamily="2" charset="-122"/>
            </a:endParaRPr>
          </a:p>
        </p:txBody>
      </p:sp>
      <p:sp>
        <p:nvSpPr>
          <p:cNvPr id="6" name="标题 1"/>
          <p:cNvSpPr txBox="1"/>
          <p:nvPr/>
        </p:nvSpPr>
        <p:spPr>
          <a:xfrm>
            <a:off x="1187623" y="188640"/>
            <a:ext cx="7754938" cy="838200"/>
          </a:xfrm>
          <a:prstGeom prst="rect">
            <a:avLst/>
          </a:prstGeom>
        </p:spPr>
        <p:txBody>
          <a:bodyPr/>
          <a:lstStyle>
            <a:lvl1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anose="020B0603020202020204" pitchFamily="34" charset="0"/>
                <a:ea typeface="方正姚体" panose="02010601030101010101" pitchFamily="2" charset="-122"/>
              </a:defRPr>
            </a:lvl2pPr>
            <a:lvl3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anose="020B0603020202020204" pitchFamily="34" charset="0"/>
                <a:ea typeface="方正姚体" panose="02010601030101010101" pitchFamily="2" charset="-122"/>
              </a:defRPr>
            </a:lvl3pPr>
            <a:lvl4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anose="020B0603020202020204" pitchFamily="34" charset="0"/>
                <a:ea typeface="方正姚体" panose="02010601030101010101" pitchFamily="2" charset="-122"/>
              </a:defRPr>
            </a:lvl4pPr>
            <a:lvl5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anose="020B0603020202020204" pitchFamily="34" charset="0"/>
                <a:ea typeface="方正姚体" panose="02010601030101010101"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19405" marR="0" lvl="0" indent="-319405" algn="r" defTabSz="914400" rtl="0" eaLnBrk="1" fontAlgn="base" latinLnBrk="0" hangingPunct="1">
              <a:lnSpc>
                <a:spcPct val="100000"/>
              </a:lnSpc>
              <a:spcBef>
                <a:spcPct val="0"/>
              </a:spcBef>
              <a:spcAft>
                <a:spcPct val="0"/>
              </a:spcAft>
              <a:buClr>
                <a:srgbClr val="C3260C"/>
              </a:buClr>
              <a:buSzPct val="128000"/>
              <a:buFont typeface="Georgia" panose="02040502050405020303" pitchFamily="18" charset="0"/>
              <a:buChar char="*"/>
              <a:defRPr/>
            </a:pPr>
            <a:r>
              <a:rPr kumimoji="0" lang="zh-CN" altLang="en-US" sz="2800" b="1" i="0" u="none" strike="noStrike" kern="1200" cap="none" spc="0" normalizeH="0" baseline="0" noProof="0" dirty="0" smtClean="0">
                <a:ln>
                  <a:noFill/>
                </a:ln>
                <a:solidFill>
                  <a:srgbClr val="00B050"/>
                </a:solidFill>
                <a:effectLst>
                  <a:reflection blurRad="6350" stA="55000" endA="300" endPos="45500" dir="5400000" sy="-100000" algn="bl" rotWithShape="0"/>
                </a:effectLst>
                <a:uLnTx/>
                <a:uFillTx/>
                <a:latin typeface="黑体" panose="02010609060101010101" pitchFamily="49" charset="-122"/>
                <a:ea typeface="黑体" panose="02010609060101010101" pitchFamily="49" charset="-122"/>
                <a:cs typeface="+mj-cs"/>
              </a:rPr>
              <a:t>求长度</a:t>
            </a:r>
          </a:p>
        </p:txBody>
      </p:sp>
      <p:pic>
        <p:nvPicPr>
          <p:cNvPr id="13" name="Picture 4"/>
          <p:cNvPicPr>
            <a:picLocks noChangeAspect="1"/>
          </p:cNvPicPr>
          <p:nvPr/>
        </p:nvPicPr>
        <p:blipFill>
          <a:blip r:embed="rId2"/>
          <a:stretch>
            <a:fillRect/>
          </a:stretch>
        </p:blipFill>
        <p:spPr>
          <a:xfrm>
            <a:off x="1692275" y="3078163"/>
            <a:ext cx="5975350" cy="35290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0" y="0"/>
            <a:ext cx="9144000" cy="515938"/>
          </a:xfrm>
          <a:noFill/>
          <a:ln>
            <a:noFill/>
          </a:ln>
          <a:scene3d>
            <a:camera prst="orthographicFront"/>
            <a:lightRig rig="balanced" dir="t"/>
          </a:scene3d>
          <a:sp3d prstMaterial="plastic"/>
        </p:spPr>
        <p:txBody>
          <a:bodyPr lIns="91440" tIns="45720" rIns="91440" bIns="45720" rtlCol="0" anchor="t" anchorCtr="0">
            <a:noAutofit/>
          </a:bodyPr>
          <a:lstStyle/>
          <a:p>
            <a:pPr marL="320040" marR="0" lvl="0" indent="-320040" algn="l" defTabSz="914400" rtl="0" eaLnBrk="1" fontAlgn="auto" latinLnBrk="0" hangingPunct="1">
              <a:lnSpc>
                <a:spcPct val="100000"/>
              </a:lnSpc>
              <a:spcBef>
                <a:spcPct val="0"/>
              </a:spcBef>
              <a:spcAft>
                <a:spcPts val="0"/>
              </a:spcAft>
              <a:buClr>
                <a:schemeClr val="accent6">
                  <a:lumMod val="75000"/>
                </a:schemeClr>
              </a:buClr>
              <a:buSzPct val="128000"/>
              <a:buFont typeface="Georgia" panose="02040502050405020303" pitchFamily="18" charset="0"/>
              <a:buChar char="*"/>
              <a:defRPr/>
            </a:pPr>
            <a:r>
              <a:rPr kumimoji="0" lang="en-US" altLang="zh-CN" sz="2800" b="1" i="0" u="none" strike="noStrike" kern="1200" cap="none" spc="0" normalizeH="0" baseline="0" noProof="0" dirty="0" smtClean="0">
                <a:ln>
                  <a:noFill/>
                </a:ln>
                <a:solidFill>
                  <a:srgbClr val="0000FF"/>
                </a:solidFill>
                <a:effectLst>
                  <a:reflection blurRad="6350" stA="55000" endA="300" endPos="45500" dir="5400000" sy="-100000" algn="bl" rotWithShape="0"/>
                </a:effectLst>
                <a:uLnTx/>
                <a:uFillTx/>
                <a:latin typeface="隶书" panose="02010509060101010101" pitchFamily="49" charset="-122"/>
                <a:ea typeface="隶书" panose="02010509060101010101" pitchFamily="49" charset="-122"/>
                <a:cs typeface="+mj-cs"/>
              </a:rPr>
              <a:t>4. </a:t>
            </a:r>
            <a:r>
              <a:rPr kumimoji="0" lang="zh-CN" altLang="en-US" sz="2800" b="1" i="0" u="none" strike="noStrike" kern="1200" cap="none" spc="0" normalizeH="0" baseline="0" noProof="0" dirty="0" smtClean="0">
                <a:ln>
                  <a:noFill/>
                </a:ln>
                <a:solidFill>
                  <a:srgbClr val="0000FF"/>
                </a:solidFill>
                <a:effectLst>
                  <a:reflection blurRad="6350" stA="55000" endA="300" endPos="45500" dir="5400000" sy="-100000" algn="bl" rotWithShape="0"/>
                </a:effectLst>
                <a:uLnTx/>
                <a:uFillTx/>
                <a:latin typeface="隶书" panose="02010509060101010101" pitchFamily="49" charset="-122"/>
                <a:ea typeface="隶书" panose="02010509060101010101" pitchFamily="49" charset="-122"/>
                <a:cs typeface="+mj-cs"/>
              </a:rPr>
              <a:t>类实现</a:t>
            </a:r>
          </a:p>
        </p:txBody>
      </p:sp>
      <p:sp>
        <p:nvSpPr>
          <p:cNvPr id="48131" name="内容占位符 2"/>
          <p:cNvSpPr txBox="1"/>
          <p:nvPr/>
        </p:nvSpPr>
        <p:spPr>
          <a:xfrm>
            <a:off x="395288" y="765175"/>
            <a:ext cx="7521575" cy="5075238"/>
          </a:xfrm>
          <a:prstGeom prst="rect">
            <a:avLst/>
          </a:prstGeom>
          <a:noFill/>
          <a:ln w="9525">
            <a:noFill/>
          </a:ln>
        </p:spPr>
        <p:txBody>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228600" lvl="0" indent="-182245">
              <a:buFont typeface="Wingdings 2" panose="05020102010507070707" pitchFamily="18" charset="2"/>
              <a:buNone/>
            </a:pPr>
            <a:r>
              <a:rPr lang="en-US" altLang="zh-CN" sz="2400" b="1" dirty="0">
                <a:ea typeface="宋体" panose="02010600030101010101" pitchFamily="2" charset="-122"/>
              </a:rPr>
              <a:t>template&lt;class ElemType&gt;</a:t>
            </a:r>
            <a:endParaRPr lang="zh-CN" altLang="zh-CN" sz="2400" b="1" dirty="0">
              <a:ea typeface="宋体" panose="02010600030101010101" pitchFamily="2" charset="-122"/>
            </a:endParaRPr>
          </a:p>
          <a:p>
            <a:pPr marL="228600" lvl="0" indent="-182245">
              <a:buFont typeface="Wingdings 2" panose="05020102010507070707" pitchFamily="18" charset="2"/>
              <a:buNone/>
            </a:pPr>
            <a:r>
              <a:rPr lang="en-US" altLang="zh-CN" sz="2400" b="1" dirty="0">
                <a:ea typeface="宋体" panose="02010600030101010101" pitchFamily="2" charset="-122"/>
              </a:rPr>
              <a:t>bool SeqQueue&lt;ElemType&gt;::IsEmpty() const</a:t>
            </a:r>
            <a:endParaRPr lang="zh-CN" altLang="zh-CN" sz="2400" b="1" dirty="0">
              <a:ea typeface="宋体" panose="02010600030101010101" pitchFamily="2" charset="-122"/>
            </a:endParaRPr>
          </a:p>
          <a:p>
            <a:pPr marL="228600" lvl="0" indent="-182245">
              <a:buFont typeface="Wingdings 2" panose="05020102010507070707" pitchFamily="18" charset="2"/>
              <a:buNone/>
            </a:pPr>
            <a:r>
              <a:rPr lang="en-US" altLang="zh-CN" sz="2400" b="1" dirty="0">
                <a:ea typeface="宋体" panose="02010600030101010101" pitchFamily="2" charset="-122"/>
              </a:rPr>
              <a:t>{</a:t>
            </a:r>
            <a:endParaRPr lang="zh-CN" altLang="zh-CN" sz="2400" b="1" dirty="0">
              <a:ea typeface="宋体" panose="02010600030101010101" pitchFamily="2" charset="-122"/>
            </a:endParaRPr>
          </a:p>
          <a:p>
            <a:pPr marL="228600" lvl="0" indent="-182245">
              <a:buFont typeface="Wingdings 2" panose="05020102010507070707" pitchFamily="18" charset="2"/>
              <a:buNone/>
            </a:pPr>
            <a:r>
              <a:rPr lang="en-US" altLang="zh-CN" sz="2400" b="1" dirty="0">
                <a:ea typeface="宋体" panose="02010600030101010101" pitchFamily="2" charset="-122"/>
              </a:rPr>
              <a:t>	  return     rear == front;</a:t>
            </a:r>
            <a:endParaRPr lang="zh-CN" altLang="zh-CN" sz="2400" b="1" dirty="0">
              <a:ea typeface="宋体" panose="02010600030101010101" pitchFamily="2" charset="-122"/>
            </a:endParaRPr>
          </a:p>
          <a:p>
            <a:pPr marL="228600" lvl="0" indent="-182245">
              <a:buFont typeface="Wingdings 2" panose="05020102010507070707" pitchFamily="18" charset="2"/>
              <a:buNone/>
            </a:pPr>
            <a:r>
              <a:rPr lang="en-US" altLang="zh-CN" sz="2400" b="1" dirty="0">
                <a:ea typeface="宋体" panose="02010600030101010101" pitchFamily="2" charset="-122"/>
              </a:rPr>
              <a:t>}</a:t>
            </a:r>
            <a:endParaRPr lang="zh-CN" altLang="zh-CN" sz="2400" b="1" dirty="0">
              <a:ea typeface="宋体" panose="02010600030101010101" pitchFamily="2" charset="-122"/>
            </a:endParaRPr>
          </a:p>
        </p:txBody>
      </p:sp>
      <p:sp>
        <p:nvSpPr>
          <p:cNvPr id="6" name="标题 1"/>
          <p:cNvSpPr txBox="1"/>
          <p:nvPr/>
        </p:nvSpPr>
        <p:spPr>
          <a:xfrm>
            <a:off x="1187623" y="188640"/>
            <a:ext cx="7754938" cy="838200"/>
          </a:xfrm>
          <a:prstGeom prst="rect">
            <a:avLst/>
          </a:prstGeom>
        </p:spPr>
        <p:txBody>
          <a:bodyPr/>
          <a:lstStyle>
            <a:lvl1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anose="020B0603020202020204" pitchFamily="34" charset="0"/>
                <a:ea typeface="方正姚体" panose="02010601030101010101" pitchFamily="2" charset="-122"/>
              </a:defRPr>
            </a:lvl2pPr>
            <a:lvl3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anose="020B0603020202020204" pitchFamily="34" charset="0"/>
                <a:ea typeface="方正姚体" panose="02010601030101010101" pitchFamily="2" charset="-122"/>
              </a:defRPr>
            </a:lvl3pPr>
            <a:lvl4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anose="020B0603020202020204" pitchFamily="34" charset="0"/>
                <a:ea typeface="方正姚体" panose="02010601030101010101" pitchFamily="2" charset="-122"/>
              </a:defRPr>
            </a:lvl4pPr>
            <a:lvl5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anose="020B0603020202020204" pitchFamily="34" charset="0"/>
                <a:ea typeface="方正姚体" panose="02010601030101010101"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19405" marR="0" lvl="0" indent="-319405" algn="r" defTabSz="914400" rtl="0" eaLnBrk="1" fontAlgn="base" latinLnBrk="0" hangingPunct="1">
              <a:lnSpc>
                <a:spcPct val="100000"/>
              </a:lnSpc>
              <a:spcBef>
                <a:spcPct val="0"/>
              </a:spcBef>
              <a:spcAft>
                <a:spcPct val="0"/>
              </a:spcAft>
              <a:buClr>
                <a:srgbClr val="C3260C"/>
              </a:buClr>
              <a:buSzPct val="128000"/>
              <a:buFont typeface="Georgia" panose="02040502050405020303" pitchFamily="18" charset="0"/>
              <a:buChar char="*"/>
              <a:defRPr/>
            </a:pPr>
            <a:r>
              <a:rPr kumimoji="0" lang="zh-CN" altLang="en-US" sz="2800" b="1" i="0" u="none" strike="noStrike" kern="1200" cap="none" spc="0" normalizeH="0" baseline="0" noProof="0" dirty="0" smtClean="0">
                <a:ln>
                  <a:noFill/>
                </a:ln>
                <a:solidFill>
                  <a:srgbClr val="00B050"/>
                </a:solidFill>
                <a:effectLst>
                  <a:reflection blurRad="6350" stA="55000" endA="300" endPos="45500" dir="5400000" sy="-100000" algn="bl" rotWithShape="0"/>
                </a:effectLst>
                <a:uLnTx/>
                <a:uFillTx/>
                <a:latin typeface="黑体" panose="02010609060101010101" pitchFamily="49" charset="-122"/>
                <a:ea typeface="黑体" panose="02010609060101010101" pitchFamily="49" charset="-122"/>
                <a:cs typeface="+mj-cs"/>
              </a:rPr>
              <a:t>判空</a:t>
            </a:r>
          </a:p>
        </p:txBody>
      </p:sp>
      <p:pic>
        <p:nvPicPr>
          <p:cNvPr id="13" name="Picture 4"/>
          <p:cNvPicPr>
            <a:picLocks noChangeAspect="1"/>
          </p:cNvPicPr>
          <p:nvPr/>
        </p:nvPicPr>
        <p:blipFill>
          <a:blip r:embed="rId2"/>
          <a:stretch>
            <a:fillRect/>
          </a:stretch>
        </p:blipFill>
        <p:spPr>
          <a:xfrm>
            <a:off x="1692275" y="3078163"/>
            <a:ext cx="5975350" cy="35290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0" y="0"/>
            <a:ext cx="9144000" cy="515938"/>
          </a:xfrm>
          <a:noFill/>
          <a:ln>
            <a:noFill/>
          </a:ln>
          <a:scene3d>
            <a:camera prst="orthographicFront"/>
            <a:lightRig rig="balanced" dir="t"/>
          </a:scene3d>
          <a:sp3d prstMaterial="plastic"/>
        </p:spPr>
        <p:txBody>
          <a:bodyPr lIns="91440" tIns="45720" rIns="91440" bIns="45720" rtlCol="0" anchor="t" anchorCtr="0">
            <a:noAutofit/>
          </a:bodyPr>
          <a:lstStyle/>
          <a:p>
            <a:pPr marL="320040" marR="0" lvl="0" indent="-320040" algn="l" defTabSz="914400" rtl="0" eaLnBrk="1" fontAlgn="auto" latinLnBrk="0" hangingPunct="1">
              <a:lnSpc>
                <a:spcPct val="100000"/>
              </a:lnSpc>
              <a:spcBef>
                <a:spcPct val="0"/>
              </a:spcBef>
              <a:spcAft>
                <a:spcPts val="0"/>
              </a:spcAft>
              <a:buClr>
                <a:schemeClr val="accent6">
                  <a:lumMod val="75000"/>
                </a:schemeClr>
              </a:buClr>
              <a:buSzPct val="128000"/>
              <a:buFont typeface="Georgia" panose="02040502050405020303" pitchFamily="18" charset="0"/>
              <a:buChar char="*"/>
              <a:defRPr/>
            </a:pPr>
            <a:r>
              <a:rPr kumimoji="0" lang="en-US" altLang="zh-CN" sz="2800" b="1" i="0" u="none" strike="noStrike" kern="1200" cap="none" spc="0" normalizeH="0" baseline="0" noProof="0" dirty="0" smtClean="0">
                <a:ln>
                  <a:noFill/>
                </a:ln>
                <a:solidFill>
                  <a:srgbClr val="0000FF"/>
                </a:solidFill>
                <a:effectLst>
                  <a:reflection blurRad="6350" stA="55000" endA="300" endPos="45500" dir="5400000" sy="-100000" algn="bl" rotWithShape="0"/>
                </a:effectLst>
                <a:uLnTx/>
                <a:uFillTx/>
                <a:latin typeface="隶书" panose="02010509060101010101" pitchFamily="49" charset="-122"/>
                <a:ea typeface="隶书" panose="02010509060101010101" pitchFamily="49" charset="-122"/>
                <a:cs typeface="+mj-cs"/>
              </a:rPr>
              <a:t>4. </a:t>
            </a:r>
            <a:r>
              <a:rPr kumimoji="0" lang="zh-CN" altLang="en-US" sz="2800" b="1" i="0" u="none" strike="noStrike" kern="1200" cap="none" spc="0" normalizeH="0" baseline="0" noProof="0" dirty="0" smtClean="0">
                <a:ln>
                  <a:noFill/>
                </a:ln>
                <a:solidFill>
                  <a:srgbClr val="0000FF"/>
                </a:solidFill>
                <a:effectLst>
                  <a:reflection blurRad="6350" stA="55000" endA="300" endPos="45500" dir="5400000" sy="-100000" algn="bl" rotWithShape="0"/>
                </a:effectLst>
                <a:uLnTx/>
                <a:uFillTx/>
                <a:latin typeface="隶书" panose="02010509060101010101" pitchFamily="49" charset="-122"/>
                <a:ea typeface="隶书" panose="02010509060101010101" pitchFamily="49" charset="-122"/>
                <a:cs typeface="+mj-cs"/>
              </a:rPr>
              <a:t>类实现</a:t>
            </a:r>
          </a:p>
        </p:txBody>
      </p:sp>
      <p:sp>
        <p:nvSpPr>
          <p:cNvPr id="49155" name="内容占位符 2"/>
          <p:cNvSpPr txBox="1"/>
          <p:nvPr/>
        </p:nvSpPr>
        <p:spPr>
          <a:xfrm>
            <a:off x="395288" y="765175"/>
            <a:ext cx="7521575" cy="5075238"/>
          </a:xfrm>
          <a:prstGeom prst="rect">
            <a:avLst/>
          </a:prstGeom>
          <a:noFill/>
          <a:ln w="9525">
            <a:noFill/>
          </a:ln>
        </p:spPr>
        <p:txBody>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228600" lvl="0" indent="-182245">
              <a:buFont typeface="Wingdings 2" panose="05020102010507070707" pitchFamily="18" charset="2"/>
              <a:buNone/>
            </a:pPr>
            <a:r>
              <a:rPr lang="en-US" altLang="zh-CN" sz="2400" b="1" dirty="0">
                <a:ea typeface="宋体" panose="02010600030101010101" pitchFamily="2" charset="-122"/>
              </a:rPr>
              <a:t>template&lt;class ElemType&gt;</a:t>
            </a:r>
            <a:endParaRPr lang="zh-CN" altLang="zh-CN" sz="2400" b="1" dirty="0">
              <a:ea typeface="宋体" panose="02010600030101010101" pitchFamily="2" charset="-122"/>
            </a:endParaRPr>
          </a:p>
          <a:p>
            <a:pPr marL="228600" lvl="0" indent="-182245">
              <a:buFont typeface="Wingdings 2" panose="05020102010507070707" pitchFamily="18" charset="2"/>
              <a:buNone/>
            </a:pPr>
            <a:r>
              <a:rPr lang="en-US" altLang="zh-CN" sz="2400" b="1" dirty="0">
                <a:ea typeface="宋体" panose="02010600030101010101" pitchFamily="2" charset="-122"/>
              </a:rPr>
              <a:t>void SeqQueue&lt;ElemType&gt;::Clear() </a:t>
            </a:r>
            <a:endParaRPr lang="zh-CN" altLang="zh-CN" sz="2400" b="1" dirty="0">
              <a:ea typeface="宋体" panose="02010600030101010101" pitchFamily="2" charset="-122"/>
            </a:endParaRPr>
          </a:p>
          <a:p>
            <a:pPr marL="228600" lvl="0" indent="-182245">
              <a:buFont typeface="Wingdings 2" panose="05020102010507070707" pitchFamily="18" charset="2"/>
              <a:buNone/>
            </a:pPr>
            <a:r>
              <a:rPr lang="en-US" altLang="zh-CN" sz="2400" b="1" dirty="0">
                <a:ea typeface="宋体" panose="02010600030101010101" pitchFamily="2" charset="-122"/>
              </a:rPr>
              <a:t>{</a:t>
            </a:r>
            <a:endParaRPr lang="zh-CN" altLang="zh-CN" sz="2400" b="1" dirty="0">
              <a:ea typeface="宋体" panose="02010600030101010101" pitchFamily="2" charset="-122"/>
            </a:endParaRPr>
          </a:p>
          <a:p>
            <a:pPr marL="228600" lvl="0" indent="-182245">
              <a:buFont typeface="Wingdings 2" panose="05020102010507070707" pitchFamily="18" charset="2"/>
              <a:buNone/>
            </a:pPr>
            <a:r>
              <a:rPr lang="en-US" altLang="zh-CN" sz="2400" b="1" dirty="0">
                <a:ea typeface="宋体" panose="02010600030101010101" pitchFamily="2" charset="-122"/>
              </a:rPr>
              <a:t>	rear = front = 0;</a:t>
            </a:r>
            <a:endParaRPr lang="zh-CN" altLang="zh-CN" sz="2400" b="1" dirty="0">
              <a:ea typeface="宋体" panose="02010600030101010101" pitchFamily="2" charset="-122"/>
            </a:endParaRPr>
          </a:p>
          <a:p>
            <a:pPr marL="228600" lvl="0" indent="-182245">
              <a:buFont typeface="Wingdings 2" panose="05020102010507070707" pitchFamily="18" charset="2"/>
              <a:buNone/>
            </a:pPr>
            <a:r>
              <a:rPr lang="en-US" altLang="zh-CN" sz="2400" b="1" dirty="0">
                <a:ea typeface="宋体" panose="02010600030101010101" pitchFamily="2" charset="-122"/>
              </a:rPr>
              <a:t>}</a:t>
            </a:r>
            <a:endParaRPr lang="zh-CN" altLang="zh-CN" sz="2400" b="1" dirty="0">
              <a:ea typeface="宋体" panose="02010600030101010101" pitchFamily="2" charset="-122"/>
            </a:endParaRPr>
          </a:p>
        </p:txBody>
      </p:sp>
      <p:sp>
        <p:nvSpPr>
          <p:cNvPr id="6" name="标题 1"/>
          <p:cNvSpPr txBox="1"/>
          <p:nvPr/>
        </p:nvSpPr>
        <p:spPr>
          <a:xfrm>
            <a:off x="1187623" y="188640"/>
            <a:ext cx="7754938" cy="838200"/>
          </a:xfrm>
          <a:prstGeom prst="rect">
            <a:avLst/>
          </a:prstGeom>
        </p:spPr>
        <p:txBody>
          <a:bodyPr/>
          <a:lstStyle>
            <a:lvl1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anose="020B0603020202020204" pitchFamily="34" charset="0"/>
                <a:ea typeface="方正姚体" panose="02010601030101010101" pitchFamily="2" charset="-122"/>
              </a:defRPr>
            </a:lvl2pPr>
            <a:lvl3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anose="020B0603020202020204" pitchFamily="34" charset="0"/>
                <a:ea typeface="方正姚体" panose="02010601030101010101" pitchFamily="2" charset="-122"/>
              </a:defRPr>
            </a:lvl3pPr>
            <a:lvl4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anose="020B0603020202020204" pitchFamily="34" charset="0"/>
                <a:ea typeface="方正姚体" panose="02010601030101010101" pitchFamily="2" charset="-122"/>
              </a:defRPr>
            </a:lvl4pPr>
            <a:lvl5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anose="020B0603020202020204" pitchFamily="34" charset="0"/>
                <a:ea typeface="方正姚体" panose="02010601030101010101"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19405" marR="0" lvl="0" indent="-319405" algn="r" defTabSz="914400" rtl="0" eaLnBrk="1" fontAlgn="base" latinLnBrk="0" hangingPunct="1">
              <a:lnSpc>
                <a:spcPct val="100000"/>
              </a:lnSpc>
              <a:spcBef>
                <a:spcPct val="0"/>
              </a:spcBef>
              <a:spcAft>
                <a:spcPct val="0"/>
              </a:spcAft>
              <a:buClr>
                <a:srgbClr val="C3260C"/>
              </a:buClr>
              <a:buSzPct val="128000"/>
              <a:buFont typeface="Georgia" panose="02040502050405020303" pitchFamily="18" charset="0"/>
              <a:buChar char="*"/>
              <a:defRPr/>
            </a:pPr>
            <a:r>
              <a:rPr kumimoji="0" lang="zh-CN" altLang="en-US" sz="2800" b="1" i="0" u="none" strike="noStrike" kern="1200" cap="none" spc="0" normalizeH="0" baseline="0" noProof="0" dirty="0" smtClean="0">
                <a:ln>
                  <a:noFill/>
                </a:ln>
                <a:solidFill>
                  <a:srgbClr val="00B050"/>
                </a:solidFill>
                <a:effectLst>
                  <a:reflection blurRad="6350" stA="55000" endA="300" endPos="45500" dir="5400000" sy="-100000" algn="bl" rotWithShape="0"/>
                </a:effectLst>
                <a:uLnTx/>
                <a:uFillTx/>
                <a:latin typeface="黑体" panose="02010609060101010101" pitchFamily="49" charset="-122"/>
                <a:ea typeface="黑体" panose="02010609060101010101" pitchFamily="49" charset="-122"/>
                <a:cs typeface="+mj-cs"/>
              </a:rPr>
              <a:t>清空</a:t>
            </a:r>
          </a:p>
        </p:txBody>
      </p:sp>
      <p:pic>
        <p:nvPicPr>
          <p:cNvPr id="13" name="Picture 4"/>
          <p:cNvPicPr>
            <a:picLocks noChangeAspect="1"/>
          </p:cNvPicPr>
          <p:nvPr/>
        </p:nvPicPr>
        <p:blipFill>
          <a:blip r:embed="rId2"/>
          <a:stretch>
            <a:fillRect/>
          </a:stretch>
        </p:blipFill>
        <p:spPr>
          <a:xfrm>
            <a:off x="1692275" y="3078163"/>
            <a:ext cx="5975350" cy="35290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0" y="0"/>
            <a:ext cx="9144000" cy="515938"/>
          </a:xfrm>
          <a:noFill/>
          <a:ln>
            <a:noFill/>
          </a:ln>
          <a:scene3d>
            <a:camera prst="orthographicFront"/>
            <a:lightRig rig="balanced" dir="t"/>
          </a:scene3d>
          <a:sp3d prstMaterial="plastic"/>
        </p:spPr>
        <p:txBody>
          <a:bodyPr lIns="91440" tIns="45720" rIns="91440" bIns="45720" rtlCol="0" anchor="t" anchorCtr="0">
            <a:noAutofit/>
          </a:bodyPr>
          <a:lstStyle/>
          <a:p>
            <a:pPr marL="320040" marR="0" lvl="0" indent="-320040" algn="l" defTabSz="914400" rtl="0" eaLnBrk="1" fontAlgn="auto" latinLnBrk="0" hangingPunct="1">
              <a:lnSpc>
                <a:spcPct val="100000"/>
              </a:lnSpc>
              <a:spcBef>
                <a:spcPct val="0"/>
              </a:spcBef>
              <a:spcAft>
                <a:spcPts val="0"/>
              </a:spcAft>
              <a:buClr>
                <a:schemeClr val="accent6">
                  <a:lumMod val="75000"/>
                </a:schemeClr>
              </a:buClr>
              <a:buSzPct val="128000"/>
              <a:buFont typeface="Georgia" panose="02040502050405020303" pitchFamily="18" charset="0"/>
              <a:buChar char="*"/>
              <a:defRPr/>
            </a:pPr>
            <a:r>
              <a:rPr kumimoji="0" lang="en-US" altLang="zh-CN" sz="2800" b="1" i="0" u="none" strike="noStrike" kern="1200" cap="none" spc="0" normalizeH="0" baseline="0" noProof="0" dirty="0" smtClean="0">
                <a:ln>
                  <a:noFill/>
                </a:ln>
                <a:solidFill>
                  <a:srgbClr val="0000FF"/>
                </a:solidFill>
                <a:effectLst>
                  <a:reflection blurRad="6350" stA="55000" endA="300" endPos="45500" dir="5400000" sy="-100000" algn="bl" rotWithShape="0"/>
                </a:effectLst>
                <a:uLnTx/>
                <a:uFillTx/>
                <a:latin typeface="隶书" panose="02010509060101010101" pitchFamily="49" charset="-122"/>
                <a:ea typeface="隶书" panose="02010509060101010101" pitchFamily="49" charset="-122"/>
                <a:cs typeface="+mj-cs"/>
              </a:rPr>
              <a:t>4. </a:t>
            </a:r>
            <a:r>
              <a:rPr kumimoji="0" lang="zh-CN" altLang="en-US" sz="2800" b="1" i="0" u="none" strike="noStrike" kern="1200" cap="none" spc="0" normalizeH="0" baseline="0" noProof="0" dirty="0" smtClean="0">
                <a:ln>
                  <a:noFill/>
                </a:ln>
                <a:solidFill>
                  <a:srgbClr val="0000FF"/>
                </a:solidFill>
                <a:effectLst>
                  <a:reflection blurRad="6350" stA="55000" endA="300" endPos="45500" dir="5400000" sy="-100000" algn="bl" rotWithShape="0"/>
                </a:effectLst>
                <a:uLnTx/>
                <a:uFillTx/>
                <a:latin typeface="隶书" panose="02010509060101010101" pitchFamily="49" charset="-122"/>
                <a:ea typeface="隶书" panose="02010509060101010101" pitchFamily="49" charset="-122"/>
                <a:cs typeface="+mj-cs"/>
              </a:rPr>
              <a:t>类实现</a:t>
            </a:r>
          </a:p>
        </p:txBody>
      </p:sp>
      <p:sp>
        <p:nvSpPr>
          <p:cNvPr id="50179" name="内容占位符 2"/>
          <p:cNvSpPr txBox="1"/>
          <p:nvPr/>
        </p:nvSpPr>
        <p:spPr>
          <a:xfrm>
            <a:off x="395288" y="765175"/>
            <a:ext cx="8748712" cy="5075238"/>
          </a:xfrm>
          <a:prstGeom prst="rect">
            <a:avLst/>
          </a:prstGeom>
          <a:noFill/>
          <a:ln w="9525">
            <a:noFill/>
          </a:ln>
        </p:spPr>
        <p:txBody>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228600" lvl="0" indent="-182245">
              <a:buFont typeface="Wingdings 2" panose="05020102010507070707" pitchFamily="18" charset="2"/>
              <a:buNone/>
            </a:pPr>
            <a:r>
              <a:rPr lang="en-US" altLang="zh-CN" sz="2400" b="1" dirty="0">
                <a:ea typeface="宋体" panose="02010600030101010101" pitchFamily="2" charset="-122"/>
              </a:rPr>
              <a:t>template&lt;class ElemType&gt;</a:t>
            </a:r>
            <a:endParaRPr lang="zh-CN" altLang="zh-CN" sz="2400" b="1" dirty="0">
              <a:ea typeface="宋体" panose="02010600030101010101" pitchFamily="2" charset="-122"/>
            </a:endParaRPr>
          </a:p>
          <a:p>
            <a:pPr marL="228600" lvl="0" indent="-182245">
              <a:buFont typeface="Wingdings 2" panose="05020102010507070707" pitchFamily="18" charset="2"/>
              <a:buNone/>
            </a:pPr>
            <a:r>
              <a:rPr lang="en-US" altLang="zh-CN" sz="2400" b="1" dirty="0">
                <a:ea typeface="宋体" panose="02010600030101010101" pitchFamily="2" charset="-122"/>
              </a:rPr>
              <a:t>Status SeqQueue&lt;ElemType&gt;::EnQueue(const ElemType e)</a:t>
            </a:r>
            <a:endParaRPr lang="zh-CN" altLang="zh-CN" sz="2400" b="1" dirty="0">
              <a:ea typeface="宋体" panose="02010600030101010101" pitchFamily="2" charset="-122"/>
            </a:endParaRPr>
          </a:p>
          <a:p>
            <a:pPr marL="228600" lvl="0" indent="-182245">
              <a:buFont typeface="Wingdings 2" panose="05020102010507070707" pitchFamily="18" charset="2"/>
              <a:buNone/>
            </a:pPr>
            <a:r>
              <a:rPr lang="en-US" altLang="zh-CN" sz="2400" b="1" dirty="0">
                <a:ea typeface="宋体" panose="02010600030101010101" pitchFamily="2" charset="-122"/>
              </a:rPr>
              <a:t>{</a:t>
            </a:r>
            <a:endParaRPr lang="zh-CN" altLang="zh-CN" sz="2400" b="1" dirty="0">
              <a:ea typeface="宋体" panose="02010600030101010101" pitchFamily="2" charset="-122"/>
            </a:endParaRPr>
          </a:p>
          <a:p>
            <a:pPr marL="228600" lvl="0" indent="-182245">
              <a:buFont typeface="Wingdings 2" panose="05020102010507070707" pitchFamily="18" charset="2"/>
              <a:buNone/>
            </a:pPr>
            <a:r>
              <a:rPr lang="en-US" altLang="zh-CN" sz="2400" b="1" dirty="0">
                <a:ea typeface="宋体" panose="02010600030101010101" pitchFamily="2" charset="-122"/>
              </a:rPr>
              <a:t>	if ((rear + 1) % maxSize == front)</a:t>
            </a:r>
            <a:endParaRPr lang="zh-CN" altLang="zh-CN" sz="2400" b="1" dirty="0">
              <a:ea typeface="宋体" panose="02010600030101010101" pitchFamily="2" charset="-122"/>
            </a:endParaRPr>
          </a:p>
          <a:p>
            <a:pPr marL="228600" lvl="0" indent="-182245">
              <a:buFont typeface="Wingdings 2" panose="05020102010507070707" pitchFamily="18" charset="2"/>
              <a:buNone/>
            </a:pPr>
            <a:r>
              <a:rPr lang="en-US" altLang="zh-CN" sz="2400" b="1" dirty="0">
                <a:ea typeface="宋体" panose="02010600030101010101" pitchFamily="2" charset="-122"/>
              </a:rPr>
              <a:t>		return OVER_FLOW;</a:t>
            </a:r>
            <a:endParaRPr lang="zh-CN" altLang="zh-CN" sz="2400" b="1" dirty="0">
              <a:ea typeface="宋体" panose="02010600030101010101" pitchFamily="2" charset="-122"/>
            </a:endParaRPr>
          </a:p>
          <a:p>
            <a:pPr marL="228600" lvl="0" indent="-182245">
              <a:buFont typeface="Wingdings 2" panose="05020102010507070707" pitchFamily="18" charset="2"/>
              <a:buNone/>
            </a:pPr>
            <a:r>
              <a:rPr lang="en-US" altLang="zh-CN" sz="2400" b="1" dirty="0">
                <a:ea typeface="宋体" panose="02010600030101010101" pitchFamily="2" charset="-122"/>
              </a:rPr>
              <a:t>	else	{	</a:t>
            </a:r>
            <a:endParaRPr lang="zh-CN" altLang="zh-CN" sz="2400" b="1" dirty="0">
              <a:ea typeface="宋体" panose="02010600030101010101" pitchFamily="2" charset="-122"/>
            </a:endParaRPr>
          </a:p>
          <a:p>
            <a:pPr marL="228600" lvl="0" indent="-182245">
              <a:buFont typeface="Wingdings 2" panose="05020102010507070707" pitchFamily="18" charset="2"/>
              <a:buNone/>
            </a:pPr>
            <a:r>
              <a:rPr lang="en-US" altLang="zh-CN" sz="2400" b="1" dirty="0">
                <a:ea typeface="宋体" panose="02010600030101010101" pitchFamily="2" charset="-122"/>
              </a:rPr>
              <a:t>		elems[rear] = e;		</a:t>
            </a:r>
            <a:endParaRPr lang="zh-CN" altLang="zh-CN" sz="2400" b="1" dirty="0">
              <a:ea typeface="宋体" panose="02010600030101010101" pitchFamily="2" charset="-122"/>
            </a:endParaRPr>
          </a:p>
          <a:p>
            <a:pPr marL="228600" lvl="0" indent="-182245">
              <a:buFont typeface="Wingdings 2" panose="05020102010507070707" pitchFamily="18" charset="2"/>
              <a:buNone/>
            </a:pPr>
            <a:r>
              <a:rPr lang="en-US" altLang="zh-CN" sz="2400" b="1" dirty="0">
                <a:ea typeface="宋体" panose="02010600030101010101" pitchFamily="2" charset="-122"/>
              </a:rPr>
              <a:t>		rear = (rear + 1) % maxSize;	</a:t>
            </a:r>
            <a:endParaRPr lang="zh-CN" altLang="zh-CN" sz="2400" b="1" dirty="0">
              <a:ea typeface="宋体" panose="02010600030101010101" pitchFamily="2" charset="-122"/>
            </a:endParaRPr>
          </a:p>
          <a:p>
            <a:pPr marL="228600" lvl="0" indent="-182245">
              <a:buFont typeface="Wingdings 2" panose="05020102010507070707" pitchFamily="18" charset="2"/>
              <a:buNone/>
            </a:pPr>
            <a:r>
              <a:rPr lang="en-US" altLang="zh-CN" sz="2400" b="1" dirty="0">
                <a:ea typeface="宋体" panose="02010600030101010101" pitchFamily="2" charset="-122"/>
              </a:rPr>
              <a:t>		return SUCCESS;</a:t>
            </a:r>
            <a:endParaRPr lang="zh-CN" altLang="zh-CN" sz="2400" b="1" dirty="0">
              <a:ea typeface="宋体" panose="02010600030101010101" pitchFamily="2" charset="-122"/>
            </a:endParaRPr>
          </a:p>
          <a:p>
            <a:pPr marL="228600" lvl="0" indent="-182245">
              <a:buFont typeface="Wingdings 2" panose="05020102010507070707" pitchFamily="18" charset="2"/>
              <a:buNone/>
            </a:pPr>
            <a:r>
              <a:rPr lang="en-US" altLang="zh-CN" sz="2400" b="1" dirty="0">
                <a:ea typeface="宋体" panose="02010600030101010101" pitchFamily="2" charset="-122"/>
              </a:rPr>
              <a:t>	}</a:t>
            </a:r>
            <a:endParaRPr lang="zh-CN" altLang="zh-CN" sz="2400" b="1" dirty="0">
              <a:ea typeface="宋体" panose="02010600030101010101" pitchFamily="2" charset="-122"/>
            </a:endParaRPr>
          </a:p>
          <a:p>
            <a:pPr marL="228600" lvl="0" indent="-182245">
              <a:buFont typeface="Wingdings 2" panose="05020102010507070707" pitchFamily="18" charset="2"/>
              <a:buNone/>
            </a:pPr>
            <a:r>
              <a:rPr lang="en-US" altLang="zh-CN" sz="2400" b="1" dirty="0">
                <a:ea typeface="宋体" panose="02010600030101010101" pitchFamily="2" charset="-122"/>
              </a:rPr>
              <a:t>}</a:t>
            </a:r>
            <a:endParaRPr lang="zh-CN" altLang="zh-CN" sz="2400" b="1" dirty="0">
              <a:ea typeface="宋体" panose="02010600030101010101" pitchFamily="2" charset="-122"/>
            </a:endParaRPr>
          </a:p>
        </p:txBody>
      </p:sp>
      <p:sp>
        <p:nvSpPr>
          <p:cNvPr id="6" name="标题 1"/>
          <p:cNvSpPr txBox="1"/>
          <p:nvPr/>
        </p:nvSpPr>
        <p:spPr>
          <a:xfrm>
            <a:off x="1187623" y="188640"/>
            <a:ext cx="7754938" cy="838200"/>
          </a:xfrm>
          <a:prstGeom prst="rect">
            <a:avLst/>
          </a:prstGeom>
        </p:spPr>
        <p:txBody>
          <a:bodyPr/>
          <a:lstStyle>
            <a:lvl1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anose="020B0603020202020204" pitchFamily="34" charset="0"/>
                <a:ea typeface="方正姚体" panose="02010601030101010101" pitchFamily="2" charset="-122"/>
              </a:defRPr>
            </a:lvl2pPr>
            <a:lvl3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anose="020B0603020202020204" pitchFamily="34" charset="0"/>
                <a:ea typeface="方正姚体" panose="02010601030101010101" pitchFamily="2" charset="-122"/>
              </a:defRPr>
            </a:lvl3pPr>
            <a:lvl4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anose="020B0603020202020204" pitchFamily="34" charset="0"/>
                <a:ea typeface="方正姚体" panose="02010601030101010101" pitchFamily="2" charset="-122"/>
              </a:defRPr>
            </a:lvl4pPr>
            <a:lvl5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anose="020B0603020202020204" pitchFamily="34" charset="0"/>
                <a:ea typeface="方正姚体" panose="02010601030101010101"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19405" marR="0" lvl="0" indent="-319405" algn="r" defTabSz="914400" rtl="0" eaLnBrk="1" fontAlgn="base" latinLnBrk="0" hangingPunct="1">
              <a:lnSpc>
                <a:spcPct val="100000"/>
              </a:lnSpc>
              <a:spcBef>
                <a:spcPct val="0"/>
              </a:spcBef>
              <a:spcAft>
                <a:spcPct val="0"/>
              </a:spcAft>
              <a:buClr>
                <a:srgbClr val="C3260C"/>
              </a:buClr>
              <a:buSzPct val="128000"/>
              <a:buFont typeface="Georgia" panose="02040502050405020303" pitchFamily="18" charset="0"/>
              <a:buChar char="*"/>
              <a:defRPr/>
            </a:pPr>
            <a:r>
              <a:rPr kumimoji="0" lang="zh-CN" altLang="en-US" sz="2800" b="1" i="0" u="none" strike="noStrike" kern="1200" cap="none" spc="0" normalizeH="0" baseline="0" noProof="0" dirty="0" smtClean="0">
                <a:ln>
                  <a:noFill/>
                </a:ln>
                <a:solidFill>
                  <a:srgbClr val="00B050"/>
                </a:solidFill>
                <a:effectLst>
                  <a:reflection blurRad="6350" stA="55000" endA="300" endPos="45500" dir="5400000" sy="-100000" algn="bl" rotWithShape="0"/>
                </a:effectLst>
                <a:uLnTx/>
                <a:uFillTx/>
                <a:latin typeface="黑体" panose="02010609060101010101" pitchFamily="49" charset="-122"/>
                <a:ea typeface="黑体" panose="02010609060101010101" pitchFamily="49" charset="-122"/>
                <a:cs typeface="+mj-cs"/>
              </a:rPr>
              <a:t>入队</a:t>
            </a:r>
          </a:p>
        </p:txBody>
      </p:sp>
      <p:pic>
        <p:nvPicPr>
          <p:cNvPr id="13" name="Picture 4"/>
          <p:cNvPicPr>
            <a:picLocks noChangeAspect="1"/>
          </p:cNvPicPr>
          <p:nvPr/>
        </p:nvPicPr>
        <p:blipFill>
          <a:blip r:embed="rId2"/>
          <a:stretch>
            <a:fillRect/>
          </a:stretch>
        </p:blipFill>
        <p:spPr>
          <a:xfrm>
            <a:off x="4749800" y="4476750"/>
            <a:ext cx="4032250" cy="23812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0" y="0"/>
            <a:ext cx="9144000" cy="515938"/>
          </a:xfrm>
          <a:noFill/>
          <a:ln>
            <a:noFill/>
          </a:ln>
          <a:scene3d>
            <a:camera prst="orthographicFront"/>
            <a:lightRig rig="balanced" dir="t"/>
          </a:scene3d>
          <a:sp3d prstMaterial="plastic"/>
        </p:spPr>
        <p:txBody>
          <a:bodyPr lIns="91440" tIns="45720" rIns="91440" bIns="45720" rtlCol="0" anchor="t" anchorCtr="0">
            <a:noAutofit/>
          </a:bodyPr>
          <a:lstStyle/>
          <a:p>
            <a:pPr marL="320040" marR="0" lvl="0" indent="-320040" algn="l" defTabSz="914400" rtl="0" eaLnBrk="1" fontAlgn="auto" latinLnBrk="0" hangingPunct="1">
              <a:lnSpc>
                <a:spcPct val="100000"/>
              </a:lnSpc>
              <a:spcBef>
                <a:spcPct val="0"/>
              </a:spcBef>
              <a:spcAft>
                <a:spcPts val="0"/>
              </a:spcAft>
              <a:buClr>
                <a:schemeClr val="accent6">
                  <a:lumMod val="75000"/>
                </a:schemeClr>
              </a:buClr>
              <a:buSzPct val="128000"/>
              <a:buFont typeface="Georgia" panose="02040502050405020303" pitchFamily="18" charset="0"/>
              <a:buChar char="*"/>
              <a:defRPr/>
            </a:pPr>
            <a:r>
              <a:rPr kumimoji="0" lang="en-US" altLang="zh-CN" sz="2800" b="1" i="0" u="none" strike="noStrike" kern="1200" cap="none" spc="0" normalizeH="0" baseline="0" noProof="0" dirty="0" smtClean="0">
                <a:ln>
                  <a:noFill/>
                </a:ln>
                <a:solidFill>
                  <a:srgbClr val="0000FF"/>
                </a:solidFill>
                <a:effectLst>
                  <a:reflection blurRad="6350" stA="55000" endA="300" endPos="45500" dir="5400000" sy="-100000" algn="bl" rotWithShape="0"/>
                </a:effectLst>
                <a:uLnTx/>
                <a:uFillTx/>
                <a:latin typeface="隶书" panose="02010509060101010101" pitchFamily="49" charset="-122"/>
                <a:ea typeface="隶书" panose="02010509060101010101" pitchFamily="49" charset="-122"/>
                <a:cs typeface="+mj-cs"/>
              </a:rPr>
              <a:t>4. </a:t>
            </a:r>
            <a:r>
              <a:rPr kumimoji="0" lang="zh-CN" altLang="en-US" sz="2800" b="1" i="0" u="none" strike="noStrike" kern="1200" cap="none" spc="0" normalizeH="0" baseline="0" noProof="0" dirty="0" smtClean="0">
                <a:ln>
                  <a:noFill/>
                </a:ln>
                <a:solidFill>
                  <a:srgbClr val="0000FF"/>
                </a:solidFill>
                <a:effectLst>
                  <a:reflection blurRad="6350" stA="55000" endA="300" endPos="45500" dir="5400000" sy="-100000" algn="bl" rotWithShape="0"/>
                </a:effectLst>
                <a:uLnTx/>
                <a:uFillTx/>
                <a:latin typeface="隶书" panose="02010509060101010101" pitchFamily="49" charset="-122"/>
                <a:ea typeface="隶书" panose="02010509060101010101" pitchFamily="49" charset="-122"/>
                <a:cs typeface="+mj-cs"/>
              </a:rPr>
              <a:t>类实现</a:t>
            </a:r>
          </a:p>
        </p:txBody>
      </p:sp>
      <p:sp>
        <p:nvSpPr>
          <p:cNvPr id="51203" name="内容占位符 2"/>
          <p:cNvSpPr txBox="1"/>
          <p:nvPr/>
        </p:nvSpPr>
        <p:spPr>
          <a:xfrm>
            <a:off x="395288" y="765175"/>
            <a:ext cx="7521575" cy="5075238"/>
          </a:xfrm>
          <a:prstGeom prst="rect">
            <a:avLst/>
          </a:prstGeom>
          <a:noFill/>
          <a:ln w="9525">
            <a:noFill/>
          </a:ln>
        </p:spPr>
        <p:txBody>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228600" lvl="0" indent="-182245">
              <a:buFont typeface="Wingdings 2" panose="05020102010507070707" pitchFamily="18" charset="2"/>
              <a:buNone/>
            </a:pPr>
            <a:r>
              <a:rPr lang="en-US" altLang="zh-CN" sz="2400" b="1" dirty="0">
                <a:ea typeface="宋体" panose="02010600030101010101" pitchFamily="2" charset="-122"/>
              </a:rPr>
              <a:t>template&lt;class ElemType&gt;</a:t>
            </a:r>
            <a:endParaRPr lang="zh-CN" altLang="zh-CN" sz="2400" b="1" dirty="0">
              <a:ea typeface="宋体" panose="02010600030101010101" pitchFamily="2" charset="-122"/>
            </a:endParaRPr>
          </a:p>
          <a:p>
            <a:pPr marL="228600" lvl="0" indent="-182245">
              <a:buFont typeface="Wingdings 2" panose="05020102010507070707" pitchFamily="18" charset="2"/>
              <a:buNone/>
            </a:pPr>
            <a:r>
              <a:rPr lang="en-US" altLang="zh-CN" sz="2400" b="1" dirty="0">
                <a:ea typeface="宋体" panose="02010600030101010101" pitchFamily="2" charset="-122"/>
              </a:rPr>
              <a:t>Status SeqQueue&lt;ElemType&gt;::GetHead(ElemType &amp;e) const</a:t>
            </a:r>
            <a:endParaRPr lang="zh-CN" altLang="zh-CN" sz="2400" b="1" dirty="0">
              <a:ea typeface="宋体" panose="02010600030101010101" pitchFamily="2" charset="-122"/>
            </a:endParaRPr>
          </a:p>
          <a:p>
            <a:pPr marL="228600" lvl="0" indent="-182245">
              <a:buFont typeface="Wingdings 2" panose="05020102010507070707" pitchFamily="18" charset="2"/>
              <a:buNone/>
            </a:pPr>
            <a:r>
              <a:rPr lang="en-US" altLang="zh-CN" sz="2400" b="1" dirty="0">
                <a:ea typeface="宋体" panose="02010600030101010101" pitchFamily="2" charset="-122"/>
              </a:rPr>
              <a:t>{</a:t>
            </a:r>
            <a:endParaRPr lang="zh-CN" altLang="zh-CN" sz="2400" b="1" dirty="0">
              <a:ea typeface="宋体" panose="02010600030101010101" pitchFamily="2" charset="-122"/>
            </a:endParaRPr>
          </a:p>
          <a:p>
            <a:pPr marL="228600" lvl="0" indent="-182245">
              <a:buFont typeface="Wingdings 2" panose="05020102010507070707" pitchFamily="18" charset="2"/>
              <a:buNone/>
            </a:pPr>
            <a:r>
              <a:rPr lang="en-US" altLang="zh-CN" sz="2400" b="1" dirty="0">
                <a:ea typeface="宋体" panose="02010600030101010101" pitchFamily="2" charset="-122"/>
              </a:rPr>
              <a:t>	if (!Empty()) 	{ </a:t>
            </a:r>
            <a:endParaRPr lang="zh-CN" altLang="zh-CN" sz="2400" b="1" dirty="0">
              <a:ea typeface="宋体" panose="02010600030101010101" pitchFamily="2" charset="-122"/>
            </a:endParaRPr>
          </a:p>
          <a:p>
            <a:pPr marL="228600" lvl="0" indent="-182245">
              <a:buFont typeface="Wingdings 2" panose="05020102010507070707" pitchFamily="18" charset="2"/>
              <a:buNone/>
            </a:pPr>
            <a:r>
              <a:rPr lang="en-US" altLang="zh-CN" sz="2400" b="1" dirty="0">
                <a:ea typeface="宋体" panose="02010600030101010101" pitchFamily="2" charset="-122"/>
              </a:rPr>
              <a:t>		e = elems[front];	</a:t>
            </a:r>
            <a:endParaRPr lang="zh-CN" altLang="zh-CN" sz="2400" b="1" dirty="0">
              <a:ea typeface="宋体" panose="02010600030101010101" pitchFamily="2" charset="-122"/>
            </a:endParaRPr>
          </a:p>
          <a:p>
            <a:pPr marL="228600" lvl="0" indent="-182245">
              <a:buFont typeface="Wingdings 2" panose="05020102010507070707" pitchFamily="18" charset="2"/>
              <a:buNone/>
            </a:pPr>
            <a:r>
              <a:rPr lang="en-US" altLang="zh-CN" sz="2400" b="1" dirty="0">
                <a:ea typeface="宋体" panose="02010600030101010101" pitchFamily="2" charset="-122"/>
              </a:rPr>
              <a:t>		return SUCCESS;</a:t>
            </a:r>
            <a:endParaRPr lang="zh-CN" altLang="zh-CN" sz="2400" b="1" dirty="0">
              <a:ea typeface="宋体" panose="02010600030101010101" pitchFamily="2" charset="-122"/>
            </a:endParaRPr>
          </a:p>
          <a:p>
            <a:pPr marL="228600" lvl="0" indent="-182245">
              <a:buFont typeface="Wingdings 2" panose="05020102010507070707" pitchFamily="18" charset="2"/>
              <a:buNone/>
            </a:pPr>
            <a:r>
              <a:rPr lang="en-US" altLang="zh-CN" sz="2400" b="1" dirty="0">
                <a:ea typeface="宋体" panose="02010600030101010101" pitchFamily="2" charset="-122"/>
              </a:rPr>
              <a:t>	}</a:t>
            </a:r>
            <a:endParaRPr lang="zh-CN" altLang="zh-CN" sz="2400" b="1" dirty="0">
              <a:ea typeface="宋体" panose="02010600030101010101" pitchFamily="2" charset="-122"/>
            </a:endParaRPr>
          </a:p>
          <a:p>
            <a:pPr marL="228600" lvl="0" indent="-182245">
              <a:buFont typeface="Wingdings 2" panose="05020102010507070707" pitchFamily="18" charset="2"/>
              <a:buNone/>
            </a:pPr>
            <a:r>
              <a:rPr lang="en-US" altLang="zh-CN" sz="2400" b="1" dirty="0">
                <a:ea typeface="宋体" panose="02010600030101010101" pitchFamily="2" charset="-122"/>
              </a:rPr>
              <a:t>	else</a:t>
            </a:r>
            <a:endParaRPr lang="zh-CN" altLang="zh-CN" sz="2400" b="1" dirty="0">
              <a:ea typeface="宋体" panose="02010600030101010101" pitchFamily="2" charset="-122"/>
            </a:endParaRPr>
          </a:p>
          <a:p>
            <a:pPr marL="228600" lvl="0" indent="-182245">
              <a:buFont typeface="Wingdings 2" panose="05020102010507070707" pitchFamily="18" charset="2"/>
              <a:buNone/>
            </a:pPr>
            <a:r>
              <a:rPr lang="en-US" altLang="zh-CN" sz="2400" b="1" dirty="0">
                <a:ea typeface="宋体" panose="02010600030101010101" pitchFamily="2" charset="-122"/>
              </a:rPr>
              <a:t>		return UNDER_FLOW;</a:t>
            </a:r>
            <a:endParaRPr lang="zh-CN" altLang="zh-CN" sz="2400" b="1" dirty="0">
              <a:ea typeface="宋体" panose="02010600030101010101" pitchFamily="2" charset="-122"/>
            </a:endParaRPr>
          </a:p>
          <a:p>
            <a:pPr marL="228600" lvl="0" indent="-182245">
              <a:buFont typeface="Wingdings 2" panose="05020102010507070707" pitchFamily="18" charset="2"/>
              <a:buNone/>
            </a:pPr>
            <a:r>
              <a:rPr lang="en-US" altLang="zh-CN" sz="2400" b="1" dirty="0">
                <a:ea typeface="宋体" panose="02010600030101010101" pitchFamily="2" charset="-122"/>
              </a:rPr>
              <a:t>}</a:t>
            </a:r>
            <a:endParaRPr lang="zh-CN" altLang="zh-CN" sz="2400" b="1" dirty="0">
              <a:ea typeface="宋体" panose="02010600030101010101" pitchFamily="2" charset="-122"/>
            </a:endParaRPr>
          </a:p>
        </p:txBody>
      </p:sp>
      <p:sp>
        <p:nvSpPr>
          <p:cNvPr id="6" name="标题 1"/>
          <p:cNvSpPr txBox="1"/>
          <p:nvPr/>
        </p:nvSpPr>
        <p:spPr>
          <a:xfrm>
            <a:off x="1187623" y="188640"/>
            <a:ext cx="7754938" cy="838200"/>
          </a:xfrm>
          <a:prstGeom prst="rect">
            <a:avLst/>
          </a:prstGeom>
        </p:spPr>
        <p:txBody>
          <a:bodyPr/>
          <a:lstStyle>
            <a:lvl1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anose="020B0603020202020204" pitchFamily="34" charset="0"/>
                <a:ea typeface="方正姚体" panose="02010601030101010101" pitchFamily="2" charset="-122"/>
              </a:defRPr>
            </a:lvl2pPr>
            <a:lvl3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anose="020B0603020202020204" pitchFamily="34" charset="0"/>
                <a:ea typeface="方正姚体" panose="02010601030101010101" pitchFamily="2" charset="-122"/>
              </a:defRPr>
            </a:lvl3pPr>
            <a:lvl4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anose="020B0603020202020204" pitchFamily="34" charset="0"/>
                <a:ea typeface="方正姚体" panose="02010601030101010101" pitchFamily="2" charset="-122"/>
              </a:defRPr>
            </a:lvl4pPr>
            <a:lvl5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anose="020B0603020202020204" pitchFamily="34" charset="0"/>
                <a:ea typeface="方正姚体" panose="02010601030101010101"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19405" marR="0" lvl="0" indent="-319405" algn="r" defTabSz="914400" rtl="0" eaLnBrk="1" fontAlgn="base" latinLnBrk="0" hangingPunct="1">
              <a:lnSpc>
                <a:spcPct val="100000"/>
              </a:lnSpc>
              <a:spcBef>
                <a:spcPct val="0"/>
              </a:spcBef>
              <a:spcAft>
                <a:spcPct val="0"/>
              </a:spcAft>
              <a:buClr>
                <a:srgbClr val="C3260C"/>
              </a:buClr>
              <a:buSzPct val="128000"/>
              <a:buFont typeface="Georgia" panose="02040502050405020303" pitchFamily="18" charset="0"/>
              <a:buChar char="*"/>
              <a:defRPr/>
            </a:pPr>
            <a:r>
              <a:rPr kumimoji="0" lang="zh-CN" altLang="en-US" sz="2800" b="1" i="0" u="none" strike="noStrike" kern="1200" cap="none" spc="0" normalizeH="0" baseline="0" noProof="0" dirty="0" smtClean="0">
                <a:ln>
                  <a:noFill/>
                </a:ln>
                <a:solidFill>
                  <a:srgbClr val="00B050"/>
                </a:solidFill>
                <a:effectLst>
                  <a:reflection blurRad="6350" stA="55000" endA="300" endPos="45500" dir="5400000" sy="-100000" algn="bl" rotWithShape="0"/>
                </a:effectLst>
                <a:uLnTx/>
                <a:uFillTx/>
                <a:latin typeface="黑体" panose="02010609060101010101" pitchFamily="49" charset="-122"/>
                <a:ea typeface="黑体" panose="02010609060101010101" pitchFamily="49" charset="-122"/>
                <a:cs typeface="+mj-cs"/>
              </a:rPr>
              <a:t>取队头元素</a:t>
            </a:r>
          </a:p>
        </p:txBody>
      </p:sp>
      <p:pic>
        <p:nvPicPr>
          <p:cNvPr id="13" name="Picture 4"/>
          <p:cNvPicPr>
            <a:picLocks noChangeAspect="1"/>
          </p:cNvPicPr>
          <p:nvPr/>
        </p:nvPicPr>
        <p:blipFill>
          <a:blip r:embed="rId2"/>
          <a:stretch>
            <a:fillRect/>
          </a:stretch>
        </p:blipFill>
        <p:spPr>
          <a:xfrm>
            <a:off x="4787900" y="2205038"/>
            <a:ext cx="3917950" cy="23145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0" y="0"/>
            <a:ext cx="9144000" cy="515938"/>
          </a:xfrm>
          <a:noFill/>
          <a:ln>
            <a:noFill/>
          </a:ln>
          <a:scene3d>
            <a:camera prst="orthographicFront"/>
            <a:lightRig rig="balanced" dir="t"/>
          </a:scene3d>
          <a:sp3d prstMaterial="plastic"/>
        </p:spPr>
        <p:txBody>
          <a:bodyPr lIns="91440" tIns="45720" rIns="91440" bIns="45720" rtlCol="0" anchor="t" anchorCtr="0">
            <a:noAutofit/>
          </a:bodyPr>
          <a:lstStyle/>
          <a:p>
            <a:pPr marL="320040" marR="0" lvl="0" indent="-320040" algn="l" defTabSz="914400" rtl="0" eaLnBrk="1" fontAlgn="auto" latinLnBrk="0" hangingPunct="1">
              <a:lnSpc>
                <a:spcPct val="100000"/>
              </a:lnSpc>
              <a:spcBef>
                <a:spcPct val="0"/>
              </a:spcBef>
              <a:spcAft>
                <a:spcPts val="0"/>
              </a:spcAft>
              <a:buClr>
                <a:schemeClr val="accent6">
                  <a:lumMod val="75000"/>
                </a:schemeClr>
              </a:buClr>
              <a:buSzPct val="128000"/>
              <a:buFont typeface="Georgia" panose="02040502050405020303" pitchFamily="18" charset="0"/>
              <a:buChar char="*"/>
              <a:defRPr/>
            </a:pPr>
            <a:r>
              <a:rPr kumimoji="0" lang="en-US" altLang="zh-CN" sz="2800" b="1" i="0" u="none" strike="noStrike" kern="1200" cap="none" spc="0" normalizeH="0" baseline="0" noProof="0" dirty="0" smtClean="0">
                <a:ln>
                  <a:noFill/>
                </a:ln>
                <a:solidFill>
                  <a:srgbClr val="0000FF"/>
                </a:solidFill>
                <a:effectLst>
                  <a:reflection blurRad="6350" stA="55000" endA="300" endPos="45500" dir="5400000" sy="-100000" algn="bl" rotWithShape="0"/>
                </a:effectLst>
                <a:uLnTx/>
                <a:uFillTx/>
                <a:latin typeface="隶书" panose="02010509060101010101" pitchFamily="49" charset="-122"/>
                <a:ea typeface="隶书" panose="02010509060101010101" pitchFamily="49" charset="-122"/>
                <a:cs typeface="+mj-cs"/>
              </a:rPr>
              <a:t>4. </a:t>
            </a:r>
            <a:r>
              <a:rPr kumimoji="0" lang="zh-CN" altLang="en-US" sz="2800" b="1" i="0" u="none" strike="noStrike" kern="1200" cap="none" spc="0" normalizeH="0" baseline="0" noProof="0" dirty="0" smtClean="0">
                <a:ln>
                  <a:noFill/>
                </a:ln>
                <a:solidFill>
                  <a:srgbClr val="0000FF"/>
                </a:solidFill>
                <a:effectLst>
                  <a:reflection blurRad="6350" stA="55000" endA="300" endPos="45500" dir="5400000" sy="-100000" algn="bl" rotWithShape="0"/>
                </a:effectLst>
                <a:uLnTx/>
                <a:uFillTx/>
                <a:latin typeface="隶书" panose="02010509060101010101" pitchFamily="49" charset="-122"/>
                <a:ea typeface="隶书" panose="02010509060101010101" pitchFamily="49" charset="-122"/>
                <a:cs typeface="+mj-cs"/>
              </a:rPr>
              <a:t>类实现</a:t>
            </a:r>
          </a:p>
        </p:txBody>
      </p:sp>
      <p:sp>
        <p:nvSpPr>
          <p:cNvPr id="52227" name="内容占位符 2"/>
          <p:cNvSpPr txBox="1"/>
          <p:nvPr/>
        </p:nvSpPr>
        <p:spPr>
          <a:xfrm>
            <a:off x="395288" y="765175"/>
            <a:ext cx="8547100" cy="5075238"/>
          </a:xfrm>
          <a:prstGeom prst="rect">
            <a:avLst/>
          </a:prstGeom>
          <a:noFill/>
          <a:ln w="9525">
            <a:noFill/>
          </a:ln>
        </p:spPr>
        <p:txBody>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228600" lvl="0" indent="-182245">
              <a:buFont typeface="Wingdings 2" panose="05020102010507070707" pitchFamily="18" charset="2"/>
              <a:buNone/>
            </a:pPr>
            <a:r>
              <a:rPr lang="en-US" altLang="zh-CN" sz="2400" b="1" dirty="0">
                <a:ea typeface="宋体" panose="02010600030101010101" pitchFamily="2" charset="-122"/>
              </a:rPr>
              <a:t>template&lt;class ElemType&gt;</a:t>
            </a:r>
            <a:endParaRPr lang="zh-CN" altLang="zh-CN" sz="2400" b="1" dirty="0">
              <a:ea typeface="宋体" panose="02010600030101010101" pitchFamily="2" charset="-122"/>
            </a:endParaRPr>
          </a:p>
          <a:p>
            <a:pPr marL="228600" lvl="0" indent="-182245">
              <a:buFont typeface="Wingdings 2" panose="05020102010507070707" pitchFamily="18" charset="2"/>
              <a:buNone/>
            </a:pPr>
            <a:r>
              <a:rPr lang="en-US" altLang="zh-CN" sz="2400" b="1" dirty="0">
                <a:ea typeface="宋体" panose="02010600030101010101" pitchFamily="2" charset="-122"/>
              </a:rPr>
              <a:t>Status SeqQueue&lt;ElemType&gt;::DelQueue(ElemType &amp;e)</a:t>
            </a:r>
            <a:endParaRPr lang="zh-CN" altLang="zh-CN" sz="2400" b="1" dirty="0">
              <a:ea typeface="宋体" panose="02010600030101010101" pitchFamily="2" charset="-122"/>
            </a:endParaRPr>
          </a:p>
          <a:p>
            <a:pPr marL="228600" lvl="0" indent="-182245">
              <a:buFont typeface="Wingdings 2" panose="05020102010507070707" pitchFamily="18" charset="2"/>
              <a:buNone/>
            </a:pPr>
            <a:r>
              <a:rPr lang="en-US" altLang="zh-CN" sz="2400" b="1" dirty="0">
                <a:ea typeface="宋体" panose="02010600030101010101" pitchFamily="2" charset="-122"/>
              </a:rPr>
              <a:t>{</a:t>
            </a:r>
            <a:endParaRPr lang="zh-CN" altLang="zh-CN" sz="2400" b="1" dirty="0">
              <a:ea typeface="宋体" panose="02010600030101010101" pitchFamily="2" charset="-122"/>
            </a:endParaRPr>
          </a:p>
          <a:p>
            <a:pPr marL="228600" lvl="0" indent="-182245">
              <a:buFont typeface="Wingdings 2" panose="05020102010507070707" pitchFamily="18" charset="2"/>
              <a:buNone/>
            </a:pPr>
            <a:r>
              <a:rPr lang="en-US" altLang="zh-CN" sz="2400" b="1" dirty="0">
                <a:ea typeface="宋体" panose="02010600030101010101" pitchFamily="2" charset="-122"/>
              </a:rPr>
              <a:t>	if (!IsEmpty()) 	{ </a:t>
            </a:r>
            <a:endParaRPr lang="zh-CN" altLang="zh-CN" sz="2400" b="1" dirty="0">
              <a:ea typeface="宋体" panose="02010600030101010101" pitchFamily="2" charset="-122"/>
            </a:endParaRPr>
          </a:p>
          <a:p>
            <a:pPr marL="228600" lvl="0" indent="-182245">
              <a:buFont typeface="Wingdings 2" panose="05020102010507070707" pitchFamily="18" charset="2"/>
              <a:buNone/>
            </a:pPr>
            <a:r>
              <a:rPr lang="en-US" altLang="zh-CN" sz="2400" b="1" dirty="0">
                <a:ea typeface="宋体" panose="02010600030101010101" pitchFamily="2" charset="-122"/>
              </a:rPr>
              <a:t>		e = elems[front];	</a:t>
            </a:r>
            <a:endParaRPr lang="zh-CN" altLang="zh-CN" sz="2400" b="1" dirty="0">
              <a:ea typeface="宋体" panose="02010600030101010101" pitchFamily="2" charset="-122"/>
            </a:endParaRPr>
          </a:p>
          <a:p>
            <a:pPr marL="228600" lvl="0" indent="-182245">
              <a:buFont typeface="Wingdings 2" panose="05020102010507070707" pitchFamily="18" charset="2"/>
              <a:buNone/>
            </a:pPr>
            <a:r>
              <a:rPr lang="en-US" altLang="zh-CN" sz="2400" b="1" dirty="0">
                <a:ea typeface="宋体" panose="02010600030101010101" pitchFamily="2" charset="-122"/>
              </a:rPr>
              <a:t>		front = (front + 1) % maxSize;		</a:t>
            </a:r>
            <a:endParaRPr lang="zh-CN" altLang="zh-CN" sz="2400" b="1" dirty="0">
              <a:ea typeface="宋体" panose="02010600030101010101" pitchFamily="2" charset="-122"/>
            </a:endParaRPr>
          </a:p>
          <a:p>
            <a:pPr marL="228600" lvl="0" indent="-182245">
              <a:buFont typeface="Wingdings 2" panose="05020102010507070707" pitchFamily="18" charset="2"/>
              <a:buNone/>
            </a:pPr>
            <a:r>
              <a:rPr lang="en-US" altLang="zh-CN" sz="2400" b="1" dirty="0">
                <a:ea typeface="宋体" panose="02010600030101010101" pitchFamily="2" charset="-122"/>
              </a:rPr>
              <a:t>		return SUCCESS;</a:t>
            </a:r>
            <a:endParaRPr lang="zh-CN" altLang="zh-CN" sz="2400" b="1" dirty="0">
              <a:ea typeface="宋体" panose="02010600030101010101" pitchFamily="2" charset="-122"/>
            </a:endParaRPr>
          </a:p>
          <a:p>
            <a:pPr marL="228600" lvl="0" indent="-182245">
              <a:buFont typeface="Wingdings 2" panose="05020102010507070707" pitchFamily="18" charset="2"/>
              <a:buNone/>
            </a:pPr>
            <a:r>
              <a:rPr lang="en-US" altLang="zh-CN" sz="2400" b="1" dirty="0">
                <a:ea typeface="宋体" panose="02010600030101010101" pitchFamily="2" charset="-122"/>
              </a:rPr>
              <a:t>	}</a:t>
            </a:r>
            <a:endParaRPr lang="zh-CN" altLang="zh-CN" sz="2400" b="1" dirty="0">
              <a:ea typeface="宋体" panose="02010600030101010101" pitchFamily="2" charset="-122"/>
            </a:endParaRPr>
          </a:p>
          <a:p>
            <a:pPr marL="228600" lvl="0" indent="-182245">
              <a:buFont typeface="Wingdings 2" panose="05020102010507070707" pitchFamily="18" charset="2"/>
              <a:buNone/>
            </a:pPr>
            <a:r>
              <a:rPr lang="en-US" altLang="zh-CN" sz="2400" b="1" dirty="0">
                <a:ea typeface="宋体" panose="02010600030101010101" pitchFamily="2" charset="-122"/>
              </a:rPr>
              <a:t>	else </a:t>
            </a:r>
            <a:endParaRPr lang="zh-CN" altLang="zh-CN" sz="2400" b="1" dirty="0">
              <a:ea typeface="宋体" panose="02010600030101010101" pitchFamily="2" charset="-122"/>
            </a:endParaRPr>
          </a:p>
          <a:p>
            <a:pPr marL="228600" lvl="0" indent="-182245">
              <a:buFont typeface="Wingdings 2" panose="05020102010507070707" pitchFamily="18" charset="2"/>
              <a:buNone/>
            </a:pPr>
            <a:r>
              <a:rPr lang="en-US" altLang="zh-CN" sz="2400" b="1" dirty="0">
                <a:ea typeface="宋体" panose="02010600030101010101" pitchFamily="2" charset="-122"/>
              </a:rPr>
              <a:t>		return UNDER_FLOW;</a:t>
            </a:r>
            <a:endParaRPr lang="zh-CN" altLang="zh-CN" sz="2400" b="1" dirty="0">
              <a:ea typeface="宋体" panose="02010600030101010101" pitchFamily="2" charset="-122"/>
            </a:endParaRPr>
          </a:p>
          <a:p>
            <a:pPr marL="228600" lvl="0" indent="-182245">
              <a:buFont typeface="Wingdings 2" panose="05020102010507070707" pitchFamily="18" charset="2"/>
              <a:buNone/>
            </a:pPr>
            <a:r>
              <a:rPr lang="en-US" altLang="zh-CN" sz="2400" b="1" dirty="0">
                <a:ea typeface="宋体" panose="02010600030101010101" pitchFamily="2" charset="-122"/>
              </a:rPr>
              <a:t>}</a:t>
            </a:r>
            <a:endParaRPr lang="zh-CN" altLang="zh-CN" sz="2400" b="1" dirty="0">
              <a:ea typeface="宋体" panose="02010600030101010101" pitchFamily="2" charset="-122"/>
            </a:endParaRPr>
          </a:p>
        </p:txBody>
      </p:sp>
      <p:sp>
        <p:nvSpPr>
          <p:cNvPr id="6" name="标题 1"/>
          <p:cNvSpPr txBox="1"/>
          <p:nvPr/>
        </p:nvSpPr>
        <p:spPr>
          <a:xfrm>
            <a:off x="1187623" y="188640"/>
            <a:ext cx="7754938" cy="838200"/>
          </a:xfrm>
          <a:prstGeom prst="rect">
            <a:avLst/>
          </a:prstGeom>
        </p:spPr>
        <p:txBody>
          <a:bodyPr/>
          <a:lstStyle>
            <a:lvl1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anose="020B0603020202020204" pitchFamily="34" charset="0"/>
                <a:ea typeface="方正姚体" panose="02010601030101010101" pitchFamily="2" charset="-122"/>
              </a:defRPr>
            </a:lvl2pPr>
            <a:lvl3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anose="020B0603020202020204" pitchFamily="34" charset="0"/>
                <a:ea typeface="方正姚体" panose="02010601030101010101" pitchFamily="2" charset="-122"/>
              </a:defRPr>
            </a:lvl3pPr>
            <a:lvl4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anose="020B0603020202020204" pitchFamily="34" charset="0"/>
                <a:ea typeface="方正姚体" panose="02010601030101010101" pitchFamily="2" charset="-122"/>
              </a:defRPr>
            </a:lvl4pPr>
            <a:lvl5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anose="020B0603020202020204" pitchFamily="34" charset="0"/>
                <a:ea typeface="方正姚体" panose="02010601030101010101"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19405" marR="0" lvl="0" indent="-319405" algn="r" defTabSz="914400" rtl="0" eaLnBrk="1" fontAlgn="base" latinLnBrk="0" hangingPunct="1">
              <a:lnSpc>
                <a:spcPct val="100000"/>
              </a:lnSpc>
              <a:spcBef>
                <a:spcPct val="0"/>
              </a:spcBef>
              <a:spcAft>
                <a:spcPct val="0"/>
              </a:spcAft>
              <a:buClr>
                <a:srgbClr val="C3260C"/>
              </a:buClr>
              <a:buSzPct val="128000"/>
              <a:buFont typeface="Georgia" panose="02040502050405020303" pitchFamily="18" charset="0"/>
              <a:buChar char="*"/>
              <a:defRPr/>
            </a:pPr>
            <a:r>
              <a:rPr kumimoji="0" lang="zh-CN" altLang="en-US" sz="2800" b="1" i="0" u="none" strike="noStrike" kern="1200" cap="none" spc="0" normalizeH="0" baseline="0" noProof="0" dirty="0" smtClean="0">
                <a:ln>
                  <a:noFill/>
                </a:ln>
                <a:solidFill>
                  <a:srgbClr val="00B050"/>
                </a:solidFill>
                <a:effectLst>
                  <a:reflection blurRad="6350" stA="55000" endA="300" endPos="45500" dir="5400000" sy="-100000" algn="bl" rotWithShape="0"/>
                </a:effectLst>
                <a:uLnTx/>
                <a:uFillTx/>
                <a:latin typeface="黑体" panose="02010609060101010101" pitchFamily="49" charset="-122"/>
                <a:ea typeface="黑体" panose="02010609060101010101" pitchFamily="49" charset="-122"/>
                <a:cs typeface="+mj-cs"/>
              </a:rPr>
              <a:t>出队</a:t>
            </a:r>
          </a:p>
        </p:txBody>
      </p:sp>
      <p:pic>
        <p:nvPicPr>
          <p:cNvPr id="13" name="Picture 4"/>
          <p:cNvPicPr>
            <a:picLocks noChangeAspect="1"/>
          </p:cNvPicPr>
          <p:nvPr/>
        </p:nvPicPr>
        <p:blipFill>
          <a:blip r:embed="rId2"/>
          <a:stretch>
            <a:fillRect/>
          </a:stretch>
        </p:blipFill>
        <p:spPr>
          <a:xfrm>
            <a:off x="4668838" y="3933825"/>
            <a:ext cx="4105275" cy="24225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idx="4294967295"/>
          </p:nvPr>
        </p:nvSpPr>
        <p:spPr>
          <a:xfrm>
            <a:off x="533400" y="304800"/>
            <a:ext cx="7631113" cy="515938"/>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rPr>
              <a:t>主要内容</a:t>
            </a:r>
          </a:p>
        </p:txBody>
      </p:sp>
      <p:sp>
        <p:nvSpPr>
          <p:cNvPr id="145411" name="Rectangle 3"/>
          <p:cNvSpPr/>
          <p:nvPr/>
        </p:nvSpPr>
        <p:spPr>
          <a:xfrm>
            <a:off x="0" y="914400"/>
            <a:ext cx="9144000" cy="16764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algn="just" eaLnBrk="1" hangingPunct="1">
              <a:buClrTx/>
              <a:buSzPct val="100000"/>
              <a:buFont typeface="Arial" panose="020B0604020202020204" pitchFamily="34" charset="0"/>
              <a:buNone/>
            </a:pPr>
            <a:r>
              <a:rPr lang="en-US" altLang="zh-CN" sz="2000" dirty="0">
                <a:latin typeface="楷体_GB2312" pitchFamily="49" charset="-122"/>
                <a:ea typeface="楷体_GB2312" pitchFamily="49" charset="-122"/>
              </a:rPr>
              <a:t>		</a:t>
            </a:r>
            <a:r>
              <a:rPr lang="zh-CN" altLang="en-US" sz="2800" dirty="0">
                <a:latin typeface="楷体_GB2312" pitchFamily="49" charset="-122"/>
                <a:ea typeface="楷体_GB2312" pitchFamily="49" charset="-122"/>
              </a:rPr>
              <a:t>栈和队列的逻辑结构定义：受限的线性表。栈和队列的存储方式，及其定义在其上的操作。递归及其内部实现，递归和非递归算法间的转换。栈和队列的应用。</a:t>
            </a:r>
          </a:p>
        </p:txBody>
      </p:sp>
      <p:sp>
        <p:nvSpPr>
          <p:cNvPr id="145412" name="Rectangle 4"/>
          <p:cNvSpPr>
            <a:spLocks noChangeArrowheads="1"/>
          </p:cNvSpPr>
          <p:nvPr/>
        </p:nvSpPr>
        <p:spPr bwMode="auto">
          <a:xfrm>
            <a:off x="533400" y="2438400"/>
            <a:ext cx="7620000" cy="762000"/>
          </a:xfrm>
          <a:prstGeom prst="rect">
            <a:avLst/>
          </a:prstGeom>
          <a:noFill/>
          <a:ln w="9525">
            <a:noFill/>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学习要点</a:t>
            </a:r>
          </a:p>
        </p:txBody>
      </p:sp>
      <p:sp>
        <p:nvSpPr>
          <p:cNvPr id="145413" name="Rectangle 5"/>
          <p:cNvSpPr/>
          <p:nvPr/>
        </p:nvSpPr>
        <p:spPr>
          <a:xfrm>
            <a:off x="0" y="3276600"/>
            <a:ext cx="9144000" cy="31242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914400" lvl="1" indent="-457200" algn="just" eaLnBrk="1" hangingPunct="1">
              <a:lnSpc>
                <a:spcPct val="90000"/>
              </a:lnSpc>
              <a:buClrTx/>
              <a:buSzPct val="100000"/>
              <a:buFont typeface="Arial" panose="020B0604020202020204" pitchFamily="34" charset="0"/>
              <a:buAutoNum type="arabicPeriod"/>
            </a:pPr>
            <a:r>
              <a:rPr lang="zh-CN" altLang="en-US" sz="2800" b="0" dirty="0">
                <a:latin typeface="楷体_GB2312" pitchFamily="49" charset="-122"/>
                <a:ea typeface="楷体_GB2312" pitchFamily="49" charset="-122"/>
              </a:rPr>
              <a:t>掌握栈和队列的特点及适用问题。</a:t>
            </a:r>
          </a:p>
          <a:p>
            <a:pPr marL="914400" lvl="1" indent="-457200" algn="just" eaLnBrk="1" hangingPunct="1">
              <a:lnSpc>
                <a:spcPct val="90000"/>
              </a:lnSpc>
              <a:buClrTx/>
              <a:buSzPct val="100000"/>
              <a:buFont typeface="Arial" panose="020B0604020202020204" pitchFamily="34" charset="0"/>
              <a:buAutoNum type="arabicPeriod"/>
            </a:pPr>
            <a:r>
              <a:rPr lang="zh-CN" altLang="en-US" sz="2800" b="0" dirty="0">
                <a:latin typeface="楷体_GB2312" pitchFamily="49" charset="-122"/>
                <a:ea typeface="楷体_GB2312" pitchFamily="49" charset="-122"/>
              </a:rPr>
              <a:t>熟悉栈和队列的存储方式，和线性表的关系。</a:t>
            </a:r>
          </a:p>
          <a:p>
            <a:pPr marL="914400" lvl="1" indent="-457200" algn="just" eaLnBrk="1" hangingPunct="1">
              <a:lnSpc>
                <a:spcPct val="90000"/>
              </a:lnSpc>
              <a:buClrTx/>
              <a:buSzPct val="100000"/>
              <a:buFont typeface="Arial" panose="020B0604020202020204" pitchFamily="34" charset="0"/>
              <a:buAutoNum type="arabicPeriod"/>
            </a:pPr>
            <a:r>
              <a:rPr lang="zh-CN" altLang="en-US" sz="2800" b="0" dirty="0">
                <a:latin typeface="楷体_GB2312" pitchFamily="49" charset="-122"/>
                <a:ea typeface="楷体_GB2312" pitchFamily="49" charset="-122"/>
              </a:rPr>
              <a:t>重点掌握顺序</a:t>
            </a:r>
            <a:r>
              <a:rPr lang="en-US" altLang="zh-CN" sz="2800" b="0" dirty="0">
                <a:latin typeface="楷体_GB2312" pitchFamily="49" charset="-122"/>
                <a:ea typeface="楷体_GB2312" pitchFamily="49" charset="-122"/>
              </a:rPr>
              <a:t>/</a:t>
            </a:r>
            <a:r>
              <a:rPr lang="zh-CN" altLang="en-US" sz="2800" b="0" dirty="0">
                <a:latin typeface="楷体_GB2312" pitchFamily="49" charset="-122"/>
                <a:ea typeface="楷体_GB2312" pitchFamily="49" charset="-122"/>
              </a:rPr>
              <a:t>链式栈上的操作。</a:t>
            </a:r>
          </a:p>
          <a:p>
            <a:pPr marL="914400" lvl="1" indent="-457200" algn="just" eaLnBrk="1" hangingPunct="1">
              <a:lnSpc>
                <a:spcPct val="90000"/>
              </a:lnSpc>
              <a:buClrTx/>
              <a:buSzPct val="100000"/>
              <a:buFont typeface="Arial" panose="020B0604020202020204" pitchFamily="34" charset="0"/>
              <a:buAutoNum type="arabicPeriod"/>
            </a:pPr>
            <a:r>
              <a:rPr lang="zh-CN" altLang="en-US" sz="2800" b="0" dirty="0">
                <a:latin typeface="楷体_GB2312" pitchFamily="49" charset="-122"/>
                <a:ea typeface="楷体_GB2312" pitchFamily="49" charset="-122"/>
              </a:rPr>
              <a:t>重点掌握循环</a:t>
            </a:r>
            <a:r>
              <a:rPr lang="en-US" altLang="zh-CN" sz="2800" b="0" dirty="0">
                <a:latin typeface="楷体_GB2312" pitchFamily="49" charset="-122"/>
                <a:ea typeface="楷体_GB2312" pitchFamily="49" charset="-122"/>
              </a:rPr>
              <a:t>/</a:t>
            </a:r>
            <a:r>
              <a:rPr lang="zh-CN" altLang="en-US" sz="2800" b="0" dirty="0">
                <a:latin typeface="楷体_GB2312" pitchFamily="49" charset="-122"/>
                <a:ea typeface="楷体_GB2312" pitchFamily="49" charset="-122"/>
              </a:rPr>
              <a:t>链式队列上的操作。</a:t>
            </a:r>
          </a:p>
          <a:p>
            <a:pPr marL="914400" lvl="1" indent="-457200" algn="just" eaLnBrk="1" hangingPunct="1">
              <a:lnSpc>
                <a:spcPct val="90000"/>
              </a:lnSpc>
              <a:buClrTx/>
              <a:buSzPct val="100000"/>
              <a:buFont typeface="Arial" panose="020B0604020202020204" pitchFamily="34" charset="0"/>
              <a:buAutoNum type="arabicPeriod"/>
            </a:pPr>
            <a:r>
              <a:rPr lang="zh-CN" altLang="en-US" sz="2800" b="0" dirty="0">
                <a:latin typeface="楷体_GB2312" pitchFamily="49" charset="-122"/>
                <a:ea typeface="楷体_GB2312" pitchFamily="49" charset="-122"/>
              </a:rPr>
              <a:t>熟悉栈和队列的</a:t>
            </a:r>
            <a:r>
              <a:rPr lang="zh-CN" altLang="en-US" sz="2800" b="0" dirty="0">
                <a:ea typeface="楷体_GB2312" pitchFamily="49" charset="-122"/>
              </a:rPr>
              <a:t>“</a:t>
            </a:r>
            <a:r>
              <a:rPr lang="zh-CN" altLang="en-US" sz="2800" b="0" dirty="0">
                <a:latin typeface="楷体_GB2312" pitchFamily="49" charset="-122"/>
                <a:ea typeface="楷体_GB2312" pitchFamily="49" charset="-122"/>
              </a:rPr>
              <a:t>溢出（上溢下溢）</a:t>
            </a:r>
            <a:r>
              <a:rPr lang="zh-CN" altLang="en-US" sz="2800" b="0" dirty="0">
                <a:ea typeface="楷体_GB2312" pitchFamily="49" charset="-122"/>
              </a:rPr>
              <a:t>”</a:t>
            </a:r>
            <a:r>
              <a:rPr lang="zh-CN" altLang="en-US" sz="2800" b="0" dirty="0">
                <a:latin typeface="楷体_GB2312" pitchFamily="49" charset="-122"/>
                <a:ea typeface="楷体_GB2312" pitchFamily="49" charset="-122"/>
              </a:rPr>
              <a:t>概念及原因。</a:t>
            </a:r>
          </a:p>
          <a:p>
            <a:pPr marL="914400" lvl="1" indent="-457200" algn="just" eaLnBrk="1" hangingPunct="1">
              <a:lnSpc>
                <a:spcPct val="90000"/>
              </a:lnSpc>
              <a:buClrTx/>
              <a:buSzPct val="100000"/>
              <a:buFont typeface="Arial" panose="020B0604020202020204" pitchFamily="34" charset="0"/>
              <a:buAutoNum type="arabicPeriod"/>
            </a:pPr>
            <a:r>
              <a:rPr lang="zh-CN" altLang="en-US" sz="2800" b="0" dirty="0">
                <a:latin typeface="楷体_GB2312" pitchFamily="49" charset="-122"/>
                <a:ea typeface="楷体_GB2312" pitchFamily="49" charset="-122"/>
              </a:rPr>
              <a:t>理解递归算法执行过程中的各种状态变化。</a:t>
            </a:r>
          </a:p>
          <a:p>
            <a:pPr marL="914400" lvl="1" indent="-457200" algn="just" eaLnBrk="1" hangingPunct="1">
              <a:lnSpc>
                <a:spcPct val="90000"/>
              </a:lnSpc>
              <a:buClrTx/>
              <a:buSzPct val="100000"/>
              <a:buFont typeface="Arial" panose="020B0604020202020204" pitchFamily="34" charset="0"/>
              <a:buAutoNum type="arabicPeriod"/>
            </a:pPr>
            <a:endParaRPr lang="en-US" altLang="zh-CN" sz="2800" b="0"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5411"/>
                                        </p:tgtEl>
                                        <p:attrNameLst>
                                          <p:attrName>style.visibility</p:attrName>
                                        </p:attrNameLst>
                                      </p:cBhvr>
                                      <p:to>
                                        <p:strVal val="visible"/>
                                      </p:to>
                                    </p:set>
                                    <p:anim calcmode="lin" valueType="num">
                                      <p:cBhvr additive="base">
                                        <p:cTn id="7" dur="500" fill="hold"/>
                                        <p:tgtEl>
                                          <p:spTgt spid="145411"/>
                                        </p:tgtEl>
                                        <p:attrNameLst>
                                          <p:attrName>ppt_x</p:attrName>
                                        </p:attrNameLst>
                                      </p:cBhvr>
                                      <p:tavLst>
                                        <p:tav tm="0">
                                          <p:val>
                                            <p:strVal val="0-#ppt_w/2"/>
                                          </p:val>
                                        </p:tav>
                                        <p:tav tm="100000">
                                          <p:val>
                                            <p:strVal val="#ppt_x"/>
                                          </p:val>
                                        </p:tav>
                                      </p:tavLst>
                                    </p:anim>
                                    <p:anim calcmode="lin" valueType="num">
                                      <p:cBhvr additive="base">
                                        <p:cTn id="8" dur="500" fill="hold"/>
                                        <p:tgtEl>
                                          <p:spTgt spid="1454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45412"/>
                                        </p:tgtEl>
                                        <p:attrNameLst>
                                          <p:attrName>style.visibility</p:attrName>
                                        </p:attrNameLst>
                                      </p:cBhvr>
                                      <p:to>
                                        <p:strVal val="visible"/>
                                      </p:to>
                                    </p:set>
                                    <p:anim calcmode="lin" valueType="num">
                                      <p:cBhvr additive="base">
                                        <p:cTn id="12" dur="500" fill="hold"/>
                                        <p:tgtEl>
                                          <p:spTgt spid="145412"/>
                                        </p:tgtEl>
                                        <p:attrNameLst>
                                          <p:attrName>ppt_x</p:attrName>
                                        </p:attrNameLst>
                                      </p:cBhvr>
                                      <p:tavLst>
                                        <p:tav tm="0">
                                          <p:val>
                                            <p:strVal val="1+#ppt_w/2"/>
                                          </p:val>
                                        </p:tav>
                                        <p:tav tm="100000">
                                          <p:val>
                                            <p:strVal val="#ppt_x"/>
                                          </p:val>
                                        </p:tav>
                                      </p:tavLst>
                                    </p:anim>
                                    <p:anim calcmode="lin" valueType="num">
                                      <p:cBhvr additive="base">
                                        <p:cTn id="13" dur="500" fill="hold"/>
                                        <p:tgtEl>
                                          <p:spTgt spid="14541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45413">
                                            <p:txEl>
                                              <p:pRg st="0" end="0"/>
                                            </p:txEl>
                                          </p:spTgt>
                                        </p:tgtEl>
                                        <p:attrNameLst>
                                          <p:attrName>style.visibility</p:attrName>
                                        </p:attrNameLst>
                                      </p:cBhvr>
                                      <p:to>
                                        <p:strVal val="visible"/>
                                      </p:to>
                                    </p:set>
                                    <p:anim calcmode="lin" valueType="num">
                                      <p:cBhvr additive="base">
                                        <p:cTn id="17" dur="500" fill="hold"/>
                                        <p:tgtEl>
                                          <p:spTgt spid="14541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5413">
                                            <p:txEl>
                                              <p:pRg st="0" end="0"/>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45413">
                                            <p:txEl>
                                              <p:pRg st="1" end="1"/>
                                            </p:txEl>
                                          </p:spTgt>
                                        </p:tgtEl>
                                        <p:attrNameLst>
                                          <p:attrName>style.visibility</p:attrName>
                                        </p:attrNameLst>
                                      </p:cBhvr>
                                      <p:to>
                                        <p:strVal val="visible"/>
                                      </p:to>
                                    </p:set>
                                    <p:anim calcmode="lin" valueType="num">
                                      <p:cBhvr additive="base">
                                        <p:cTn id="22" dur="500" fill="hold"/>
                                        <p:tgtEl>
                                          <p:spTgt spid="145413">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45413">
                                            <p:txEl>
                                              <p:pRg st="1" end="1"/>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45413">
                                            <p:txEl>
                                              <p:pRg st="2" end="2"/>
                                            </p:txEl>
                                          </p:spTgt>
                                        </p:tgtEl>
                                        <p:attrNameLst>
                                          <p:attrName>style.visibility</p:attrName>
                                        </p:attrNameLst>
                                      </p:cBhvr>
                                      <p:to>
                                        <p:strVal val="visible"/>
                                      </p:to>
                                    </p:set>
                                    <p:anim calcmode="lin" valueType="num">
                                      <p:cBhvr additive="base">
                                        <p:cTn id="27" dur="500" fill="hold"/>
                                        <p:tgtEl>
                                          <p:spTgt spid="145413">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5413">
                                            <p:txEl>
                                              <p:pRg st="2" end="2"/>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45413">
                                            <p:txEl>
                                              <p:pRg st="3" end="3"/>
                                            </p:txEl>
                                          </p:spTgt>
                                        </p:tgtEl>
                                        <p:attrNameLst>
                                          <p:attrName>style.visibility</p:attrName>
                                        </p:attrNameLst>
                                      </p:cBhvr>
                                      <p:to>
                                        <p:strVal val="visible"/>
                                      </p:to>
                                    </p:set>
                                    <p:anim calcmode="lin" valueType="num">
                                      <p:cBhvr additive="base">
                                        <p:cTn id="32" dur="500" fill="hold"/>
                                        <p:tgtEl>
                                          <p:spTgt spid="14541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45413">
                                            <p:txEl>
                                              <p:pRg st="3" end="3"/>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145413">
                                            <p:txEl>
                                              <p:pRg st="4" end="4"/>
                                            </p:txEl>
                                          </p:spTgt>
                                        </p:tgtEl>
                                        <p:attrNameLst>
                                          <p:attrName>style.visibility</p:attrName>
                                        </p:attrNameLst>
                                      </p:cBhvr>
                                      <p:to>
                                        <p:strVal val="visible"/>
                                      </p:to>
                                    </p:set>
                                    <p:anim calcmode="lin" valueType="num">
                                      <p:cBhvr additive="base">
                                        <p:cTn id="37" dur="500" fill="hold"/>
                                        <p:tgtEl>
                                          <p:spTgt spid="14541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5413">
                                            <p:txEl>
                                              <p:pRg st="4" end="4"/>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145413">
                                            <p:txEl>
                                              <p:pRg st="5" end="5"/>
                                            </p:txEl>
                                          </p:spTgt>
                                        </p:tgtEl>
                                        <p:attrNameLst>
                                          <p:attrName>style.visibility</p:attrName>
                                        </p:attrNameLst>
                                      </p:cBhvr>
                                      <p:to>
                                        <p:strVal val="visible"/>
                                      </p:to>
                                    </p:set>
                                    <p:anim calcmode="lin" valueType="num">
                                      <p:cBhvr additive="base">
                                        <p:cTn id="42" dur="500" fill="hold"/>
                                        <p:tgtEl>
                                          <p:spTgt spid="14541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4541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p:bldP spid="145412" grpId="0"/>
      <p:bldP spid="145413" grpId="0" build="p" bldLvl="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 y="2133600"/>
            <a:ext cx="6477000" cy="1003300"/>
            <a:chOff x="912" y="1864"/>
            <a:chExt cx="4080" cy="632"/>
          </a:xfrm>
        </p:grpSpPr>
        <p:grpSp>
          <p:nvGrpSpPr>
            <p:cNvPr id="35846" name="Group 3"/>
            <p:cNvGrpSpPr/>
            <p:nvPr/>
          </p:nvGrpSpPr>
          <p:grpSpPr>
            <a:xfrm>
              <a:off x="960" y="1864"/>
              <a:ext cx="4032" cy="335"/>
              <a:chOff x="1008" y="1864"/>
              <a:chExt cx="4032" cy="335"/>
            </a:xfrm>
          </p:grpSpPr>
          <p:sp>
            <p:nvSpPr>
              <p:cNvPr id="35851" name="Text Box 4"/>
              <p:cNvSpPr txBox="1"/>
              <p:nvPr/>
            </p:nvSpPr>
            <p:spPr>
              <a:xfrm>
                <a:off x="2640" y="1872"/>
                <a:ext cx="508" cy="327"/>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en-US" altLang="zh-CN" sz="2800" dirty="0"/>
                  <a:t>·  ·  ·</a:t>
                </a:r>
              </a:p>
            </p:txBody>
          </p:sp>
          <p:grpSp>
            <p:nvGrpSpPr>
              <p:cNvPr id="35852" name="Group 5"/>
              <p:cNvGrpSpPr/>
              <p:nvPr/>
            </p:nvGrpSpPr>
            <p:grpSpPr>
              <a:xfrm>
                <a:off x="1008" y="1872"/>
                <a:ext cx="826" cy="296"/>
                <a:chOff x="566" y="1872"/>
                <a:chExt cx="826" cy="296"/>
              </a:xfrm>
            </p:grpSpPr>
            <p:sp>
              <p:nvSpPr>
                <p:cNvPr id="35862" name="Text Box 6"/>
                <p:cNvSpPr txBox="1"/>
                <p:nvPr/>
              </p:nvSpPr>
              <p:spPr>
                <a:xfrm>
                  <a:off x="566" y="1872"/>
                  <a:ext cx="359" cy="296"/>
                </a:xfrm>
                <a:prstGeom prst="rect">
                  <a:avLst/>
                </a:prstGeom>
                <a:noFill/>
                <a:ln w="127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en-US" altLang="zh-CN" sz="1800" b="0" dirty="0"/>
                    <a:t> D </a:t>
                  </a:r>
                </a:p>
              </p:txBody>
            </p:sp>
            <p:sp>
              <p:nvSpPr>
                <p:cNvPr id="35863" name="Text Box 7"/>
                <p:cNvSpPr txBox="1"/>
                <p:nvPr/>
              </p:nvSpPr>
              <p:spPr>
                <a:xfrm>
                  <a:off x="912" y="1872"/>
                  <a:ext cx="160" cy="296"/>
                </a:xfrm>
                <a:prstGeom prst="rect">
                  <a:avLst/>
                </a:prstGeom>
                <a:noFill/>
                <a:ln w="127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zh-CN" sz="1800" b="0" dirty="0"/>
                </a:p>
              </p:txBody>
            </p:sp>
            <p:sp>
              <p:nvSpPr>
                <p:cNvPr id="35864" name="Line 8"/>
                <p:cNvSpPr/>
                <p:nvPr/>
              </p:nvSpPr>
              <p:spPr>
                <a:xfrm>
                  <a:off x="1008" y="2016"/>
                  <a:ext cx="384" cy="0"/>
                </a:xfrm>
                <a:prstGeom prst="line">
                  <a:avLst/>
                </a:prstGeom>
                <a:ln w="12700" cap="flat" cmpd="sng">
                  <a:solidFill>
                    <a:schemeClr val="tx1"/>
                  </a:solidFill>
                  <a:prstDash val="solid"/>
                  <a:headEnd type="none" w="med" len="med"/>
                  <a:tailEnd type="triangle" w="med" len="med"/>
                </a:ln>
              </p:spPr>
            </p:sp>
          </p:grpSp>
          <p:sp>
            <p:nvSpPr>
              <p:cNvPr id="35853" name="Text Box 9"/>
              <p:cNvSpPr txBox="1"/>
              <p:nvPr/>
            </p:nvSpPr>
            <p:spPr>
              <a:xfrm>
                <a:off x="1824" y="1872"/>
                <a:ext cx="359" cy="296"/>
              </a:xfrm>
              <a:prstGeom prst="rect">
                <a:avLst/>
              </a:prstGeom>
              <a:noFill/>
              <a:ln w="127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en-US" altLang="zh-CN" sz="1800" b="0" dirty="0"/>
                  <a:t> A </a:t>
                </a:r>
              </a:p>
            </p:txBody>
          </p:sp>
          <p:sp>
            <p:nvSpPr>
              <p:cNvPr id="35854" name="Text Box 10"/>
              <p:cNvSpPr txBox="1"/>
              <p:nvPr/>
            </p:nvSpPr>
            <p:spPr>
              <a:xfrm>
                <a:off x="2192" y="1872"/>
                <a:ext cx="160" cy="296"/>
              </a:xfrm>
              <a:prstGeom prst="rect">
                <a:avLst/>
              </a:prstGeom>
              <a:noFill/>
              <a:ln w="127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zh-CN" sz="1800" b="0" dirty="0"/>
              </a:p>
            </p:txBody>
          </p:sp>
          <p:sp>
            <p:nvSpPr>
              <p:cNvPr id="35855" name="Line 11"/>
              <p:cNvSpPr/>
              <p:nvPr/>
            </p:nvSpPr>
            <p:spPr>
              <a:xfrm>
                <a:off x="2266" y="2016"/>
                <a:ext cx="384" cy="0"/>
              </a:xfrm>
              <a:prstGeom prst="line">
                <a:avLst/>
              </a:prstGeom>
              <a:ln w="12700" cap="flat" cmpd="sng">
                <a:solidFill>
                  <a:schemeClr val="tx1"/>
                </a:solidFill>
                <a:prstDash val="solid"/>
                <a:headEnd type="none" w="med" len="med"/>
                <a:tailEnd type="triangle" w="med" len="med"/>
              </a:ln>
            </p:spPr>
          </p:sp>
          <p:sp>
            <p:nvSpPr>
              <p:cNvPr id="35856" name="Text Box 12"/>
              <p:cNvSpPr txBox="1"/>
              <p:nvPr/>
            </p:nvSpPr>
            <p:spPr>
              <a:xfrm>
                <a:off x="3542" y="1864"/>
                <a:ext cx="337" cy="296"/>
              </a:xfrm>
              <a:prstGeom prst="rect">
                <a:avLst/>
              </a:prstGeom>
              <a:noFill/>
              <a:ln w="127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en-US" altLang="zh-CN" sz="1800" b="0" dirty="0"/>
                  <a:t> E </a:t>
                </a:r>
              </a:p>
            </p:txBody>
          </p:sp>
          <p:sp>
            <p:nvSpPr>
              <p:cNvPr id="35857" name="Text Box 13"/>
              <p:cNvSpPr txBox="1"/>
              <p:nvPr/>
            </p:nvSpPr>
            <p:spPr>
              <a:xfrm>
                <a:off x="3888" y="1864"/>
                <a:ext cx="160" cy="296"/>
              </a:xfrm>
              <a:prstGeom prst="rect">
                <a:avLst/>
              </a:prstGeom>
              <a:noFill/>
              <a:ln w="127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zh-CN" sz="1800" b="0" dirty="0"/>
              </a:p>
            </p:txBody>
          </p:sp>
          <p:sp>
            <p:nvSpPr>
              <p:cNvPr id="35858" name="Line 14"/>
              <p:cNvSpPr/>
              <p:nvPr/>
            </p:nvSpPr>
            <p:spPr>
              <a:xfrm>
                <a:off x="3984" y="2008"/>
                <a:ext cx="384" cy="0"/>
              </a:xfrm>
              <a:prstGeom prst="line">
                <a:avLst/>
              </a:prstGeom>
              <a:ln w="12700" cap="flat" cmpd="sng">
                <a:solidFill>
                  <a:schemeClr val="tx1"/>
                </a:solidFill>
                <a:prstDash val="solid"/>
                <a:headEnd type="none" w="med" len="med"/>
                <a:tailEnd type="triangle" w="med" len="med"/>
              </a:ln>
            </p:spPr>
          </p:sp>
          <p:sp>
            <p:nvSpPr>
              <p:cNvPr id="35859" name="Text Box 15"/>
              <p:cNvSpPr txBox="1"/>
              <p:nvPr/>
            </p:nvSpPr>
            <p:spPr>
              <a:xfrm>
                <a:off x="4368" y="1872"/>
                <a:ext cx="359" cy="296"/>
              </a:xfrm>
              <a:prstGeom prst="rect">
                <a:avLst/>
              </a:prstGeom>
              <a:noFill/>
              <a:ln w="127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en-US" altLang="zh-CN" sz="1800" b="0" dirty="0"/>
                  <a:t> H </a:t>
                </a:r>
              </a:p>
            </p:txBody>
          </p:sp>
          <p:sp>
            <p:nvSpPr>
              <p:cNvPr id="35860" name="Text Box 16"/>
              <p:cNvSpPr txBox="1"/>
              <p:nvPr/>
            </p:nvSpPr>
            <p:spPr>
              <a:xfrm>
                <a:off x="4736" y="1872"/>
                <a:ext cx="304" cy="296"/>
              </a:xfrm>
              <a:prstGeom prst="rect">
                <a:avLst/>
              </a:prstGeom>
              <a:noFill/>
              <a:ln w="127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en-US" altLang="zh-CN" sz="1800" b="0" dirty="0"/>
                  <a:t>∧</a:t>
                </a:r>
              </a:p>
            </p:txBody>
          </p:sp>
          <p:sp>
            <p:nvSpPr>
              <p:cNvPr id="35861" name="Line 17"/>
              <p:cNvSpPr/>
              <p:nvPr/>
            </p:nvSpPr>
            <p:spPr>
              <a:xfrm>
                <a:off x="3168" y="2016"/>
                <a:ext cx="384" cy="0"/>
              </a:xfrm>
              <a:prstGeom prst="line">
                <a:avLst/>
              </a:prstGeom>
              <a:ln w="12700" cap="flat" cmpd="sng">
                <a:solidFill>
                  <a:schemeClr val="tx1"/>
                </a:solidFill>
                <a:prstDash val="solid"/>
                <a:headEnd type="none" w="med" len="med"/>
                <a:tailEnd type="triangle" w="med" len="med"/>
              </a:ln>
            </p:spPr>
          </p:sp>
        </p:grpSp>
        <p:sp>
          <p:nvSpPr>
            <p:cNvPr id="35847" name="Line 18"/>
            <p:cNvSpPr/>
            <p:nvPr/>
          </p:nvSpPr>
          <p:spPr>
            <a:xfrm flipV="1">
              <a:off x="912" y="2160"/>
              <a:ext cx="240" cy="336"/>
            </a:xfrm>
            <a:prstGeom prst="line">
              <a:avLst/>
            </a:prstGeom>
            <a:ln w="19050" cap="flat" cmpd="sng">
              <a:solidFill>
                <a:schemeClr val="tx1"/>
              </a:solidFill>
              <a:prstDash val="solid"/>
              <a:headEnd type="none" w="med" len="med"/>
              <a:tailEnd type="triangle" w="med" len="med"/>
            </a:ln>
          </p:spPr>
        </p:sp>
        <p:sp>
          <p:nvSpPr>
            <p:cNvPr id="35848" name="Text Box 19"/>
            <p:cNvSpPr txBox="1"/>
            <p:nvPr/>
          </p:nvSpPr>
          <p:spPr>
            <a:xfrm>
              <a:off x="1008" y="2246"/>
              <a:ext cx="426" cy="250"/>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en-US" altLang="zh-CN" sz="2000" b="0" dirty="0"/>
                <a:t>front</a:t>
              </a:r>
            </a:p>
          </p:txBody>
        </p:sp>
        <p:sp>
          <p:nvSpPr>
            <p:cNvPr id="35849" name="Line 20"/>
            <p:cNvSpPr/>
            <p:nvPr/>
          </p:nvSpPr>
          <p:spPr>
            <a:xfrm flipV="1">
              <a:off x="4278" y="2160"/>
              <a:ext cx="240" cy="336"/>
            </a:xfrm>
            <a:prstGeom prst="line">
              <a:avLst/>
            </a:prstGeom>
            <a:ln w="19050" cap="flat" cmpd="sng">
              <a:solidFill>
                <a:schemeClr val="tx1"/>
              </a:solidFill>
              <a:prstDash val="solid"/>
              <a:headEnd type="none" w="med" len="med"/>
              <a:tailEnd type="triangle" w="med" len="med"/>
            </a:ln>
          </p:spPr>
        </p:sp>
        <p:sp>
          <p:nvSpPr>
            <p:cNvPr id="35850" name="Text Box 21"/>
            <p:cNvSpPr txBox="1"/>
            <p:nvPr/>
          </p:nvSpPr>
          <p:spPr>
            <a:xfrm>
              <a:off x="4374" y="2246"/>
              <a:ext cx="364" cy="250"/>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en-US" altLang="zh-CN" sz="2000" b="0" dirty="0"/>
                <a:t>rear</a:t>
              </a:r>
            </a:p>
          </p:txBody>
        </p:sp>
      </p:grpSp>
      <p:sp>
        <p:nvSpPr>
          <p:cNvPr id="35843" name="Rectangle 22"/>
          <p:cNvSpPr>
            <a:spLocks noGrp="1"/>
          </p:cNvSpPr>
          <p:nvPr>
            <p:ph type="title"/>
          </p:nvPr>
        </p:nvSpPr>
        <p:spPr>
          <a:xfrm>
            <a:off x="0" y="228600"/>
            <a:ext cx="9144000" cy="515938"/>
          </a:xfrm>
        </p:spPr>
        <p:txBody>
          <a:bodyPr vert="horz" wrap="square" lIns="91440" tIns="45720" rIns="91440" bIns="45720" anchor="t"/>
          <a:lstStyle/>
          <a:p>
            <a:pPr eaLnBrk="1" hangingPunct="1"/>
            <a:r>
              <a:rPr lang="en-US" altLang="zh-CN" dirty="0">
                <a:solidFill>
                  <a:srgbClr val="008080"/>
                </a:solidFill>
                <a:latin typeface="华文新魏" panose="02010800040101010101" pitchFamily="2" charset="-122"/>
              </a:rPr>
              <a:t>4.2.2 </a:t>
            </a:r>
            <a:r>
              <a:rPr lang="zh-CN" altLang="en-US" dirty="0">
                <a:solidFill>
                  <a:srgbClr val="008080"/>
                </a:solidFill>
                <a:latin typeface="华文新魏" panose="02010800040101010101" pitchFamily="2" charset="-122"/>
              </a:rPr>
              <a:t>链式队</a:t>
            </a:r>
          </a:p>
        </p:txBody>
      </p:sp>
      <p:sp>
        <p:nvSpPr>
          <p:cNvPr id="35844" name="Rectangle 23"/>
          <p:cNvSpPr/>
          <p:nvPr/>
        </p:nvSpPr>
        <p:spPr>
          <a:xfrm>
            <a:off x="0" y="693738"/>
            <a:ext cx="9144000" cy="12954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lnSpc>
                <a:spcPct val="110000"/>
              </a:lnSpc>
              <a:spcBef>
                <a:spcPct val="50000"/>
              </a:spcBef>
              <a:buClrTx/>
              <a:buSzPct val="100000"/>
              <a:buFont typeface="Arial" panose="020B0604020202020204" pitchFamily="34" charset="0"/>
              <a:buAutoNum type="arabicPeriod"/>
            </a:pPr>
            <a:r>
              <a:rPr lang="zh-CN" altLang="en-US" sz="2800" dirty="0">
                <a:solidFill>
                  <a:srgbClr val="0000FF"/>
                </a:solidFill>
                <a:ea typeface="隶书" panose="02010509060101010101" pitchFamily="49" charset="-122"/>
              </a:rPr>
              <a:t>基本概念</a:t>
            </a:r>
          </a:p>
          <a:p>
            <a:pPr marL="457200" lvl="0" indent="-457200" eaLnBrk="1" hangingPunct="1">
              <a:lnSpc>
                <a:spcPct val="110000"/>
              </a:lnSpc>
              <a:spcBef>
                <a:spcPct val="35000"/>
              </a:spcBef>
              <a:buClrTx/>
              <a:buSzPct val="100000"/>
              <a:buFont typeface="Arial" panose="020B0604020202020204" pitchFamily="34" charset="0"/>
              <a:buNone/>
            </a:pPr>
            <a:r>
              <a:rPr lang="zh-CN" altLang="en-US" sz="2800" dirty="0">
                <a:solidFill>
                  <a:srgbClr val="0000FF"/>
                </a:solidFill>
                <a:ea typeface="楷体_GB2312" pitchFamily="49" charset="-122"/>
              </a:rPr>
              <a:t>		</a:t>
            </a:r>
            <a:r>
              <a:rPr lang="zh-CN" altLang="en-US" sz="2300" dirty="0">
                <a:solidFill>
                  <a:srgbClr val="CC0000"/>
                </a:solidFill>
                <a:ea typeface="楷体_GB2312" pitchFamily="49" charset="-122"/>
              </a:rPr>
              <a:t>队列的另一种存储表示方式。</a:t>
            </a:r>
          </a:p>
        </p:txBody>
      </p:sp>
      <p:sp>
        <p:nvSpPr>
          <p:cNvPr id="244763" name="Rectangle 27"/>
          <p:cNvSpPr/>
          <p:nvPr/>
        </p:nvSpPr>
        <p:spPr>
          <a:xfrm>
            <a:off x="228600" y="3357563"/>
            <a:ext cx="8763000" cy="3024187"/>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lnSpc>
                <a:spcPct val="110000"/>
              </a:lnSpc>
              <a:spcBef>
                <a:spcPct val="50000"/>
              </a:spcBef>
              <a:buClrTx/>
              <a:buSzPct val="100000"/>
              <a:buFont typeface="Arial" panose="020B0604020202020204" pitchFamily="34" charset="0"/>
              <a:buNone/>
            </a:pPr>
            <a:r>
              <a:rPr lang="en-US" altLang="zh-CN" sz="1800" b="0" dirty="0">
                <a:solidFill>
                  <a:srgbClr val="0000FF"/>
                </a:solidFill>
                <a:ea typeface="楷体_GB2312" pitchFamily="49" charset="-122"/>
              </a:rPr>
              <a:t>		</a:t>
            </a:r>
            <a:r>
              <a:rPr lang="zh-CN" altLang="en-US" sz="1800" b="0" dirty="0">
                <a:solidFill>
                  <a:srgbClr val="0000FF"/>
                </a:solidFill>
                <a:ea typeface="楷体_GB2312" pitchFamily="49" charset="-122"/>
              </a:rPr>
              <a:t>用单链表表示的链队列特别适合于数据元素变动比较大的情形，而且不存在队列满而产生溢出的情况。</a:t>
            </a:r>
            <a:endParaRPr lang="zh-CN" altLang="en-US" sz="2800" dirty="0">
              <a:solidFill>
                <a:srgbClr val="009900"/>
              </a:solidFill>
              <a:ea typeface="楷体_GB2312" pitchFamily="49" charset="-122"/>
            </a:endParaRPr>
          </a:p>
          <a:p>
            <a:pPr marL="457200" lvl="0" indent="-457200" eaLnBrk="1" hangingPunct="1">
              <a:lnSpc>
                <a:spcPct val="110000"/>
              </a:lnSpc>
              <a:spcBef>
                <a:spcPct val="50000"/>
              </a:spcBef>
              <a:buClrTx/>
              <a:buSzPct val="100000"/>
              <a:buFont typeface="Arial" panose="020B0604020202020204" pitchFamily="34" charset="0"/>
              <a:buNone/>
            </a:pPr>
            <a:r>
              <a:rPr lang="zh-CN" altLang="en-US" sz="1800" dirty="0">
                <a:solidFill>
                  <a:srgbClr val="009900"/>
                </a:solidFill>
                <a:ea typeface="楷体_GB2312" pitchFamily="49" charset="-122"/>
              </a:rPr>
              <a:t>思考：队头、队尾交换，操作是否方便？</a:t>
            </a:r>
          </a:p>
          <a:p>
            <a:pPr marL="457200" lvl="0" indent="-457200" eaLnBrk="1" hangingPunct="1">
              <a:lnSpc>
                <a:spcPct val="110000"/>
              </a:lnSpc>
              <a:spcBef>
                <a:spcPct val="10000"/>
              </a:spcBef>
              <a:buClrTx/>
              <a:buSzPct val="100000"/>
              <a:buFont typeface="Arial" panose="020B0604020202020204" pitchFamily="34" charset="0"/>
              <a:buNone/>
            </a:pPr>
            <a:r>
              <a:rPr lang="zh-CN" altLang="en-US" sz="1800" dirty="0">
                <a:solidFill>
                  <a:srgbClr val="0000FF"/>
                </a:solidFill>
                <a:ea typeface="楷体_GB2312" pitchFamily="49" charset="-122"/>
              </a:rPr>
              <a:t>		</a:t>
            </a:r>
            <a:r>
              <a:rPr lang="zh-CN" altLang="en-US" sz="1800" dirty="0">
                <a:solidFill>
                  <a:srgbClr val="009900"/>
                </a:solidFill>
                <a:ea typeface="楷体_GB2312" pitchFamily="49" charset="-122"/>
              </a:rPr>
              <a:t>带头结点的单链表表示链式队，有什么方便及不方便？</a:t>
            </a:r>
          </a:p>
          <a:p>
            <a:pPr marL="457200" lvl="0" indent="-457200" eaLnBrk="1" hangingPunct="1">
              <a:lnSpc>
                <a:spcPct val="110000"/>
              </a:lnSpc>
              <a:spcBef>
                <a:spcPct val="10000"/>
              </a:spcBef>
              <a:buClrTx/>
              <a:buSzPct val="100000"/>
              <a:buFont typeface="Arial" panose="020B0604020202020204" pitchFamily="34" charset="0"/>
              <a:buNone/>
            </a:pPr>
            <a:r>
              <a:rPr lang="zh-CN" altLang="en-US" sz="1800" dirty="0">
                <a:solidFill>
                  <a:srgbClr val="009900"/>
                </a:solidFill>
                <a:ea typeface="楷体_GB2312" pitchFamily="49" charset="-122"/>
              </a:rPr>
              <a:t>		有无必要定义循环队列？循环队列有什么方便及不方便？</a:t>
            </a:r>
            <a:endParaRPr lang="en-US" altLang="zh-CN" sz="1800" dirty="0">
              <a:solidFill>
                <a:srgbClr val="009900"/>
              </a:solidFill>
              <a:ea typeface="楷体_GB2312" pitchFamily="49" charset="-122"/>
            </a:endParaRPr>
          </a:p>
          <a:p>
            <a:pPr marL="457200" lvl="0" indent="-457200" eaLnBrk="1" hangingPunct="1">
              <a:lnSpc>
                <a:spcPct val="110000"/>
              </a:lnSpc>
              <a:spcBef>
                <a:spcPct val="10000"/>
              </a:spcBef>
              <a:buClrTx/>
              <a:buSzPct val="100000"/>
              <a:buFont typeface="Arial" panose="020B0604020202020204" pitchFamily="34" charset="0"/>
              <a:buNone/>
            </a:pPr>
            <a:r>
              <a:rPr lang="zh-CN" altLang="en-US" sz="1800" dirty="0">
                <a:solidFill>
                  <a:srgbClr val="009900"/>
                </a:solidFill>
                <a:ea typeface="楷体_GB2312" pitchFamily="49" charset="-122"/>
              </a:rPr>
              <a:t>             结点定义和类定义？</a:t>
            </a:r>
          </a:p>
        </p:txBody>
      </p:sp>
      <p:grpSp>
        <p:nvGrpSpPr>
          <p:cNvPr id="3" name="Group 2"/>
          <p:cNvGrpSpPr/>
          <p:nvPr/>
        </p:nvGrpSpPr>
        <p:grpSpPr>
          <a:xfrm>
            <a:off x="949325" y="5608320"/>
            <a:ext cx="6477000" cy="1003300"/>
            <a:chOff x="912" y="1864"/>
            <a:chExt cx="4080" cy="632"/>
          </a:xfrm>
        </p:grpSpPr>
        <p:grpSp>
          <p:nvGrpSpPr>
            <p:cNvPr id="53254" name="Group 3"/>
            <p:cNvGrpSpPr/>
            <p:nvPr/>
          </p:nvGrpSpPr>
          <p:grpSpPr>
            <a:xfrm>
              <a:off x="1098" y="1864"/>
              <a:ext cx="3894" cy="335"/>
              <a:chOff x="1146" y="1864"/>
              <a:chExt cx="3894" cy="335"/>
            </a:xfrm>
          </p:grpSpPr>
          <p:sp>
            <p:nvSpPr>
              <p:cNvPr id="53259" name="Text Box 4"/>
              <p:cNvSpPr txBox="1"/>
              <p:nvPr/>
            </p:nvSpPr>
            <p:spPr>
              <a:xfrm>
                <a:off x="2640" y="1872"/>
                <a:ext cx="508" cy="327"/>
              </a:xfrm>
              <a:prstGeom prst="rect">
                <a:avLst/>
              </a:prstGeom>
              <a:noFill/>
              <a:ln w="19050">
                <a:noFill/>
              </a:ln>
            </p:spPr>
            <p:txBody>
              <a:bodyPr wrap="none">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eaLnBrk="1" hangingPunct="1">
                  <a:spcBef>
                    <a:spcPct val="0"/>
                  </a:spcBef>
                  <a:spcAft>
                    <a:spcPct val="0"/>
                  </a:spcAft>
                  <a:buClrTx/>
                  <a:buSzPct val="100000"/>
                  <a:buNone/>
                </a:pPr>
                <a:r>
                  <a:rPr lang="en-US" altLang="zh-CN" sz="2800" b="1" dirty="0">
                    <a:solidFill>
                      <a:schemeClr val="tx1"/>
                    </a:solidFill>
                    <a:latin typeface="Times New Roman" panose="02020603050405020304" pitchFamily="18" charset="0"/>
                    <a:ea typeface="宋体" panose="02010600030101010101" pitchFamily="2" charset="-122"/>
                  </a:rPr>
                  <a:t>·  ·  ·</a:t>
                </a:r>
              </a:p>
            </p:txBody>
          </p:sp>
          <p:grpSp>
            <p:nvGrpSpPr>
              <p:cNvPr id="53260" name="Group 5"/>
              <p:cNvGrpSpPr/>
              <p:nvPr/>
            </p:nvGrpSpPr>
            <p:grpSpPr>
              <a:xfrm>
                <a:off x="1146" y="1872"/>
                <a:ext cx="688" cy="296"/>
                <a:chOff x="704" y="1872"/>
                <a:chExt cx="688" cy="296"/>
              </a:xfrm>
            </p:grpSpPr>
            <p:sp>
              <p:nvSpPr>
                <p:cNvPr id="55318" name="Text Box 6"/>
                <p:cNvSpPr txBox="1">
                  <a:spLocks noChangeArrowheads="1"/>
                </p:cNvSpPr>
                <p:nvPr/>
              </p:nvSpPr>
              <p:spPr bwMode="auto">
                <a:xfrm>
                  <a:off x="704" y="1872"/>
                  <a:ext cx="213" cy="291"/>
                </a:xfrm>
                <a:prstGeom prst="rect">
                  <a:avLst/>
                </a:prstGeom>
                <a:solidFill>
                  <a:schemeClr val="bg1">
                    <a:lumMod val="75000"/>
                  </a:schemeClr>
                </a:solidFill>
                <a:ln w="12700">
                  <a:solidFill>
                    <a:schemeClr val="tx1"/>
                  </a:solidFill>
                  <a:miter lim="800000"/>
                </a:ln>
              </p:spPr>
              <p:txBody>
                <a:bodyPr wrap="none">
                  <a:spAutoFit/>
                </a:bodyPr>
                <a:lstStyle>
                  <a:lvl1pPr eaLnBrk="0" hangingPunct="0">
                    <a:spcBef>
                      <a:spcPct val="20000"/>
                    </a:spcBef>
                    <a:spcAft>
                      <a:spcPts val="300"/>
                    </a:spcAft>
                    <a:buClr>
                      <a:srgbClr val="C3260C"/>
                    </a:buClr>
                    <a:buSzPct val="130000"/>
                    <a:buFont typeface="Georgia" panose="02040502050405020303" pitchFamily="18" charset="0"/>
                    <a:buChar char="*"/>
                    <a:defRPr sz="2200">
                      <a:solidFill>
                        <a:srgbClr val="404040"/>
                      </a:solidFill>
                      <a:latin typeface="Trebuchet MS" panose="020B0603020202020204" pitchFamily="34" charset="0"/>
                      <a:ea typeface="方正姚体" panose="02010601030101010101" pitchFamily="2" charset="-122"/>
                    </a:defRPr>
                  </a:lvl1pPr>
                  <a:lvl2pPr marL="742950" indent="-285750" eaLnBrk="0" hangingPunct="0">
                    <a:spcBef>
                      <a:spcPct val="20000"/>
                    </a:spcBef>
                    <a:spcAft>
                      <a:spcPts val="300"/>
                    </a:spcAft>
                    <a:buClr>
                      <a:srgbClr val="C3260C"/>
                    </a:buClr>
                    <a:buSzPct val="130000"/>
                    <a:buFont typeface="Georgia" panose="02040502050405020303" pitchFamily="18" charset="0"/>
                    <a:buChar char="*"/>
                    <a:defRPr sz="2000">
                      <a:solidFill>
                        <a:srgbClr val="404040"/>
                      </a:solidFill>
                      <a:latin typeface="Trebuchet MS" panose="020B0603020202020204" pitchFamily="34" charset="0"/>
                      <a:ea typeface="方正姚体" panose="02010601030101010101" pitchFamily="2" charset="-122"/>
                    </a:defRPr>
                  </a:lvl2pPr>
                  <a:lvl3pPr marL="1143000" indent="-228600" eaLnBrk="0" hangingPunct="0">
                    <a:spcBef>
                      <a:spcPct val="20000"/>
                    </a:spcBef>
                    <a:spcAft>
                      <a:spcPts val="300"/>
                    </a:spcAft>
                    <a:buClr>
                      <a:srgbClr val="C3260C"/>
                    </a:buClr>
                    <a:buSzPct val="130000"/>
                    <a:buFont typeface="Georgia" panose="02040502050405020303" pitchFamily="18" charset="0"/>
                    <a:buChar char="*"/>
                    <a:defRPr>
                      <a:solidFill>
                        <a:srgbClr val="404040"/>
                      </a:solidFill>
                      <a:latin typeface="Trebuchet MS" panose="020B0603020202020204" pitchFamily="34" charset="0"/>
                      <a:ea typeface="方正姚体" panose="02010601030101010101" pitchFamily="2" charset="-122"/>
                    </a:defRPr>
                  </a:lvl3pPr>
                  <a:lvl4pPr marL="1600200" indent="-228600" eaLnBrk="0" hangingPunct="0">
                    <a:spcBef>
                      <a:spcPct val="20000"/>
                    </a:spcBef>
                    <a:spcAft>
                      <a:spcPts val="300"/>
                    </a:spcAft>
                    <a:buClr>
                      <a:srgbClr val="C3260C"/>
                    </a:buClr>
                    <a:buSzPct val="130000"/>
                    <a:buFont typeface="Georgia" panose="02040502050405020303" pitchFamily="18" charset="0"/>
                    <a:buChar char="*"/>
                    <a:defRPr sz="1600">
                      <a:solidFill>
                        <a:srgbClr val="404040"/>
                      </a:solidFill>
                      <a:latin typeface="Trebuchet MS" panose="020B0603020202020204" pitchFamily="34" charset="0"/>
                      <a:ea typeface="方正姚体" panose="02010601030101010101" pitchFamily="2" charset="-122"/>
                    </a:defRPr>
                  </a:lvl4pPr>
                  <a:lvl5pPr marL="2057400" indent="-228600" eaLnBrk="0"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5pPr>
                  <a:lvl6pPr marL="25146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6pPr>
                  <a:lvl7pPr marL="29718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7pPr>
                  <a:lvl8pPr marL="34290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8pPr>
                  <a:lvl9pPr marL="3886200" indent="-228600" eaLnBrk="0" fontAlgn="base" hangingPunct="0">
                    <a:spcBef>
                      <a:spcPct val="20000"/>
                    </a:spcBef>
                    <a:spcAft>
                      <a:spcPts val="300"/>
                    </a:spcAft>
                    <a:buClr>
                      <a:srgbClr val="C3260C"/>
                    </a:buClr>
                    <a:buSzPct val="130000"/>
                    <a:buFont typeface="Georgia" panose="02040502050405020303" pitchFamily="18" charset="0"/>
                    <a:buChar char="*"/>
                    <a:defRPr sz="1400">
                      <a:solidFill>
                        <a:srgbClr val="404040"/>
                      </a:solidFill>
                      <a:latin typeface="Trebuchet MS" panose="020B0603020202020204" pitchFamily="34" charset="0"/>
                      <a:ea typeface="方正姚体" panose="02010601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p>
              </p:txBody>
            </p:sp>
            <p:sp>
              <p:nvSpPr>
                <p:cNvPr id="53271" name="Text Box 7"/>
                <p:cNvSpPr txBox="1"/>
                <p:nvPr/>
              </p:nvSpPr>
              <p:spPr>
                <a:xfrm>
                  <a:off x="912" y="1872"/>
                  <a:ext cx="160" cy="296"/>
                </a:xfrm>
                <a:prstGeom prst="rect">
                  <a:avLst/>
                </a:prstGeom>
                <a:noFill/>
                <a:ln w="12700" cap="flat" cmpd="sng">
                  <a:solidFill>
                    <a:schemeClr val="tx1"/>
                  </a:solidFill>
                  <a:prstDash val="solid"/>
                  <a:miter/>
                  <a:headEnd type="none" w="med" len="med"/>
                  <a:tailEnd type="none" w="med" len="med"/>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eaLnBrk="1" hangingPunct="1">
                    <a:spcBef>
                      <a:spcPct val="0"/>
                    </a:spcBef>
                    <a:spcAft>
                      <a:spcPct val="0"/>
                    </a:spcAft>
                    <a:buClrTx/>
                    <a:buSzPct val="100000"/>
                    <a:buNone/>
                  </a:pPr>
                  <a:endParaRPr lang="zh-CN" altLang="zh-CN" sz="2400" dirty="0">
                    <a:solidFill>
                      <a:schemeClr val="tx1"/>
                    </a:solidFill>
                    <a:latin typeface="Times New Roman" panose="02020603050405020304" pitchFamily="18" charset="0"/>
                    <a:ea typeface="宋体" panose="02010600030101010101" pitchFamily="2" charset="-122"/>
                  </a:endParaRPr>
                </a:p>
              </p:txBody>
            </p:sp>
            <p:sp>
              <p:nvSpPr>
                <p:cNvPr id="53272" name="Line 8"/>
                <p:cNvSpPr/>
                <p:nvPr/>
              </p:nvSpPr>
              <p:spPr>
                <a:xfrm>
                  <a:off x="1008" y="2016"/>
                  <a:ext cx="384" cy="0"/>
                </a:xfrm>
                <a:prstGeom prst="line">
                  <a:avLst/>
                </a:prstGeom>
                <a:ln w="12700" cap="flat" cmpd="sng">
                  <a:solidFill>
                    <a:schemeClr val="tx1"/>
                  </a:solidFill>
                  <a:prstDash val="solid"/>
                  <a:headEnd type="none" w="med" len="med"/>
                  <a:tailEnd type="triangle" w="med" len="med"/>
                </a:ln>
              </p:spPr>
            </p:sp>
          </p:grpSp>
          <p:sp>
            <p:nvSpPr>
              <p:cNvPr id="53261" name="Text Box 9"/>
              <p:cNvSpPr txBox="1"/>
              <p:nvPr/>
            </p:nvSpPr>
            <p:spPr>
              <a:xfrm>
                <a:off x="1824" y="1872"/>
                <a:ext cx="359" cy="296"/>
              </a:xfrm>
              <a:prstGeom prst="rect">
                <a:avLst/>
              </a:prstGeom>
              <a:noFill/>
              <a:ln w="12700" cap="flat" cmpd="sng">
                <a:solidFill>
                  <a:schemeClr val="tx1"/>
                </a:solidFill>
                <a:prstDash val="solid"/>
                <a:miter/>
                <a:headEnd type="none" w="med" len="med"/>
                <a:tailEnd type="none" w="med" len="med"/>
              </a:ln>
            </p:spPr>
            <p:txBody>
              <a:bodyPr wrap="none">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eaLnBrk="1" hangingPunct="1">
                  <a:spcBef>
                    <a:spcPct val="0"/>
                  </a:spcBef>
                  <a:spcAft>
                    <a:spcPct val="0"/>
                  </a:spcAft>
                  <a:buClrTx/>
                  <a:buSzPct val="100000"/>
                  <a:buNone/>
                </a:pPr>
                <a:r>
                  <a:rPr lang="en-US" altLang="zh-CN" sz="2400" dirty="0">
                    <a:solidFill>
                      <a:schemeClr val="tx1"/>
                    </a:solidFill>
                    <a:latin typeface="Times New Roman" panose="02020603050405020304" pitchFamily="18" charset="0"/>
                    <a:ea typeface="宋体" panose="02010600030101010101" pitchFamily="2" charset="-122"/>
                  </a:rPr>
                  <a:t> A </a:t>
                </a:r>
              </a:p>
            </p:txBody>
          </p:sp>
          <p:sp>
            <p:nvSpPr>
              <p:cNvPr id="53262" name="Text Box 10"/>
              <p:cNvSpPr txBox="1"/>
              <p:nvPr/>
            </p:nvSpPr>
            <p:spPr>
              <a:xfrm>
                <a:off x="2192" y="1872"/>
                <a:ext cx="160" cy="296"/>
              </a:xfrm>
              <a:prstGeom prst="rect">
                <a:avLst/>
              </a:prstGeom>
              <a:noFill/>
              <a:ln w="12700" cap="flat" cmpd="sng">
                <a:solidFill>
                  <a:schemeClr val="tx1"/>
                </a:solidFill>
                <a:prstDash val="solid"/>
                <a:miter/>
                <a:headEnd type="none" w="med" len="med"/>
                <a:tailEnd type="none" w="med" len="med"/>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eaLnBrk="1" hangingPunct="1">
                  <a:spcBef>
                    <a:spcPct val="0"/>
                  </a:spcBef>
                  <a:spcAft>
                    <a:spcPct val="0"/>
                  </a:spcAft>
                  <a:buClrTx/>
                  <a:buSzPct val="100000"/>
                  <a:buNone/>
                </a:pPr>
                <a:endParaRPr lang="zh-CN" altLang="zh-CN" sz="2400" dirty="0">
                  <a:solidFill>
                    <a:schemeClr val="tx1"/>
                  </a:solidFill>
                  <a:latin typeface="Times New Roman" panose="02020603050405020304" pitchFamily="18" charset="0"/>
                  <a:ea typeface="宋体" panose="02010600030101010101" pitchFamily="2" charset="-122"/>
                </a:endParaRPr>
              </a:p>
            </p:txBody>
          </p:sp>
          <p:sp>
            <p:nvSpPr>
              <p:cNvPr id="53263" name="Line 11"/>
              <p:cNvSpPr/>
              <p:nvPr/>
            </p:nvSpPr>
            <p:spPr>
              <a:xfrm>
                <a:off x="2266" y="2016"/>
                <a:ext cx="384" cy="0"/>
              </a:xfrm>
              <a:prstGeom prst="line">
                <a:avLst/>
              </a:prstGeom>
              <a:ln w="12700" cap="flat" cmpd="sng">
                <a:solidFill>
                  <a:schemeClr val="tx1"/>
                </a:solidFill>
                <a:prstDash val="solid"/>
                <a:headEnd type="none" w="med" len="med"/>
                <a:tailEnd type="triangle" w="med" len="med"/>
              </a:ln>
            </p:spPr>
          </p:sp>
          <p:sp>
            <p:nvSpPr>
              <p:cNvPr id="53264" name="Text Box 12"/>
              <p:cNvSpPr txBox="1"/>
              <p:nvPr/>
            </p:nvSpPr>
            <p:spPr>
              <a:xfrm>
                <a:off x="3542" y="1864"/>
                <a:ext cx="337" cy="296"/>
              </a:xfrm>
              <a:prstGeom prst="rect">
                <a:avLst/>
              </a:prstGeom>
              <a:noFill/>
              <a:ln w="12700" cap="flat" cmpd="sng">
                <a:solidFill>
                  <a:schemeClr val="tx1"/>
                </a:solidFill>
                <a:prstDash val="solid"/>
                <a:miter/>
                <a:headEnd type="none" w="med" len="med"/>
                <a:tailEnd type="none" w="med" len="med"/>
              </a:ln>
            </p:spPr>
            <p:txBody>
              <a:bodyPr wrap="none">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eaLnBrk="1" hangingPunct="1">
                  <a:spcBef>
                    <a:spcPct val="0"/>
                  </a:spcBef>
                  <a:spcAft>
                    <a:spcPct val="0"/>
                  </a:spcAft>
                  <a:buClrTx/>
                  <a:buSzPct val="100000"/>
                  <a:buNone/>
                </a:pPr>
                <a:r>
                  <a:rPr lang="en-US" altLang="zh-CN" sz="2400" dirty="0">
                    <a:solidFill>
                      <a:schemeClr val="tx1"/>
                    </a:solidFill>
                    <a:latin typeface="Times New Roman" panose="02020603050405020304" pitchFamily="18" charset="0"/>
                    <a:ea typeface="宋体" panose="02010600030101010101" pitchFamily="2" charset="-122"/>
                  </a:rPr>
                  <a:t> E </a:t>
                </a:r>
              </a:p>
            </p:txBody>
          </p:sp>
          <p:sp>
            <p:nvSpPr>
              <p:cNvPr id="53265" name="Text Box 13"/>
              <p:cNvSpPr txBox="1"/>
              <p:nvPr/>
            </p:nvSpPr>
            <p:spPr>
              <a:xfrm>
                <a:off x="3888" y="1864"/>
                <a:ext cx="160" cy="296"/>
              </a:xfrm>
              <a:prstGeom prst="rect">
                <a:avLst/>
              </a:prstGeom>
              <a:noFill/>
              <a:ln w="12700" cap="flat" cmpd="sng">
                <a:solidFill>
                  <a:schemeClr val="tx1"/>
                </a:solidFill>
                <a:prstDash val="solid"/>
                <a:miter/>
                <a:headEnd type="none" w="med" len="med"/>
                <a:tailEnd type="none" w="med" len="med"/>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eaLnBrk="1" hangingPunct="1">
                  <a:spcBef>
                    <a:spcPct val="0"/>
                  </a:spcBef>
                  <a:spcAft>
                    <a:spcPct val="0"/>
                  </a:spcAft>
                  <a:buClrTx/>
                  <a:buSzPct val="100000"/>
                  <a:buNone/>
                </a:pPr>
                <a:endParaRPr lang="zh-CN" altLang="zh-CN" sz="2400" dirty="0">
                  <a:solidFill>
                    <a:schemeClr val="tx1"/>
                  </a:solidFill>
                  <a:latin typeface="Times New Roman" panose="02020603050405020304" pitchFamily="18" charset="0"/>
                  <a:ea typeface="宋体" panose="02010600030101010101" pitchFamily="2" charset="-122"/>
                </a:endParaRPr>
              </a:p>
            </p:txBody>
          </p:sp>
          <p:sp>
            <p:nvSpPr>
              <p:cNvPr id="53266" name="Line 14"/>
              <p:cNvSpPr/>
              <p:nvPr/>
            </p:nvSpPr>
            <p:spPr>
              <a:xfrm>
                <a:off x="3984" y="2008"/>
                <a:ext cx="384" cy="0"/>
              </a:xfrm>
              <a:prstGeom prst="line">
                <a:avLst/>
              </a:prstGeom>
              <a:ln w="12700" cap="flat" cmpd="sng">
                <a:solidFill>
                  <a:schemeClr val="tx1"/>
                </a:solidFill>
                <a:prstDash val="solid"/>
                <a:headEnd type="none" w="med" len="med"/>
                <a:tailEnd type="triangle" w="med" len="med"/>
              </a:ln>
            </p:spPr>
          </p:sp>
          <p:sp>
            <p:nvSpPr>
              <p:cNvPr id="53267" name="Text Box 15"/>
              <p:cNvSpPr txBox="1"/>
              <p:nvPr/>
            </p:nvSpPr>
            <p:spPr>
              <a:xfrm>
                <a:off x="4368" y="1872"/>
                <a:ext cx="359" cy="296"/>
              </a:xfrm>
              <a:prstGeom prst="rect">
                <a:avLst/>
              </a:prstGeom>
              <a:noFill/>
              <a:ln w="12700" cap="flat" cmpd="sng">
                <a:solidFill>
                  <a:schemeClr val="tx1"/>
                </a:solidFill>
                <a:prstDash val="solid"/>
                <a:miter/>
                <a:headEnd type="none" w="med" len="med"/>
                <a:tailEnd type="none" w="med" len="med"/>
              </a:ln>
            </p:spPr>
            <p:txBody>
              <a:bodyPr wrap="none">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eaLnBrk="1" hangingPunct="1">
                  <a:spcBef>
                    <a:spcPct val="0"/>
                  </a:spcBef>
                  <a:spcAft>
                    <a:spcPct val="0"/>
                  </a:spcAft>
                  <a:buClrTx/>
                  <a:buSzPct val="100000"/>
                  <a:buNone/>
                </a:pPr>
                <a:r>
                  <a:rPr lang="en-US" altLang="zh-CN" sz="2400" dirty="0">
                    <a:solidFill>
                      <a:schemeClr val="tx1"/>
                    </a:solidFill>
                    <a:latin typeface="Times New Roman" panose="02020603050405020304" pitchFamily="18" charset="0"/>
                    <a:ea typeface="宋体" panose="02010600030101010101" pitchFamily="2" charset="-122"/>
                  </a:rPr>
                  <a:t> H </a:t>
                </a:r>
              </a:p>
            </p:txBody>
          </p:sp>
          <p:sp>
            <p:nvSpPr>
              <p:cNvPr id="53268" name="Text Box 16"/>
              <p:cNvSpPr txBox="1"/>
              <p:nvPr/>
            </p:nvSpPr>
            <p:spPr>
              <a:xfrm>
                <a:off x="4736" y="1872"/>
                <a:ext cx="304" cy="296"/>
              </a:xfrm>
              <a:prstGeom prst="rect">
                <a:avLst/>
              </a:prstGeom>
              <a:noFill/>
              <a:ln w="12700" cap="flat" cmpd="sng">
                <a:solidFill>
                  <a:schemeClr val="tx1"/>
                </a:solidFill>
                <a:prstDash val="solid"/>
                <a:miter/>
                <a:headEnd type="none" w="med" len="med"/>
                <a:tailEnd type="none" w="med" len="med"/>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eaLnBrk="1" hangingPunct="1">
                  <a:spcBef>
                    <a:spcPct val="0"/>
                  </a:spcBef>
                  <a:spcAft>
                    <a:spcPct val="0"/>
                  </a:spcAft>
                  <a:buClrTx/>
                  <a:buSzPct val="100000"/>
                  <a:buNone/>
                </a:pPr>
                <a:r>
                  <a:rPr lang="en-US" altLang="zh-CN" sz="2400" dirty="0">
                    <a:solidFill>
                      <a:schemeClr val="tx1"/>
                    </a:solidFill>
                    <a:latin typeface="Times New Roman" panose="02020603050405020304" pitchFamily="18" charset="0"/>
                    <a:ea typeface="宋体" panose="02010600030101010101" pitchFamily="2" charset="-122"/>
                  </a:rPr>
                  <a:t>∧</a:t>
                </a:r>
              </a:p>
            </p:txBody>
          </p:sp>
          <p:sp>
            <p:nvSpPr>
              <p:cNvPr id="53269" name="Line 17"/>
              <p:cNvSpPr/>
              <p:nvPr/>
            </p:nvSpPr>
            <p:spPr>
              <a:xfrm>
                <a:off x="3168" y="2016"/>
                <a:ext cx="384" cy="0"/>
              </a:xfrm>
              <a:prstGeom prst="line">
                <a:avLst/>
              </a:prstGeom>
              <a:ln w="12700" cap="flat" cmpd="sng">
                <a:solidFill>
                  <a:schemeClr val="tx1"/>
                </a:solidFill>
                <a:prstDash val="solid"/>
                <a:headEnd type="none" w="med" len="med"/>
                <a:tailEnd type="triangle" w="med" len="med"/>
              </a:ln>
            </p:spPr>
          </p:sp>
        </p:grpSp>
        <p:sp>
          <p:nvSpPr>
            <p:cNvPr id="53255" name="Line 18"/>
            <p:cNvSpPr/>
            <p:nvPr/>
          </p:nvSpPr>
          <p:spPr>
            <a:xfrm flipV="1">
              <a:off x="912" y="2160"/>
              <a:ext cx="240" cy="336"/>
            </a:xfrm>
            <a:prstGeom prst="line">
              <a:avLst/>
            </a:prstGeom>
            <a:ln w="19050" cap="flat" cmpd="sng">
              <a:solidFill>
                <a:schemeClr val="tx1"/>
              </a:solidFill>
              <a:prstDash val="solid"/>
              <a:headEnd type="none" w="med" len="med"/>
              <a:tailEnd type="triangle" w="med" len="med"/>
            </a:ln>
          </p:spPr>
        </p:sp>
        <p:sp>
          <p:nvSpPr>
            <p:cNvPr id="53256" name="Text Box 19"/>
            <p:cNvSpPr txBox="1"/>
            <p:nvPr/>
          </p:nvSpPr>
          <p:spPr>
            <a:xfrm>
              <a:off x="1008" y="2246"/>
              <a:ext cx="426" cy="250"/>
            </a:xfrm>
            <a:prstGeom prst="rect">
              <a:avLst/>
            </a:prstGeom>
            <a:noFill/>
            <a:ln w="19050">
              <a:noFill/>
            </a:ln>
          </p:spPr>
          <p:txBody>
            <a:bodyPr wrap="none">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eaLnBrk="1" hangingPunct="1">
                <a:spcBef>
                  <a:spcPct val="0"/>
                </a:spcBef>
                <a:spcAft>
                  <a:spcPct val="0"/>
                </a:spcAft>
                <a:buClrTx/>
                <a:buSzPct val="100000"/>
                <a:buNone/>
              </a:pPr>
              <a:r>
                <a:rPr lang="en-US" altLang="zh-CN" sz="2000" dirty="0">
                  <a:solidFill>
                    <a:schemeClr val="tx1"/>
                  </a:solidFill>
                  <a:latin typeface="Times New Roman" panose="02020603050405020304" pitchFamily="18" charset="0"/>
                  <a:ea typeface="宋体" panose="02010600030101010101" pitchFamily="2" charset="-122"/>
                </a:rPr>
                <a:t>front</a:t>
              </a:r>
            </a:p>
          </p:txBody>
        </p:sp>
        <p:sp>
          <p:nvSpPr>
            <p:cNvPr id="53257" name="Line 20"/>
            <p:cNvSpPr/>
            <p:nvPr/>
          </p:nvSpPr>
          <p:spPr>
            <a:xfrm flipV="1">
              <a:off x="4278" y="2160"/>
              <a:ext cx="240" cy="336"/>
            </a:xfrm>
            <a:prstGeom prst="line">
              <a:avLst/>
            </a:prstGeom>
            <a:ln w="19050" cap="flat" cmpd="sng">
              <a:solidFill>
                <a:schemeClr val="tx1"/>
              </a:solidFill>
              <a:prstDash val="solid"/>
              <a:headEnd type="none" w="med" len="med"/>
              <a:tailEnd type="triangle" w="med" len="med"/>
            </a:ln>
          </p:spPr>
        </p:sp>
        <p:sp>
          <p:nvSpPr>
            <p:cNvPr id="53258" name="Text Box 21"/>
            <p:cNvSpPr txBox="1"/>
            <p:nvPr/>
          </p:nvSpPr>
          <p:spPr>
            <a:xfrm>
              <a:off x="4374" y="2246"/>
              <a:ext cx="364" cy="250"/>
            </a:xfrm>
            <a:prstGeom prst="rect">
              <a:avLst/>
            </a:prstGeom>
            <a:noFill/>
            <a:ln w="19050">
              <a:noFill/>
            </a:ln>
          </p:spPr>
          <p:txBody>
            <a:bodyPr wrap="none">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eaLnBrk="1" hangingPunct="1">
                <a:spcBef>
                  <a:spcPct val="0"/>
                </a:spcBef>
                <a:spcAft>
                  <a:spcPct val="0"/>
                </a:spcAft>
                <a:buClrTx/>
                <a:buSzPct val="100000"/>
                <a:buNone/>
              </a:pPr>
              <a:r>
                <a:rPr lang="en-US" altLang="zh-CN" sz="2000" dirty="0">
                  <a:solidFill>
                    <a:schemeClr val="tx1"/>
                  </a:solidFill>
                  <a:latin typeface="Times New Roman" panose="02020603050405020304" pitchFamily="18" charset="0"/>
                  <a:ea typeface="宋体" panose="02010600030101010101" pitchFamily="2" charset="-122"/>
                </a:rPr>
                <a:t>rear</a:t>
              </a:r>
            </a:p>
          </p:txBody>
        </p:sp>
      </p:grpSp>
      <p:pic>
        <p:nvPicPr>
          <p:cNvPr id="65540" name="Picture 2"/>
          <p:cNvPicPr>
            <a:picLocks noChangeAspect="1"/>
          </p:cNvPicPr>
          <p:nvPr/>
        </p:nvPicPr>
        <p:blipFill>
          <a:blip r:embed="rId3"/>
          <a:stretch>
            <a:fillRect/>
          </a:stretch>
        </p:blipFill>
        <p:spPr>
          <a:xfrm>
            <a:off x="5120640" y="5078730"/>
            <a:ext cx="3157220" cy="189293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44763">
                                            <p:txEl>
                                              <p:pRg st="0" end="0"/>
                                            </p:txEl>
                                          </p:spTgt>
                                        </p:tgtEl>
                                        <p:attrNameLst>
                                          <p:attrName>style.visibility</p:attrName>
                                        </p:attrNameLst>
                                      </p:cBhvr>
                                      <p:to>
                                        <p:strVal val="visible"/>
                                      </p:to>
                                    </p:set>
                                    <p:anim calcmode="lin" valueType="num">
                                      <p:cBhvr additive="base">
                                        <p:cTn id="12" dur="500" fill="hold"/>
                                        <p:tgtEl>
                                          <p:spTgt spid="24476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447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44763">
                                            <p:txEl>
                                              <p:pRg st="1" end="1"/>
                                            </p:txEl>
                                          </p:spTgt>
                                        </p:tgtEl>
                                        <p:attrNameLst>
                                          <p:attrName>style.visibility</p:attrName>
                                        </p:attrNameLst>
                                      </p:cBhvr>
                                      <p:to>
                                        <p:strVal val="visible"/>
                                      </p:to>
                                    </p:set>
                                    <p:anim calcmode="lin" valueType="num">
                                      <p:cBhvr additive="base">
                                        <p:cTn id="18" dur="500" fill="hold"/>
                                        <p:tgtEl>
                                          <p:spTgt spid="24476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447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44763">
                                            <p:txEl>
                                              <p:pRg st="2" end="2"/>
                                            </p:txEl>
                                          </p:spTgt>
                                        </p:tgtEl>
                                        <p:attrNameLst>
                                          <p:attrName>style.visibility</p:attrName>
                                        </p:attrNameLst>
                                      </p:cBhvr>
                                      <p:to>
                                        <p:strVal val="visible"/>
                                      </p:to>
                                    </p:set>
                                    <p:anim calcmode="lin" valueType="num">
                                      <p:cBhvr additive="base">
                                        <p:cTn id="24" dur="500" fill="hold"/>
                                        <p:tgtEl>
                                          <p:spTgt spid="24476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447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left)">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44763">
                                            <p:txEl>
                                              <p:pRg st="3" end="3"/>
                                            </p:txEl>
                                          </p:spTgt>
                                        </p:tgtEl>
                                        <p:attrNameLst>
                                          <p:attrName>style.visibility</p:attrName>
                                        </p:attrNameLst>
                                      </p:cBhvr>
                                      <p:to>
                                        <p:strVal val="visible"/>
                                      </p:to>
                                    </p:set>
                                    <p:anim calcmode="lin" valueType="num">
                                      <p:cBhvr additive="base">
                                        <p:cTn id="35" dur="500" fill="hold"/>
                                        <p:tgtEl>
                                          <p:spTgt spid="244763">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447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xit" presetSubtype="4" fill="hold" nodeType="clickPar">
                                  <p:stCondLst>
                                    <p:cond delay="0"/>
                                  </p:stCondLst>
                                  <p:childTnLst>
                                    <p:animEffect transition="out" filter="wipe(down)">
                                      <p:cBhvr>
                                        <p:cTn id="40" dur="500"/>
                                        <p:tgtEl>
                                          <p:spTgt spid="3"/>
                                        </p:tgtEl>
                                      </p:cBhvr>
                                    </p:animEffect>
                                    <p:set>
                                      <p:cBhvr>
                                        <p:cTn id="41" dur="1" fill="hold">
                                          <p:stCondLst>
                                            <p:cond delay="499"/>
                                          </p:stCondLst>
                                        </p:cTn>
                                        <p:tgtEl>
                                          <p:spTgt spid="3"/>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5540"/>
                                        </p:tgtEl>
                                        <p:attrNameLst>
                                          <p:attrName>style.visibility</p:attrName>
                                        </p:attrNameLst>
                                      </p:cBhvr>
                                      <p:to>
                                        <p:strVal val="visible"/>
                                      </p:to>
                                    </p:set>
                                    <p:anim calcmode="lin" valueType="num">
                                      <p:cBhvr additive="base">
                                        <p:cTn id="46" dur="500" fill="hold"/>
                                        <p:tgtEl>
                                          <p:spTgt spid="65540"/>
                                        </p:tgtEl>
                                        <p:attrNameLst>
                                          <p:attrName>ppt_x</p:attrName>
                                        </p:attrNameLst>
                                      </p:cBhvr>
                                      <p:tavLst>
                                        <p:tav tm="0">
                                          <p:val>
                                            <p:strVal val="#ppt_x"/>
                                          </p:val>
                                        </p:tav>
                                        <p:tav tm="100000">
                                          <p:val>
                                            <p:strVal val="#ppt_x"/>
                                          </p:val>
                                        </p:tav>
                                      </p:tavLst>
                                    </p:anim>
                                    <p:anim calcmode="lin" valueType="num">
                                      <p:cBhvr additive="base">
                                        <p:cTn id="47" dur="500" fill="hold"/>
                                        <p:tgtEl>
                                          <p:spTgt spid="65540"/>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244763">
                                            <p:txEl>
                                              <p:pRg st="4" end="4"/>
                                            </p:txEl>
                                          </p:spTgt>
                                        </p:tgtEl>
                                        <p:attrNameLst>
                                          <p:attrName>style.visibility</p:attrName>
                                        </p:attrNameLst>
                                      </p:cBhvr>
                                      <p:to>
                                        <p:strVal val="visible"/>
                                      </p:to>
                                    </p:set>
                                    <p:anim calcmode="lin" valueType="num">
                                      <p:cBhvr additive="base">
                                        <p:cTn id="52" dur="500" fill="hold"/>
                                        <p:tgtEl>
                                          <p:spTgt spid="244763">
                                            <p:txEl>
                                              <p:pRg st="4" end="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24476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6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a:xfrm>
            <a:off x="0" y="228600"/>
            <a:ext cx="9144000" cy="515938"/>
          </a:xfrm>
        </p:spPr>
        <p:txBody>
          <a:bodyPr vert="horz" wrap="square" lIns="91440" tIns="45720" rIns="91440" bIns="45720" anchor="t"/>
          <a:lstStyle/>
          <a:p>
            <a:pPr eaLnBrk="1" hangingPunct="1"/>
            <a:r>
              <a:rPr lang="en-US" altLang="zh-CN" sz="2800" dirty="0">
                <a:solidFill>
                  <a:srgbClr val="0000FF"/>
                </a:solidFill>
                <a:latin typeface="隶书" panose="02010509060101010101" pitchFamily="49" charset="-122"/>
                <a:ea typeface="隶书" panose="02010509060101010101" pitchFamily="49" charset="-122"/>
              </a:rPr>
              <a:t>3.  </a:t>
            </a:r>
            <a:r>
              <a:rPr lang="zh-CN" altLang="en-US" sz="2800" dirty="0">
                <a:solidFill>
                  <a:srgbClr val="0000FF"/>
                </a:solidFill>
                <a:latin typeface="隶书" panose="02010509060101010101" pitchFamily="49" charset="-122"/>
                <a:ea typeface="隶书" panose="02010509060101010101" pitchFamily="49" charset="-122"/>
              </a:rPr>
              <a:t>类定义</a:t>
            </a:r>
          </a:p>
        </p:txBody>
      </p:sp>
      <p:sp>
        <p:nvSpPr>
          <p:cNvPr id="247812" name="Rectangle 4"/>
          <p:cNvSpPr/>
          <p:nvPr/>
        </p:nvSpPr>
        <p:spPr>
          <a:xfrm>
            <a:off x="-36512" y="877888"/>
            <a:ext cx="9144000" cy="57912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spcBef>
                <a:spcPct val="0"/>
              </a:spcBef>
              <a:buClrTx/>
              <a:buSzPct val="100000"/>
              <a:buFont typeface="Arial" panose="020B0604020202020204" pitchFamily="34" charset="0"/>
              <a:buNone/>
            </a:pPr>
            <a:r>
              <a:rPr lang="zh-CN" altLang="en-US" sz="2800" dirty="0">
                <a:latin typeface="华文新魏" panose="02010800040101010101" pitchFamily="2" charset="-122"/>
                <a:ea typeface="华文新魏" panose="02010800040101010101" pitchFamily="2" charset="-122"/>
              </a:rPr>
              <a:t>（</a:t>
            </a:r>
            <a:r>
              <a:rPr lang="en-US" altLang="zh-CN" sz="2800" dirty="0">
                <a:latin typeface="华文新魏" panose="02010800040101010101" pitchFamily="2" charset="-122"/>
                <a:ea typeface="华文新魏" panose="02010800040101010101" pitchFamily="2" charset="-122"/>
              </a:rPr>
              <a:t>2</a:t>
            </a:r>
            <a:r>
              <a:rPr lang="zh-CN" altLang="en-US" sz="2800" dirty="0">
                <a:latin typeface="华文新魏" panose="02010800040101010101" pitchFamily="2" charset="-122"/>
                <a:ea typeface="华文新魏" panose="02010800040101010101" pitchFamily="2" charset="-122"/>
              </a:rPr>
              <a:t>）</a:t>
            </a:r>
            <a:r>
              <a:rPr lang="en-US" altLang="zh-CN" sz="2800" dirty="0">
                <a:latin typeface="华文新魏" panose="02010800040101010101" pitchFamily="2" charset="-122"/>
                <a:ea typeface="华文新魏" panose="02010800040101010101" pitchFamily="2" charset="-122"/>
              </a:rPr>
              <a:t>Queue</a:t>
            </a:r>
            <a:endParaRPr lang="en-US" altLang="zh-CN" sz="1800" dirty="0">
              <a:ea typeface="楷体_GB2312" pitchFamily="49" charset="-122"/>
            </a:endParaRPr>
          </a:p>
          <a:p>
            <a:pPr marL="457200" lvl="0" indent="-457200" algn="just" eaLnBrk="1" hangingPunct="1">
              <a:spcBef>
                <a:spcPct val="0"/>
              </a:spcBef>
              <a:buClrTx/>
              <a:buSzPct val="100000"/>
              <a:buFont typeface="Arial" panose="020B0604020202020204" pitchFamily="34" charset="0"/>
              <a:buNone/>
            </a:pPr>
            <a:r>
              <a:rPr lang="en-US" altLang="zh-CN" sz="1800" dirty="0">
                <a:ea typeface="楷体_GB2312" pitchFamily="49" charset="-122"/>
              </a:rPr>
              <a:t>template</a:t>
            </a:r>
            <a:r>
              <a:rPr lang="en-US" altLang="zh-CN" sz="1800" b="0" dirty="0">
                <a:ea typeface="楷体_GB2312" pitchFamily="49" charset="-122"/>
              </a:rPr>
              <a:t> &lt;</a:t>
            </a:r>
            <a:r>
              <a:rPr lang="en-US" altLang="zh-CN" sz="1800" dirty="0">
                <a:ea typeface="楷体_GB2312" pitchFamily="49" charset="-122"/>
              </a:rPr>
              <a:t>class</a:t>
            </a:r>
            <a:r>
              <a:rPr lang="en-US" altLang="zh-CN" sz="1800" b="0" dirty="0">
                <a:ea typeface="楷体_GB2312" pitchFamily="49" charset="-122"/>
              </a:rPr>
              <a:t> type&gt; </a:t>
            </a:r>
            <a:r>
              <a:rPr lang="en-US" altLang="zh-CN" sz="1800" dirty="0">
                <a:ea typeface="楷体_GB2312" pitchFamily="49" charset="-122"/>
              </a:rPr>
              <a:t>class</a:t>
            </a:r>
            <a:r>
              <a:rPr lang="en-US" altLang="zh-CN" sz="1800" b="0" dirty="0">
                <a:ea typeface="楷体_GB2312" pitchFamily="49" charset="-122"/>
              </a:rPr>
              <a:t> linkqueue   //</a:t>
            </a:r>
            <a:r>
              <a:rPr lang="zh-CN" altLang="en-US" sz="1800" b="0" dirty="0">
                <a:ea typeface="楷体_GB2312" pitchFamily="49" charset="-122"/>
              </a:rPr>
              <a:t>链式队列的类定义</a:t>
            </a:r>
          </a:p>
          <a:p>
            <a:pPr marL="457200" lvl="0" indent="-457200" algn="just" eaLnBrk="1" hangingPunct="1">
              <a:spcBef>
                <a:spcPct val="0"/>
              </a:spcBef>
              <a:buClrTx/>
              <a:buSzPct val="100000"/>
              <a:buFont typeface="Arial" panose="020B0604020202020204" pitchFamily="34" charset="0"/>
              <a:buNone/>
            </a:pPr>
            <a:r>
              <a:rPr lang="en-US" altLang="zh-CN" sz="1800" b="0" dirty="0">
                <a:ea typeface="楷体_GB2312" pitchFamily="49" charset="-122"/>
              </a:rPr>
              <a:t>{</a:t>
            </a:r>
          </a:p>
          <a:p>
            <a:pPr marL="457200" lvl="0" indent="-457200" algn="just" eaLnBrk="1" hangingPunct="1">
              <a:spcBef>
                <a:spcPct val="0"/>
              </a:spcBef>
              <a:buClrTx/>
              <a:buSzPct val="100000"/>
              <a:buFont typeface="Arial" panose="020B0604020202020204" pitchFamily="34" charset="0"/>
              <a:buNone/>
            </a:pPr>
            <a:r>
              <a:rPr lang="en-US" altLang="zh-CN" sz="1800" dirty="0">
                <a:ea typeface="楷体_GB2312" pitchFamily="49" charset="-122"/>
              </a:rPr>
              <a:t>	private</a:t>
            </a:r>
            <a:r>
              <a:rPr lang="en-US" altLang="zh-CN" sz="1800" b="0" dirty="0">
                <a:ea typeface="楷体_GB2312" pitchFamily="49" charset="-122"/>
              </a:rPr>
              <a:t>:</a:t>
            </a:r>
          </a:p>
          <a:p>
            <a:pPr marL="457200" lvl="0" indent="-457200" algn="just" eaLnBrk="1" hangingPunct="1">
              <a:spcBef>
                <a:spcPct val="0"/>
              </a:spcBef>
              <a:buClrTx/>
              <a:buSzPct val="100000"/>
              <a:buFont typeface="Arial" panose="020B0604020202020204" pitchFamily="34" charset="0"/>
              <a:buNone/>
            </a:pPr>
            <a:r>
              <a:rPr lang="en-US" altLang="zh-CN" sz="1800" b="0" dirty="0">
                <a:ea typeface="楷体_GB2312" pitchFamily="49" charset="-122"/>
              </a:rPr>
              <a:t>		node &lt;type&gt; * front, * rear ;            //</a:t>
            </a:r>
            <a:r>
              <a:rPr lang="zh-CN" altLang="en-US" sz="1800" b="0" dirty="0">
                <a:ea typeface="楷体_GB2312" pitchFamily="49" charset="-122"/>
              </a:rPr>
              <a:t>队头、队尾指针</a:t>
            </a:r>
          </a:p>
          <a:p>
            <a:pPr marL="457200" lvl="0" indent="-457200" algn="just" eaLnBrk="1" hangingPunct="1">
              <a:spcBef>
                <a:spcPct val="0"/>
              </a:spcBef>
              <a:buClrTx/>
              <a:buSzPct val="100000"/>
              <a:buFont typeface="Arial" panose="020B0604020202020204" pitchFamily="34" charset="0"/>
              <a:buNone/>
            </a:pPr>
            <a:r>
              <a:rPr lang="zh-CN" altLang="en-US" sz="1800" dirty="0">
                <a:ea typeface="楷体_GB2312" pitchFamily="49" charset="-122"/>
              </a:rPr>
              <a:t>	</a:t>
            </a:r>
            <a:r>
              <a:rPr lang="en-US" altLang="zh-CN" sz="1800" dirty="0">
                <a:ea typeface="楷体_GB2312" pitchFamily="49" charset="-122"/>
              </a:rPr>
              <a:t>public</a:t>
            </a:r>
            <a:r>
              <a:rPr lang="en-US" altLang="zh-CN" sz="1800" b="0" dirty="0">
                <a:ea typeface="楷体_GB2312" pitchFamily="49" charset="-122"/>
              </a:rPr>
              <a:t>:</a:t>
            </a:r>
          </a:p>
          <a:p>
            <a:pPr marL="457200" lvl="0" indent="-457200" algn="just" eaLnBrk="1" hangingPunct="1">
              <a:spcBef>
                <a:spcPct val="0"/>
              </a:spcBef>
              <a:buClrTx/>
              <a:buSzPct val="100000"/>
              <a:buFont typeface="Arial" panose="020B0604020202020204" pitchFamily="34" charset="0"/>
              <a:buNone/>
            </a:pPr>
            <a:r>
              <a:rPr lang="en-US" altLang="zh-CN" sz="1800" b="0" dirty="0">
                <a:ea typeface="楷体_GB2312" pitchFamily="49" charset="-122"/>
              </a:rPr>
              <a:t>		linkqueue( ): rear (NULL) , front(NULL) { }; </a:t>
            </a:r>
          </a:p>
          <a:p>
            <a:pPr marL="457200" lvl="0" indent="-457200" algn="just" eaLnBrk="1" hangingPunct="1">
              <a:spcBef>
                <a:spcPct val="0"/>
              </a:spcBef>
              <a:buClrTx/>
              <a:buSzPct val="100000"/>
              <a:buFont typeface="Arial" panose="020B0604020202020204" pitchFamily="34" charset="0"/>
              <a:buNone/>
            </a:pPr>
            <a:r>
              <a:rPr lang="en-US" altLang="zh-CN" sz="1800" b="0" dirty="0">
                <a:ea typeface="楷体_GB2312" pitchFamily="49" charset="-122"/>
              </a:rPr>
              <a:t>   		 //</a:t>
            </a:r>
            <a:r>
              <a:rPr lang="zh-CN" altLang="en-US" sz="1800" b="0" dirty="0">
                <a:ea typeface="楷体_GB2312" pitchFamily="49" charset="-122"/>
              </a:rPr>
              <a:t>构造函数，建立空队列</a:t>
            </a:r>
          </a:p>
          <a:p>
            <a:pPr marL="457200" lvl="0" indent="-457200" algn="just" eaLnBrk="1" hangingPunct="1">
              <a:spcBef>
                <a:spcPct val="0"/>
              </a:spcBef>
              <a:buClrTx/>
              <a:buSzPct val="100000"/>
              <a:buFont typeface="Arial" panose="020B0604020202020204" pitchFamily="34" charset="0"/>
              <a:buNone/>
            </a:pPr>
            <a:r>
              <a:rPr lang="zh-CN" altLang="en-US" sz="1800" b="0" dirty="0">
                <a:ea typeface="楷体_GB2312" pitchFamily="49" charset="-122"/>
              </a:rPr>
              <a:t>		</a:t>
            </a:r>
            <a:r>
              <a:rPr lang="en-US" altLang="zh-CN" sz="1800" b="0" dirty="0">
                <a:ea typeface="楷体_GB2312" pitchFamily="49" charset="-122"/>
              </a:rPr>
              <a:t>~linkqueue( );</a:t>
            </a:r>
          </a:p>
          <a:p>
            <a:pPr marL="457200" lvl="0" indent="-457200" algn="just" eaLnBrk="1" hangingPunct="1">
              <a:spcBef>
                <a:spcPct val="0"/>
              </a:spcBef>
              <a:buClrTx/>
              <a:buSzPct val="100000"/>
              <a:buFont typeface="Arial" panose="020B0604020202020204" pitchFamily="34" charset="0"/>
              <a:buNone/>
            </a:pPr>
            <a:r>
              <a:rPr lang="en-US" altLang="zh-CN" sz="1800" dirty="0">
                <a:ea typeface="楷体_GB2312" pitchFamily="49" charset="-122"/>
              </a:rPr>
              <a:t>		void</a:t>
            </a:r>
            <a:r>
              <a:rPr lang="en-US" altLang="zh-CN" sz="1800" b="0" dirty="0">
                <a:ea typeface="楷体_GB2312" pitchFamily="49" charset="-122"/>
              </a:rPr>
              <a:t> EnQueue(</a:t>
            </a:r>
            <a:r>
              <a:rPr lang="en-US" altLang="zh-CN" sz="1800" dirty="0">
                <a:ea typeface="楷体_GB2312" pitchFamily="49" charset="-122"/>
              </a:rPr>
              <a:t>const</a:t>
            </a:r>
            <a:r>
              <a:rPr lang="en-US" altLang="zh-CN" sz="1800" b="0" dirty="0">
                <a:ea typeface="楷体_GB2312" pitchFamily="49" charset="-122"/>
              </a:rPr>
              <a:t> type </a:t>
            </a:r>
            <a:r>
              <a:rPr lang="en-US" altLang="zh-CN" sz="1800" dirty="0">
                <a:ea typeface="楷体_GB2312" pitchFamily="49" charset="-122"/>
              </a:rPr>
              <a:t>&amp;</a:t>
            </a:r>
            <a:r>
              <a:rPr lang="en-US" altLang="zh-CN" sz="1800" b="0" dirty="0">
                <a:ea typeface="楷体_GB2312" pitchFamily="49" charset="-122"/>
              </a:rPr>
              <a:t> item);       //</a:t>
            </a:r>
            <a:r>
              <a:rPr lang="zh-CN" altLang="en-US" sz="1800" b="0" dirty="0">
                <a:ea typeface="楷体_GB2312" pitchFamily="49" charset="-122"/>
              </a:rPr>
              <a:t>将</a:t>
            </a:r>
            <a:r>
              <a:rPr lang="en-US" altLang="zh-CN" sz="1800" b="0" dirty="0">
                <a:ea typeface="楷体_GB2312" pitchFamily="49" charset="-122"/>
              </a:rPr>
              <a:t>item</a:t>
            </a:r>
            <a:r>
              <a:rPr lang="zh-CN" altLang="en-US" sz="1800" b="0" dirty="0">
                <a:ea typeface="楷体_GB2312" pitchFamily="49" charset="-122"/>
              </a:rPr>
              <a:t>加入队列中</a:t>
            </a:r>
          </a:p>
          <a:p>
            <a:pPr marL="457200" lvl="0" indent="-457200" algn="just" eaLnBrk="1" hangingPunct="1">
              <a:spcBef>
                <a:spcPct val="0"/>
              </a:spcBef>
              <a:buClrTx/>
              <a:buSzPct val="100000"/>
              <a:buFont typeface="Arial" panose="020B0604020202020204" pitchFamily="34" charset="0"/>
              <a:buNone/>
            </a:pPr>
            <a:r>
              <a:rPr lang="zh-CN" altLang="en-US" sz="1800" dirty="0">
                <a:ea typeface="楷体_GB2312" pitchFamily="49" charset="-122"/>
              </a:rPr>
              <a:t>		</a:t>
            </a:r>
            <a:r>
              <a:rPr lang="en-US" altLang="zh-CN" sz="1800" dirty="0">
                <a:ea typeface="楷体_GB2312" pitchFamily="49" charset="-122"/>
              </a:rPr>
              <a:t>int</a:t>
            </a:r>
            <a:r>
              <a:rPr lang="en-US" altLang="zh-CN" sz="1800" b="0" dirty="0">
                <a:ea typeface="楷体_GB2312" pitchFamily="49" charset="-122"/>
              </a:rPr>
              <a:t>  DeQueue( );     </a:t>
            </a:r>
          </a:p>
          <a:p>
            <a:pPr marL="457200" lvl="0" indent="-457200" algn="just" eaLnBrk="1" hangingPunct="1">
              <a:spcBef>
                <a:spcPct val="0"/>
              </a:spcBef>
              <a:buClrTx/>
              <a:buSzPct val="100000"/>
              <a:buFont typeface="Arial" panose="020B0604020202020204" pitchFamily="34" charset="0"/>
              <a:buNone/>
            </a:pPr>
            <a:r>
              <a:rPr lang="en-US" altLang="zh-CN" sz="1800" b="0" dirty="0">
                <a:ea typeface="楷体_GB2312" pitchFamily="49" charset="-122"/>
              </a:rPr>
              <a:t>		/*</a:t>
            </a:r>
            <a:r>
              <a:rPr lang="zh-CN" altLang="en-US" sz="1800" b="0" dirty="0">
                <a:ea typeface="楷体_GB2312" pitchFamily="49" charset="-122"/>
              </a:rPr>
              <a:t>若队列非空，则删除队头元素，并返回</a:t>
            </a:r>
            <a:r>
              <a:rPr lang="en-US" altLang="zh-CN" sz="1800" b="0" dirty="0">
                <a:ea typeface="楷体_GB2312" pitchFamily="49" charset="-122"/>
              </a:rPr>
              <a:t>1</a:t>
            </a:r>
            <a:r>
              <a:rPr lang="zh-CN" altLang="en-US" sz="1800" b="0" dirty="0">
                <a:ea typeface="楷体_GB2312" pitchFamily="49" charset="-122"/>
              </a:rPr>
              <a:t>，否则返回</a:t>
            </a:r>
            <a:r>
              <a:rPr lang="en-US" altLang="zh-CN" sz="1800" b="0" dirty="0">
                <a:ea typeface="楷体_GB2312" pitchFamily="49" charset="-122"/>
              </a:rPr>
              <a:t>0   */</a:t>
            </a:r>
          </a:p>
          <a:p>
            <a:pPr marL="457200" lvl="0" indent="-457200" algn="just" eaLnBrk="1" hangingPunct="1">
              <a:spcBef>
                <a:spcPct val="0"/>
              </a:spcBef>
              <a:buClrTx/>
              <a:buSzPct val="100000"/>
              <a:buFont typeface="Arial" panose="020B0604020202020204" pitchFamily="34" charset="0"/>
              <a:buNone/>
            </a:pPr>
            <a:r>
              <a:rPr lang="en-US" altLang="zh-CN" sz="1800" dirty="0">
                <a:ea typeface="楷体_GB2312" pitchFamily="49" charset="-122"/>
              </a:rPr>
              <a:t>		void</a:t>
            </a:r>
            <a:r>
              <a:rPr lang="en-US" altLang="zh-CN" sz="1800" b="0" dirty="0">
                <a:ea typeface="楷体_GB2312" pitchFamily="49" charset="-122"/>
              </a:rPr>
              <a:t> clear ( );                   //</a:t>
            </a:r>
            <a:r>
              <a:rPr lang="zh-CN" altLang="en-US" sz="1800" b="0" dirty="0">
                <a:ea typeface="楷体_GB2312" pitchFamily="49" charset="-122"/>
              </a:rPr>
              <a:t>与</a:t>
            </a:r>
            <a:r>
              <a:rPr lang="en-US" altLang="zh-CN" sz="1800" b="0" dirty="0">
                <a:ea typeface="楷体_GB2312" pitchFamily="49" charset="-122"/>
              </a:rPr>
              <a:t>~linkqueue ( )</a:t>
            </a:r>
            <a:r>
              <a:rPr lang="zh-CN" altLang="en-US" sz="1800" b="0" dirty="0">
                <a:ea typeface="楷体_GB2312" pitchFamily="49" charset="-122"/>
              </a:rPr>
              <a:t>相同</a:t>
            </a:r>
          </a:p>
          <a:p>
            <a:pPr marL="457200" lvl="0" indent="-457200" algn="just" eaLnBrk="1" hangingPunct="1">
              <a:spcBef>
                <a:spcPct val="0"/>
              </a:spcBef>
              <a:buClrTx/>
              <a:buSzPct val="100000"/>
              <a:buFont typeface="Arial" panose="020B0604020202020204" pitchFamily="34" charset="0"/>
              <a:buNone/>
            </a:pPr>
            <a:r>
              <a:rPr lang="zh-CN" altLang="en-US" sz="1800" dirty="0">
                <a:ea typeface="楷体_GB2312" pitchFamily="49" charset="-122"/>
              </a:rPr>
              <a:t>		</a:t>
            </a:r>
            <a:r>
              <a:rPr lang="en-US" altLang="zh-CN" sz="1800" dirty="0">
                <a:ea typeface="楷体_GB2312" pitchFamily="49" charset="-122"/>
              </a:rPr>
              <a:t>int</a:t>
            </a:r>
            <a:r>
              <a:rPr lang="en-US" altLang="zh-CN" sz="1800" b="0" dirty="0">
                <a:ea typeface="楷体_GB2312" pitchFamily="49" charset="-122"/>
              </a:rPr>
              <a:t> IsEmpty( )</a:t>
            </a:r>
            <a:r>
              <a:rPr lang="en-US" altLang="zh-CN" sz="1800" dirty="0">
                <a:ea typeface="楷体_GB2312" pitchFamily="49" charset="-122"/>
              </a:rPr>
              <a:t>const</a:t>
            </a:r>
            <a:r>
              <a:rPr lang="en-US" altLang="zh-CN" sz="1800" b="0" dirty="0">
                <a:ea typeface="楷体_GB2312" pitchFamily="49" charset="-122"/>
              </a:rPr>
              <a:t> {</a:t>
            </a:r>
            <a:r>
              <a:rPr lang="en-US" altLang="zh-CN" sz="1800" dirty="0">
                <a:ea typeface="楷体_GB2312" pitchFamily="49" charset="-122"/>
              </a:rPr>
              <a:t>return</a:t>
            </a:r>
            <a:r>
              <a:rPr lang="en-US" altLang="zh-CN" sz="1800" b="0" dirty="0">
                <a:ea typeface="楷体_GB2312" pitchFamily="49" charset="-122"/>
              </a:rPr>
              <a:t> front == NULL;}     //</a:t>
            </a:r>
            <a:r>
              <a:rPr lang="zh-CN" altLang="en-US" sz="1800" b="0" dirty="0">
                <a:ea typeface="楷体_GB2312" pitchFamily="49" charset="-122"/>
              </a:rPr>
              <a:t>队列空否</a:t>
            </a:r>
          </a:p>
          <a:p>
            <a:pPr marL="457200" lvl="0" indent="-457200" algn="just" eaLnBrk="1" hangingPunct="1">
              <a:spcBef>
                <a:spcPct val="0"/>
              </a:spcBef>
              <a:buClrTx/>
              <a:buSzPct val="100000"/>
              <a:buFont typeface="Arial" panose="020B0604020202020204" pitchFamily="34" charset="0"/>
              <a:buNone/>
            </a:pPr>
            <a:r>
              <a:rPr lang="en-US" altLang="zh-CN" sz="1800" b="0" dirty="0">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47812"/>
                                        </p:tgtEl>
                                        <p:attrNameLst>
                                          <p:attrName>style.visibility</p:attrName>
                                        </p:attrNameLst>
                                      </p:cBhvr>
                                      <p:to>
                                        <p:strVal val="visible"/>
                                      </p:to>
                                    </p:set>
                                    <p:animEffect transition="in" filter="barn(outHorizontal)">
                                      <p:cBhvr>
                                        <p:cTn id="7" dur="500"/>
                                        <p:tgtEl>
                                          <p:spTgt spid="247812"/>
                                        </p:tgtEl>
                                      </p:cBhvr>
                                    </p:animEffect>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a:xfrm>
            <a:off x="0" y="228600"/>
            <a:ext cx="9144000" cy="515938"/>
          </a:xfrm>
        </p:spPr>
        <p:txBody>
          <a:bodyPr vert="horz" wrap="square" lIns="91440" tIns="45720" rIns="91440" bIns="45720" anchor="t"/>
          <a:lstStyle/>
          <a:p>
            <a:pPr eaLnBrk="1" hangingPunct="1"/>
            <a:r>
              <a:rPr lang="en-US" altLang="zh-CN" sz="2800" dirty="0">
                <a:solidFill>
                  <a:srgbClr val="0000FF"/>
                </a:solidFill>
                <a:latin typeface="隶书" panose="02010509060101010101" pitchFamily="49" charset="-122"/>
                <a:ea typeface="隶书" panose="02010509060101010101" pitchFamily="49" charset="-122"/>
              </a:rPr>
              <a:t>4.  </a:t>
            </a:r>
            <a:r>
              <a:rPr lang="zh-CN" altLang="en-US" sz="2800" dirty="0">
                <a:solidFill>
                  <a:srgbClr val="0000FF"/>
                </a:solidFill>
                <a:latin typeface="隶书" panose="02010509060101010101" pitchFamily="49" charset="-122"/>
                <a:ea typeface="隶书" panose="02010509060101010101" pitchFamily="49" charset="-122"/>
              </a:rPr>
              <a:t>类实现</a:t>
            </a:r>
          </a:p>
        </p:txBody>
      </p:sp>
      <p:sp>
        <p:nvSpPr>
          <p:cNvPr id="248836" name="Rectangle 4"/>
          <p:cNvSpPr/>
          <p:nvPr/>
        </p:nvSpPr>
        <p:spPr>
          <a:xfrm>
            <a:off x="0" y="990600"/>
            <a:ext cx="9144000" cy="36576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lnSpc>
                <a:spcPct val="90000"/>
              </a:lnSpc>
              <a:spcBef>
                <a:spcPct val="45000"/>
              </a:spcBef>
              <a:buClrTx/>
              <a:buSzPct val="100000"/>
              <a:buFont typeface="Arial" panose="020B0604020202020204" pitchFamily="34" charset="0"/>
              <a:buNone/>
            </a:pPr>
            <a:r>
              <a:rPr lang="en-US" altLang="zh-CN" sz="1800" dirty="0">
                <a:ea typeface="楷体_GB2312" pitchFamily="49" charset="-122"/>
              </a:rPr>
              <a:t>template</a:t>
            </a:r>
            <a:r>
              <a:rPr lang="en-US" altLang="zh-CN" sz="1800" b="0" dirty="0">
                <a:ea typeface="楷体_GB2312" pitchFamily="49" charset="-122"/>
              </a:rPr>
              <a:t> &lt;</a:t>
            </a:r>
            <a:r>
              <a:rPr lang="en-US" altLang="zh-CN" sz="1800" dirty="0">
                <a:ea typeface="楷体_GB2312" pitchFamily="49" charset="-122"/>
              </a:rPr>
              <a:t>class</a:t>
            </a:r>
            <a:r>
              <a:rPr lang="en-US" altLang="zh-CN" sz="1800" b="0" dirty="0">
                <a:ea typeface="楷体_GB2312" pitchFamily="49" charset="-122"/>
              </a:rPr>
              <a:t> type&gt; </a:t>
            </a:r>
          </a:p>
          <a:p>
            <a:pPr marL="457200" lvl="0" indent="-457200" algn="just" eaLnBrk="1" hangingPunct="1">
              <a:lnSpc>
                <a:spcPct val="90000"/>
              </a:lnSpc>
              <a:spcBef>
                <a:spcPct val="45000"/>
              </a:spcBef>
              <a:buClrTx/>
              <a:buSzPct val="100000"/>
              <a:buFont typeface="Arial" panose="020B0604020202020204" pitchFamily="34" charset="0"/>
              <a:buNone/>
            </a:pPr>
            <a:r>
              <a:rPr lang="en-US" altLang="zh-CN" sz="1800" b="0" dirty="0">
                <a:ea typeface="楷体_GB2312" pitchFamily="49" charset="-122"/>
              </a:rPr>
              <a:t>	</a:t>
            </a:r>
            <a:r>
              <a:rPr lang="en-US" altLang="zh-CN" sz="1800" dirty="0">
                <a:ea typeface="楷体_GB2312" pitchFamily="49" charset="-122"/>
              </a:rPr>
              <a:t>void</a:t>
            </a:r>
            <a:r>
              <a:rPr lang="en-US" altLang="zh-CN" sz="1800" b="0" dirty="0">
                <a:ea typeface="楷体_GB2312" pitchFamily="49" charset="-122"/>
              </a:rPr>
              <a:t> linkqueue &lt;type&gt; :: EnQueue (</a:t>
            </a:r>
            <a:r>
              <a:rPr lang="en-US" altLang="zh-CN" sz="1800" dirty="0">
                <a:ea typeface="楷体_GB2312" pitchFamily="49" charset="-122"/>
              </a:rPr>
              <a:t>const</a:t>
            </a:r>
            <a:r>
              <a:rPr lang="en-US" altLang="zh-CN" sz="1800" b="0" dirty="0">
                <a:ea typeface="楷体_GB2312" pitchFamily="49" charset="-122"/>
              </a:rPr>
              <a:t> type </a:t>
            </a:r>
            <a:r>
              <a:rPr lang="en-US" altLang="zh-CN" sz="1800" dirty="0">
                <a:ea typeface="楷体_GB2312" pitchFamily="49" charset="-122"/>
              </a:rPr>
              <a:t>&amp;</a:t>
            </a:r>
            <a:r>
              <a:rPr lang="en-US" altLang="zh-CN" sz="1800" b="0" dirty="0">
                <a:ea typeface="楷体_GB2312" pitchFamily="49" charset="-122"/>
              </a:rPr>
              <a:t> item)</a:t>
            </a:r>
          </a:p>
          <a:p>
            <a:pPr marL="457200" lvl="0" indent="-457200" algn="just" eaLnBrk="1" hangingPunct="1">
              <a:lnSpc>
                <a:spcPct val="90000"/>
              </a:lnSpc>
              <a:buClrTx/>
              <a:buSzPct val="100000"/>
              <a:buFont typeface="Arial" panose="020B0604020202020204" pitchFamily="34" charset="0"/>
              <a:buNone/>
            </a:pPr>
            <a:r>
              <a:rPr lang="en-US" altLang="zh-CN" sz="1800" b="0" dirty="0">
                <a:ea typeface="楷体_GB2312" pitchFamily="49" charset="-122"/>
              </a:rPr>
              <a:t>  {    </a:t>
            </a:r>
          </a:p>
          <a:p>
            <a:pPr marL="457200" lvl="0" indent="-457200" algn="just" eaLnBrk="1" hangingPunct="1">
              <a:lnSpc>
                <a:spcPct val="90000"/>
              </a:lnSpc>
              <a:buClrTx/>
              <a:buSzPct val="100000"/>
              <a:buFont typeface="Arial" panose="020B0604020202020204" pitchFamily="34" charset="0"/>
              <a:buNone/>
            </a:pPr>
            <a:r>
              <a:rPr lang="en-US" altLang="zh-CN" sz="1800" b="0" dirty="0">
                <a:ea typeface="楷体_GB2312" pitchFamily="49" charset="-122"/>
              </a:rPr>
              <a:t>	//</a:t>
            </a:r>
            <a:r>
              <a:rPr lang="zh-CN" altLang="en-US" sz="1800" b="0" dirty="0">
                <a:ea typeface="楷体_GB2312" pitchFamily="49" charset="-122"/>
              </a:rPr>
              <a:t>将新元素</a:t>
            </a:r>
            <a:r>
              <a:rPr lang="en-US" altLang="zh-CN" sz="1800" b="0" dirty="0">
                <a:ea typeface="楷体_GB2312" pitchFamily="49" charset="-122"/>
              </a:rPr>
              <a:t>item</a:t>
            </a:r>
            <a:r>
              <a:rPr lang="zh-CN" altLang="en-US" sz="1800" b="0" dirty="0">
                <a:ea typeface="楷体_GB2312" pitchFamily="49" charset="-122"/>
              </a:rPr>
              <a:t>插入到队列的队尾</a:t>
            </a:r>
          </a:p>
          <a:p>
            <a:pPr marL="457200" lvl="0" indent="-457200" algn="just" eaLnBrk="1" hangingPunct="1">
              <a:lnSpc>
                <a:spcPct val="90000"/>
              </a:lnSpc>
              <a:buClrTx/>
              <a:buSzPct val="100000"/>
              <a:buFont typeface="Arial" panose="020B0604020202020204" pitchFamily="34" charset="0"/>
              <a:buNone/>
            </a:pPr>
            <a:r>
              <a:rPr lang="zh-CN" altLang="en-US" sz="1800" dirty="0">
                <a:ea typeface="楷体_GB2312" pitchFamily="49" charset="-122"/>
              </a:rPr>
              <a:t>	</a:t>
            </a:r>
            <a:r>
              <a:rPr lang="en-US" altLang="zh-CN" sz="1800" dirty="0">
                <a:ea typeface="楷体_GB2312" pitchFamily="49" charset="-122"/>
              </a:rPr>
              <a:t>if</a:t>
            </a:r>
            <a:r>
              <a:rPr lang="en-US" altLang="zh-CN" sz="1800" b="0" dirty="0">
                <a:ea typeface="楷体_GB2312" pitchFamily="49" charset="-122"/>
              </a:rPr>
              <a:t> (front = = NULL)  //</a:t>
            </a:r>
            <a:r>
              <a:rPr lang="zh-CN" altLang="en-US" sz="1800" b="0" dirty="0">
                <a:ea typeface="楷体_GB2312" pitchFamily="49" charset="-122"/>
              </a:rPr>
              <a:t>空队列，新结点既是队头，又是队尾</a:t>
            </a:r>
          </a:p>
          <a:p>
            <a:pPr marL="457200" lvl="0" indent="-457200" algn="just" eaLnBrk="1" hangingPunct="1">
              <a:lnSpc>
                <a:spcPct val="90000"/>
              </a:lnSpc>
              <a:buClrTx/>
              <a:buSzPct val="100000"/>
              <a:buFont typeface="Arial" panose="020B0604020202020204" pitchFamily="34" charset="0"/>
              <a:buNone/>
            </a:pPr>
            <a:r>
              <a:rPr lang="zh-CN" altLang="en-US" sz="1800" b="0" dirty="0">
                <a:ea typeface="楷体_GB2312" pitchFamily="49" charset="-122"/>
              </a:rPr>
              <a:t>      </a:t>
            </a:r>
            <a:r>
              <a:rPr lang="en-US" altLang="zh-CN" sz="1800" b="0" dirty="0">
                <a:ea typeface="楷体_GB2312" pitchFamily="49" charset="-122"/>
              </a:rPr>
              <a:t>front = rear = </a:t>
            </a:r>
            <a:r>
              <a:rPr lang="en-US" altLang="zh-CN" sz="1800" dirty="0">
                <a:ea typeface="楷体_GB2312" pitchFamily="49" charset="-122"/>
              </a:rPr>
              <a:t>new</a:t>
            </a:r>
            <a:r>
              <a:rPr lang="en-US" altLang="zh-CN" sz="1800" b="0" dirty="0">
                <a:ea typeface="楷体_GB2312" pitchFamily="49" charset="-122"/>
              </a:rPr>
              <a:t> node &lt;type&gt; (item , NULL);</a:t>
            </a:r>
          </a:p>
          <a:p>
            <a:pPr marL="457200" lvl="0" indent="-457200" algn="just" eaLnBrk="1" hangingPunct="1">
              <a:lnSpc>
                <a:spcPct val="90000"/>
              </a:lnSpc>
              <a:buClrTx/>
              <a:buSzPct val="100000"/>
              <a:buFont typeface="Arial" panose="020B0604020202020204" pitchFamily="34" charset="0"/>
              <a:buNone/>
            </a:pPr>
            <a:r>
              <a:rPr lang="en-US" altLang="zh-CN" sz="1800" dirty="0">
                <a:ea typeface="楷体_GB2312" pitchFamily="49" charset="-122"/>
              </a:rPr>
              <a:t>   	else</a:t>
            </a:r>
            <a:r>
              <a:rPr lang="en-US" altLang="zh-CN" sz="1800" b="0" dirty="0">
                <a:ea typeface="楷体_GB2312" pitchFamily="49" charset="-122"/>
              </a:rPr>
              <a:t>                    //</a:t>
            </a:r>
            <a:r>
              <a:rPr lang="zh-CN" altLang="en-US" sz="1800" b="0" dirty="0">
                <a:ea typeface="楷体_GB2312" pitchFamily="49" charset="-122"/>
              </a:rPr>
              <a:t>非空队列，在队尾追加新结点</a:t>
            </a:r>
          </a:p>
          <a:p>
            <a:pPr marL="457200" lvl="0" indent="-457200" algn="just" eaLnBrk="1" hangingPunct="1">
              <a:lnSpc>
                <a:spcPct val="90000"/>
              </a:lnSpc>
              <a:buClrTx/>
              <a:buSzPct val="100000"/>
              <a:buFont typeface="Arial" panose="020B0604020202020204" pitchFamily="34" charset="0"/>
              <a:buNone/>
            </a:pPr>
            <a:r>
              <a:rPr lang="zh-CN" altLang="en-US" sz="1800" b="0" dirty="0">
                <a:ea typeface="楷体_GB2312" pitchFamily="49" charset="-122"/>
              </a:rPr>
              <a:t>       	</a:t>
            </a:r>
            <a:r>
              <a:rPr lang="en-US" altLang="zh-CN" sz="1800" b="0" dirty="0">
                <a:ea typeface="楷体_GB2312" pitchFamily="49" charset="-122"/>
              </a:rPr>
              <a:t>rear = rear-&gt;next = </a:t>
            </a:r>
            <a:r>
              <a:rPr lang="en-US" altLang="zh-CN" sz="1800" dirty="0">
                <a:ea typeface="楷体_GB2312" pitchFamily="49" charset="-122"/>
              </a:rPr>
              <a:t>new</a:t>
            </a:r>
            <a:r>
              <a:rPr lang="en-US" altLang="zh-CN" sz="1800" b="0" dirty="0">
                <a:ea typeface="楷体_GB2312" pitchFamily="49" charset="-122"/>
              </a:rPr>
              <a:t> node &lt;type&gt; (item, NULL);</a:t>
            </a:r>
          </a:p>
          <a:p>
            <a:pPr marL="457200" lvl="0" indent="-457200" algn="just" eaLnBrk="1" hangingPunct="1">
              <a:lnSpc>
                <a:spcPct val="90000"/>
              </a:lnSpc>
              <a:buClrTx/>
              <a:buSzPct val="100000"/>
              <a:buFont typeface="Arial" panose="020B0604020202020204" pitchFamily="34" charset="0"/>
              <a:buNone/>
            </a:pPr>
            <a:r>
              <a:rPr lang="en-US" altLang="zh-CN" sz="1800" b="0" dirty="0">
                <a:ea typeface="楷体_GB2312" pitchFamily="49" charset="-122"/>
              </a:rPr>
              <a:t>		/*</a:t>
            </a:r>
            <a:r>
              <a:rPr lang="zh-CN" altLang="en-US" sz="1800" b="0" dirty="0">
                <a:ea typeface="楷体_GB2312" pitchFamily="49" charset="-122"/>
              </a:rPr>
              <a:t>　建立以</a:t>
            </a:r>
            <a:r>
              <a:rPr lang="en-US" altLang="zh-CN" sz="1800" b="0" dirty="0">
                <a:ea typeface="楷体_GB2312" pitchFamily="49" charset="-122"/>
              </a:rPr>
              <a:t>item</a:t>
            </a:r>
            <a:r>
              <a:rPr lang="zh-CN" altLang="en-US" sz="1800" b="0" dirty="0">
                <a:ea typeface="楷体_GB2312" pitchFamily="49" charset="-122"/>
              </a:rPr>
              <a:t>为数据的新结点，使原队尾的</a:t>
            </a:r>
            <a:r>
              <a:rPr lang="en-US" altLang="zh-CN" sz="1800" b="0" dirty="0">
                <a:ea typeface="楷体_GB2312" pitchFamily="49" charset="-122"/>
              </a:rPr>
              <a:t>next</a:t>
            </a:r>
            <a:r>
              <a:rPr lang="zh-CN" altLang="en-US" sz="1800" b="0" dirty="0">
                <a:ea typeface="楷体_GB2312" pitchFamily="49" charset="-122"/>
              </a:rPr>
              <a:t>域指向此</a:t>
            </a:r>
          </a:p>
          <a:p>
            <a:pPr marL="457200" lvl="0" indent="-457200" algn="just" eaLnBrk="1" hangingPunct="1">
              <a:lnSpc>
                <a:spcPct val="90000"/>
              </a:lnSpc>
              <a:buClrTx/>
              <a:buSzPct val="100000"/>
              <a:buFont typeface="Arial" panose="020B0604020202020204" pitchFamily="34" charset="0"/>
              <a:buNone/>
            </a:pPr>
            <a:r>
              <a:rPr lang="zh-CN" altLang="en-US" sz="1800" b="0" dirty="0">
                <a:ea typeface="楷体_GB2312" pitchFamily="49" charset="-122"/>
              </a:rPr>
              <a:t>		结点，同时使队尾指针也指向此结点。*</a:t>
            </a:r>
            <a:r>
              <a:rPr lang="en-US" altLang="zh-CN" sz="1800" b="0" dirty="0">
                <a:ea typeface="楷体_GB2312" pitchFamily="49" charset="-122"/>
              </a:rPr>
              <a:t>/</a:t>
            </a:r>
          </a:p>
          <a:p>
            <a:pPr marL="457200" lvl="0" indent="-457200" algn="just" eaLnBrk="1" hangingPunct="1">
              <a:lnSpc>
                <a:spcPct val="90000"/>
              </a:lnSpc>
              <a:buClrTx/>
              <a:buSzPct val="100000"/>
              <a:buFont typeface="Arial" panose="020B0604020202020204" pitchFamily="34" charset="0"/>
              <a:buNone/>
            </a:pPr>
            <a:r>
              <a:rPr lang="en-US" altLang="zh-CN" sz="1800" b="0" dirty="0">
                <a:ea typeface="楷体_GB2312" pitchFamily="49" charset="-122"/>
              </a:rPr>
              <a:t>}</a:t>
            </a:r>
          </a:p>
        </p:txBody>
      </p:sp>
      <p:sp>
        <p:nvSpPr>
          <p:cNvPr id="248837" name="Rectangle 5"/>
          <p:cNvSpPr/>
          <p:nvPr/>
        </p:nvSpPr>
        <p:spPr>
          <a:xfrm>
            <a:off x="251712" y="866775"/>
            <a:ext cx="8505567" cy="36576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lnSpc>
                <a:spcPct val="110000"/>
              </a:lnSpc>
              <a:buClrTx/>
              <a:buSzPct val="100000"/>
              <a:buFont typeface="Arial" panose="020B0604020202020204" pitchFamily="34" charset="0"/>
              <a:buNone/>
            </a:pPr>
            <a:r>
              <a:rPr lang="en-US" altLang="zh-CN" sz="1800" dirty="0">
                <a:ea typeface="楷体_GB2312" pitchFamily="49" charset="-122"/>
              </a:rPr>
              <a:t>template</a:t>
            </a:r>
            <a:r>
              <a:rPr lang="en-US" altLang="zh-CN" sz="1800" b="0" dirty="0">
                <a:ea typeface="楷体_GB2312" pitchFamily="49" charset="-122"/>
              </a:rPr>
              <a:t> &lt;</a:t>
            </a:r>
            <a:r>
              <a:rPr lang="en-US" altLang="zh-CN" sz="1800" dirty="0">
                <a:ea typeface="楷体_GB2312" pitchFamily="49" charset="-122"/>
              </a:rPr>
              <a:t>class</a:t>
            </a:r>
            <a:r>
              <a:rPr lang="en-US" altLang="zh-CN" sz="1800" b="0" dirty="0">
                <a:ea typeface="楷体_GB2312" pitchFamily="49" charset="-122"/>
              </a:rPr>
              <a:t> type&gt; </a:t>
            </a:r>
            <a:r>
              <a:rPr lang="en-US" altLang="zh-CN" sz="1800" dirty="0">
                <a:ea typeface="楷体_GB2312" pitchFamily="49" charset="-122"/>
              </a:rPr>
              <a:t>int</a:t>
            </a:r>
            <a:r>
              <a:rPr lang="en-US" altLang="zh-CN" sz="1800" b="0" dirty="0">
                <a:ea typeface="楷体_GB2312" pitchFamily="49" charset="-122"/>
              </a:rPr>
              <a:t> linkqueue &lt;type&gt; :: DeQueue ( )</a:t>
            </a:r>
          </a:p>
          <a:p>
            <a:pPr marL="457200" lvl="0" indent="-457200" algn="just" eaLnBrk="1" hangingPunct="1">
              <a:lnSpc>
                <a:spcPct val="110000"/>
              </a:lnSpc>
              <a:buClrTx/>
              <a:buSzPct val="100000"/>
              <a:buFont typeface="Arial" panose="020B0604020202020204" pitchFamily="34" charset="0"/>
              <a:buNone/>
            </a:pPr>
            <a:r>
              <a:rPr lang="en-US" altLang="zh-CN" sz="1800" b="0" dirty="0">
                <a:ea typeface="楷体_GB2312" pitchFamily="49" charset="-122"/>
              </a:rPr>
              <a:t>{      </a:t>
            </a:r>
          </a:p>
          <a:p>
            <a:pPr marL="457200" lvl="0" indent="-457200" algn="just" eaLnBrk="1" hangingPunct="1">
              <a:lnSpc>
                <a:spcPct val="110000"/>
              </a:lnSpc>
              <a:buClrTx/>
              <a:buSzPct val="100000"/>
              <a:buFont typeface="Arial" panose="020B0604020202020204" pitchFamily="34" charset="0"/>
              <a:buNone/>
            </a:pPr>
            <a:r>
              <a:rPr lang="en-US" altLang="zh-CN" sz="1800" b="0" dirty="0">
                <a:ea typeface="楷体_GB2312" pitchFamily="49" charset="-122"/>
              </a:rPr>
              <a:t>	//</a:t>
            </a:r>
            <a:r>
              <a:rPr lang="zh-CN" altLang="en-US" sz="1800" b="0" dirty="0">
                <a:ea typeface="楷体_GB2312" pitchFamily="49" charset="-122"/>
              </a:rPr>
              <a:t>删除队头结点，并返回</a:t>
            </a:r>
            <a:r>
              <a:rPr lang="en-US" altLang="zh-CN" sz="1800" b="0" dirty="0">
                <a:ea typeface="楷体_GB2312" pitchFamily="49" charset="-122"/>
              </a:rPr>
              <a:t>1</a:t>
            </a:r>
            <a:r>
              <a:rPr lang="zh-CN" altLang="en-US" sz="1800" b="0" dirty="0">
                <a:ea typeface="楷体_GB2312" pitchFamily="49" charset="-122"/>
              </a:rPr>
              <a:t>，否则返回</a:t>
            </a:r>
            <a:r>
              <a:rPr lang="en-US" altLang="zh-CN" sz="1800" b="0" dirty="0">
                <a:ea typeface="楷体_GB2312" pitchFamily="49" charset="-122"/>
              </a:rPr>
              <a:t>0</a:t>
            </a:r>
          </a:p>
          <a:p>
            <a:pPr marL="457200" lvl="0" indent="-457200" algn="just" eaLnBrk="1" hangingPunct="1">
              <a:lnSpc>
                <a:spcPct val="110000"/>
              </a:lnSpc>
              <a:buClrTx/>
              <a:buSzPct val="100000"/>
              <a:buFont typeface="Arial" panose="020B0604020202020204" pitchFamily="34" charset="0"/>
              <a:buNone/>
            </a:pPr>
            <a:r>
              <a:rPr lang="en-US" altLang="zh-CN" sz="1800" dirty="0">
                <a:ea typeface="楷体_GB2312" pitchFamily="49" charset="-122"/>
              </a:rPr>
              <a:t>	if</a:t>
            </a:r>
            <a:r>
              <a:rPr lang="en-US" altLang="zh-CN" sz="1800" b="0" dirty="0">
                <a:ea typeface="楷体_GB2312" pitchFamily="49" charset="-122"/>
              </a:rPr>
              <a:t> (IsEmpty( )) 	//</a:t>
            </a:r>
            <a:r>
              <a:rPr lang="zh-CN" altLang="en-US" sz="1800" b="0" dirty="0">
                <a:ea typeface="楷体_GB2312" pitchFamily="49" charset="-122"/>
              </a:rPr>
              <a:t>空队列</a:t>
            </a:r>
          </a:p>
          <a:p>
            <a:pPr marL="457200" lvl="0" indent="-457200" algn="just" eaLnBrk="1" hangingPunct="1">
              <a:lnSpc>
                <a:spcPct val="110000"/>
              </a:lnSpc>
              <a:buClrTx/>
              <a:buSzPct val="100000"/>
              <a:buFont typeface="Arial" panose="020B0604020202020204" pitchFamily="34" charset="0"/>
              <a:buNone/>
            </a:pPr>
            <a:r>
              <a:rPr lang="zh-CN" altLang="en-US" sz="1800" b="0" dirty="0">
                <a:ea typeface="楷体_GB2312" pitchFamily="49" charset="-122"/>
              </a:rPr>
              <a:t>		</a:t>
            </a:r>
            <a:r>
              <a:rPr lang="en-US" altLang="zh-CN" sz="1800" dirty="0">
                <a:ea typeface="楷体_GB2312" pitchFamily="49" charset="-122"/>
              </a:rPr>
              <a:t>return</a:t>
            </a:r>
            <a:r>
              <a:rPr lang="en-US" altLang="zh-CN" sz="1800" b="0" dirty="0">
                <a:ea typeface="楷体_GB2312" pitchFamily="49" charset="-122"/>
              </a:rPr>
              <a:t> 0; </a:t>
            </a:r>
          </a:p>
          <a:p>
            <a:pPr marL="457200" lvl="0" indent="-457200" algn="just" eaLnBrk="1" hangingPunct="1">
              <a:lnSpc>
                <a:spcPct val="110000"/>
              </a:lnSpc>
              <a:buClrTx/>
              <a:buSzPct val="100000"/>
              <a:buFont typeface="Arial" panose="020B0604020202020204" pitchFamily="34" charset="0"/>
              <a:buNone/>
            </a:pPr>
            <a:r>
              <a:rPr lang="en-US" altLang="zh-CN" sz="1800" b="0" dirty="0">
                <a:ea typeface="楷体_GB2312" pitchFamily="49" charset="-122"/>
              </a:rPr>
              <a:t> 	node &lt;type&gt; * p = front;    //</a:t>
            </a:r>
            <a:r>
              <a:rPr lang="zh-CN" altLang="en-US" sz="1800" b="0" dirty="0">
                <a:ea typeface="楷体_GB2312" pitchFamily="49" charset="-122"/>
              </a:rPr>
              <a:t>队列不空，暂存队列头结点</a:t>
            </a:r>
          </a:p>
          <a:p>
            <a:pPr marL="457200" lvl="0" indent="-457200" algn="just" eaLnBrk="1" hangingPunct="1">
              <a:lnSpc>
                <a:spcPct val="110000"/>
              </a:lnSpc>
              <a:buClrTx/>
              <a:buSzPct val="100000"/>
              <a:buFont typeface="Arial" panose="020B0604020202020204" pitchFamily="34" charset="0"/>
              <a:buNone/>
            </a:pPr>
            <a:r>
              <a:rPr lang="zh-CN" altLang="en-US" sz="1800" b="0" dirty="0">
                <a:ea typeface="楷体_GB2312" pitchFamily="49" charset="-122"/>
              </a:rPr>
              <a:t> 	</a:t>
            </a:r>
            <a:r>
              <a:rPr lang="en-US" altLang="zh-CN" sz="1800" b="0" dirty="0">
                <a:ea typeface="楷体_GB2312" pitchFamily="49" charset="-122"/>
              </a:rPr>
              <a:t>front = front -&gt;next;</a:t>
            </a:r>
          </a:p>
          <a:p>
            <a:pPr marL="457200" lvl="0" indent="-457200" algn="just" eaLnBrk="1" hangingPunct="1">
              <a:lnSpc>
                <a:spcPct val="110000"/>
              </a:lnSpc>
              <a:buClrTx/>
              <a:buSzPct val="100000"/>
              <a:buFont typeface="Arial" panose="020B0604020202020204" pitchFamily="34" charset="0"/>
              <a:buNone/>
            </a:pPr>
            <a:r>
              <a:rPr lang="en-US" altLang="zh-CN" sz="1800" dirty="0">
                <a:ea typeface="楷体_GB2312" pitchFamily="49" charset="-122"/>
              </a:rPr>
              <a:t> 	delete</a:t>
            </a:r>
            <a:r>
              <a:rPr lang="en-US" altLang="zh-CN" sz="1800" b="0" dirty="0">
                <a:ea typeface="楷体_GB2312" pitchFamily="49" charset="-122"/>
              </a:rPr>
              <a:t> p;</a:t>
            </a:r>
          </a:p>
          <a:p>
            <a:pPr marL="457200" lvl="0" indent="-457200" algn="just" eaLnBrk="1" hangingPunct="1">
              <a:lnSpc>
                <a:spcPct val="110000"/>
              </a:lnSpc>
              <a:buClrTx/>
              <a:buSzPct val="100000"/>
              <a:buFont typeface="Arial" panose="020B0604020202020204" pitchFamily="34" charset="0"/>
              <a:buNone/>
            </a:pPr>
            <a:r>
              <a:rPr lang="en-US" altLang="zh-CN" sz="1800" dirty="0">
                <a:ea typeface="楷体_GB2312" pitchFamily="49" charset="-122"/>
              </a:rPr>
              <a:t>	return</a:t>
            </a:r>
            <a:r>
              <a:rPr lang="en-US" altLang="zh-CN" sz="1800" b="0" dirty="0">
                <a:ea typeface="楷体_GB2312" pitchFamily="49" charset="-122"/>
              </a:rPr>
              <a:t> 1;</a:t>
            </a:r>
          </a:p>
          <a:p>
            <a:pPr marL="457200" lvl="0" indent="-457200" algn="just" eaLnBrk="1" hangingPunct="1">
              <a:lnSpc>
                <a:spcPct val="110000"/>
              </a:lnSpc>
              <a:buClrTx/>
              <a:buSzPct val="100000"/>
              <a:buFont typeface="Arial" panose="020B0604020202020204" pitchFamily="34" charset="0"/>
              <a:buNone/>
            </a:pPr>
            <a:r>
              <a:rPr lang="en-US" altLang="zh-CN" sz="1800" b="0" dirty="0">
                <a:ea typeface="楷体_GB2312" pitchFamily="49" charset="-122"/>
              </a:rPr>
              <a:t>}</a:t>
            </a:r>
          </a:p>
        </p:txBody>
      </p:sp>
      <p:grpSp>
        <p:nvGrpSpPr>
          <p:cNvPr id="37895" name="Group 2"/>
          <p:cNvGrpSpPr/>
          <p:nvPr/>
        </p:nvGrpSpPr>
        <p:grpSpPr>
          <a:xfrm>
            <a:off x="1106488" y="5454650"/>
            <a:ext cx="6477000" cy="1003300"/>
            <a:chOff x="912" y="1864"/>
            <a:chExt cx="4080" cy="632"/>
          </a:xfrm>
        </p:grpSpPr>
        <p:grpSp>
          <p:nvGrpSpPr>
            <p:cNvPr id="37896" name="Group 3"/>
            <p:cNvGrpSpPr/>
            <p:nvPr/>
          </p:nvGrpSpPr>
          <p:grpSpPr>
            <a:xfrm>
              <a:off x="960" y="1864"/>
              <a:ext cx="4032" cy="335"/>
              <a:chOff x="1008" y="1864"/>
              <a:chExt cx="4032" cy="335"/>
            </a:xfrm>
          </p:grpSpPr>
          <p:sp>
            <p:nvSpPr>
              <p:cNvPr id="37901" name="Text Box 4"/>
              <p:cNvSpPr txBox="1"/>
              <p:nvPr/>
            </p:nvSpPr>
            <p:spPr>
              <a:xfrm>
                <a:off x="2640" y="1872"/>
                <a:ext cx="508" cy="327"/>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en-US" altLang="zh-CN" sz="2800" dirty="0"/>
                  <a:t>·  ·  ·</a:t>
                </a:r>
              </a:p>
            </p:txBody>
          </p:sp>
          <p:grpSp>
            <p:nvGrpSpPr>
              <p:cNvPr id="37902" name="Group 5"/>
              <p:cNvGrpSpPr/>
              <p:nvPr/>
            </p:nvGrpSpPr>
            <p:grpSpPr>
              <a:xfrm>
                <a:off x="1008" y="1872"/>
                <a:ext cx="826" cy="296"/>
                <a:chOff x="566" y="1872"/>
                <a:chExt cx="826" cy="296"/>
              </a:xfrm>
            </p:grpSpPr>
            <p:sp>
              <p:nvSpPr>
                <p:cNvPr id="37912" name="Text Box 6"/>
                <p:cNvSpPr txBox="1"/>
                <p:nvPr/>
              </p:nvSpPr>
              <p:spPr>
                <a:xfrm>
                  <a:off x="566" y="1872"/>
                  <a:ext cx="359" cy="296"/>
                </a:xfrm>
                <a:prstGeom prst="rect">
                  <a:avLst/>
                </a:prstGeom>
                <a:noFill/>
                <a:ln w="127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en-US" altLang="zh-CN" sz="1800" b="0" dirty="0"/>
                    <a:t> D </a:t>
                  </a:r>
                </a:p>
              </p:txBody>
            </p:sp>
            <p:sp>
              <p:nvSpPr>
                <p:cNvPr id="37913" name="Text Box 7"/>
                <p:cNvSpPr txBox="1"/>
                <p:nvPr/>
              </p:nvSpPr>
              <p:spPr>
                <a:xfrm>
                  <a:off x="912" y="1872"/>
                  <a:ext cx="160" cy="296"/>
                </a:xfrm>
                <a:prstGeom prst="rect">
                  <a:avLst/>
                </a:prstGeom>
                <a:noFill/>
                <a:ln w="127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zh-CN" sz="1800" b="0" dirty="0"/>
                </a:p>
              </p:txBody>
            </p:sp>
            <p:sp>
              <p:nvSpPr>
                <p:cNvPr id="37914" name="Line 8"/>
                <p:cNvSpPr/>
                <p:nvPr/>
              </p:nvSpPr>
              <p:spPr>
                <a:xfrm>
                  <a:off x="1008" y="2016"/>
                  <a:ext cx="384" cy="0"/>
                </a:xfrm>
                <a:prstGeom prst="line">
                  <a:avLst/>
                </a:prstGeom>
                <a:ln w="12700" cap="flat" cmpd="sng">
                  <a:solidFill>
                    <a:schemeClr val="tx1"/>
                  </a:solidFill>
                  <a:prstDash val="solid"/>
                  <a:headEnd type="none" w="med" len="med"/>
                  <a:tailEnd type="triangle" w="med" len="med"/>
                </a:ln>
              </p:spPr>
            </p:sp>
          </p:grpSp>
          <p:sp>
            <p:nvSpPr>
              <p:cNvPr id="37903" name="Text Box 9"/>
              <p:cNvSpPr txBox="1"/>
              <p:nvPr/>
            </p:nvSpPr>
            <p:spPr>
              <a:xfrm>
                <a:off x="1824" y="1872"/>
                <a:ext cx="359" cy="296"/>
              </a:xfrm>
              <a:prstGeom prst="rect">
                <a:avLst/>
              </a:prstGeom>
              <a:noFill/>
              <a:ln w="127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en-US" altLang="zh-CN" sz="1800" b="0" dirty="0"/>
                  <a:t> A </a:t>
                </a:r>
              </a:p>
            </p:txBody>
          </p:sp>
          <p:sp>
            <p:nvSpPr>
              <p:cNvPr id="37904" name="Text Box 10"/>
              <p:cNvSpPr txBox="1"/>
              <p:nvPr/>
            </p:nvSpPr>
            <p:spPr>
              <a:xfrm>
                <a:off x="2192" y="1872"/>
                <a:ext cx="160" cy="296"/>
              </a:xfrm>
              <a:prstGeom prst="rect">
                <a:avLst/>
              </a:prstGeom>
              <a:noFill/>
              <a:ln w="127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zh-CN" sz="1800" b="0" dirty="0"/>
              </a:p>
            </p:txBody>
          </p:sp>
          <p:sp>
            <p:nvSpPr>
              <p:cNvPr id="37905" name="Line 11"/>
              <p:cNvSpPr/>
              <p:nvPr/>
            </p:nvSpPr>
            <p:spPr>
              <a:xfrm>
                <a:off x="2266" y="2016"/>
                <a:ext cx="384" cy="0"/>
              </a:xfrm>
              <a:prstGeom prst="line">
                <a:avLst/>
              </a:prstGeom>
              <a:ln w="12700" cap="flat" cmpd="sng">
                <a:solidFill>
                  <a:schemeClr val="tx1"/>
                </a:solidFill>
                <a:prstDash val="solid"/>
                <a:headEnd type="none" w="med" len="med"/>
                <a:tailEnd type="triangle" w="med" len="med"/>
              </a:ln>
            </p:spPr>
          </p:sp>
          <p:sp>
            <p:nvSpPr>
              <p:cNvPr id="37906" name="Text Box 12"/>
              <p:cNvSpPr txBox="1"/>
              <p:nvPr/>
            </p:nvSpPr>
            <p:spPr>
              <a:xfrm>
                <a:off x="3542" y="1864"/>
                <a:ext cx="337" cy="296"/>
              </a:xfrm>
              <a:prstGeom prst="rect">
                <a:avLst/>
              </a:prstGeom>
              <a:noFill/>
              <a:ln w="127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en-US" altLang="zh-CN" sz="1800" b="0" dirty="0"/>
                  <a:t> E </a:t>
                </a:r>
              </a:p>
            </p:txBody>
          </p:sp>
          <p:sp>
            <p:nvSpPr>
              <p:cNvPr id="37907" name="Text Box 13"/>
              <p:cNvSpPr txBox="1"/>
              <p:nvPr/>
            </p:nvSpPr>
            <p:spPr>
              <a:xfrm>
                <a:off x="3888" y="1864"/>
                <a:ext cx="160" cy="296"/>
              </a:xfrm>
              <a:prstGeom prst="rect">
                <a:avLst/>
              </a:prstGeom>
              <a:noFill/>
              <a:ln w="127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zh-CN" sz="1800" b="0" dirty="0"/>
              </a:p>
            </p:txBody>
          </p:sp>
          <p:sp>
            <p:nvSpPr>
              <p:cNvPr id="37908" name="Line 14"/>
              <p:cNvSpPr/>
              <p:nvPr/>
            </p:nvSpPr>
            <p:spPr>
              <a:xfrm>
                <a:off x="3984" y="2008"/>
                <a:ext cx="384" cy="0"/>
              </a:xfrm>
              <a:prstGeom prst="line">
                <a:avLst/>
              </a:prstGeom>
              <a:ln w="12700" cap="flat" cmpd="sng">
                <a:solidFill>
                  <a:schemeClr val="tx1"/>
                </a:solidFill>
                <a:prstDash val="solid"/>
                <a:headEnd type="none" w="med" len="med"/>
                <a:tailEnd type="triangle" w="med" len="med"/>
              </a:ln>
            </p:spPr>
          </p:sp>
          <p:sp>
            <p:nvSpPr>
              <p:cNvPr id="37909" name="Text Box 15"/>
              <p:cNvSpPr txBox="1"/>
              <p:nvPr/>
            </p:nvSpPr>
            <p:spPr>
              <a:xfrm>
                <a:off x="4368" y="1872"/>
                <a:ext cx="359" cy="296"/>
              </a:xfrm>
              <a:prstGeom prst="rect">
                <a:avLst/>
              </a:prstGeom>
              <a:noFill/>
              <a:ln w="127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en-US" altLang="zh-CN" sz="1800" b="0" dirty="0"/>
                  <a:t> H </a:t>
                </a:r>
              </a:p>
            </p:txBody>
          </p:sp>
          <p:sp>
            <p:nvSpPr>
              <p:cNvPr id="37910" name="Text Box 16"/>
              <p:cNvSpPr txBox="1"/>
              <p:nvPr/>
            </p:nvSpPr>
            <p:spPr>
              <a:xfrm>
                <a:off x="4736" y="1872"/>
                <a:ext cx="304" cy="296"/>
              </a:xfrm>
              <a:prstGeom prst="rect">
                <a:avLst/>
              </a:prstGeom>
              <a:noFill/>
              <a:ln w="127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en-US" altLang="zh-CN" sz="1800" b="0" dirty="0"/>
                  <a:t>∧</a:t>
                </a:r>
              </a:p>
            </p:txBody>
          </p:sp>
          <p:sp>
            <p:nvSpPr>
              <p:cNvPr id="37911" name="Line 17"/>
              <p:cNvSpPr/>
              <p:nvPr/>
            </p:nvSpPr>
            <p:spPr>
              <a:xfrm>
                <a:off x="3168" y="2016"/>
                <a:ext cx="384" cy="0"/>
              </a:xfrm>
              <a:prstGeom prst="line">
                <a:avLst/>
              </a:prstGeom>
              <a:ln w="12700" cap="flat" cmpd="sng">
                <a:solidFill>
                  <a:schemeClr val="tx1"/>
                </a:solidFill>
                <a:prstDash val="solid"/>
                <a:headEnd type="none" w="med" len="med"/>
                <a:tailEnd type="triangle" w="med" len="med"/>
              </a:ln>
            </p:spPr>
          </p:sp>
        </p:grpSp>
        <p:sp>
          <p:nvSpPr>
            <p:cNvPr id="37897" name="Line 18"/>
            <p:cNvSpPr/>
            <p:nvPr/>
          </p:nvSpPr>
          <p:spPr>
            <a:xfrm flipV="1">
              <a:off x="912" y="2160"/>
              <a:ext cx="240" cy="336"/>
            </a:xfrm>
            <a:prstGeom prst="line">
              <a:avLst/>
            </a:prstGeom>
            <a:ln w="19050" cap="flat" cmpd="sng">
              <a:solidFill>
                <a:schemeClr val="tx1"/>
              </a:solidFill>
              <a:prstDash val="solid"/>
              <a:headEnd type="none" w="med" len="med"/>
              <a:tailEnd type="triangle" w="med" len="med"/>
            </a:ln>
          </p:spPr>
        </p:sp>
        <p:sp>
          <p:nvSpPr>
            <p:cNvPr id="37898" name="Text Box 19"/>
            <p:cNvSpPr txBox="1"/>
            <p:nvPr/>
          </p:nvSpPr>
          <p:spPr>
            <a:xfrm>
              <a:off x="1008" y="2246"/>
              <a:ext cx="426" cy="250"/>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en-US" altLang="zh-CN" sz="2000" b="0" dirty="0"/>
                <a:t>front</a:t>
              </a:r>
            </a:p>
          </p:txBody>
        </p:sp>
        <p:sp>
          <p:nvSpPr>
            <p:cNvPr id="37899" name="Line 20"/>
            <p:cNvSpPr/>
            <p:nvPr/>
          </p:nvSpPr>
          <p:spPr>
            <a:xfrm flipV="1">
              <a:off x="4278" y="2160"/>
              <a:ext cx="240" cy="336"/>
            </a:xfrm>
            <a:prstGeom prst="line">
              <a:avLst/>
            </a:prstGeom>
            <a:ln w="19050" cap="flat" cmpd="sng">
              <a:solidFill>
                <a:schemeClr val="tx1"/>
              </a:solidFill>
              <a:prstDash val="solid"/>
              <a:headEnd type="none" w="med" len="med"/>
              <a:tailEnd type="triangle" w="med" len="med"/>
            </a:ln>
          </p:spPr>
        </p:sp>
        <p:sp>
          <p:nvSpPr>
            <p:cNvPr id="37900" name="Text Box 21"/>
            <p:cNvSpPr txBox="1"/>
            <p:nvPr/>
          </p:nvSpPr>
          <p:spPr>
            <a:xfrm>
              <a:off x="4374" y="2246"/>
              <a:ext cx="364" cy="250"/>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en-US" altLang="zh-CN" sz="2000" b="0" dirty="0"/>
                <a:t>rear</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48836"/>
                                        </p:tgtEl>
                                        <p:attrNameLst>
                                          <p:attrName>style.visibility</p:attrName>
                                        </p:attrNameLst>
                                      </p:cBhvr>
                                      <p:to>
                                        <p:strVal val="visible"/>
                                      </p:to>
                                    </p:set>
                                    <p:animEffect transition="in" filter="barn(outHorizontal)">
                                      <p:cBhvr>
                                        <p:cTn id="7" dur="500"/>
                                        <p:tgtEl>
                                          <p:spTgt spid="248836"/>
                                        </p:tgtEl>
                                      </p:cBhvr>
                                    </p:animEffect>
                                  </p:childTnLst>
                                  <p:subTnLst>
                                    <p:set>
                                      <p:cBhvr override="childStyle">
                                        <p:cTn dur="1" fill="hold" display="0" masterRel="nextClick" afterEffect="1"/>
                                        <p:tgtEl>
                                          <p:spTgt spid="248836"/>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48837"/>
                                        </p:tgtEl>
                                        <p:attrNameLst>
                                          <p:attrName>style.visibility</p:attrName>
                                        </p:attrNameLst>
                                      </p:cBhvr>
                                      <p:to>
                                        <p:strVal val="visible"/>
                                      </p:to>
                                    </p:set>
                                    <p:animEffect transition="in" filter="barn(outHorizontal)">
                                      <p:cBhvr>
                                        <p:cTn id="12" dur="500"/>
                                        <p:tgtEl>
                                          <p:spTgt spid="248837"/>
                                        </p:tgtEl>
                                      </p:cBhvr>
                                    </p:animEffect>
                                  </p:childTnLst>
                                  <p:subTnLst>
                                    <p:audio>
                                      <p:cMediaNode>
                                        <p:cTn display="0" masterRel="sameClick">
                                          <p:stCondLst>
                                            <p:cond evt="begin" delay="0">
                                              <p:tn val="10"/>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6" grpId="0"/>
      <p:bldP spid="24883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6709" y="548808"/>
            <a:ext cx="8730582" cy="4031873"/>
          </a:xfrm>
          <a:prstGeom prst="rect">
            <a:avLst/>
          </a:prstGeom>
          <a:noFill/>
        </p:spPr>
        <p:txBody>
          <a:bodyPr wrap="square" rtlCol="0">
            <a:spAutoFit/>
          </a:bodyPr>
          <a:lstStyle/>
          <a:p>
            <a:r>
              <a:rPr lang="zh-CN" altLang="en-US" sz="3200" dirty="0" smtClean="0"/>
              <a:t>例题</a:t>
            </a:r>
            <a:r>
              <a:rPr lang="en-US" altLang="zh-CN" sz="3200" dirty="0" smtClean="0"/>
              <a:t>:</a:t>
            </a:r>
          </a:p>
          <a:p>
            <a:r>
              <a:rPr lang="en-US" altLang="zh-CN" sz="3200" dirty="0">
                <a:ln/>
                <a:effectLst>
                  <a:outerShdw blurRad="38100" dist="19050" dir="2700000" algn="tl" rotWithShape="0">
                    <a:schemeClr val="dk1">
                      <a:alpha val="40000"/>
                    </a:schemeClr>
                  </a:outerShdw>
                </a:effectLst>
                <a:latin typeface="华文宋体" panose="02010600040101010101" charset="-122"/>
                <a:ea typeface="华文宋体" panose="02010600040101010101" charset="-122"/>
              </a:rPr>
              <a:t>1</a:t>
            </a:r>
            <a:r>
              <a:rPr lang="en-US" altLang="zh-CN" sz="3200" dirty="0" smtClean="0">
                <a:ln/>
                <a:effectLst>
                  <a:outerShdw blurRad="38100" dist="19050" dir="2700000" algn="tl" rotWithShape="0">
                    <a:schemeClr val="dk1">
                      <a:alpha val="40000"/>
                    </a:schemeClr>
                  </a:outerShdw>
                </a:effectLst>
                <a:latin typeface="华文宋体" panose="02010600040101010101" charset="-122"/>
                <a:ea typeface="华文宋体" panose="02010600040101010101" charset="-122"/>
              </a:rPr>
              <a:t>:</a:t>
            </a:r>
            <a:r>
              <a:rPr lang="zh-CN" altLang="en-US" sz="3200" dirty="0" smtClean="0">
                <a:ln/>
                <a:effectLst>
                  <a:outerShdw blurRad="38100" dist="19050" dir="2700000" algn="tl" rotWithShape="0">
                    <a:schemeClr val="dk1">
                      <a:alpha val="40000"/>
                    </a:schemeClr>
                  </a:outerShdw>
                </a:effectLst>
                <a:latin typeface="华文宋体" panose="02010600040101010101" charset="-122"/>
                <a:ea typeface="华文宋体" panose="02010600040101010101" charset="-122"/>
              </a:rPr>
              <a:t>假如</a:t>
            </a:r>
            <a:r>
              <a:rPr lang="zh-CN" altLang="en-US" sz="3200" dirty="0">
                <a:ln/>
                <a:effectLst>
                  <a:outerShdw blurRad="38100" dist="19050" dir="2700000" algn="tl" rotWithShape="0">
                    <a:schemeClr val="dk1">
                      <a:alpha val="40000"/>
                    </a:schemeClr>
                  </a:outerShdw>
                </a:effectLst>
                <a:latin typeface="华文宋体" panose="02010600040101010101" charset="-122"/>
                <a:ea typeface="华文宋体" panose="02010600040101010101" charset="-122"/>
              </a:rPr>
              <a:t>一个算术表达式中包含圆括号，方括号，和花括号</a:t>
            </a:r>
            <a:r>
              <a:rPr lang="en-US" altLang="zh-CN" sz="3200" dirty="0">
                <a:ln/>
                <a:effectLst>
                  <a:outerShdw blurRad="38100" dist="19050" dir="2700000" algn="tl" rotWithShape="0">
                    <a:schemeClr val="dk1">
                      <a:alpha val="40000"/>
                    </a:schemeClr>
                  </a:outerShdw>
                </a:effectLst>
                <a:latin typeface="华文宋体" panose="02010600040101010101" charset="-122"/>
                <a:ea typeface="华文宋体" panose="02010600040101010101" charset="-122"/>
              </a:rPr>
              <a:t>3</a:t>
            </a:r>
            <a:r>
              <a:rPr lang="zh-CN" altLang="en-US" sz="3200" dirty="0">
                <a:ln/>
                <a:effectLst>
                  <a:outerShdw blurRad="38100" dist="19050" dir="2700000" algn="tl" rotWithShape="0">
                    <a:schemeClr val="dk1">
                      <a:alpha val="40000"/>
                    </a:schemeClr>
                  </a:outerShdw>
                </a:effectLst>
                <a:latin typeface="华文宋体" panose="02010600040101010101" charset="-122"/>
                <a:ea typeface="华文宋体" panose="02010600040101010101" charset="-122"/>
              </a:rPr>
              <a:t>种类型的括号，编写一个算法来判别表达式中的括号是否匹配</a:t>
            </a:r>
            <a:r>
              <a:rPr lang="zh-CN" altLang="en-US" sz="3200" dirty="0" smtClean="0">
                <a:ln/>
                <a:effectLst>
                  <a:outerShdw blurRad="38100" dist="19050" dir="2700000" algn="tl" rotWithShape="0">
                    <a:schemeClr val="dk1">
                      <a:alpha val="40000"/>
                    </a:schemeClr>
                  </a:outerShdw>
                </a:effectLst>
                <a:latin typeface="华文宋体" panose="02010600040101010101" charset="-122"/>
                <a:ea typeface="华文宋体" panose="02010600040101010101" charset="-122"/>
              </a:rPr>
              <a:t>。</a:t>
            </a:r>
            <a:endParaRPr lang="en-US" altLang="zh-CN" sz="3200" dirty="0" smtClean="0">
              <a:ln/>
              <a:effectLst>
                <a:outerShdw blurRad="38100" dist="19050" dir="2700000" algn="tl" rotWithShape="0">
                  <a:schemeClr val="dk1">
                    <a:alpha val="40000"/>
                  </a:schemeClr>
                </a:outerShdw>
              </a:effectLst>
              <a:latin typeface="华文宋体" panose="02010600040101010101" charset="-122"/>
              <a:ea typeface="华文宋体" panose="02010600040101010101" charset="-122"/>
            </a:endParaRPr>
          </a:p>
          <a:p>
            <a:endParaRPr lang="en-US" altLang="zh-CN" sz="3200" dirty="0">
              <a:ln/>
              <a:effectLst>
                <a:outerShdw blurRad="38100" dist="19050" dir="2700000" algn="tl" rotWithShape="0">
                  <a:schemeClr val="dk1">
                    <a:alpha val="40000"/>
                  </a:schemeClr>
                </a:outerShdw>
              </a:effectLst>
              <a:latin typeface="华文宋体" panose="02010600040101010101" charset="-122"/>
              <a:ea typeface="华文宋体" panose="02010600040101010101" charset="-122"/>
            </a:endParaRPr>
          </a:p>
          <a:p>
            <a:r>
              <a:rPr lang="en-US" altLang="zh-CN" sz="3200" dirty="0" smtClean="0">
                <a:ln/>
                <a:effectLst>
                  <a:outerShdw blurRad="38100" dist="19050" dir="2700000" algn="tl" rotWithShape="0">
                    <a:schemeClr val="dk1">
                      <a:alpha val="40000"/>
                    </a:schemeClr>
                  </a:outerShdw>
                </a:effectLst>
                <a:latin typeface="华文宋体" panose="02010600040101010101" charset="-122"/>
                <a:ea typeface="华文宋体" panose="02010600040101010101" charset="-122"/>
              </a:rPr>
              <a:t>2</a:t>
            </a:r>
            <a:r>
              <a:rPr lang="en-US" altLang="zh-CN" sz="3200" dirty="0">
                <a:ln/>
                <a:effectLst>
                  <a:outerShdw blurRad="38100" dist="19050" dir="2700000" algn="tl" rotWithShape="0">
                    <a:schemeClr val="dk1">
                      <a:alpha val="40000"/>
                    </a:schemeClr>
                  </a:outerShdw>
                </a:effectLst>
                <a:latin typeface="华文宋体" panose="02010600040101010101" charset="-122"/>
                <a:ea typeface="华文宋体" panose="02010600040101010101" charset="-122"/>
              </a:rPr>
              <a:t>:</a:t>
            </a:r>
            <a:r>
              <a:rPr lang="zh-CN" altLang="en-US" sz="3200" dirty="0" smtClean="0">
                <a:ln/>
                <a:effectLst>
                  <a:outerShdw blurRad="38100" dist="19050" dir="2700000" algn="tl" rotWithShape="0">
                    <a:schemeClr val="dk1">
                      <a:alpha val="40000"/>
                    </a:schemeClr>
                  </a:outerShdw>
                </a:effectLst>
                <a:latin typeface="华文宋体" panose="02010600040101010101" charset="-122"/>
                <a:ea typeface="华文宋体" panose="02010600040101010101" charset="-122"/>
              </a:rPr>
              <a:t>中缀</a:t>
            </a:r>
            <a:r>
              <a:rPr lang="zh-CN" altLang="en-US" sz="3200" dirty="0">
                <a:ln/>
                <a:effectLst>
                  <a:outerShdw blurRad="38100" dist="19050" dir="2700000" algn="tl" rotWithShape="0">
                    <a:schemeClr val="dk1">
                      <a:alpha val="40000"/>
                    </a:schemeClr>
                  </a:outerShdw>
                </a:effectLst>
                <a:latin typeface="华文宋体" panose="02010600040101010101" charset="-122"/>
                <a:ea typeface="华文宋体" panose="02010600040101010101" charset="-122"/>
              </a:rPr>
              <a:t>表达式转化为后缀表达式的算法</a:t>
            </a:r>
            <a:r>
              <a:rPr lang="zh-CN" altLang="en-US" sz="3200" dirty="0">
                <a:ln/>
                <a:effectLst>
                  <a:outerShdw blurRad="38100" dist="19050" dir="2700000" algn="tl" rotWithShape="0">
                    <a:schemeClr val="dk1">
                      <a:alpha val="40000"/>
                    </a:schemeClr>
                  </a:outerShdw>
                </a:effectLst>
                <a:latin typeface="华文宋体" panose="02010600040101010101" charset="-122"/>
                <a:ea typeface="华文宋体" panose="02010600040101010101" charset="-122"/>
              </a:rPr>
              <a:t>思想</a:t>
            </a:r>
            <a:r>
              <a:rPr lang="zh-CN" altLang="en-US" sz="3200" dirty="0" smtClean="0">
                <a:ln/>
                <a:effectLst>
                  <a:outerShdw blurRad="38100" dist="19050" dir="2700000" algn="tl" rotWithShape="0">
                    <a:schemeClr val="dk1">
                      <a:alpha val="40000"/>
                    </a:schemeClr>
                  </a:outerShdw>
                </a:effectLst>
                <a:latin typeface="华文宋体" panose="02010600040101010101" charset="-122"/>
                <a:ea typeface="华文宋体" panose="02010600040101010101" charset="-122"/>
              </a:rPr>
              <a:t>。</a:t>
            </a:r>
            <a:endParaRPr lang="en-US" altLang="zh-CN" sz="3200" dirty="0" smtClean="0">
              <a:ln/>
              <a:effectLst>
                <a:outerShdw blurRad="38100" dist="19050" dir="2700000" algn="tl" rotWithShape="0">
                  <a:schemeClr val="dk1">
                    <a:alpha val="40000"/>
                  </a:schemeClr>
                </a:outerShdw>
              </a:effectLst>
              <a:latin typeface="华文宋体" panose="02010600040101010101" charset="-122"/>
              <a:ea typeface="华文宋体" panose="02010600040101010101" charset="-122"/>
            </a:endParaRPr>
          </a:p>
          <a:p>
            <a:endParaRPr lang="en-US" altLang="zh-CN" sz="3200" dirty="0">
              <a:ln/>
              <a:effectLst>
                <a:outerShdw blurRad="38100" dist="19050" dir="2700000" algn="tl" rotWithShape="0">
                  <a:schemeClr val="dk1">
                    <a:alpha val="40000"/>
                  </a:schemeClr>
                </a:outerShdw>
              </a:effectLst>
              <a:latin typeface="华文宋体" panose="02010600040101010101" charset="-122"/>
              <a:ea typeface="华文宋体" panose="02010600040101010101" charset="-122"/>
            </a:endParaRPr>
          </a:p>
          <a:p>
            <a:r>
              <a:rPr lang="en-US" altLang="zh-CN" sz="3200" dirty="0" smtClean="0">
                <a:ln/>
                <a:effectLst>
                  <a:outerShdw blurRad="38100" dist="19050" dir="2700000" algn="tl" rotWithShape="0">
                    <a:schemeClr val="dk1">
                      <a:alpha val="40000"/>
                    </a:schemeClr>
                  </a:outerShdw>
                </a:effectLst>
                <a:latin typeface="华文宋体" panose="02010600040101010101" charset="-122"/>
                <a:ea typeface="华文宋体" panose="02010600040101010101" charset="-122"/>
              </a:rPr>
              <a:t>3:</a:t>
            </a:r>
            <a:r>
              <a:rPr lang="zh-CN" altLang="en-US" sz="3200" dirty="0" smtClean="0">
                <a:ln/>
                <a:effectLst>
                  <a:outerShdw blurRad="38100" dist="19050" dir="2700000" algn="tl" rotWithShape="0">
                    <a:schemeClr val="dk1">
                      <a:alpha val="40000"/>
                    </a:schemeClr>
                  </a:outerShdw>
                </a:effectLst>
                <a:latin typeface="华文宋体" panose="02010600040101010101" charset="-122"/>
                <a:ea typeface="华文宋体" panose="02010600040101010101" charset="-122"/>
              </a:rPr>
              <a:t>后缀表达式求值的算法思想。</a:t>
            </a:r>
            <a:endParaRPr lang="zh-CN" altLang="en-US" sz="3200" dirty="0"/>
          </a:p>
        </p:txBody>
      </p:sp>
    </p:spTree>
    <p:extLst>
      <p:ext uri="{BB962C8B-B14F-4D97-AF65-F5344CB8AC3E}">
        <p14:creationId xmlns:p14="http://schemas.microsoft.com/office/powerpoint/2010/main" val="37621695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276600" y="3429000"/>
            <a:ext cx="5562600" cy="1524000"/>
            <a:chOff x="96" y="3024"/>
            <a:chExt cx="3504" cy="960"/>
          </a:xfrm>
        </p:grpSpPr>
        <p:graphicFrame>
          <p:nvGraphicFramePr>
            <p:cNvPr id="39984" name="Object 3"/>
            <p:cNvGraphicFramePr>
              <a:graphicFrameLocks noChangeAspect="1"/>
            </p:cNvGraphicFramePr>
            <p:nvPr/>
          </p:nvGraphicFramePr>
          <p:xfrm>
            <a:off x="384" y="3312"/>
            <a:ext cx="3216" cy="672"/>
          </p:xfrm>
          <a:graphic>
            <a:graphicData uri="http://schemas.openxmlformats.org/presentationml/2006/ole">
              <mc:AlternateContent xmlns:mc="http://schemas.openxmlformats.org/markup-compatibility/2006">
                <mc:Choice xmlns:v="urn:schemas-microsoft-com:vml" Requires="v">
                  <p:oleObj spid="_x0000_s4103" r:id="rId4" imgW="1930400" imgH="444500" progId="Equation.3">
                    <p:embed/>
                  </p:oleObj>
                </mc:Choice>
                <mc:Fallback>
                  <p:oleObj r:id="rId4" imgW="1930400" imgH="444500" progId="Equation.3">
                    <p:embed/>
                    <p:pic>
                      <p:nvPicPr>
                        <p:cNvPr id="0" name="图片 3077"/>
                        <p:cNvPicPr/>
                        <p:nvPr/>
                      </p:nvPicPr>
                      <p:blipFill>
                        <a:blip r:embed="rId5"/>
                        <a:stretch>
                          <a:fillRect/>
                        </a:stretch>
                      </p:blipFill>
                      <p:spPr>
                        <a:xfrm>
                          <a:off x="384" y="3312"/>
                          <a:ext cx="3216" cy="672"/>
                        </a:xfrm>
                        <a:prstGeom prst="rect">
                          <a:avLst/>
                        </a:prstGeom>
                        <a:noFill/>
                        <a:ln w="38100">
                          <a:noFill/>
                          <a:miter/>
                        </a:ln>
                      </p:spPr>
                    </p:pic>
                  </p:oleObj>
                </mc:Fallback>
              </mc:AlternateContent>
            </a:graphicData>
          </a:graphic>
        </p:graphicFrame>
        <p:sp>
          <p:nvSpPr>
            <p:cNvPr id="39985" name="Text Box 4"/>
            <p:cNvSpPr txBox="1"/>
            <p:nvPr/>
          </p:nvSpPr>
          <p:spPr>
            <a:xfrm>
              <a:off x="96" y="3024"/>
              <a:ext cx="1824"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zh-CN" altLang="en-US" sz="1800" b="0" dirty="0">
                  <a:ea typeface="楷体_GB2312" pitchFamily="49" charset="-122"/>
                </a:rPr>
                <a:t>阶乘的定义：</a:t>
              </a:r>
            </a:p>
          </p:txBody>
        </p:sp>
      </p:grpSp>
      <p:sp>
        <p:nvSpPr>
          <p:cNvPr id="39939" name="Rectangle 5"/>
          <p:cNvSpPr>
            <a:spLocks noGrp="1"/>
          </p:cNvSpPr>
          <p:nvPr>
            <p:ph type="title"/>
          </p:nvPr>
        </p:nvSpPr>
        <p:spPr>
          <a:xfrm>
            <a:off x="0" y="0"/>
            <a:ext cx="9144000" cy="515938"/>
          </a:xfrm>
        </p:spPr>
        <p:txBody>
          <a:bodyPr vert="horz" wrap="square" lIns="91440" tIns="45720" rIns="91440" bIns="45720" anchor="t"/>
          <a:lstStyle/>
          <a:p>
            <a:pPr eaLnBrk="1" hangingPunct="1"/>
            <a:r>
              <a:rPr lang="en-US" altLang="zh-CN" dirty="0">
                <a:latin typeface="华文新魏" panose="02010800040101010101" pitchFamily="2" charset="-122"/>
              </a:rPr>
              <a:t>4.3 </a:t>
            </a:r>
            <a:r>
              <a:rPr lang="zh-CN" altLang="en-US" dirty="0">
                <a:latin typeface="华文新魏" panose="02010800040101010101" pitchFamily="2" charset="-122"/>
              </a:rPr>
              <a:t>递归</a:t>
            </a:r>
          </a:p>
        </p:txBody>
      </p:sp>
      <p:sp>
        <p:nvSpPr>
          <p:cNvPr id="283654" name="Rectangle 6"/>
          <p:cNvSpPr/>
          <p:nvPr/>
        </p:nvSpPr>
        <p:spPr>
          <a:xfrm>
            <a:off x="0" y="593725"/>
            <a:ext cx="8839200" cy="5334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lnSpc>
                <a:spcPct val="105000"/>
              </a:lnSpc>
              <a:buClrTx/>
              <a:buSzPct val="100000"/>
              <a:buFont typeface="Arial" panose="020B0604020202020204" pitchFamily="34" charset="0"/>
              <a:buNone/>
            </a:pPr>
            <a:r>
              <a:rPr lang="en-US" altLang="zh-CN" sz="3200" b="0" dirty="0">
                <a:solidFill>
                  <a:srgbClr val="008080"/>
                </a:solidFill>
                <a:latin typeface="华文新魏" panose="02010800040101010101" pitchFamily="2" charset="-122"/>
                <a:ea typeface="华文新魏" panose="02010800040101010101" pitchFamily="2" charset="-122"/>
              </a:rPr>
              <a:t>4.3.1  </a:t>
            </a:r>
            <a:r>
              <a:rPr lang="zh-CN" altLang="en-US" sz="3200" dirty="0">
                <a:solidFill>
                  <a:srgbClr val="008080"/>
                </a:solidFill>
                <a:latin typeface="华文新魏" panose="02010800040101010101" pitchFamily="2" charset="-122"/>
                <a:ea typeface="华文新魏" panose="02010800040101010101" pitchFamily="2" charset="-122"/>
              </a:rPr>
              <a:t>递归的概念</a:t>
            </a:r>
          </a:p>
        </p:txBody>
      </p:sp>
      <p:sp>
        <p:nvSpPr>
          <p:cNvPr id="283655" name="Rectangle 7"/>
          <p:cNvSpPr>
            <a:spLocks noChangeArrowheads="1"/>
          </p:cNvSpPr>
          <p:nvPr/>
        </p:nvSpPr>
        <p:spPr bwMode="auto">
          <a:xfrm>
            <a:off x="0" y="1524000"/>
            <a:ext cx="9144000" cy="2971800"/>
          </a:xfrm>
          <a:prstGeom prst="rect">
            <a:avLst/>
          </a:prstGeom>
          <a:noFill/>
          <a:ln w="9525">
            <a:noFill/>
            <a:miter lim="800000"/>
          </a:ln>
          <a:effectLst/>
        </p:spPr>
        <p:txBody>
          <a:bodyPr/>
          <a:lstStyle/>
          <a:p>
            <a:pPr marL="457200" marR="0" lvl="0" indent="-457200" algn="just" defTabSz="914400" rtl="0" eaLnBrk="1" fontAlgn="base" latinLnBrk="0" hangingPunct="1">
              <a:lnSpc>
                <a:spcPct val="90000"/>
              </a:lnSpc>
              <a:spcBef>
                <a:spcPct val="50000"/>
              </a:spcBef>
              <a:spcAft>
                <a:spcPct val="0"/>
              </a:spcAft>
              <a:buClrTx/>
              <a:buSzTx/>
              <a:buFont typeface="Wingdings" panose="05000000000000000000" pitchFamily="2" charset="2"/>
              <a:buAutoNum type="arabicPeriod"/>
              <a:defRPr/>
            </a:pPr>
            <a:r>
              <a:rPr kumimoji="0" lang="zh-CN" altLang="en-US" sz="2800" b="1" i="0" u="none" strike="noStrike" kern="1200" cap="none" spc="0" normalizeH="0" baseline="0" noProof="0">
                <a:ln>
                  <a:noFill/>
                </a:ln>
                <a:solidFill>
                  <a:schemeClr val="tx1"/>
                </a:solidFill>
                <a:effectLst/>
                <a:uLnTx/>
                <a:uFillTx/>
                <a:latin typeface="Arial" panose="020B0604020202020204" pitchFamily="34" charset="0"/>
                <a:ea typeface="华文新魏" panose="02010800040101010101" pitchFamily="2" charset="-122"/>
                <a:cs typeface="+mn-cs"/>
              </a:rPr>
              <a:t>定义</a:t>
            </a:r>
          </a:p>
          <a:p>
            <a:pPr marL="457200" marR="0" lvl="0" indent="-457200" algn="just" defTabSz="914400" rtl="0" eaLnBrk="1" fontAlgn="base" latinLnBrk="0" hangingPunct="1">
              <a:lnSpc>
                <a:spcPct val="90000"/>
              </a:lnSpc>
              <a:spcBef>
                <a:spcPct val="50000"/>
              </a:spcBef>
              <a:spcAft>
                <a:spcPct val="0"/>
              </a:spcAft>
              <a:buClrTx/>
              <a:buSzTx/>
              <a:buFont typeface="Wingdings" panose="05000000000000000000" pitchFamily="2" charset="2"/>
              <a:buNone/>
              <a:defRPr/>
            </a:pPr>
            <a:r>
              <a:rPr kumimoji="0" lang="zh-CN" altLang="en-US" sz="2000" b="1" i="0" u="none" strike="noStrike" kern="1200" cap="none" spc="0" normalizeH="0" baseline="0" noProof="0">
                <a:ln>
                  <a:noFill/>
                </a:ln>
                <a:solidFill>
                  <a:srgbClr val="0000FF"/>
                </a:solidFill>
                <a:effectLst/>
                <a:uLnTx/>
                <a:uFillTx/>
                <a:latin typeface="Arial" panose="020B0604020202020204" pitchFamily="34" charset="0"/>
                <a:ea typeface="楷体_GB2312" pitchFamily="49" charset="-122"/>
                <a:cs typeface="+mn-cs"/>
              </a:rPr>
              <a:t>		递归的定义：</a:t>
            </a:r>
            <a:r>
              <a:rPr kumimoji="0" lang="zh-CN" altLang="en-US" sz="20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rPr>
              <a:t>若一个对象部分地包含它自己，或用它自己给自己定义，则这个对象是递归的；若一个过程直接地或间接地调用自己，则称这个过程是递归的过程。</a:t>
            </a:r>
          </a:p>
          <a:p>
            <a:pPr marL="457200" marR="0" lvl="0" indent="-457200" algn="just" defTabSz="914400" rtl="0" eaLnBrk="1" fontAlgn="base" latinLnBrk="0" hangingPunct="1">
              <a:lnSpc>
                <a:spcPct val="90000"/>
              </a:lnSpc>
              <a:spcBef>
                <a:spcPct val="50000"/>
              </a:spcBef>
              <a:spcAft>
                <a:spcPct val="0"/>
              </a:spcAft>
              <a:buClrTx/>
              <a:buSzTx/>
              <a:buFont typeface="Wingdings" panose="05000000000000000000" pitchFamily="2" charset="2"/>
              <a:buNone/>
              <a:defRPr/>
            </a:pPr>
            <a:r>
              <a:rPr kumimoji="0" lang="en-US" altLang="zh-CN" sz="3000" b="1" i="0" u="none" strike="noStrike" kern="1200" cap="none" spc="0" normalizeH="0" baseline="0" noProof="0">
                <a:ln>
                  <a:noFill/>
                </a:ln>
                <a:solidFill>
                  <a:schemeClr val="tx1"/>
                </a:solidFill>
                <a:effectLst/>
                <a:uLnTx/>
                <a:uFillTx/>
                <a:latin typeface="Arial" panose="020B0604020202020204" pitchFamily="34" charset="0"/>
                <a:ea typeface="华文新魏" panose="02010800040101010101" pitchFamily="2" charset="-122"/>
                <a:cs typeface="+mn-cs"/>
              </a:rPr>
              <a:t>2.  </a:t>
            </a:r>
            <a:r>
              <a:rPr kumimoji="0" lang="zh-CN" altLang="en-US" sz="3000" b="1" i="0" u="none" strike="noStrike" kern="1200" cap="none" spc="0" normalizeH="0" baseline="0" noProof="0">
                <a:ln>
                  <a:noFill/>
                </a:ln>
                <a:solidFill>
                  <a:schemeClr val="tx1"/>
                </a:solidFill>
                <a:effectLst/>
                <a:uLnTx/>
                <a:uFillTx/>
                <a:latin typeface="Arial" panose="020B0604020202020204" pitchFamily="34" charset="0"/>
                <a:ea typeface="华文新魏" panose="02010800040101010101" pitchFamily="2" charset="-122"/>
                <a:cs typeface="+mn-cs"/>
              </a:rPr>
              <a:t>递归情形</a:t>
            </a:r>
          </a:p>
          <a:p>
            <a:pPr marL="914400" marR="0" lvl="1" indent="-457200" algn="l" defTabSz="914400" rtl="0" eaLnBrk="1" fontAlgn="base" latinLnBrk="0" hangingPunct="1">
              <a:lnSpc>
                <a:spcPct val="105000"/>
              </a:lnSpc>
              <a:spcBef>
                <a:spcPct val="0"/>
              </a:spcBef>
              <a:spcAft>
                <a:spcPct val="0"/>
              </a:spcAft>
              <a:buClr>
                <a:srgbClr val="FF6600"/>
              </a:buClr>
              <a:buSzPct val="60000"/>
              <a:buFont typeface="Wingdings" panose="05000000000000000000" pitchFamily="2" charset="2"/>
              <a:buChar char="Ø"/>
              <a:defRPr/>
            </a:pPr>
            <a:r>
              <a:rPr kumimoji="0" lang="zh-CN" altLang="en-US" sz="2000" b="1" i="0" u="none" strike="noStrike" kern="1200" cap="none" spc="0" normalizeH="0" baseline="0" noProof="0">
                <a:ln>
                  <a:noFill/>
                </a:ln>
                <a:solidFill>
                  <a:srgbClr val="336600"/>
                </a:solidFill>
                <a:effectLst>
                  <a:outerShdw blurRad="38100" dist="38100" dir="2700000" algn="tl">
                    <a:srgbClr val="C0C0C0"/>
                  </a:outerShdw>
                </a:effectLst>
                <a:uLnTx/>
                <a:uFillTx/>
                <a:latin typeface="Arial" panose="020B0604020202020204" pitchFamily="34" charset="0"/>
                <a:ea typeface="仿宋_GB2312" pitchFamily="49" charset="-122"/>
                <a:cs typeface="+mn-cs"/>
              </a:rPr>
              <a:t>定义是递归的</a:t>
            </a:r>
          </a:p>
          <a:p>
            <a:pPr marL="914400" marR="0" lvl="1" indent="-457200" algn="l" defTabSz="914400" rtl="0" eaLnBrk="1" fontAlgn="base" latinLnBrk="0" hangingPunct="1">
              <a:lnSpc>
                <a:spcPct val="105000"/>
              </a:lnSpc>
              <a:spcBef>
                <a:spcPct val="0"/>
              </a:spcBef>
              <a:spcAft>
                <a:spcPct val="0"/>
              </a:spcAft>
              <a:buClr>
                <a:srgbClr val="FF6600"/>
              </a:buClr>
              <a:buSzPct val="60000"/>
              <a:buFont typeface="Wingdings" panose="05000000000000000000" pitchFamily="2" charset="2"/>
              <a:buChar char="Ø"/>
              <a:defRPr/>
            </a:pPr>
            <a:r>
              <a:rPr kumimoji="0" lang="zh-CN" altLang="en-US" sz="2000" b="1" i="0" u="none" strike="noStrike" kern="1200" cap="none" spc="0" normalizeH="0" baseline="0" noProof="0">
                <a:ln>
                  <a:noFill/>
                </a:ln>
                <a:solidFill>
                  <a:srgbClr val="336600"/>
                </a:solidFill>
                <a:effectLst>
                  <a:outerShdw blurRad="38100" dist="38100" dir="2700000" algn="tl">
                    <a:srgbClr val="C0C0C0"/>
                  </a:outerShdw>
                </a:effectLst>
                <a:uLnTx/>
                <a:uFillTx/>
                <a:latin typeface="Arial" panose="020B0604020202020204" pitchFamily="34" charset="0"/>
                <a:ea typeface="仿宋_GB2312" pitchFamily="49" charset="-122"/>
                <a:cs typeface="+mn-cs"/>
              </a:rPr>
              <a:t> 数据结构是递归的</a:t>
            </a:r>
          </a:p>
          <a:p>
            <a:pPr marL="914400" marR="0" lvl="1" indent="-457200" algn="l" defTabSz="914400" rtl="0" eaLnBrk="1" fontAlgn="base" latinLnBrk="0" hangingPunct="1">
              <a:lnSpc>
                <a:spcPct val="105000"/>
              </a:lnSpc>
              <a:spcBef>
                <a:spcPct val="0"/>
              </a:spcBef>
              <a:spcAft>
                <a:spcPct val="0"/>
              </a:spcAft>
              <a:buClr>
                <a:srgbClr val="FF6600"/>
              </a:buClr>
              <a:buSzPct val="60000"/>
              <a:buFont typeface="Wingdings" panose="05000000000000000000" pitchFamily="2" charset="2"/>
              <a:buChar char="Ø"/>
              <a:defRPr/>
            </a:pPr>
            <a:r>
              <a:rPr kumimoji="0" lang="zh-CN" altLang="en-US" sz="2000" b="1" i="0" u="none" strike="noStrike" kern="1200" cap="none" spc="0" normalizeH="0" baseline="0" noProof="0">
                <a:ln>
                  <a:noFill/>
                </a:ln>
                <a:solidFill>
                  <a:srgbClr val="336600"/>
                </a:solidFill>
                <a:effectLst>
                  <a:outerShdw blurRad="38100" dist="38100" dir="2700000" algn="tl">
                    <a:srgbClr val="C0C0C0"/>
                  </a:outerShdw>
                </a:effectLst>
                <a:uLnTx/>
                <a:uFillTx/>
                <a:latin typeface="Arial" panose="020B0604020202020204" pitchFamily="34" charset="0"/>
                <a:ea typeface="仿宋_GB2312" pitchFamily="49" charset="-122"/>
                <a:cs typeface="+mn-cs"/>
              </a:rPr>
              <a:t> 问题的解法是递归的</a:t>
            </a:r>
          </a:p>
        </p:txBody>
      </p:sp>
      <p:sp>
        <p:nvSpPr>
          <p:cNvPr id="283656" name="Rectangle 8"/>
          <p:cNvSpPr/>
          <p:nvPr/>
        </p:nvSpPr>
        <p:spPr>
          <a:xfrm>
            <a:off x="3581400" y="3886200"/>
            <a:ext cx="5181600" cy="22860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a:spcBef>
                <a:spcPct val="0"/>
              </a:spcBef>
              <a:buClrTx/>
              <a:buSzPct val="100000"/>
              <a:buChar char="•"/>
            </a:pPr>
            <a:r>
              <a:rPr lang="zh-CN" altLang="en-US" sz="2000" dirty="0">
                <a:ea typeface="楷体_GB2312" pitchFamily="49" charset="-122"/>
              </a:rPr>
              <a:t>链表结点的定义： </a:t>
            </a:r>
            <a:r>
              <a:rPr lang="en-US" altLang="zh-CN" sz="2000" dirty="0">
                <a:solidFill>
                  <a:srgbClr val="CC0000"/>
                </a:solidFill>
                <a:ea typeface="楷体_GB2312" pitchFamily="49" charset="-122"/>
              </a:rPr>
              <a:t>node</a:t>
            </a:r>
            <a:r>
              <a:rPr lang="zh-CN" altLang="en-US" sz="2000" dirty="0">
                <a:solidFill>
                  <a:srgbClr val="CC0000"/>
                </a:solidFill>
                <a:ea typeface="楷体_GB2312" pitchFamily="49" charset="-122"/>
              </a:rPr>
              <a:t>的定义由数据域</a:t>
            </a:r>
            <a:r>
              <a:rPr lang="en-US" altLang="zh-CN" sz="2000" dirty="0">
                <a:solidFill>
                  <a:srgbClr val="CC0000"/>
                </a:solidFill>
                <a:ea typeface="楷体_GB2312" pitchFamily="49" charset="-122"/>
              </a:rPr>
              <a:t>data</a:t>
            </a:r>
            <a:r>
              <a:rPr lang="zh-CN" altLang="en-US" sz="2000" dirty="0">
                <a:solidFill>
                  <a:srgbClr val="CC0000"/>
                </a:solidFill>
                <a:ea typeface="楷体_GB2312" pitchFamily="49" charset="-122"/>
              </a:rPr>
              <a:t>和指针域</a:t>
            </a:r>
            <a:r>
              <a:rPr lang="en-US" altLang="zh-CN" sz="2000" dirty="0">
                <a:solidFill>
                  <a:srgbClr val="CC0000"/>
                </a:solidFill>
                <a:ea typeface="楷体_GB2312" pitchFamily="49" charset="-122"/>
              </a:rPr>
              <a:t>next</a:t>
            </a:r>
            <a:r>
              <a:rPr lang="zh-CN" altLang="en-US" sz="2000" dirty="0">
                <a:solidFill>
                  <a:srgbClr val="CC0000"/>
                </a:solidFill>
                <a:ea typeface="楷体_GB2312" pitchFamily="49" charset="-122"/>
              </a:rPr>
              <a:t>组成，而指针</a:t>
            </a:r>
            <a:r>
              <a:rPr lang="en-US" altLang="zh-CN" sz="2000" dirty="0">
                <a:solidFill>
                  <a:srgbClr val="CC0000"/>
                </a:solidFill>
                <a:ea typeface="楷体_GB2312" pitchFamily="49" charset="-122"/>
              </a:rPr>
              <a:t>next</a:t>
            </a:r>
            <a:r>
              <a:rPr lang="zh-CN" altLang="en-US" sz="2000" dirty="0">
                <a:solidFill>
                  <a:srgbClr val="CC0000"/>
                </a:solidFill>
                <a:ea typeface="楷体_GB2312" pitchFamily="49" charset="-122"/>
              </a:rPr>
              <a:t>则由</a:t>
            </a:r>
            <a:r>
              <a:rPr lang="en-US" altLang="zh-CN" sz="2000" dirty="0">
                <a:solidFill>
                  <a:srgbClr val="CC0000"/>
                </a:solidFill>
                <a:ea typeface="楷体_GB2312" pitchFamily="49" charset="-122"/>
              </a:rPr>
              <a:t>node</a:t>
            </a:r>
            <a:r>
              <a:rPr lang="zh-CN" altLang="en-US" sz="2000" dirty="0">
                <a:solidFill>
                  <a:srgbClr val="CC0000"/>
                </a:solidFill>
                <a:ea typeface="楷体_GB2312" pitchFamily="49" charset="-122"/>
              </a:rPr>
              <a:t>定义</a:t>
            </a:r>
            <a:r>
              <a:rPr lang="zh-CN" altLang="en-US" sz="2000" dirty="0">
                <a:ea typeface="楷体_GB2312" pitchFamily="49" charset="-122"/>
              </a:rPr>
              <a:t>。</a:t>
            </a:r>
          </a:p>
          <a:p>
            <a:pPr marL="342900" lvl="0" indent="-342900">
              <a:spcBef>
                <a:spcPct val="0"/>
              </a:spcBef>
              <a:buClrTx/>
              <a:buSzPct val="100000"/>
              <a:buChar char="•"/>
            </a:pPr>
            <a:r>
              <a:rPr lang="zh-CN" altLang="en-US" sz="2000" dirty="0">
                <a:ea typeface="楷体_GB2312" pitchFamily="49" charset="-122"/>
              </a:rPr>
              <a:t>单链表的递归定义可以写为：</a:t>
            </a:r>
            <a:r>
              <a:rPr lang="zh-CN" altLang="en-US" sz="2000" dirty="0">
                <a:ea typeface="楷体_GB2312" pitchFamily="49" charset="-122"/>
                <a:sym typeface="Wingdings" panose="05000000000000000000" pitchFamily="2" charset="2"/>
              </a:rPr>
              <a:t> </a:t>
            </a:r>
            <a:r>
              <a:rPr lang="en-US" altLang="zh-CN" sz="2000" dirty="0">
                <a:ea typeface="楷体_GB2312" pitchFamily="49" charset="-122"/>
                <a:sym typeface="Wingdings" panose="05000000000000000000" pitchFamily="2" charset="2"/>
              </a:rPr>
              <a:t>(a)</a:t>
            </a:r>
            <a:r>
              <a:rPr lang="zh-CN" altLang="en-US" sz="2000" dirty="0">
                <a:ea typeface="楷体_GB2312" pitchFamily="49" charset="-122"/>
              </a:rPr>
              <a:t>单个结点，其指针域</a:t>
            </a:r>
            <a:r>
              <a:rPr lang="en-US" altLang="zh-CN" sz="2000" dirty="0">
                <a:ea typeface="楷体_GB2312" pitchFamily="49" charset="-122"/>
              </a:rPr>
              <a:t>next</a:t>
            </a:r>
            <a:r>
              <a:rPr lang="zh-CN" altLang="en-US" sz="2000" dirty="0">
                <a:ea typeface="楷体_GB2312" pitchFamily="49" charset="-122"/>
              </a:rPr>
              <a:t>的值为</a:t>
            </a:r>
            <a:r>
              <a:rPr lang="en-US" altLang="zh-CN" sz="2000" dirty="0">
                <a:ea typeface="楷体_GB2312" pitchFamily="49" charset="-122"/>
              </a:rPr>
              <a:t>NULL</a:t>
            </a:r>
            <a:r>
              <a:rPr lang="zh-CN" altLang="en-US" sz="2000" dirty="0">
                <a:ea typeface="楷体_GB2312" pitchFamily="49" charset="-122"/>
              </a:rPr>
              <a:t>，是一个单链表；</a:t>
            </a:r>
            <a:r>
              <a:rPr lang="en-US" altLang="zh-CN" sz="2000" dirty="0">
                <a:ea typeface="楷体_GB2312" pitchFamily="49" charset="-122"/>
              </a:rPr>
              <a:t>(b)</a:t>
            </a:r>
            <a:r>
              <a:rPr lang="zh-CN" altLang="en-US" sz="2000" dirty="0">
                <a:ea typeface="楷体_GB2312" pitchFamily="49" charset="-122"/>
              </a:rPr>
              <a:t>一个结点，其指针域</a:t>
            </a:r>
            <a:r>
              <a:rPr lang="en-US" altLang="zh-CN" sz="2000" dirty="0">
                <a:ea typeface="楷体_GB2312" pitchFamily="49" charset="-122"/>
              </a:rPr>
              <a:t>next</a:t>
            </a:r>
            <a:r>
              <a:rPr lang="zh-CN" altLang="en-US" sz="2000" dirty="0">
                <a:ea typeface="楷体_GB2312" pitchFamily="49" charset="-122"/>
              </a:rPr>
              <a:t>指向一个单链表，整个仍是一个单链表。</a:t>
            </a:r>
          </a:p>
        </p:txBody>
      </p:sp>
      <p:grpSp>
        <p:nvGrpSpPr>
          <p:cNvPr id="3" name="Group 10"/>
          <p:cNvGrpSpPr/>
          <p:nvPr/>
        </p:nvGrpSpPr>
        <p:grpSpPr>
          <a:xfrm>
            <a:off x="762000" y="4114800"/>
            <a:ext cx="8153400" cy="2265363"/>
            <a:chOff x="480" y="2592"/>
            <a:chExt cx="5136" cy="1427"/>
          </a:xfrm>
        </p:grpSpPr>
        <p:sp>
          <p:nvSpPr>
            <p:cNvPr id="39946" name="Rectangle 11"/>
            <p:cNvSpPr/>
            <p:nvPr/>
          </p:nvSpPr>
          <p:spPr>
            <a:xfrm>
              <a:off x="2256" y="2592"/>
              <a:ext cx="1536" cy="288"/>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a:spcBef>
                  <a:spcPct val="0"/>
                </a:spcBef>
                <a:buClrTx/>
                <a:buSzPct val="100000"/>
                <a:buFont typeface="Arial" panose="020B0604020202020204" pitchFamily="34" charset="0"/>
                <a:buNone/>
              </a:pPr>
              <a:r>
                <a:rPr lang="zh-CN" altLang="en-US" sz="1800" b="0" dirty="0">
                  <a:ea typeface="楷体_GB2312" pitchFamily="49" charset="-122"/>
                </a:rPr>
                <a:t>汉诺塔问题：</a:t>
              </a:r>
            </a:p>
          </p:txBody>
        </p:sp>
        <p:grpSp>
          <p:nvGrpSpPr>
            <p:cNvPr id="39947" name="Group 12"/>
            <p:cNvGrpSpPr/>
            <p:nvPr/>
          </p:nvGrpSpPr>
          <p:grpSpPr>
            <a:xfrm>
              <a:off x="480" y="2928"/>
              <a:ext cx="5136" cy="1091"/>
              <a:chOff x="384" y="3024"/>
              <a:chExt cx="5136" cy="1091"/>
            </a:xfrm>
          </p:grpSpPr>
          <p:grpSp>
            <p:nvGrpSpPr>
              <p:cNvPr id="39948" name="Group 13"/>
              <p:cNvGrpSpPr/>
              <p:nvPr/>
            </p:nvGrpSpPr>
            <p:grpSpPr>
              <a:xfrm>
                <a:off x="384" y="3024"/>
                <a:ext cx="2400" cy="1091"/>
                <a:chOff x="384" y="3024"/>
                <a:chExt cx="2400" cy="1091"/>
              </a:xfrm>
            </p:grpSpPr>
            <p:grpSp>
              <p:nvGrpSpPr>
                <p:cNvPr id="39968" name="Group 14"/>
                <p:cNvGrpSpPr/>
                <p:nvPr/>
              </p:nvGrpSpPr>
              <p:grpSpPr>
                <a:xfrm>
                  <a:off x="384" y="3024"/>
                  <a:ext cx="768" cy="1091"/>
                  <a:chOff x="384" y="3024"/>
                  <a:chExt cx="768" cy="1044"/>
                </a:xfrm>
              </p:grpSpPr>
              <p:sp>
                <p:nvSpPr>
                  <p:cNvPr id="39981" name="Line 15"/>
                  <p:cNvSpPr/>
                  <p:nvPr/>
                </p:nvSpPr>
                <p:spPr>
                  <a:xfrm>
                    <a:off x="384" y="3840"/>
                    <a:ext cx="768" cy="0"/>
                  </a:xfrm>
                  <a:prstGeom prst="line">
                    <a:avLst/>
                  </a:prstGeom>
                  <a:ln w="38100" cap="flat" cmpd="sng">
                    <a:solidFill>
                      <a:schemeClr val="tx1"/>
                    </a:solidFill>
                    <a:prstDash val="solid"/>
                    <a:headEnd type="none" w="med" len="med"/>
                    <a:tailEnd type="none" w="med" len="med"/>
                  </a:ln>
                </p:spPr>
              </p:sp>
              <p:sp>
                <p:nvSpPr>
                  <p:cNvPr id="39982" name="Line 16"/>
                  <p:cNvSpPr/>
                  <p:nvPr/>
                </p:nvSpPr>
                <p:spPr>
                  <a:xfrm>
                    <a:off x="768" y="3024"/>
                    <a:ext cx="0" cy="816"/>
                  </a:xfrm>
                  <a:prstGeom prst="line">
                    <a:avLst/>
                  </a:prstGeom>
                  <a:ln w="38100" cap="flat" cmpd="sng">
                    <a:solidFill>
                      <a:schemeClr val="tx1"/>
                    </a:solidFill>
                    <a:prstDash val="solid"/>
                    <a:headEnd type="none" w="med" len="med"/>
                    <a:tailEnd type="none" w="med" len="med"/>
                  </a:ln>
                </p:spPr>
              </p:sp>
              <p:sp>
                <p:nvSpPr>
                  <p:cNvPr id="39983" name="Text Box 17"/>
                  <p:cNvSpPr txBox="1"/>
                  <p:nvPr/>
                </p:nvSpPr>
                <p:spPr>
                  <a:xfrm>
                    <a:off x="624" y="3792"/>
                    <a:ext cx="288" cy="27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dirty="0"/>
                      <a:t>A</a:t>
                    </a:r>
                  </a:p>
                </p:txBody>
              </p:sp>
            </p:grpSp>
            <p:grpSp>
              <p:nvGrpSpPr>
                <p:cNvPr id="39969" name="Group 18"/>
                <p:cNvGrpSpPr/>
                <p:nvPr/>
              </p:nvGrpSpPr>
              <p:grpSpPr>
                <a:xfrm>
                  <a:off x="1200" y="3024"/>
                  <a:ext cx="768" cy="1091"/>
                  <a:chOff x="384" y="3024"/>
                  <a:chExt cx="768" cy="1044"/>
                </a:xfrm>
              </p:grpSpPr>
              <p:sp>
                <p:nvSpPr>
                  <p:cNvPr id="39978" name="Line 19"/>
                  <p:cNvSpPr/>
                  <p:nvPr/>
                </p:nvSpPr>
                <p:spPr>
                  <a:xfrm>
                    <a:off x="384" y="3840"/>
                    <a:ext cx="768" cy="0"/>
                  </a:xfrm>
                  <a:prstGeom prst="line">
                    <a:avLst/>
                  </a:prstGeom>
                  <a:ln w="38100" cap="flat" cmpd="sng">
                    <a:solidFill>
                      <a:schemeClr val="tx1"/>
                    </a:solidFill>
                    <a:prstDash val="solid"/>
                    <a:headEnd type="none" w="med" len="med"/>
                    <a:tailEnd type="none" w="med" len="med"/>
                  </a:ln>
                </p:spPr>
              </p:sp>
              <p:sp>
                <p:nvSpPr>
                  <p:cNvPr id="39979" name="Line 20"/>
                  <p:cNvSpPr/>
                  <p:nvPr/>
                </p:nvSpPr>
                <p:spPr>
                  <a:xfrm>
                    <a:off x="768" y="3024"/>
                    <a:ext cx="0" cy="816"/>
                  </a:xfrm>
                  <a:prstGeom prst="line">
                    <a:avLst/>
                  </a:prstGeom>
                  <a:ln w="38100" cap="flat" cmpd="sng">
                    <a:solidFill>
                      <a:schemeClr val="tx1"/>
                    </a:solidFill>
                    <a:prstDash val="solid"/>
                    <a:headEnd type="none" w="med" len="med"/>
                    <a:tailEnd type="none" w="med" len="med"/>
                  </a:ln>
                </p:spPr>
              </p:sp>
              <p:sp>
                <p:nvSpPr>
                  <p:cNvPr id="39980" name="Text Box 21"/>
                  <p:cNvSpPr txBox="1"/>
                  <p:nvPr/>
                </p:nvSpPr>
                <p:spPr>
                  <a:xfrm>
                    <a:off x="624" y="3792"/>
                    <a:ext cx="288" cy="27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dirty="0"/>
                      <a:t>B</a:t>
                    </a:r>
                  </a:p>
                </p:txBody>
              </p:sp>
            </p:grpSp>
            <p:grpSp>
              <p:nvGrpSpPr>
                <p:cNvPr id="39970" name="Group 22"/>
                <p:cNvGrpSpPr/>
                <p:nvPr/>
              </p:nvGrpSpPr>
              <p:grpSpPr>
                <a:xfrm>
                  <a:off x="2016" y="3024"/>
                  <a:ext cx="768" cy="1091"/>
                  <a:chOff x="384" y="3024"/>
                  <a:chExt cx="768" cy="1044"/>
                </a:xfrm>
              </p:grpSpPr>
              <p:sp>
                <p:nvSpPr>
                  <p:cNvPr id="39975" name="Line 23"/>
                  <p:cNvSpPr/>
                  <p:nvPr/>
                </p:nvSpPr>
                <p:spPr>
                  <a:xfrm>
                    <a:off x="384" y="3840"/>
                    <a:ext cx="768" cy="0"/>
                  </a:xfrm>
                  <a:prstGeom prst="line">
                    <a:avLst/>
                  </a:prstGeom>
                  <a:ln w="38100" cap="flat" cmpd="sng">
                    <a:solidFill>
                      <a:schemeClr val="tx1"/>
                    </a:solidFill>
                    <a:prstDash val="solid"/>
                    <a:headEnd type="none" w="med" len="med"/>
                    <a:tailEnd type="none" w="med" len="med"/>
                  </a:ln>
                </p:spPr>
              </p:sp>
              <p:sp>
                <p:nvSpPr>
                  <p:cNvPr id="39976" name="Line 24"/>
                  <p:cNvSpPr/>
                  <p:nvPr/>
                </p:nvSpPr>
                <p:spPr>
                  <a:xfrm>
                    <a:off x="768" y="3024"/>
                    <a:ext cx="0" cy="816"/>
                  </a:xfrm>
                  <a:prstGeom prst="line">
                    <a:avLst/>
                  </a:prstGeom>
                  <a:ln w="38100" cap="flat" cmpd="sng">
                    <a:solidFill>
                      <a:schemeClr val="tx1"/>
                    </a:solidFill>
                    <a:prstDash val="solid"/>
                    <a:headEnd type="none" w="med" len="med"/>
                    <a:tailEnd type="none" w="med" len="med"/>
                  </a:ln>
                </p:spPr>
              </p:sp>
              <p:sp>
                <p:nvSpPr>
                  <p:cNvPr id="39977" name="Text Box 25"/>
                  <p:cNvSpPr txBox="1"/>
                  <p:nvPr/>
                </p:nvSpPr>
                <p:spPr>
                  <a:xfrm>
                    <a:off x="624" y="3792"/>
                    <a:ext cx="288" cy="27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dirty="0"/>
                      <a:t>C</a:t>
                    </a:r>
                  </a:p>
                </p:txBody>
              </p:sp>
            </p:grpSp>
            <p:grpSp>
              <p:nvGrpSpPr>
                <p:cNvPr id="39971" name="Group 26"/>
                <p:cNvGrpSpPr/>
                <p:nvPr/>
              </p:nvGrpSpPr>
              <p:grpSpPr>
                <a:xfrm>
                  <a:off x="432" y="3696"/>
                  <a:ext cx="672" cy="144"/>
                  <a:chOff x="3264" y="3360"/>
                  <a:chExt cx="672" cy="144"/>
                </a:xfrm>
              </p:grpSpPr>
              <p:sp>
                <p:nvSpPr>
                  <p:cNvPr id="39972" name="Rectangle 27"/>
                  <p:cNvSpPr/>
                  <p:nvPr/>
                </p:nvSpPr>
                <p:spPr>
                  <a:xfrm>
                    <a:off x="3264" y="3456"/>
                    <a:ext cx="672" cy="4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en-US" sz="1800" b="0" dirty="0"/>
                  </a:p>
                </p:txBody>
              </p:sp>
              <p:sp>
                <p:nvSpPr>
                  <p:cNvPr id="39973" name="Rectangle 28"/>
                  <p:cNvSpPr/>
                  <p:nvPr/>
                </p:nvSpPr>
                <p:spPr>
                  <a:xfrm>
                    <a:off x="3312" y="3408"/>
                    <a:ext cx="528" cy="4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en-US" sz="1800" b="0" dirty="0"/>
                  </a:p>
                </p:txBody>
              </p:sp>
              <p:sp>
                <p:nvSpPr>
                  <p:cNvPr id="39974" name="Rectangle 29"/>
                  <p:cNvSpPr/>
                  <p:nvPr/>
                </p:nvSpPr>
                <p:spPr>
                  <a:xfrm>
                    <a:off x="3360" y="3360"/>
                    <a:ext cx="384" cy="4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en-US" sz="1800" b="0" dirty="0"/>
                  </a:p>
                </p:txBody>
              </p:sp>
            </p:grpSp>
          </p:grpSp>
          <p:grpSp>
            <p:nvGrpSpPr>
              <p:cNvPr id="39949" name="Group 30"/>
              <p:cNvGrpSpPr/>
              <p:nvPr/>
            </p:nvGrpSpPr>
            <p:grpSpPr>
              <a:xfrm>
                <a:off x="2688" y="3024"/>
                <a:ext cx="2832" cy="1091"/>
                <a:chOff x="2688" y="3024"/>
                <a:chExt cx="2832" cy="1091"/>
              </a:xfrm>
            </p:grpSpPr>
            <p:grpSp>
              <p:nvGrpSpPr>
                <p:cNvPr id="39950" name="Group 31"/>
                <p:cNvGrpSpPr/>
                <p:nvPr/>
              </p:nvGrpSpPr>
              <p:grpSpPr>
                <a:xfrm>
                  <a:off x="3120" y="3024"/>
                  <a:ext cx="2400" cy="1091"/>
                  <a:chOff x="3120" y="3024"/>
                  <a:chExt cx="2400" cy="1091"/>
                </a:xfrm>
              </p:grpSpPr>
              <p:grpSp>
                <p:nvGrpSpPr>
                  <p:cNvPr id="39952" name="Group 32"/>
                  <p:cNvGrpSpPr/>
                  <p:nvPr/>
                </p:nvGrpSpPr>
                <p:grpSpPr>
                  <a:xfrm>
                    <a:off x="3120" y="3024"/>
                    <a:ext cx="768" cy="1091"/>
                    <a:chOff x="384" y="3024"/>
                    <a:chExt cx="768" cy="1044"/>
                  </a:xfrm>
                </p:grpSpPr>
                <p:sp>
                  <p:nvSpPr>
                    <p:cNvPr id="39965" name="Line 33"/>
                    <p:cNvSpPr/>
                    <p:nvPr/>
                  </p:nvSpPr>
                  <p:spPr>
                    <a:xfrm>
                      <a:off x="384" y="3840"/>
                      <a:ext cx="768" cy="0"/>
                    </a:xfrm>
                    <a:prstGeom prst="line">
                      <a:avLst/>
                    </a:prstGeom>
                    <a:ln w="38100" cap="flat" cmpd="sng">
                      <a:solidFill>
                        <a:schemeClr val="tx1"/>
                      </a:solidFill>
                      <a:prstDash val="solid"/>
                      <a:headEnd type="none" w="med" len="med"/>
                      <a:tailEnd type="none" w="med" len="med"/>
                    </a:ln>
                  </p:spPr>
                </p:sp>
                <p:sp>
                  <p:nvSpPr>
                    <p:cNvPr id="39966" name="Line 34"/>
                    <p:cNvSpPr/>
                    <p:nvPr/>
                  </p:nvSpPr>
                  <p:spPr>
                    <a:xfrm>
                      <a:off x="768" y="3024"/>
                      <a:ext cx="0" cy="816"/>
                    </a:xfrm>
                    <a:prstGeom prst="line">
                      <a:avLst/>
                    </a:prstGeom>
                    <a:ln w="38100" cap="flat" cmpd="sng">
                      <a:solidFill>
                        <a:schemeClr val="tx1"/>
                      </a:solidFill>
                      <a:prstDash val="solid"/>
                      <a:headEnd type="none" w="med" len="med"/>
                      <a:tailEnd type="none" w="med" len="med"/>
                    </a:ln>
                  </p:spPr>
                </p:sp>
                <p:sp>
                  <p:nvSpPr>
                    <p:cNvPr id="39967" name="Text Box 35"/>
                    <p:cNvSpPr txBox="1"/>
                    <p:nvPr/>
                  </p:nvSpPr>
                  <p:spPr>
                    <a:xfrm>
                      <a:off x="624" y="3792"/>
                      <a:ext cx="288" cy="27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dirty="0"/>
                        <a:t>A</a:t>
                      </a:r>
                    </a:p>
                  </p:txBody>
                </p:sp>
              </p:grpSp>
              <p:grpSp>
                <p:nvGrpSpPr>
                  <p:cNvPr id="39953" name="Group 36"/>
                  <p:cNvGrpSpPr/>
                  <p:nvPr/>
                </p:nvGrpSpPr>
                <p:grpSpPr>
                  <a:xfrm>
                    <a:off x="3936" y="3024"/>
                    <a:ext cx="768" cy="1091"/>
                    <a:chOff x="384" y="3024"/>
                    <a:chExt cx="768" cy="1044"/>
                  </a:xfrm>
                </p:grpSpPr>
                <p:sp>
                  <p:nvSpPr>
                    <p:cNvPr id="39962" name="Line 37"/>
                    <p:cNvSpPr/>
                    <p:nvPr/>
                  </p:nvSpPr>
                  <p:spPr>
                    <a:xfrm>
                      <a:off x="384" y="3840"/>
                      <a:ext cx="768" cy="0"/>
                    </a:xfrm>
                    <a:prstGeom prst="line">
                      <a:avLst/>
                    </a:prstGeom>
                    <a:ln w="38100" cap="flat" cmpd="sng">
                      <a:solidFill>
                        <a:schemeClr val="tx1"/>
                      </a:solidFill>
                      <a:prstDash val="solid"/>
                      <a:headEnd type="none" w="med" len="med"/>
                      <a:tailEnd type="none" w="med" len="med"/>
                    </a:ln>
                  </p:spPr>
                </p:sp>
                <p:sp>
                  <p:nvSpPr>
                    <p:cNvPr id="39963" name="Line 38"/>
                    <p:cNvSpPr/>
                    <p:nvPr/>
                  </p:nvSpPr>
                  <p:spPr>
                    <a:xfrm>
                      <a:off x="768" y="3024"/>
                      <a:ext cx="0" cy="816"/>
                    </a:xfrm>
                    <a:prstGeom prst="line">
                      <a:avLst/>
                    </a:prstGeom>
                    <a:ln w="38100" cap="flat" cmpd="sng">
                      <a:solidFill>
                        <a:schemeClr val="tx1"/>
                      </a:solidFill>
                      <a:prstDash val="solid"/>
                      <a:headEnd type="none" w="med" len="med"/>
                      <a:tailEnd type="none" w="med" len="med"/>
                    </a:ln>
                  </p:spPr>
                </p:sp>
                <p:sp>
                  <p:nvSpPr>
                    <p:cNvPr id="39964" name="Text Box 39"/>
                    <p:cNvSpPr txBox="1"/>
                    <p:nvPr/>
                  </p:nvSpPr>
                  <p:spPr>
                    <a:xfrm>
                      <a:off x="624" y="3792"/>
                      <a:ext cx="288" cy="27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dirty="0"/>
                        <a:t>B</a:t>
                      </a:r>
                    </a:p>
                  </p:txBody>
                </p:sp>
              </p:grpSp>
              <p:grpSp>
                <p:nvGrpSpPr>
                  <p:cNvPr id="39954" name="Group 40"/>
                  <p:cNvGrpSpPr/>
                  <p:nvPr/>
                </p:nvGrpSpPr>
                <p:grpSpPr>
                  <a:xfrm>
                    <a:off x="4752" y="3024"/>
                    <a:ext cx="768" cy="1091"/>
                    <a:chOff x="384" y="3024"/>
                    <a:chExt cx="768" cy="1044"/>
                  </a:xfrm>
                </p:grpSpPr>
                <p:sp>
                  <p:nvSpPr>
                    <p:cNvPr id="39959" name="Line 41"/>
                    <p:cNvSpPr/>
                    <p:nvPr/>
                  </p:nvSpPr>
                  <p:spPr>
                    <a:xfrm>
                      <a:off x="384" y="3840"/>
                      <a:ext cx="768" cy="0"/>
                    </a:xfrm>
                    <a:prstGeom prst="line">
                      <a:avLst/>
                    </a:prstGeom>
                    <a:ln w="38100" cap="flat" cmpd="sng">
                      <a:solidFill>
                        <a:schemeClr val="tx1"/>
                      </a:solidFill>
                      <a:prstDash val="solid"/>
                      <a:headEnd type="none" w="med" len="med"/>
                      <a:tailEnd type="none" w="med" len="med"/>
                    </a:ln>
                  </p:spPr>
                </p:sp>
                <p:sp>
                  <p:nvSpPr>
                    <p:cNvPr id="39960" name="Line 42"/>
                    <p:cNvSpPr/>
                    <p:nvPr/>
                  </p:nvSpPr>
                  <p:spPr>
                    <a:xfrm>
                      <a:off x="768" y="3024"/>
                      <a:ext cx="0" cy="816"/>
                    </a:xfrm>
                    <a:prstGeom prst="line">
                      <a:avLst/>
                    </a:prstGeom>
                    <a:ln w="38100" cap="flat" cmpd="sng">
                      <a:solidFill>
                        <a:schemeClr val="tx1"/>
                      </a:solidFill>
                      <a:prstDash val="solid"/>
                      <a:headEnd type="none" w="med" len="med"/>
                      <a:tailEnd type="none" w="med" len="med"/>
                    </a:ln>
                  </p:spPr>
                </p:sp>
                <p:sp>
                  <p:nvSpPr>
                    <p:cNvPr id="39961" name="Text Box 43"/>
                    <p:cNvSpPr txBox="1"/>
                    <p:nvPr/>
                  </p:nvSpPr>
                  <p:spPr>
                    <a:xfrm>
                      <a:off x="624" y="3792"/>
                      <a:ext cx="288" cy="27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dirty="0"/>
                        <a:t>C</a:t>
                      </a:r>
                    </a:p>
                  </p:txBody>
                </p:sp>
              </p:grpSp>
              <p:grpSp>
                <p:nvGrpSpPr>
                  <p:cNvPr id="39955" name="Group 44"/>
                  <p:cNvGrpSpPr/>
                  <p:nvPr/>
                </p:nvGrpSpPr>
                <p:grpSpPr>
                  <a:xfrm>
                    <a:off x="4800" y="3696"/>
                    <a:ext cx="672" cy="144"/>
                    <a:chOff x="3264" y="3360"/>
                    <a:chExt cx="672" cy="144"/>
                  </a:xfrm>
                </p:grpSpPr>
                <p:sp>
                  <p:nvSpPr>
                    <p:cNvPr id="39956" name="Rectangle 45"/>
                    <p:cNvSpPr/>
                    <p:nvPr/>
                  </p:nvSpPr>
                  <p:spPr>
                    <a:xfrm>
                      <a:off x="3264" y="3456"/>
                      <a:ext cx="672" cy="4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en-US" sz="1800" b="0" dirty="0"/>
                    </a:p>
                  </p:txBody>
                </p:sp>
                <p:sp>
                  <p:nvSpPr>
                    <p:cNvPr id="39957" name="Rectangle 46"/>
                    <p:cNvSpPr/>
                    <p:nvPr/>
                  </p:nvSpPr>
                  <p:spPr>
                    <a:xfrm>
                      <a:off x="3312" y="3408"/>
                      <a:ext cx="528" cy="4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en-US" sz="1800" b="0" dirty="0"/>
                    </a:p>
                  </p:txBody>
                </p:sp>
                <p:sp>
                  <p:nvSpPr>
                    <p:cNvPr id="39958" name="Rectangle 47"/>
                    <p:cNvSpPr/>
                    <p:nvPr/>
                  </p:nvSpPr>
                  <p:spPr>
                    <a:xfrm>
                      <a:off x="3360" y="3360"/>
                      <a:ext cx="384" cy="4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en-US" sz="1800" b="0" dirty="0"/>
                    </a:p>
                  </p:txBody>
                </p:sp>
              </p:grpSp>
            </p:grpSp>
            <p:sp>
              <p:nvSpPr>
                <p:cNvPr id="39951" name="AutoShape 48"/>
                <p:cNvSpPr/>
                <p:nvPr/>
              </p:nvSpPr>
              <p:spPr>
                <a:xfrm>
                  <a:off x="2688" y="3360"/>
                  <a:ext cx="528" cy="192"/>
                </a:xfrm>
                <a:prstGeom prst="rightArrow">
                  <a:avLst>
                    <a:gd name="adj1" fmla="val 50000"/>
                    <a:gd name="adj2" fmla="val 68750"/>
                  </a:avLst>
                </a:prstGeom>
                <a:solidFill>
                  <a:schemeClr val="tx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en-US" sz="1800" b="0" dirty="0"/>
                </a:p>
              </p:txBody>
            </p:sp>
          </p:grpSp>
        </p:grpSp>
      </p:grpSp>
      <p:sp>
        <p:nvSpPr>
          <p:cNvPr id="283697" name="Rectangle 49"/>
          <p:cNvSpPr/>
          <p:nvPr/>
        </p:nvSpPr>
        <p:spPr>
          <a:xfrm>
            <a:off x="1692275" y="1339850"/>
            <a:ext cx="7451725" cy="936625"/>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lnSpc>
                <a:spcPct val="110000"/>
              </a:lnSpc>
              <a:spcBef>
                <a:spcPct val="50000"/>
              </a:spcBef>
              <a:buClrTx/>
              <a:buSzPct val="100000"/>
              <a:buFont typeface="Arial" panose="020B0604020202020204" pitchFamily="34" charset="0"/>
              <a:buNone/>
            </a:pPr>
            <a:r>
              <a:rPr lang="zh-CN" altLang="en-US" sz="1800" dirty="0">
                <a:solidFill>
                  <a:srgbClr val="009900"/>
                </a:solidFill>
                <a:ea typeface="楷体_GB2312" pitchFamily="49" charset="-122"/>
              </a:rPr>
              <a:t>思考：如果从递归的角度看链表的定义，链表的操作如查找、插入、删除等，如何写递归的算法？</a:t>
            </a:r>
            <a:r>
              <a:rPr lang="zh-CN" altLang="en-US" sz="1800" dirty="0">
                <a:solidFill>
                  <a:srgbClr val="0000FF"/>
                </a:solidFill>
                <a:ea typeface="楷体_GB2312" pitchFamily="49" charset="-122"/>
              </a:rPr>
              <a:t>	</a:t>
            </a:r>
            <a:endParaRPr lang="zh-CN" altLang="en-US" sz="1800" dirty="0">
              <a:solidFill>
                <a:srgbClr val="009900"/>
              </a:solidFill>
              <a:ea typeface="楷体_GB2312" pitchFamily="49" charset="-122"/>
            </a:endParaRPr>
          </a:p>
        </p:txBody>
      </p:sp>
      <p:sp>
        <p:nvSpPr>
          <p:cNvPr id="49" name="Text Box 4"/>
          <p:cNvSpPr txBox="1">
            <a:spLocks noChangeArrowheads="1"/>
          </p:cNvSpPr>
          <p:nvPr/>
        </p:nvSpPr>
        <p:spPr bwMode="auto">
          <a:xfrm>
            <a:off x="457200" y="2708275"/>
            <a:ext cx="8686800" cy="3509963"/>
          </a:xfrm>
          <a:prstGeom prst="rect">
            <a:avLst/>
          </a:prstGeom>
          <a:solidFill>
            <a:schemeClr val="bg1"/>
          </a:solidFill>
          <a:ln w="9525">
            <a:noFill/>
            <a:miter lim="800000"/>
          </a:ln>
          <a:effectLst/>
        </p:spPr>
        <p:txBody>
          <a:bodyPr>
            <a:spAutoFit/>
          </a:bodyPr>
          <a:lstStyle/>
          <a:p>
            <a:pPr marR="0" defTabSz="914400" eaLnBrk="1" hangingPunct="1">
              <a:lnSpc>
                <a:spcPct val="90000"/>
              </a:lnSpc>
              <a:buClrTx/>
              <a:buSzTx/>
              <a:buFont typeface="Arial" panose="020B0604020202020204" pitchFamily="34" charset="0"/>
              <a:buNone/>
              <a:defRPr/>
            </a:pPr>
            <a:r>
              <a:rPr kumimoji="0" lang="zh-CN" altLang="en-US" sz="3600" b="1" kern="1200" cap="none" spc="0" normalizeH="0" baseline="0" noProof="0" dirty="0">
                <a:solidFill>
                  <a:srgbClr val="3333CC"/>
                </a:solidFill>
                <a:effectLst>
                  <a:outerShdw blurRad="38100" dist="38100" dir="2700000" algn="tl">
                    <a:srgbClr val="C0C0C0"/>
                  </a:outerShdw>
                </a:effectLst>
                <a:latin typeface="隶书" panose="02010509060101010101" pitchFamily="49" charset="-122"/>
                <a:ea typeface="华文楷体" panose="02010600040101010101" pitchFamily="2" charset="-122"/>
                <a:cs typeface="+mn-cs"/>
              </a:rPr>
              <a:t>搜索链表最后一个结点并打印其数值</a:t>
            </a:r>
            <a:endParaRPr kumimoji="0" lang="zh-CN" altLang="en-US" sz="3600" b="1" kern="1200" cap="none" spc="0" normalizeH="0" baseline="0" noProof="0" dirty="0">
              <a:solidFill>
                <a:srgbClr val="3333CC"/>
              </a:solidFill>
              <a:effectLst>
                <a:outerShdw blurRad="38100" dist="38100" dir="2700000" algn="tl">
                  <a:srgbClr val="C0C0C0"/>
                </a:outerShdw>
              </a:effectLst>
              <a:latin typeface="宋体" panose="02010600030101010101" pitchFamily="2" charset="-122"/>
              <a:ea typeface="华文楷体" panose="02010600040101010101" pitchFamily="2" charset="-122"/>
              <a:cs typeface="+mn-cs"/>
            </a:endParaRPr>
          </a:p>
          <a:p>
            <a:pPr marR="0" defTabSz="914400" eaLnBrk="1" hangingPunct="1">
              <a:buClrTx/>
              <a:buSzTx/>
              <a:buFont typeface="Arial" panose="020B0604020202020204" pitchFamily="34" charset="0"/>
              <a:buNone/>
              <a:defRPr/>
            </a:pPr>
            <a:r>
              <a:rPr kumimoji="0" lang="en-US" altLang="zh-CN" sz="3200" b="1" kern="1200" cap="none" spc="0" normalizeH="0" baseline="0" noProof="0" dirty="0">
                <a:latin typeface="Times New Roman" panose="02020603050405020304" pitchFamily="18" charset="0"/>
                <a:ea typeface="宋体" panose="02010600030101010101" pitchFamily="2" charset="-122"/>
                <a:cs typeface="+mn-cs"/>
              </a:rPr>
              <a:t>template &lt;class Type&gt; </a:t>
            </a:r>
          </a:p>
          <a:p>
            <a:pPr marR="0" defTabSz="914400" eaLnBrk="1" hangingPunct="1">
              <a:buClrTx/>
              <a:buSzTx/>
              <a:buFont typeface="Arial" panose="020B0604020202020204" pitchFamily="34" charset="0"/>
              <a:buNone/>
              <a:defRPr/>
            </a:pPr>
            <a:r>
              <a:rPr kumimoji="0" lang="en-US" altLang="zh-CN" sz="3200" b="1" kern="1200" cap="none" spc="0" normalizeH="0" baseline="0" noProof="0" dirty="0">
                <a:latin typeface="Times New Roman" panose="02020603050405020304" pitchFamily="18" charset="0"/>
                <a:ea typeface="宋体" panose="02010600030101010101" pitchFamily="2" charset="-122"/>
                <a:cs typeface="+mn-cs"/>
              </a:rPr>
              <a:t>void </a:t>
            </a:r>
            <a:r>
              <a:rPr kumimoji="0" lang="en-US" altLang="zh-CN" sz="3200" b="1" i="1" kern="1200" cap="none" spc="0" normalizeH="0" baseline="0" noProof="0" dirty="0">
                <a:latin typeface="Times New Roman" panose="02020603050405020304" pitchFamily="18" charset="0"/>
                <a:ea typeface="宋体" panose="02010600030101010101" pitchFamily="2" charset="-122"/>
                <a:cs typeface="+mn-cs"/>
              </a:rPr>
              <a:t>Find </a:t>
            </a:r>
            <a:r>
              <a:rPr kumimoji="0" lang="en-US" altLang="zh-CN" sz="3200" b="1" kern="1200" cap="none" spc="0" normalizeH="0" baseline="0" noProof="0" dirty="0">
                <a:latin typeface="Times New Roman" panose="02020603050405020304" pitchFamily="18" charset="0"/>
                <a:ea typeface="宋体" panose="02010600030101010101" pitchFamily="2" charset="-122"/>
                <a:cs typeface="+mn-cs"/>
              </a:rPr>
              <a:t>(</a:t>
            </a:r>
            <a:r>
              <a:rPr kumimoji="0" lang="en-US" altLang="zh-CN" sz="3200" b="1" i="1" kern="1200" cap="none" spc="0" normalizeH="0" baseline="0" noProof="0" dirty="0">
                <a:latin typeface="Times New Roman" panose="02020603050405020304" pitchFamily="18" charset="0"/>
                <a:ea typeface="宋体" panose="02010600030101010101" pitchFamily="2" charset="-122"/>
                <a:cs typeface="+mn-cs"/>
              </a:rPr>
              <a:t> </a:t>
            </a:r>
            <a:r>
              <a:rPr kumimoji="0" lang="en-US" altLang="zh-CN" sz="3200" b="1" i="1" kern="1200" cap="none" spc="0" normalizeH="0" baseline="0" noProof="0" dirty="0" err="1">
                <a:latin typeface="Times New Roman" panose="02020603050405020304" pitchFamily="18" charset="0"/>
                <a:ea typeface="宋体" panose="02010600030101010101" pitchFamily="2" charset="-122"/>
                <a:cs typeface="+mn-cs"/>
              </a:rPr>
              <a:t>ListNode</a:t>
            </a:r>
            <a:r>
              <a:rPr kumimoji="0" lang="en-US" altLang="zh-CN" sz="3200" b="1" kern="1200" cap="none" spc="0" normalizeH="0" baseline="0" noProof="0" dirty="0">
                <a:latin typeface="Times New Roman" panose="02020603050405020304" pitchFamily="18" charset="0"/>
                <a:ea typeface="宋体" panose="02010600030101010101" pitchFamily="2" charset="-122"/>
                <a:cs typeface="+mn-cs"/>
              </a:rPr>
              <a:t>&lt;Type&gt; </a:t>
            </a:r>
            <a:r>
              <a:rPr kumimoji="0" lang="en-US" altLang="zh-CN" sz="3200" b="1" i="1" kern="1200" cap="none" spc="0" normalizeH="0" baseline="0" noProof="0" dirty="0">
                <a:latin typeface="Times New Roman" panose="02020603050405020304" pitchFamily="18" charset="0"/>
                <a:ea typeface="宋体" panose="02010600030101010101" pitchFamily="2" charset="-122"/>
                <a:cs typeface="+mn-cs"/>
              </a:rPr>
              <a:t>*f</a:t>
            </a:r>
            <a:r>
              <a:rPr kumimoji="0" lang="en-US" altLang="zh-CN" sz="3200" b="1" kern="1200" cap="none" spc="0" normalizeH="0" baseline="0" noProof="0" dirty="0">
                <a:latin typeface="Times New Roman" panose="02020603050405020304" pitchFamily="18" charset="0"/>
                <a:ea typeface="宋体" panose="02010600030101010101" pitchFamily="2" charset="-122"/>
                <a:cs typeface="+mn-cs"/>
              </a:rPr>
              <a:t> ) {</a:t>
            </a:r>
          </a:p>
          <a:p>
            <a:pPr marR="0" defTabSz="914400" eaLnBrk="1" hangingPunct="1">
              <a:buClrTx/>
              <a:buSzTx/>
              <a:buFont typeface="Arial" panose="020B0604020202020204" pitchFamily="34" charset="0"/>
              <a:buNone/>
              <a:defRPr/>
            </a:pPr>
            <a:r>
              <a:rPr kumimoji="0" lang="en-US" altLang="zh-CN" sz="3200" b="1" kern="1200" cap="none" spc="0" normalizeH="0" baseline="0" noProof="0" dirty="0">
                <a:latin typeface="Times New Roman" panose="02020603050405020304" pitchFamily="18" charset="0"/>
                <a:ea typeface="宋体" panose="02010600030101010101" pitchFamily="2" charset="-122"/>
                <a:cs typeface="+mn-cs"/>
              </a:rPr>
              <a:t>    if (</a:t>
            </a:r>
            <a:r>
              <a:rPr kumimoji="0" lang="en-US" altLang="zh-CN" sz="3200" b="1" i="1" kern="1200" cap="none" spc="0" normalizeH="0" baseline="0" noProof="0" dirty="0">
                <a:latin typeface="Times New Roman" panose="02020603050405020304" pitchFamily="18" charset="0"/>
                <a:ea typeface="宋体" panose="02010600030101010101" pitchFamily="2" charset="-122"/>
                <a:cs typeface="+mn-cs"/>
              </a:rPr>
              <a:t> f </a:t>
            </a:r>
            <a:r>
              <a:rPr kumimoji="0" lang="en-US" altLang="zh-CN" sz="3200" b="1" kern="1200" cap="none" spc="0" normalizeH="0" baseline="0" noProof="0" dirty="0">
                <a:latin typeface="宋体" panose="02010600030101010101" pitchFamily="2" charset="-122"/>
                <a:ea typeface="宋体" panose="02010600030101010101" pitchFamily="2" charset="-122"/>
                <a:cs typeface="+mn-cs"/>
              </a:rPr>
              <a:t>→</a:t>
            </a:r>
            <a:r>
              <a:rPr kumimoji="0" lang="en-US" altLang="zh-CN" sz="3200" b="1" i="1" kern="1200" cap="none" spc="0" normalizeH="0" baseline="0" noProof="0" dirty="0">
                <a:latin typeface="Times New Roman" panose="02020603050405020304" pitchFamily="18" charset="0"/>
                <a:ea typeface="宋体" panose="02010600030101010101" pitchFamily="2" charset="-122"/>
                <a:cs typeface="+mn-cs"/>
              </a:rPr>
              <a:t>link == NULL </a:t>
            </a:r>
            <a:r>
              <a:rPr kumimoji="0" lang="en-US" altLang="zh-CN" sz="3200" b="1" kern="1200" cap="none" spc="0" normalizeH="0" baseline="0" noProof="0" dirty="0">
                <a:latin typeface="Times New Roman" panose="02020603050405020304" pitchFamily="18" charset="0"/>
                <a:ea typeface="宋体" panose="02010600030101010101" pitchFamily="2" charset="-122"/>
                <a:cs typeface="+mn-cs"/>
              </a:rPr>
              <a:t>)</a:t>
            </a:r>
          </a:p>
          <a:p>
            <a:pPr marR="0" defTabSz="914400" eaLnBrk="1" hangingPunct="1">
              <a:buClrTx/>
              <a:buSzTx/>
              <a:buFont typeface="Arial" panose="020B0604020202020204" pitchFamily="34" charset="0"/>
              <a:buNone/>
              <a:defRPr/>
            </a:pPr>
            <a:r>
              <a:rPr kumimoji="0" lang="en-US" altLang="zh-CN" sz="3200" b="1" kern="1200" cap="none" spc="0" normalizeH="0" baseline="0" noProof="0" dirty="0">
                <a:latin typeface="Times New Roman" panose="02020603050405020304" pitchFamily="18" charset="0"/>
                <a:ea typeface="宋体" panose="02010600030101010101" pitchFamily="2" charset="-122"/>
                <a:cs typeface="+mn-cs"/>
              </a:rPr>
              <a:t>        </a:t>
            </a:r>
            <a:r>
              <a:rPr kumimoji="0" lang="en-US" altLang="zh-CN" sz="3200" b="1" kern="1200" cap="none" spc="0" normalizeH="0" baseline="0" noProof="0" dirty="0" err="1">
                <a:latin typeface="Times New Roman" panose="02020603050405020304" pitchFamily="18" charset="0"/>
                <a:ea typeface="宋体" panose="02010600030101010101" pitchFamily="2" charset="-122"/>
                <a:cs typeface="+mn-cs"/>
              </a:rPr>
              <a:t>cout</a:t>
            </a:r>
            <a:r>
              <a:rPr kumimoji="0" lang="en-US" altLang="zh-CN" sz="3200" b="1" kern="1200" cap="none" spc="0" normalizeH="0" baseline="0" noProof="0" dirty="0">
                <a:latin typeface="Times New Roman" panose="02020603050405020304" pitchFamily="18" charset="0"/>
                <a:ea typeface="宋体" panose="02010600030101010101" pitchFamily="2" charset="-122"/>
                <a:cs typeface="+mn-cs"/>
              </a:rPr>
              <a:t> </a:t>
            </a:r>
            <a:r>
              <a:rPr kumimoji="0" lang="en-US" altLang="zh-CN" sz="3200" b="1" i="1" kern="1200" cap="none" spc="0" normalizeH="0" baseline="0" noProof="0" dirty="0">
                <a:latin typeface="Times New Roman" panose="02020603050405020304" pitchFamily="18" charset="0"/>
                <a:ea typeface="宋体" panose="02010600030101010101" pitchFamily="2" charset="-122"/>
                <a:cs typeface="+mn-cs"/>
              </a:rPr>
              <a:t>&lt;&lt; f </a:t>
            </a:r>
            <a:r>
              <a:rPr kumimoji="0" lang="en-US" altLang="zh-CN" sz="3200" b="1" kern="1200" cap="none" spc="0" normalizeH="0" baseline="0" noProof="0" dirty="0">
                <a:latin typeface="宋体" panose="02010600030101010101" pitchFamily="2" charset="-122"/>
                <a:ea typeface="宋体" panose="02010600030101010101" pitchFamily="2" charset="-122"/>
                <a:cs typeface="+mn-cs"/>
              </a:rPr>
              <a:t>→</a:t>
            </a:r>
            <a:r>
              <a:rPr kumimoji="0" lang="en-US" altLang="zh-CN" sz="3200" b="1" i="1" kern="1200" cap="none" spc="0" normalizeH="0" baseline="0" noProof="0" dirty="0">
                <a:latin typeface="Times New Roman" panose="02020603050405020304" pitchFamily="18" charset="0"/>
                <a:ea typeface="宋体" panose="02010600030101010101" pitchFamily="2" charset="-122"/>
                <a:cs typeface="+mn-cs"/>
              </a:rPr>
              <a:t>data &lt;&lt;</a:t>
            </a:r>
            <a:r>
              <a:rPr kumimoji="0" lang="en-US" altLang="zh-CN" sz="3200" b="1" kern="1200" cap="none" spc="0" normalizeH="0" baseline="0" noProof="0" dirty="0">
                <a:latin typeface="Times New Roman" panose="02020603050405020304" pitchFamily="18" charset="0"/>
                <a:ea typeface="宋体" panose="02010600030101010101" pitchFamily="2" charset="-122"/>
                <a:cs typeface="+mn-cs"/>
              </a:rPr>
              <a:t> </a:t>
            </a:r>
            <a:r>
              <a:rPr kumimoji="0" lang="en-US" altLang="zh-CN" sz="3200" b="1" kern="1200" cap="none" spc="0" normalizeH="0" baseline="0" noProof="0" dirty="0" err="1">
                <a:latin typeface="Times New Roman" panose="02020603050405020304" pitchFamily="18" charset="0"/>
                <a:ea typeface="宋体" panose="02010600030101010101" pitchFamily="2" charset="-122"/>
                <a:cs typeface="+mn-cs"/>
              </a:rPr>
              <a:t>endl</a:t>
            </a:r>
            <a:r>
              <a:rPr kumimoji="0" lang="en-US" altLang="zh-CN" sz="3200" b="1" kern="1200" cap="none" spc="0" normalizeH="0" baseline="0" noProof="0" dirty="0">
                <a:latin typeface="Times New Roman" panose="02020603050405020304" pitchFamily="18" charset="0"/>
                <a:ea typeface="宋体" panose="02010600030101010101" pitchFamily="2" charset="-122"/>
                <a:cs typeface="+mn-cs"/>
              </a:rPr>
              <a:t>;</a:t>
            </a:r>
          </a:p>
          <a:p>
            <a:pPr marR="0" defTabSz="914400" eaLnBrk="1" hangingPunct="1">
              <a:buClrTx/>
              <a:buSzTx/>
              <a:buFont typeface="Arial" panose="020B0604020202020204" pitchFamily="34" charset="0"/>
              <a:buNone/>
              <a:defRPr/>
            </a:pPr>
            <a:r>
              <a:rPr kumimoji="0" lang="en-US" altLang="zh-CN" sz="3200" b="1" kern="1200" cap="none" spc="0" normalizeH="0" baseline="0" noProof="0" dirty="0">
                <a:latin typeface="Times New Roman" panose="02020603050405020304" pitchFamily="18" charset="0"/>
                <a:ea typeface="宋体" panose="02010600030101010101" pitchFamily="2" charset="-122"/>
                <a:cs typeface="+mn-cs"/>
              </a:rPr>
              <a:t>    else </a:t>
            </a:r>
            <a:r>
              <a:rPr kumimoji="0" lang="en-US" altLang="zh-CN" sz="3200" b="1" i="1" kern="1200" cap="none" spc="0" normalizeH="0" baseline="0" noProof="0" dirty="0">
                <a:latin typeface="Times New Roman" panose="02020603050405020304" pitchFamily="18" charset="0"/>
                <a:ea typeface="宋体" panose="02010600030101010101" pitchFamily="2" charset="-122"/>
                <a:cs typeface="+mn-cs"/>
              </a:rPr>
              <a:t>Find</a:t>
            </a:r>
            <a:r>
              <a:rPr kumimoji="0" lang="en-US" altLang="zh-CN" sz="3200" b="1" kern="1200" cap="none" spc="0" normalizeH="0" baseline="0" noProof="0" dirty="0">
                <a:latin typeface="Times New Roman" panose="02020603050405020304" pitchFamily="18" charset="0"/>
                <a:ea typeface="宋体" panose="02010600030101010101" pitchFamily="2" charset="-122"/>
                <a:cs typeface="+mn-cs"/>
              </a:rPr>
              <a:t> ( </a:t>
            </a:r>
            <a:r>
              <a:rPr kumimoji="0" lang="en-US" altLang="zh-CN" sz="3200" b="1" i="1" kern="1200" cap="none" spc="0" normalizeH="0" baseline="0" noProof="0" dirty="0">
                <a:latin typeface="Times New Roman" panose="02020603050405020304" pitchFamily="18" charset="0"/>
                <a:ea typeface="宋体" panose="02010600030101010101" pitchFamily="2" charset="-122"/>
                <a:cs typeface="+mn-cs"/>
              </a:rPr>
              <a:t>f </a:t>
            </a:r>
            <a:r>
              <a:rPr kumimoji="0" lang="en-US" altLang="zh-CN" sz="3200" b="1" kern="1200" cap="none" spc="0" normalizeH="0" baseline="0" noProof="0" dirty="0">
                <a:latin typeface="宋体" panose="02010600030101010101" pitchFamily="2" charset="-122"/>
                <a:ea typeface="宋体" panose="02010600030101010101" pitchFamily="2" charset="-122"/>
                <a:cs typeface="+mn-cs"/>
              </a:rPr>
              <a:t>→</a:t>
            </a:r>
            <a:r>
              <a:rPr kumimoji="0" lang="en-US" altLang="zh-CN" sz="3200" b="1" i="1" kern="1200" cap="none" spc="0" normalizeH="0" baseline="0" noProof="0" dirty="0">
                <a:latin typeface="Times New Roman" panose="02020603050405020304" pitchFamily="18" charset="0"/>
                <a:ea typeface="宋体" panose="02010600030101010101" pitchFamily="2" charset="-122"/>
                <a:cs typeface="+mn-cs"/>
              </a:rPr>
              <a:t>link</a:t>
            </a:r>
            <a:r>
              <a:rPr kumimoji="0" lang="en-US" altLang="zh-CN" sz="3200" b="1" kern="1200" cap="none" spc="0" normalizeH="0" baseline="0" noProof="0" dirty="0">
                <a:latin typeface="Times New Roman" panose="02020603050405020304" pitchFamily="18" charset="0"/>
                <a:ea typeface="宋体" panose="02010600030101010101" pitchFamily="2" charset="-122"/>
                <a:cs typeface="+mn-cs"/>
              </a:rPr>
              <a:t> );</a:t>
            </a:r>
          </a:p>
          <a:p>
            <a:pPr marR="0" defTabSz="914400" eaLnBrk="1" hangingPunct="1">
              <a:buClrTx/>
              <a:buSzTx/>
              <a:buFont typeface="Arial" panose="020B0604020202020204" pitchFamily="34" charset="0"/>
              <a:buNone/>
              <a:defRPr/>
            </a:pPr>
            <a:r>
              <a:rPr kumimoji="0" lang="en-US" altLang="zh-CN" sz="3200" b="1" kern="1200" cap="none" spc="0" normalizeH="0" baseline="0" noProof="0" dirty="0">
                <a:latin typeface="Times New Roman" panose="02020603050405020304" pitchFamily="18" charset="0"/>
                <a:ea typeface="宋体" panose="02010600030101010101" pitchFamily="2" charset="-122"/>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3654">
                                            <p:txEl>
                                              <p:pRg st="0" end="0"/>
                                            </p:txEl>
                                          </p:spTgt>
                                        </p:tgtEl>
                                        <p:attrNameLst>
                                          <p:attrName>style.visibility</p:attrName>
                                        </p:attrNameLst>
                                      </p:cBhvr>
                                      <p:to>
                                        <p:strVal val="visible"/>
                                      </p:to>
                                    </p:set>
                                    <p:anim calcmode="lin" valueType="num">
                                      <p:cBhvr additive="base">
                                        <p:cTn id="7" dur="500" fill="hold"/>
                                        <p:tgtEl>
                                          <p:spTgt spid="28365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365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3655">
                                            <p:txEl>
                                              <p:pRg st="0" end="0"/>
                                            </p:txEl>
                                          </p:spTgt>
                                        </p:tgtEl>
                                        <p:attrNameLst>
                                          <p:attrName>style.visibility</p:attrName>
                                        </p:attrNameLst>
                                      </p:cBhvr>
                                      <p:to>
                                        <p:strVal val="visible"/>
                                      </p:to>
                                    </p:set>
                                    <p:anim calcmode="lin" valueType="num">
                                      <p:cBhvr additive="base">
                                        <p:cTn id="13" dur="500" fill="hold"/>
                                        <p:tgtEl>
                                          <p:spTgt spid="28365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836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83655">
                                            <p:txEl>
                                              <p:pRg st="1" end="1"/>
                                            </p:txEl>
                                          </p:spTgt>
                                        </p:tgtEl>
                                        <p:attrNameLst>
                                          <p:attrName>style.visibility</p:attrName>
                                        </p:attrNameLst>
                                      </p:cBhvr>
                                      <p:to>
                                        <p:strVal val="visible"/>
                                      </p:to>
                                    </p:set>
                                    <p:anim calcmode="lin" valueType="num">
                                      <p:cBhvr additive="base">
                                        <p:cTn id="19" dur="500" fill="hold"/>
                                        <p:tgtEl>
                                          <p:spTgt spid="28365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836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83655">
                                            <p:txEl>
                                              <p:pRg st="2" end="2"/>
                                            </p:txEl>
                                          </p:spTgt>
                                        </p:tgtEl>
                                        <p:attrNameLst>
                                          <p:attrName>style.visibility</p:attrName>
                                        </p:attrNameLst>
                                      </p:cBhvr>
                                      <p:to>
                                        <p:strVal val="visible"/>
                                      </p:to>
                                    </p:set>
                                    <p:anim calcmode="lin" valueType="num">
                                      <p:cBhvr additive="base">
                                        <p:cTn id="25" dur="500" fill="hold"/>
                                        <p:tgtEl>
                                          <p:spTgt spid="28365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836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83655">
                                            <p:txEl>
                                              <p:pRg st="3" end="3"/>
                                            </p:txEl>
                                          </p:spTgt>
                                        </p:tgtEl>
                                        <p:attrNameLst>
                                          <p:attrName>style.visibility</p:attrName>
                                        </p:attrNameLst>
                                      </p:cBhvr>
                                      <p:to>
                                        <p:strVal val="visible"/>
                                      </p:to>
                                    </p:set>
                                    <p:anim calcmode="lin" valueType="num">
                                      <p:cBhvr additive="base">
                                        <p:cTn id="31" dur="500" fill="hold"/>
                                        <p:tgtEl>
                                          <p:spTgt spid="283655">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836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83655">
                                            <p:txEl>
                                              <p:pRg st="4" end="4"/>
                                            </p:txEl>
                                          </p:spTgt>
                                        </p:tgtEl>
                                        <p:attrNameLst>
                                          <p:attrName>style.visibility</p:attrName>
                                        </p:attrNameLst>
                                      </p:cBhvr>
                                      <p:to>
                                        <p:strVal val="visible"/>
                                      </p:to>
                                    </p:set>
                                    <p:anim calcmode="lin" valueType="num">
                                      <p:cBhvr additive="base">
                                        <p:cTn id="37" dur="500" fill="hold"/>
                                        <p:tgtEl>
                                          <p:spTgt spid="283655">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836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83655">
                                            <p:txEl>
                                              <p:pRg st="5" end="5"/>
                                            </p:txEl>
                                          </p:spTgt>
                                        </p:tgtEl>
                                        <p:attrNameLst>
                                          <p:attrName>style.visibility</p:attrName>
                                        </p:attrNameLst>
                                      </p:cBhvr>
                                      <p:to>
                                        <p:strVal val="visible"/>
                                      </p:to>
                                    </p:set>
                                    <p:anim calcmode="lin" valueType="num">
                                      <p:cBhvr additive="base">
                                        <p:cTn id="43" dur="500" fill="hold"/>
                                        <p:tgtEl>
                                          <p:spTgt spid="283655">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8365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 presetClass="entr" presetSubtype="32"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box(out)">
                                      <p:cBhvr>
                                        <p:cTn id="49"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audio>
                                      <p:cMediaNode>
                                        <p:cTn display="0" masterRel="sameClick">
                                          <p:stCondLst>
                                            <p:cond evt="begin" delay="0">
                                              <p:tn val="47"/>
                                            </p:cond>
                                          </p:stCondLst>
                                          <p:endCondLst>
                                            <p:cond evt="onStopAudio" delay="0">
                                              <p:tgtEl>
                                                <p:sldTgt/>
                                              </p:tgtEl>
                                            </p:cond>
                                          </p:endCondLst>
                                        </p:cTn>
                                        <p:tgtEl>
                                          <p:sndTgt r:embed="rId3" name="type.wav"/>
                                        </p:tgtEl>
                                      </p:cMediaNode>
                                    </p:audio>
                                  </p:sub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283656"/>
                                        </p:tgtEl>
                                        <p:attrNameLst>
                                          <p:attrName>style.visibility</p:attrName>
                                        </p:attrNameLst>
                                      </p:cBhvr>
                                      <p:to>
                                        <p:strVal val="visible"/>
                                      </p:to>
                                    </p:set>
                                    <p:animEffect transition="in" filter="wipe(up)">
                                      <p:cBhvr>
                                        <p:cTn id="54" dur="500"/>
                                        <p:tgtEl>
                                          <p:spTgt spid="283656"/>
                                        </p:tgtEl>
                                      </p:cBhvr>
                                    </p:animEffect>
                                  </p:childTnLst>
                                  <p:subTnLst>
                                    <p:set>
                                      <p:cBhvr override="childStyle">
                                        <p:cTn dur="1" fill="hold" display="0" masterRel="nextClick" afterEffect="1"/>
                                        <p:tgtEl>
                                          <p:spTgt spid="283656"/>
                                        </p:tgtEl>
                                        <p:attrNameLst>
                                          <p:attrName>style.visibility</p:attrName>
                                        </p:attrNameLst>
                                      </p:cBhvr>
                                      <p:to>
                                        <p:strVal val="hidden"/>
                                      </p:to>
                                    </p:set>
                                    <p:audio>
                                      <p:cMediaNode>
                                        <p:cTn display="0" masterRel="sameClick">
                                          <p:stCondLst>
                                            <p:cond evt="begin" delay="0">
                                              <p:tn val="52"/>
                                            </p:cond>
                                          </p:stCondLst>
                                          <p:endCondLst>
                                            <p:cond evt="onStopAudio" delay="0">
                                              <p:tgtEl>
                                                <p:sldTgt/>
                                              </p:tgtEl>
                                            </p:cond>
                                          </p:endCondLst>
                                        </p:cTn>
                                        <p:tgtEl>
                                          <p:sndTgt r:embed="rId3" name="type.wav"/>
                                        </p:tgtEl>
                                      </p:cMediaNode>
                                    </p:audio>
                                  </p:subTnLst>
                                </p:cTn>
                              </p:par>
                            </p:childTnLst>
                          </p:cTn>
                        </p:par>
                      </p:childTnLst>
                    </p:cTn>
                  </p:par>
                  <p:par>
                    <p:cTn id="55" fill="hold">
                      <p:stCondLst>
                        <p:cond delay="indefinite"/>
                      </p:stCondLst>
                      <p:childTnLst>
                        <p:par>
                          <p:cTn id="56" fill="hold">
                            <p:stCondLst>
                              <p:cond delay="0"/>
                            </p:stCondLst>
                            <p:childTnLst>
                              <p:par>
                                <p:cTn id="57" presetID="5" presetClass="entr" presetSubtype="10" fill="hold" nodeType="click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checkerboard(across)">
                                      <p:cBhvr>
                                        <p:cTn id="59" dur="500"/>
                                        <p:tgtEl>
                                          <p:spTgt spid="3"/>
                                        </p:tgtEl>
                                      </p:cBhvr>
                                    </p:animEffect>
                                  </p:childTnLst>
                                  <p:subTnLst>
                                    <p:audio>
                                      <p:cMediaNode>
                                        <p:cTn display="0" masterRel="sameClick">
                                          <p:stCondLst>
                                            <p:cond evt="begin" delay="0">
                                              <p:tn val="57"/>
                                            </p:cond>
                                          </p:stCondLst>
                                          <p:endCondLst>
                                            <p:cond evt="onStopAudio" delay="0">
                                              <p:tgtEl>
                                                <p:sldTgt/>
                                              </p:tgtEl>
                                            </p:cond>
                                          </p:endCondLst>
                                        </p:cTn>
                                        <p:tgtEl>
                                          <p:sndTgt r:embed="rId3" name="type.wav"/>
                                        </p:tgtEl>
                                      </p:cMediaNode>
                                    </p:audio>
                                  </p:subTnLst>
                                </p:cTn>
                              </p:par>
                            </p:childTnLst>
                          </p:cTn>
                        </p:par>
                      </p:childTnLst>
                    </p:cTn>
                  </p:par>
                  <p:par>
                    <p:cTn id="60" fill="hold">
                      <p:stCondLst>
                        <p:cond delay="indefinite"/>
                      </p:stCondLst>
                      <p:childTnLst>
                        <p:par>
                          <p:cTn id="61" fill="hold">
                            <p:stCondLst>
                              <p:cond delay="0"/>
                            </p:stCondLst>
                            <p:childTnLst>
                              <p:par>
                                <p:cTn id="62" presetID="4" presetClass="entr" presetSubtype="16" fill="hold" grpId="0" nodeType="clickEffect">
                                  <p:stCondLst>
                                    <p:cond delay="0"/>
                                  </p:stCondLst>
                                  <p:childTnLst>
                                    <p:set>
                                      <p:cBhvr>
                                        <p:cTn id="63" dur="1" fill="hold">
                                          <p:stCondLst>
                                            <p:cond delay="0"/>
                                          </p:stCondLst>
                                        </p:cTn>
                                        <p:tgtEl>
                                          <p:spTgt spid="283697">
                                            <p:txEl>
                                              <p:pRg st="0" end="0"/>
                                            </p:txEl>
                                          </p:spTgt>
                                        </p:tgtEl>
                                        <p:attrNameLst>
                                          <p:attrName>style.visibility</p:attrName>
                                        </p:attrNameLst>
                                      </p:cBhvr>
                                      <p:to>
                                        <p:strVal val="visible"/>
                                      </p:to>
                                    </p:set>
                                    <p:animEffect transition="in" filter="box(in)">
                                      <p:cBhvr>
                                        <p:cTn id="64" dur="500"/>
                                        <p:tgtEl>
                                          <p:spTgt spid="283697">
                                            <p:txEl>
                                              <p:pRg st="0" end="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49"/>
                                        </p:tgtEl>
                                        <p:attrNameLst>
                                          <p:attrName>style.visibility</p:attrName>
                                        </p:attrNameLst>
                                      </p:cBhvr>
                                      <p:to>
                                        <p:strVal val="visible"/>
                                      </p:to>
                                    </p:set>
                                    <p:animEffect transition="in" filter="dissolve">
                                      <p:cBhvr>
                                        <p:cTn id="6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4" grpId="0" build="p" bldLvl="2"/>
      <p:bldP spid="283655" grpId="0" build="p" bldLvl="2"/>
      <p:bldP spid="283656" grpId="0"/>
      <p:bldP spid="283697" grpId="0" build="p"/>
      <p:bldP spid="4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内容占位符 2"/>
          <p:cNvSpPr>
            <a:spLocks noGrp="1"/>
          </p:cNvSpPr>
          <p:nvPr>
            <p:ph idx="1"/>
          </p:nvPr>
        </p:nvSpPr>
        <p:spPr>
          <a:xfrm>
            <a:off x="0" y="458788"/>
            <a:ext cx="9144000" cy="3024187"/>
          </a:xfrm>
        </p:spPr>
        <p:txBody>
          <a:bodyPr vert="horz" wrap="square" lIns="91440" tIns="45720" rIns="91440" bIns="45720" anchor="t"/>
          <a:lstStyle/>
          <a:p>
            <a:r>
              <a:rPr lang="zh-CN" altLang="en-US" sz="4000" dirty="0"/>
              <a:t> 如果有一对小兔，每一个月都生下一对小兔，而所生下的每一对小兔在出生后的第三个月也都生下一对小兔。那么，由一对兔子开始，满一年时一共可以繁殖成多少对兔子？</a:t>
            </a:r>
          </a:p>
        </p:txBody>
      </p:sp>
      <p:pic>
        <p:nvPicPr>
          <p:cNvPr id="43012" name="Picture 2"/>
          <p:cNvPicPr>
            <a:picLocks noChangeAspect="1"/>
          </p:cNvPicPr>
          <p:nvPr/>
        </p:nvPicPr>
        <p:blipFill>
          <a:blip r:embed="rId2"/>
          <a:stretch>
            <a:fillRect/>
          </a:stretch>
        </p:blipFill>
        <p:spPr>
          <a:xfrm>
            <a:off x="0" y="3608388"/>
            <a:ext cx="6281738" cy="2520950"/>
          </a:xfrm>
          <a:prstGeom prst="rect">
            <a:avLst/>
          </a:prstGeom>
          <a:noFill/>
          <a:ln w="9525">
            <a:noFill/>
          </a:ln>
        </p:spPr>
      </p:pic>
      <p:pic>
        <p:nvPicPr>
          <p:cNvPr id="40964" name="图片 6" descr="2013010608555532159.gif"/>
          <p:cNvPicPr>
            <a:picLocks noChangeAspect="1"/>
          </p:cNvPicPr>
          <p:nvPr/>
        </p:nvPicPr>
        <p:blipFill>
          <a:blip r:embed="rId3"/>
          <a:stretch>
            <a:fillRect/>
          </a:stretch>
        </p:blipFill>
        <p:spPr>
          <a:xfrm>
            <a:off x="6372225" y="4059238"/>
            <a:ext cx="2444750" cy="2151062"/>
          </a:xfrm>
          <a:prstGeom prst="rect">
            <a:avLst/>
          </a:prstGeom>
          <a:noFill/>
          <a:ln w="9525">
            <a:noFill/>
          </a:ln>
        </p:spPr>
      </p:pic>
      <p:pic>
        <p:nvPicPr>
          <p:cNvPr id="8" name="Picture 4" descr="未命名"/>
          <p:cNvPicPr>
            <a:picLocks noChangeAspect="1"/>
          </p:cNvPicPr>
          <p:nvPr/>
        </p:nvPicPr>
        <p:blipFill>
          <a:blip r:embed="rId4"/>
          <a:srcRect r="16547"/>
          <a:stretch>
            <a:fillRect/>
          </a:stretch>
        </p:blipFill>
        <p:spPr>
          <a:xfrm>
            <a:off x="206375" y="279400"/>
            <a:ext cx="8445500" cy="2339975"/>
          </a:xfrm>
          <a:prstGeom prst="rect">
            <a:avLst/>
          </a:prstGeom>
          <a:noFill/>
          <a:ln w="9525">
            <a:noFill/>
          </a:ln>
        </p:spPr>
      </p:pic>
      <p:sp>
        <p:nvSpPr>
          <p:cNvPr id="9" name="Text Box 6"/>
          <p:cNvSpPr txBox="1"/>
          <p:nvPr/>
        </p:nvSpPr>
        <p:spPr>
          <a:xfrm>
            <a:off x="250825" y="2573338"/>
            <a:ext cx="8191500" cy="28622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just" eaLnBrk="1" hangingPunct="1">
              <a:spcBef>
                <a:spcPct val="50000"/>
              </a:spcBef>
              <a:buClrTx/>
              <a:buSzPct val="100000"/>
              <a:buFont typeface="Arial" panose="020B0604020202020204" pitchFamily="34" charset="0"/>
              <a:buNone/>
            </a:pPr>
            <a:r>
              <a:rPr lang="en-US" altLang="zh-CN" sz="3600" dirty="0">
                <a:solidFill>
                  <a:srgbClr val="080808"/>
                </a:solidFill>
                <a:ea typeface="楷体_GB2312" pitchFamily="49" charset="-122"/>
              </a:rPr>
              <a:t>if(n == 0 || n == 1) return n; </a:t>
            </a:r>
            <a:r>
              <a:rPr lang="en-US" altLang="zh-CN" sz="3600" dirty="0">
                <a:solidFill>
                  <a:srgbClr val="0000FF"/>
                </a:solidFill>
                <a:ea typeface="楷体_GB2312" pitchFamily="49" charset="-122"/>
              </a:rPr>
              <a:t>//</a:t>
            </a:r>
            <a:r>
              <a:rPr lang="zh-CN" altLang="en-US" sz="3600" dirty="0">
                <a:solidFill>
                  <a:srgbClr val="0000FF"/>
                </a:solidFill>
                <a:ea typeface="楷体_GB2312" pitchFamily="49" charset="-122"/>
              </a:rPr>
              <a:t>递归出口</a:t>
            </a:r>
          </a:p>
          <a:p>
            <a:pPr marL="0" lvl="0" indent="0" algn="just" eaLnBrk="1" hangingPunct="1">
              <a:spcBef>
                <a:spcPct val="50000"/>
              </a:spcBef>
              <a:buClrTx/>
              <a:buSzPct val="100000"/>
              <a:buFont typeface="Arial" panose="020B0604020202020204" pitchFamily="34" charset="0"/>
              <a:buNone/>
            </a:pPr>
            <a:r>
              <a:rPr lang="zh-CN" altLang="en-US" sz="3600" dirty="0">
                <a:solidFill>
                  <a:srgbClr val="080808"/>
                </a:solidFill>
                <a:ea typeface="楷体_GB2312" pitchFamily="49" charset="-122"/>
              </a:rPr>
              <a:t>         </a:t>
            </a:r>
            <a:r>
              <a:rPr lang="en-US" altLang="zh-CN" sz="3600" dirty="0">
                <a:solidFill>
                  <a:srgbClr val="080808"/>
                </a:solidFill>
                <a:ea typeface="楷体_GB2312" pitchFamily="49" charset="-122"/>
              </a:rPr>
              <a:t>else return Fib(n-1) + Fib(n-2); </a:t>
            </a:r>
            <a:r>
              <a:rPr lang="en-US" altLang="zh-CN" sz="3600" dirty="0">
                <a:solidFill>
                  <a:srgbClr val="0000FF"/>
                </a:solidFill>
                <a:ea typeface="楷体_GB2312" pitchFamily="49" charset="-122"/>
              </a:rPr>
              <a:t>//</a:t>
            </a:r>
            <a:r>
              <a:rPr lang="zh-CN" altLang="en-US" sz="3600" dirty="0">
                <a:solidFill>
                  <a:srgbClr val="0000FF"/>
                </a:solidFill>
                <a:ea typeface="楷体_GB2312" pitchFamily="49" charset="-122"/>
              </a:rPr>
              <a:t>递归调用</a:t>
            </a:r>
          </a:p>
          <a:p>
            <a:pPr marL="0" lvl="0" indent="0" algn="ctr" eaLnBrk="1" hangingPunct="1">
              <a:spcBef>
                <a:spcPct val="50000"/>
              </a:spcBef>
              <a:buClrTx/>
              <a:buSzPct val="100000"/>
              <a:buFont typeface="Arial" panose="020B0604020202020204" pitchFamily="34" charset="0"/>
              <a:buNone/>
            </a:pPr>
            <a:endParaRPr lang="en-US" altLang="zh-CN" sz="3600" dirty="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3012"/>
                                        </p:tgtEl>
                                        <p:attrNameLst>
                                          <p:attrName>style.visibility</p:attrName>
                                        </p:attrNameLst>
                                      </p:cBhvr>
                                      <p:to>
                                        <p:strVal val="visible"/>
                                      </p:to>
                                    </p:set>
                                    <p:animEffect transition="in" filter="dissolve">
                                      <p:cBhvr>
                                        <p:cTn id="7" dur="500"/>
                                        <p:tgtEl>
                                          <p:spTgt spid="4301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43011">
                                            <p:txEl>
                                              <p:pRg st="0" end="0"/>
                                            </p:txEl>
                                          </p:spTgt>
                                        </p:tgtEl>
                                      </p:cBhvr>
                                    </p:animEffect>
                                    <p:set>
                                      <p:cBhvr>
                                        <p:cTn id="12" dur="1" fill="hold">
                                          <p:stCondLst>
                                            <p:cond delay="499"/>
                                          </p:stCondLst>
                                        </p:cTn>
                                        <p:tgtEl>
                                          <p:spTgt spid="43011">
                                            <p:txEl>
                                              <p:pRg st="0" end="0"/>
                                            </p:txEl>
                                          </p:spTgt>
                                        </p:tgtEl>
                                        <p:attrNameLst>
                                          <p:attrName>style.visibility</p:attrName>
                                        </p:attrNameLst>
                                      </p:cBhvr>
                                      <p:to>
                                        <p:strVal val="hidden"/>
                                      </p:to>
                                    </p:set>
                                  </p:childTnLst>
                                </p:cTn>
                              </p:par>
                              <p:par>
                                <p:cTn id="13" presetID="5" presetClass="exit" presetSubtype="10" fill="hold" nodeType="withEffect">
                                  <p:stCondLst>
                                    <p:cond delay="0"/>
                                  </p:stCondLst>
                                  <p:childTnLst>
                                    <p:animEffect transition="out" filter="checkerboard(across)">
                                      <p:cBhvr>
                                        <p:cTn id="14" dur="500"/>
                                        <p:tgtEl>
                                          <p:spTgt spid="43012"/>
                                        </p:tgtEl>
                                      </p:cBhvr>
                                    </p:animEffect>
                                    <p:set>
                                      <p:cBhvr>
                                        <p:cTn id="15" dur="1" fill="hold">
                                          <p:stCondLst>
                                            <p:cond delay="499"/>
                                          </p:stCondLst>
                                        </p:cTn>
                                        <p:tgtEl>
                                          <p:spTgt spid="43012"/>
                                        </p:tgtEl>
                                        <p:attrNameLst>
                                          <p:attrName>style.visibility</p:attrName>
                                        </p:attrNameLst>
                                      </p:cBhvr>
                                      <p:to>
                                        <p:strVal val="hidden"/>
                                      </p:to>
                                    </p:set>
                                  </p:childTnLst>
                                </p:cTn>
                              </p:par>
                            </p:childTnLst>
                          </p:cTn>
                        </p:par>
                        <p:par>
                          <p:cTn id="16" fill="hold">
                            <p:stCondLst>
                              <p:cond delay="500"/>
                            </p:stCondLst>
                            <p:childTnLst>
                              <p:par>
                                <p:cTn id="17" presetID="9"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dissolv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a:xfrm>
            <a:off x="0" y="228600"/>
            <a:ext cx="9144000" cy="515938"/>
          </a:xfrm>
        </p:spPr>
        <p:txBody>
          <a:bodyPr vert="horz" wrap="square" lIns="91440" tIns="45720" rIns="91440" bIns="45720" anchor="t"/>
          <a:lstStyle/>
          <a:p>
            <a:pPr eaLnBrk="1" hangingPunct="1"/>
            <a:r>
              <a:rPr lang="en-US" altLang="zh-CN" sz="2800" dirty="0">
                <a:latin typeface="华文新魏" panose="02010800040101010101" pitchFamily="2" charset="-122"/>
              </a:rPr>
              <a:t>3.  </a:t>
            </a:r>
            <a:r>
              <a:rPr lang="zh-CN" altLang="en-US" sz="2800" dirty="0">
                <a:latin typeface="华文新魏" panose="02010800040101010101" pitchFamily="2" charset="-122"/>
              </a:rPr>
              <a:t>递归条件</a:t>
            </a:r>
            <a:endParaRPr lang="zh-CN" altLang="en-US" sz="2800" dirty="0">
              <a:solidFill>
                <a:srgbClr val="CC0000"/>
              </a:solidFill>
              <a:latin typeface="华文新魏" panose="02010800040101010101" pitchFamily="2" charset="-122"/>
            </a:endParaRPr>
          </a:p>
        </p:txBody>
      </p:sp>
      <p:sp>
        <p:nvSpPr>
          <p:cNvPr id="302083" name="Rectangle 3"/>
          <p:cNvSpPr/>
          <p:nvPr/>
        </p:nvSpPr>
        <p:spPr>
          <a:xfrm>
            <a:off x="0" y="914400"/>
            <a:ext cx="9144000" cy="59436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95300" lvl="0" indent="-495300" algn="just" eaLnBrk="1" hangingPunct="1">
              <a:lnSpc>
                <a:spcPct val="90000"/>
              </a:lnSpc>
              <a:spcBef>
                <a:spcPct val="50000"/>
              </a:spcBef>
              <a:buClrTx/>
              <a:buSzPct val="100000"/>
              <a:buNone/>
            </a:pPr>
            <a:r>
              <a:rPr lang="en-US" altLang="zh-CN" sz="2800" b="0" dirty="0">
                <a:ea typeface="楷体_GB2312" pitchFamily="49" charset="-122"/>
              </a:rPr>
              <a:t>	</a:t>
            </a:r>
            <a:r>
              <a:rPr lang="zh-CN" altLang="en-US" sz="2800" b="0" dirty="0">
                <a:ea typeface="楷体_GB2312" pitchFamily="49" charset="-122"/>
              </a:rPr>
              <a:t>对任意一个递归，需满足：</a:t>
            </a:r>
          </a:p>
          <a:p>
            <a:pPr marL="495300" lvl="0" indent="-495300" algn="just" eaLnBrk="1" hangingPunct="1">
              <a:lnSpc>
                <a:spcPct val="90000"/>
              </a:lnSpc>
              <a:spcBef>
                <a:spcPct val="50000"/>
              </a:spcBef>
              <a:buClrTx/>
              <a:buSzPct val="100000"/>
              <a:buNone/>
            </a:pPr>
            <a:r>
              <a:rPr lang="zh-CN" altLang="en-US" sz="2800" b="0" dirty="0">
                <a:ea typeface="楷体_GB2312" pitchFamily="49" charset="-122"/>
              </a:rPr>
              <a:t>	</a:t>
            </a:r>
            <a:r>
              <a:rPr lang="zh-CN" altLang="en-US" sz="2800" b="0" dirty="0" smtClean="0">
                <a:ea typeface="楷体_GB2312" pitchFamily="49" charset="-122"/>
              </a:rPr>
              <a:t>（</a:t>
            </a:r>
            <a:r>
              <a:rPr lang="en-US" altLang="zh-CN" sz="2800" b="0" dirty="0">
                <a:ea typeface="楷体_GB2312" pitchFamily="49" charset="-122"/>
              </a:rPr>
              <a:t>1</a:t>
            </a:r>
            <a:r>
              <a:rPr lang="zh-CN" altLang="en-US" sz="2800" b="0" dirty="0" smtClean="0">
                <a:ea typeface="楷体_GB2312" pitchFamily="49" charset="-122"/>
              </a:rPr>
              <a:t>）边界条件（递归出口）：</a:t>
            </a:r>
            <a:endParaRPr lang="zh-CN" altLang="en-US" sz="2800" b="0" dirty="0">
              <a:ea typeface="楷体_GB2312" pitchFamily="49" charset="-122"/>
            </a:endParaRPr>
          </a:p>
          <a:p>
            <a:pPr marL="495300" lvl="0" indent="-495300" algn="just" eaLnBrk="1" hangingPunct="1">
              <a:lnSpc>
                <a:spcPct val="90000"/>
              </a:lnSpc>
              <a:spcBef>
                <a:spcPct val="50000"/>
              </a:spcBef>
              <a:buClrTx/>
              <a:buSzPct val="100000"/>
              <a:buNone/>
            </a:pPr>
            <a:r>
              <a:rPr lang="zh-CN" altLang="en-US" sz="2800" b="0" dirty="0">
                <a:ea typeface="楷体_GB2312" pitchFamily="49" charset="-122"/>
              </a:rPr>
              <a:t>	 </a:t>
            </a:r>
            <a:r>
              <a:rPr lang="zh-CN" altLang="en-US" sz="2800" b="0" dirty="0" smtClean="0">
                <a:ea typeface="楷体_GB2312" pitchFamily="49" charset="-122"/>
              </a:rPr>
              <a:t>（</a:t>
            </a:r>
            <a:r>
              <a:rPr lang="en-US" altLang="zh-CN" sz="2800" b="0" dirty="0">
                <a:ea typeface="楷体_GB2312" pitchFamily="49" charset="-122"/>
              </a:rPr>
              <a:t>2</a:t>
            </a:r>
            <a:r>
              <a:rPr lang="zh-CN" altLang="en-US" sz="2800" b="0" dirty="0" smtClean="0">
                <a:ea typeface="楷体_GB2312" pitchFamily="49" charset="-122"/>
              </a:rPr>
              <a:t>）递归表达式（递归体）：</a:t>
            </a:r>
            <a:endParaRPr lang="en-US" altLang="zh-CN" sz="2800" b="0" dirty="0">
              <a:ea typeface="楷体_GB2312" pitchFamily="49" charset="-122"/>
            </a:endParaRPr>
          </a:p>
          <a:p>
            <a:pPr marL="495300" lvl="0" indent="-495300" algn="just" eaLnBrk="1" hangingPunct="1">
              <a:lnSpc>
                <a:spcPct val="90000"/>
              </a:lnSpc>
              <a:spcBef>
                <a:spcPct val="50000"/>
              </a:spcBef>
              <a:buClrTx/>
              <a:buSzPct val="100000"/>
              <a:buNone/>
            </a:pPr>
            <a:r>
              <a:rPr lang="zh-CN" altLang="en-US" sz="2800" b="0" dirty="0">
                <a:ea typeface="楷体_GB2312" pitchFamily="49" charset="-122"/>
              </a:rPr>
              <a:t>	</a:t>
            </a:r>
            <a:r>
              <a:rPr lang="en-US" altLang="zh-CN" sz="2800" dirty="0">
                <a:ea typeface="楷体_GB2312" pitchFamily="49" charset="-122"/>
              </a:rPr>
              <a:t>Ex</a:t>
            </a:r>
            <a:r>
              <a:rPr lang="zh-CN" altLang="en-US" sz="2800" dirty="0">
                <a:ea typeface="楷体_GB2312" pitchFamily="49" charset="-122"/>
              </a:rPr>
              <a:t>：</a:t>
            </a:r>
          </a:p>
          <a:p>
            <a:pPr marL="495300" lvl="0" indent="-495300" algn="just" eaLnBrk="1" hangingPunct="1">
              <a:lnSpc>
                <a:spcPct val="90000"/>
              </a:lnSpc>
              <a:spcBef>
                <a:spcPct val="50000"/>
              </a:spcBef>
              <a:buClrTx/>
              <a:buSzPct val="100000"/>
              <a:buNone/>
            </a:pPr>
            <a:r>
              <a:rPr lang="zh-CN" altLang="en-US" sz="2800" dirty="0">
                <a:ea typeface="楷体_GB2312" pitchFamily="49" charset="-122"/>
              </a:rPr>
              <a:t>	</a:t>
            </a:r>
            <a:r>
              <a:rPr lang="en-US" altLang="zh-CN" sz="2800" dirty="0">
                <a:ea typeface="楷体_GB2312" pitchFamily="49" charset="-122"/>
              </a:rPr>
              <a:t>n! = n*(n-1)!	</a:t>
            </a:r>
            <a:r>
              <a:rPr lang="zh-CN" altLang="en-US" sz="2800" b="0" dirty="0">
                <a:ea typeface="楷体_GB2312" pitchFamily="49" charset="-122"/>
              </a:rPr>
              <a:t>出口：</a:t>
            </a:r>
            <a:r>
              <a:rPr lang="en-US" altLang="zh-CN" sz="2800" b="0" dirty="0">
                <a:ea typeface="楷体_GB2312" pitchFamily="49" charset="-122"/>
              </a:rPr>
              <a:t>n = = 0 or n = = 1;</a:t>
            </a:r>
          </a:p>
          <a:p>
            <a:pPr marL="495300" lvl="0" indent="-495300" algn="just" eaLnBrk="1" hangingPunct="1">
              <a:lnSpc>
                <a:spcPct val="90000"/>
              </a:lnSpc>
              <a:spcBef>
                <a:spcPct val="50000"/>
              </a:spcBef>
              <a:buClrTx/>
              <a:buSzPct val="100000"/>
              <a:buNone/>
            </a:pPr>
            <a:r>
              <a:rPr lang="en-US" altLang="zh-CN" sz="2800" b="0" dirty="0">
                <a:ea typeface="楷体_GB2312" pitchFamily="49" charset="-122"/>
              </a:rPr>
              <a:t>				</a:t>
            </a:r>
            <a:r>
              <a:rPr lang="zh-CN" altLang="en-US" sz="2800" b="0" dirty="0">
                <a:ea typeface="楷体_GB2312" pitchFamily="49" charset="-122"/>
              </a:rPr>
              <a:t>表达式</a:t>
            </a:r>
            <a:r>
              <a:rPr lang="zh-CN" altLang="en-US" sz="2800" b="0" dirty="0" smtClean="0">
                <a:ea typeface="楷体_GB2312" pitchFamily="49" charset="-122"/>
              </a:rPr>
              <a:t>：</a:t>
            </a:r>
            <a:r>
              <a:rPr lang="en-US" altLang="zh-CN" sz="2800" b="0" dirty="0">
                <a:ea typeface="楷体_GB2312" pitchFamily="49" charset="-122"/>
              </a:rPr>
              <a:t>n! </a:t>
            </a:r>
            <a:r>
              <a:rPr lang="en-US" altLang="zh-CN" sz="2800" b="0" dirty="0">
                <a:ea typeface="楷体_GB2312" pitchFamily="49" charset="-122"/>
                <a:sym typeface="Wingdings" panose="05000000000000000000" pitchFamily="2" charset="2"/>
              </a:rPr>
              <a:t> (n-1)!</a:t>
            </a:r>
          </a:p>
          <a:p>
            <a:pPr marL="495300" lvl="0" indent="-495300" algn="just" eaLnBrk="1" hangingPunct="1">
              <a:lnSpc>
                <a:spcPct val="90000"/>
              </a:lnSpc>
              <a:spcBef>
                <a:spcPct val="50000"/>
              </a:spcBef>
              <a:buClrTx/>
              <a:buSzPct val="100000"/>
              <a:buNone/>
            </a:pPr>
            <a:r>
              <a:rPr lang="en-US" altLang="zh-CN" sz="2800" b="0" dirty="0">
                <a:ea typeface="楷体_GB2312" pitchFamily="49" charset="-122"/>
                <a:sym typeface="Wingdings" panose="05000000000000000000" pitchFamily="2" charset="2"/>
              </a:rPr>
              <a:t>	</a:t>
            </a:r>
            <a:r>
              <a:rPr lang="en-US" altLang="zh-CN" sz="2800" dirty="0">
                <a:ea typeface="楷体_GB2312" pitchFamily="49" charset="-122"/>
                <a:sym typeface="Wingdings" panose="05000000000000000000" pitchFamily="2" charset="2"/>
              </a:rPr>
              <a:t>x</a:t>
            </a:r>
            <a:r>
              <a:rPr lang="en-US" altLang="zh-CN" sz="2800" baseline="30000" dirty="0">
                <a:ea typeface="楷体_GB2312" pitchFamily="49" charset="-122"/>
                <a:sym typeface="Wingdings" panose="05000000000000000000" pitchFamily="2" charset="2"/>
              </a:rPr>
              <a:t>n</a:t>
            </a:r>
            <a:r>
              <a:rPr lang="en-US" altLang="zh-CN" sz="2800" dirty="0">
                <a:ea typeface="楷体_GB2312" pitchFamily="49" charset="-122"/>
                <a:sym typeface="Wingdings" panose="05000000000000000000" pitchFamily="2" charset="2"/>
              </a:rPr>
              <a:t> = x* x</a:t>
            </a:r>
            <a:r>
              <a:rPr lang="en-US" altLang="zh-CN" sz="2800" baseline="30000" dirty="0">
                <a:ea typeface="楷体_GB2312" pitchFamily="49" charset="-122"/>
                <a:sym typeface="Wingdings" panose="05000000000000000000" pitchFamily="2" charset="2"/>
              </a:rPr>
              <a:t>n-1	</a:t>
            </a:r>
            <a:r>
              <a:rPr lang="zh-CN" altLang="en-US" sz="2800" b="0" dirty="0">
                <a:ea typeface="楷体_GB2312" pitchFamily="49" charset="-122"/>
              </a:rPr>
              <a:t>出口：</a:t>
            </a:r>
            <a:r>
              <a:rPr lang="en-US" altLang="zh-CN" sz="2800" b="0" dirty="0">
                <a:ea typeface="楷体_GB2312" pitchFamily="49" charset="-122"/>
              </a:rPr>
              <a:t>n = = 0 or n = = 1;</a:t>
            </a:r>
          </a:p>
          <a:p>
            <a:pPr marL="495300" lvl="0" indent="-495300" algn="just" eaLnBrk="1" hangingPunct="1">
              <a:lnSpc>
                <a:spcPct val="90000"/>
              </a:lnSpc>
              <a:spcBef>
                <a:spcPct val="50000"/>
              </a:spcBef>
              <a:buClrTx/>
              <a:buSzPct val="100000"/>
              <a:buNone/>
            </a:pPr>
            <a:r>
              <a:rPr lang="en-US" altLang="zh-CN" sz="2800" b="0" dirty="0">
                <a:ea typeface="楷体_GB2312" pitchFamily="49" charset="-122"/>
              </a:rPr>
              <a:t>				</a:t>
            </a:r>
            <a:r>
              <a:rPr lang="zh-CN" altLang="en-US" sz="2800" b="0" dirty="0">
                <a:ea typeface="楷体_GB2312" pitchFamily="49" charset="-122"/>
              </a:rPr>
              <a:t>表达式</a:t>
            </a:r>
            <a:r>
              <a:rPr lang="zh-CN" altLang="en-US" sz="2800" b="0" dirty="0" smtClean="0">
                <a:ea typeface="楷体_GB2312" pitchFamily="49" charset="-122"/>
              </a:rPr>
              <a:t>： </a:t>
            </a:r>
            <a:r>
              <a:rPr lang="en-US" altLang="zh-CN" sz="2800" b="0" dirty="0">
                <a:ea typeface="楷体_GB2312" pitchFamily="49" charset="-122"/>
                <a:sym typeface="Wingdings" panose="05000000000000000000" pitchFamily="2" charset="2"/>
              </a:rPr>
              <a:t>x</a:t>
            </a:r>
            <a:r>
              <a:rPr lang="en-US" altLang="zh-CN" sz="2800" b="0" baseline="30000" dirty="0">
                <a:ea typeface="楷体_GB2312" pitchFamily="49" charset="-122"/>
                <a:sym typeface="Wingdings" panose="05000000000000000000" pitchFamily="2" charset="2"/>
              </a:rPr>
              <a:t>n</a:t>
            </a:r>
            <a:r>
              <a:rPr lang="en-US" altLang="zh-CN" sz="2800" b="0" dirty="0">
                <a:ea typeface="楷体_GB2312" pitchFamily="49" charset="-122"/>
              </a:rPr>
              <a:t> </a:t>
            </a:r>
            <a:r>
              <a:rPr lang="en-US" altLang="zh-CN" sz="2800" b="0" dirty="0">
                <a:ea typeface="楷体_GB2312" pitchFamily="49" charset="-122"/>
                <a:sym typeface="Wingdings" panose="05000000000000000000" pitchFamily="2" charset="2"/>
              </a:rPr>
              <a:t> x</a:t>
            </a:r>
            <a:r>
              <a:rPr lang="en-US" altLang="zh-CN" sz="2800" b="0" baseline="30000" dirty="0">
                <a:ea typeface="楷体_GB2312" pitchFamily="49" charset="-122"/>
                <a:sym typeface="Wingdings" panose="05000000000000000000" pitchFamily="2" charset="2"/>
              </a:rPr>
              <a:t>n-1</a:t>
            </a:r>
            <a:endParaRPr lang="en-US" altLang="zh-CN" sz="2800" b="0" dirty="0">
              <a:ea typeface="楷体_GB2312" pitchFamily="49" charset="-122"/>
              <a:sym typeface="Wingdings" panose="05000000000000000000" pitchFamily="2" charset="2"/>
            </a:endParaRPr>
          </a:p>
          <a:p>
            <a:pPr marL="495300" lvl="0" indent="-495300" algn="just" eaLnBrk="1" hangingPunct="1">
              <a:lnSpc>
                <a:spcPct val="90000"/>
              </a:lnSpc>
              <a:spcBef>
                <a:spcPct val="50000"/>
              </a:spcBef>
              <a:buClrTx/>
              <a:buSzPct val="100000"/>
              <a:buNone/>
            </a:pPr>
            <a:endParaRPr lang="en-US" altLang="zh-CN" sz="2800" b="0" dirty="0">
              <a:ea typeface="楷体_GB2312" pitchFamily="49" charset="-122"/>
            </a:endParaRPr>
          </a:p>
        </p:txBody>
      </p:sp>
      <p:sp>
        <p:nvSpPr>
          <p:cNvPr id="6" name="矩形 5"/>
          <p:cNvSpPr/>
          <p:nvPr/>
        </p:nvSpPr>
        <p:spPr>
          <a:xfrm>
            <a:off x="2411856" y="323793"/>
            <a:ext cx="6391275" cy="2862263"/>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spcBef>
                <a:spcPct val="0"/>
              </a:spcBef>
              <a:buClrTx/>
              <a:buSzPct val="100000"/>
              <a:buFont typeface="Arial" panose="020B0604020202020204" pitchFamily="34" charset="0"/>
              <a:buNone/>
            </a:pPr>
            <a:r>
              <a:rPr lang="en-US" altLang="zh-CN" sz="3600" dirty="0"/>
              <a:t>int f(int n)//</a:t>
            </a:r>
            <a:r>
              <a:rPr lang="zh-CN" altLang="en-US" sz="3600" dirty="0"/>
              <a:t>递归函数：求</a:t>
            </a:r>
            <a:r>
              <a:rPr lang="en-US" altLang="zh-CN" sz="3600" dirty="0"/>
              <a:t>n!</a:t>
            </a:r>
          </a:p>
          <a:p>
            <a:pPr marL="457200" lvl="0" indent="-457200" eaLnBrk="1" hangingPunct="1">
              <a:spcBef>
                <a:spcPct val="0"/>
              </a:spcBef>
              <a:buClrTx/>
              <a:buSzPct val="100000"/>
              <a:buFont typeface="Arial" panose="020B0604020202020204" pitchFamily="34" charset="0"/>
              <a:buNone/>
            </a:pPr>
            <a:r>
              <a:rPr lang="en-US" altLang="zh-CN" sz="3600" dirty="0"/>
              <a:t>if(n==0) </a:t>
            </a:r>
          </a:p>
          <a:p>
            <a:pPr marL="457200" lvl="0" indent="-457200" eaLnBrk="1" hangingPunct="1">
              <a:spcBef>
                <a:spcPct val="0"/>
              </a:spcBef>
              <a:buClrTx/>
              <a:buSzPct val="100000"/>
              <a:buFont typeface="Arial" panose="020B0604020202020204" pitchFamily="34" charset="0"/>
              <a:buNone/>
            </a:pPr>
            <a:r>
              <a:rPr lang="en-US" altLang="zh-CN" sz="3600" dirty="0"/>
              <a:t>         return 1;</a:t>
            </a:r>
          </a:p>
          <a:p>
            <a:pPr marL="457200" lvl="0" indent="-457200" eaLnBrk="1" hangingPunct="1">
              <a:spcBef>
                <a:spcPct val="0"/>
              </a:spcBef>
              <a:buClrTx/>
              <a:buSzPct val="100000"/>
              <a:buFont typeface="Arial" panose="020B0604020202020204" pitchFamily="34" charset="0"/>
              <a:buNone/>
            </a:pPr>
            <a:r>
              <a:rPr lang="en-US" altLang="zh-CN" sz="3600" dirty="0"/>
              <a:t>    else</a:t>
            </a:r>
          </a:p>
          <a:p>
            <a:pPr marL="457200" lvl="0" indent="-457200" eaLnBrk="1" hangingPunct="1">
              <a:spcBef>
                <a:spcPct val="0"/>
              </a:spcBef>
              <a:buClrTx/>
              <a:buSzPct val="100000"/>
              <a:buFont typeface="Arial" panose="020B0604020202020204" pitchFamily="34" charset="0"/>
              <a:buNone/>
            </a:pPr>
            <a:r>
              <a:rPr lang="en-US" altLang="zh-CN" sz="3600" dirty="0"/>
              <a:t>         return n*f(n-1);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2083"/>
                                        </p:tgtEl>
                                        <p:attrNameLst>
                                          <p:attrName>style.visibility</p:attrName>
                                        </p:attrNameLst>
                                      </p:cBhvr>
                                      <p:to>
                                        <p:strVal val="visible"/>
                                      </p:to>
                                    </p:set>
                                    <p:anim calcmode="lin" valueType="num">
                                      <p:cBhvr additive="base">
                                        <p:cTn id="7" dur="500" fill="hold"/>
                                        <p:tgtEl>
                                          <p:spTgt spid="302083"/>
                                        </p:tgtEl>
                                        <p:attrNameLst>
                                          <p:attrName>ppt_x</p:attrName>
                                        </p:attrNameLst>
                                      </p:cBhvr>
                                      <p:tavLst>
                                        <p:tav tm="0">
                                          <p:val>
                                            <p:strVal val="0-#ppt_w/2"/>
                                          </p:val>
                                        </p:tav>
                                        <p:tav tm="100000">
                                          <p:val>
                                            <p:strVal val="#ppt_x"/>
                                          </p:val>
                                        </p:tav>
                                      </p:tavLst>
                                    </p:anim>
                                    <p:anim calcmode="lin" valueType="num">
                                      <p:cBhvr additive="base">
                                        <p:cTn id="8" dur="500" fill="hold"/>
                                        <p:tgtEl>
                                          <p:spTgt spid="30208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10" name="Object 4"/>
          <p:cNvGraphicFramePr>
            <a:graphicFrameLocks noGrp="1" noChangeAspect="1"/>
          </p:cNvGraphicFramePr>
          <p:nvPr>
            <p:ph sz="quarter" idx="1"/>
          </p:nvPr>
        </p:nvGraphicFramePr>
        <p:xfrm>
          <a:off x="250825" y="1700213"/>
          <a:ext cx="2016125" cy="1139825"/>
        </p:xfrm>
        <a:graphic>
          <a:graphicData uri="http://schemas.openxmlformats.org/presentationml/2006/ole">
            <mc:AlternateContent xmlns:mc="http://schemas.openxmlformats.org/markup-compatibility/2006">
              <mc:Choice xmlns:v="urn:schemas-microsoft-com:vml" Requires="v">
                <p:oleObj spid="_x0000_s5169" r:id="rId3" imgW="1750060" imgH="993140" progId="Visio.Drawing.11">
                  <p:embed/>
                </p:oleObj>
              </mc:Choice>
              <mc:Fallback>
                <p:oleObj r:id="rId3" imgW="1750060" imgH="993140" progId="Visio.Drawing.11">
                  <p:embed/>
                  <p:pic>
                    <p:nvPicPr>
                      <p:cNvPr id="0" name="图片 3081"/>
                      <p:cNvPicPr/>
                      <p:nvPr/>
                    </p:nvPicPr>
                    <p:blipFill>
                      <a:blip r:embed="rId4"/>
                      <a:srcRect/>
                      <a:stretch>
                        <a:fillRect/>
                      </a:stretch>
                    </p:blipFill>
                    <p:spPr>
                      <a:xfrm>
                        <a:off x="250825" y="1700213"/>
                        <a:ext cx="2016125" cy="1139825"/>
                      </a:xfrm>
                      <a:prstGeom prst="rect">
                        <a:avLst/>
                      </a:prstGeom>
                      <a:noFill/>
                      <a:ln w="38100">
                        <a:miter/>
                      </a:ln>
                    </p:spPr>
                  </p:pic>
                </p:oleObj>
              </mc:Fallback>
            </mc:AlternateContent>
          </a:graphicData>
        </a:graphic>
      </p:graphicFrame>
      <p:graphicFrame>
        <p:nvGraphicFramePr>
          <p:cNvPr id="43011" name="Object 6"/>
          <p:cNvGraphicFramePr>
            <a:graphicFrameLocks noGrp="1" noChangeAspect="1"/>
          </p:cNvGraphicFramePr>
          <p:nvPr>
            <p:ph sz="quarter" idx="2"/>
          </p:nvPr>
        </p:nvGraphicFramePr>
        <p:xfrm>
          <a:off x="2771775" y="1700213"/>
          <a:ext cx="2016125" cy="1147762"/>
        </p:xfrm>
        <a:graphic>
          <a:graphicData uri="http://schemas.openxmlformats.org/presentationml/2006/ole">
            <mc:AlternateContent xmlns:mc="http://schemas.openxmlformats.org/markup-compatibility/2006">
              <mc:Choice xmlns:v="urn:schemas-microsoft-com:vml" Requires="v">
                <p:oleObj spid="_x0000_s5170" r:id="rId5" imgW="1750060" imgH="1004570" progId="Visio.Drawing.11">
                  <p:embed/>
                </p:oleObj>
              </mc:Choice>
              <mc:Fallback>
                <p:oleObj r:id="rId5" imgW="1750060" imgH="1004570" progId="Visio.Drawing.11">
                  <p:embed/>
                  <p:pic>
                    <p:nvPicPr>
                      <p:cNvPr id="0" name="图片 3083"/>
                      <p:cNvPicPr/>
                      <p:nvPr/>
                    </p:nvPicPr>
                    <p:blipFill>
                      <a:blip r:embed="rId6"/>
                      <a:srcRect/>
                      <a:stretch>
                        <a:fillRect/>
                      </a:stretch>
                    </p:blipFill>
                    <p:spPr>
                      <a:xfrm>
                        <a:off x="2771775" y="1700213"/>
                        <a:ext cx="2016125" cy="1147762"/>
                      </a:xfrm>
                      <a:prstGeom prst="rect">
                        <a:avLst/>
                      </a:prstGeom>
                      <a:noFill/>
                      <a:ln w="38100">
                        <a:miter/>
                      </a:ln>
                    </p:spPr>
                  </p:pic>
                </p:oleObj>
              </mc:Fallback>
            </mc:AlternateContent>
          </a:graphicData>
        </a:graphic>
      </p:graphicFrame>
      <p:graphicFrame>
        <p:nvGraphicFramePr>
          <p:cNvPr id="226313" name="Object 9"/>
          <p:cNvGraphicFramePr>
            <a:graphicFrameLocks noGrp="1" noChangeAspect="1"/>
          </p:cNvGraphicFramePr>
          <p:nvPr>
            <p:ph sz="quarter" idx="3"/>
          </p:nvPr>
        </p:nvGraphicFramePr>
        <p:xfrm>
          <a:off x="4859338" y="1123950"/>
          <a:ext cx="1871662" cy="1712913"/>
        </p:xfrm>
        <a:graphic>
          <a:graphicData uri="http://schemas.openxmlformats.org/presentationml/2006/ole">
            <mc:AlternateContent xmlns:mc="http://schemas.openxmlformats.org/markup-compatibility/2006">
              <mc:Choice xmlns:v="urn:schemas-microsoft-com:vml" Requires="v">
                <p:oleObj spid="_x0000_s5171" r:id="rId7" imgW="1750060" imgH="1614170" progId="Visio.Drawing.11">
                  <p:embed/>
                </p:oleObj>
              </mc:Choice>
              <mc:Fallback>
                <p:oleObj r:id="rId7" imgW="1750060" imgH="1614170" progId="Visio.Drawing.11">
                  <p:embed/>
                  <p:pic>
                    <p:nvPicPr>
                      <p:cNvPr id="0" name="图片 3082"/>
                      <p:cNvPicPr/>
                      <p:nvPr/>
                    </p:nvPicPr>
                    <p:blipFill>
                      <a:blip r:embed="rId8"/>
                      <a:srcRect/>
                      <a:stretch>
                        <a:fillRect/>
                      </a:stretch>
                    </p:blipFill>
                    <p:spPr>
                      <a:xfrm>
                        <a:off x="4859338" y="1123950"/>
                        <a:ext cx="1871662" cy="1712913"/>
                      </a:xfrm>
                      <a:prstGeom prst="rect">
                        <a:avLst/>
                      </a:prstGeom>
                      <a:noFill/>
                      <a:ln w="38100">
                        <a:miter/>
                      </a:ln>
                    </p:spPr>
                  </p:pic>
                </p:oleObj>
              </mc:Fallback>
            </mc:AlternateContent>
          </a:graphicData>
        </a:graphic>
      </p:graphicFrame>
      <p:graphicFrame>
        <p:nvGraphicFramePr>
          <p:cNvPr id="226316" name="Object 12"/>
          <p:cNvGraphicFramePr>
            <a:graphicFrameLocks noGrp="1" noChangeAspect="1"/>
          </p:cNvGraphicFramePr>
          <p:nvPr>
            <p:ph sz="quarter" idx="4"/>
          </p:nvPr>
        </p:nvGraphicFramePr>
        <p:xfrm>
          <a:off x="6981825" y="517525"/>
          <a:ext cx="1873250" cy="2174875"/>
        </p:xfrm>
        <a:graphic>
          <a:graphicData uri="http://schemas.openxmlformats.org/presentationml/2006/ole">
            <mc:AlternateContent xmlns:mc="http://schemas.openxmlformats.org/markup-compatibility/2006">
              <mc:Choice xmlns:v="urn:schemas-microsoft-com:vml" Requires="v">
                <p:oleObj spid="_x0000_s5172" r:id="rId9" imgW="1896745" imgH="2201545" progId="Visio.Drawing.11">
                  <p:embed/>
                </p:oleObj>
              </mc:Choice>
              <mc:Fallback>
                <p:oleObj r:id="rId9" imgW="1896745" imgH="2201545" progId="Visio.Drawing.11">
                  <p:embed/>
                  <p:pic>
                    <p:nvPicPr>
                      <p:cNvPr id="0" name="图片 3078"/>
                      <p:cNvPicPr/>
                      <p:nvPr/>
                    </p:nvPicPr>
                    <p:blipFill>
                      <a:blip r:embed="rId10"/>
                      <a:srcRect/>
                      <a:stretch>
                        <a:fillRect/>
                      </a:stretch>
                    </p:blipFill>
                    <p:spPr>
                      <a:xfrm>
                        <a:off x="6981825" y="517525"/>
                        <a:ext cx="1873250" cy="2174875"/>
                      </a:xfrm>
                      <a:prstGeom prst="rect">
                        <a:avLst/>
                      </a:prstGeom>
                      <a:noFill/>
                      <a:ln w="38100">
                        <a:miter/>
                      </a:ln>
                    </p:spPr>
                  </p:pic>
                </p:oleObj>
              </mc:Fallback>
            </mc:AlternateContent>
          </a:graphicData>
        </a:graphic>
      </p:graphicFrame>
      <p:graphicFrame>
        <p:nvGraphicFramePr>
          <p:cNvPr id="226319" name="Object 15"/>
          <p:cNvGraphicFramePr>
            <a:graphicFrameLocks noChangeAspect="1"/>
          </p:cNvGraphicFramePr>
          <p:nvPr/>
        </p:nvGraphicFramePr>
        <p:xfrm>
          <a:off x="395288" y="3284538"/>
          <a:ext cx="2028825" cy="3240087"/>
        </p:xfrm>
        <a:graphic>
          <a:graphicData uri="http://schemas.openxmlformats.org/presentationml/2006/ole">
            <mc:AlternateContent xmlns:mc="http://schemas.openxmlformats.org/markup-compatibility/2006">
              <mc:Choice xmlns:v="urn:schemas-microsoft-com:vml" Requires="v">
                <p:oleObj spid="_x0000_s5173" r:id="rId11" imgW="1750060" imgH="2799715" progId="Visio.Drawing.11">
                  <p:embed/>
                </p:oleObj>
              </mc:Choice>
              <mc:Fallback>
                <p:oleObj r:id="rId11" imgW="1750060" imgH="2799715" progId="Visio.Drawing.11">
                  <p:embed/>
                  <p:pic>
                    <p:nvPicPr>
                      <p:cNvPr id="0" name="图片 3084"/>
                      <p:cNvPicPr/>
                      <p:nvPr/>
                    </p:nvPicPr>
                    <p:blipFill>
                      <a:blip r:embed="rId12"/>
                      <a:stretch>
                        <a:fillRect/>
                      </a:stretch>
                    </p:blipFill>
                    <p:spPr>
                      <a:xfrm>
                        <a:off x="395288" y="3284538"/>
                        <a:ext cx="2028825" cy="3240087"/>
                      </a:xfrm>
                      <a:prstGeom prst="rect">
                        <a:avLst/>
                      </a:prstGeom>
                      <a:noFill/>
                      <a:ln w="38100">
                        <a:noFill/>
                        <a:miter/>
                      </a:ln>
                    </p:spPr>
                  </p:pic>
                </p:oleObj>
              </mc:Fallback>
            </mc:AlternateContent>
          </a:graphicData>
        </a:graphic>
      </p:graphicFrame>
      <p:graphicFrame>
        <p:nvGraphicFramePr>
          <p:cNvPr id="226320" name="Object 16"/>
          <p:cNvGraphicFramePr>
            <a:graphicFrameLocks noChangeAspect="1"/>
          </p:cNvGraphicFramePr>
          <p:nvPr/>
        </p:nvGraphicFramePr>
        <p:xfrm>
          <a:off x="2700338" y="3949700"/>
          <a:ext cx="1849437" cy="2574925"/>
        </p:xfrm>
        <a:graphic>
          <a:graphicData uri="http://schemas.openxmlformats.org/presentationml/2006/ole">
            <mc:AlternateContent xmlns:mc="http://schemas.openxmlformats.org/markup-compatibility/2006">
              <mc:Choice xmlns:v="urn:schemas-microsoft-com:vml" Requires="v">
                <p:oleObj spid="_x0000_s5174" r:id="rId13" imgW="1580515" imgH="2201545" progId="Visio.Drawing.11">
                  <p:embed/>
                </p:oleObj>
              </mc:Choice>
              <mc:Fallback>
                <p:oleObj r:id="rId13" imgW="1580515" imgH="2201545" progId="Visio.Drawing.11">
                  <p:embed/>
                  <p:pic>
                    <p:nvPicPr>
                      <p:cNvPr id="0" name="图片 3079"/>
                      <p:cNvPicPr/>
                      <p:nvPr/>
                    </p:nvPicPr>
                    <p:blipFill>
                      <a:blip r:embed="rId14"/>
                      <a:stretch>
                        <a:fillRect/>
                      </a:stretch>
                    </p:blipFill>
                    <p:spPr>
                      <a:xfrm>
                        <a:off x="2700338" y="3949700"/>
                        <a:ext cx="1849437" cy="2574925"/>
                      </a:xfrm>
                      <a:prstGeom prst="rect">
                        <a:avLst/>
                      </a:prstGeom>
                      <a:noFill/>
                      <a:ln w="38100">
                        <a:noFill/>
                        <a:miter/>
                      </a:ln>
                    </p:spPr>
                  </p:pic>
                </p:oleObj>
              </mc:Fallback>
            </mc:AlternateContent>
          </a:graphicData>
        </a:graphic>
      </p:graphicFrame>
      <p:graphicFrame>
        <p:nvGraphicFramePr>
          <p:cNvPr id="226321" name="Object 17"/>
          <p:cNvGraphicFramePr>
            <a:graphicFrameLocks noChangeAspect="1"/>
          </p:cNvGraphicFramePr>
          <p:nvPr/>
        </p:nvGraphicFramePr>
        <p:xfrm>
          <a:off x="4859338" y="4635500"/>
          <a:ext cx="2017712" cy="1889125"/>
        </p:xfrm>
        <a:graphic>
          <a:graphicData uri="http://schemas.openxmlformats.org/presentationml/2006/ole">
            <mc:AlternateContent xmlns:mc="http://schemas.openxmlformats.org/markup-compatibility/2006">
              <mc:Choice xmlns:v="urn:schemas-microsoft-com:vml" Requires="v">
                <p:oleObj spid="_x0000_s5175" r:id="rId15" imgW="1750060" imgH="1648460" progId="Visio.Drawing.11">
                  <p:embed/>
                </p:oleObj>
              </mc:Choice>
              <mc:Fallback>
                <p:oleObj r:id="rId15" imgW="1750060" imgH="1648460" progId="Visio.Drawing.11">
                  <p:embed/>
                  <p:pic>
                    <p:nvPicPr>
                      <p:cNvPr id="0" name="图片 3080"/>
                      <p:cNvPicPr/>
                      <p:nvPr/>
                    </p:nvPicPr>
                    <p:blipFill>
                      <a:blip r:embed="rId16"/>
                      <a:stretch>
                        <a:fillRect/>
                      </a:stretch>
                    </p:blipFill>
                    <p:spPr>
                      <a:xfrm>
                        <a:off x="4859338" y="4635500"/>
                        <a:ext cx="2017712" cy="1889125"/>
                      </a:xfrm>
                      <a:prstGeom prst="rect">
                        <a:avLst/>
                      </a:prstGeom>
                      <a:noFill/>
                      <a:ln w="38100">
                        <a:noFill/>
                        <a:miter/>
                      </a:ln>
                    </p:spPr>
                  </p:pic>
                </p:oleObj>
              </mc:Fallback>
            </mc:AlternateContent>
          </a:graphicData>
        </a:graphic>
      </p:graphicFrame>
      <p:graphicFrame>
        <p:nvGraphicFramePr>
          <p:cNvPr id="226322" name="Object 18"/>
          <p:cNvGraphicFramePr>
            <a:graphicFrameLocks noChangeAspect="1"/>
          </p:cNvGraphicFramePr>
          <p:nvPr/>
        </p:nvGraphicFramePr>
        <p:xfrm>
          <a:off x="6948488" y="5272088"/>
          <a:ext cx="2124075" cy="1252537"/>
        </p:xfrm>
        <a:graphic>
          <a:graphicData uri="http://schemas.openxmlformats.org/presentationml/2006/ole">
            <mc:AlternateContent xmlns:mc="http://schemas.openxmlformats.org/markup-compatibility/2006">
              <mc:Choice xmlns:v="urn:schemas-microsoft-com:vml" Requires="v">
                <p:oleObj spid="_x0000_s5176" r:id="rId17" imgW="1750060" imgH="1038860" progId="Visio.Drawing.11">
                  <p:embed/>
                </p:oleObj>
              </mc:Choice>
              <mc:Fallback>
                <p:oleObj r:id="rId17" imgW="1750060" imgH="1038860" progId="Visio.Drawing.11">
                  <p:embed/>
                  <p:pic>
                    <p:nvPicPr>
                      <p:cNvPr id="0" name="图片 3085"/>
                      <p:cNvPicPr/>
                      <p:nvPr/>
                    </p:nvPicPr>
                    <p:blipFill>
                      <a:blip r:embed="rId18"/>
                      <a:stretch>
                        <a:fillRect/>
                      </a:stretch>
                    </p:blipFill>
                    <p:spPr>
                      <a:xfrm>
                        <a:off x="6948488" y="5272088"/>
                        <a:ext cx="2124075" cy="1252537"/>
                      </a:xfrm>
                      <a:prstGeom prst="rect">
                        <a:avLst/>
                      </a:prstGeom>
                      <a:noFill/>
                      <a:ln w="38100">
                        <a:noFill/>
                        <a:miter/>
                      </a:ln>
                    </p:spPr>
                  </p:pic>
                </p:oleObj>
              </mc:Fallback>
            </mc:AlternateContent>
          </a:graphicData>
        </a:graphic>
      </p:graphicFrame>
      <p:grpSp>
        <p:nvGrpSpPr>
          <p:cNvPr id="2" name="Group 19"/>
          <p:cNvGrpSpPr/>
          <p:nvPr/>
        </p:nvGrpSpPr>
        <p:grpSpPr>
          <a:xfrm>
            <a:off x="2411413" y="3286125"/>
            <a:ext cx="936625" cy="719138"/>
            <a:chOff x="1383" y="1979"/>
            <a:chExt cx="590" cy="453"/>
          </a:xfrm>
        </p:grpSpPr>
        <p:sp>
          <p:nvSpPr>
            <p:cNvPr id="226324" name="Line 20"/>
            <p:cNvSpPr>
              <a:spLocks noChangeShapeType="1"/>
            </p:cNvSpPr>
            <p:nvPr/>
          </p:nvSpPr>
          <p:spPr bwMode="auto">
            <a:xfrm>
              <a:off x="1383" y="2432"/>
              <a:ext cx="499" cy="0"/>
            </a:xfrm>
            <a:prstGeom prst="line">
              <a:avLst/>
            </a:prstGeom>
            <a:noFill/>
            <a:ln w="9525">
              <a:solidFill>
                <a:schemeClr val="accent2"/>
              </a:solidFill>
              <a:round/>
              <a:tailEnd type="triangle" w="med" len="med"/>
            </a:ln>
            <a:effectLst>
              <a:prstShdw prst="shdw18" dist="17961" dir="13500000">
                <a:schemeClr val="accent2">
                  <a:gamma/>
                  <a:shade val="60000"/>
                  <a:invGamma/>
                </a:scheme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26325" name="Text Box 21"/>
            <p:cNvSpPr txBox="1">
              <a:spLocks noChangeArrowheads="1"/>
            </p:cNvSpPr>
            <p:nvPr/>
          </p:nvSpPr>
          <p:spPr bwMode="auto">
            <a:xfrm>
              <a:off x="1429" y="1979"/>
              <a:ext cx="544" cy="404"/>
            </a:xfrm>
            <a:prstGeom prst="rect">
              <a:avLst/>
            </a:prstGeom>
            <a:noFill/>
            <a:ln w="9525">
              <a:noFill/>
              <a:miter lim="800000"/>
            </a:ln>
            <a:effectLst>
              <a:prstShdw prst="shdw18" dist="17961" dir="13500000">
                <a:schemeClr val="bg1">
                  <a:gamma/>
                  <a:shade val="60000"/>
                  <a:invGamma/>
                </a:schemeClr>
              </a:prstShdw>
            </a:effectLst>
          </p:spPr>
          <p:txBody>
            <a:bodyPr>
              <a:spAutoFit/>
            </a:bodyPr>
            <a:lstStyle/>
            <a:p>
              <a:pPr marR="0" defTabSz="914400" eaLnBrk="1" hangingPunct="1">
                <a:spcBef>
                  <a:spcPct val="50000"/>
                </a:spcBef>
                <a:buClrTx/>
                <a:buSzTx/>
                <a:buFont typeface="Arial" panose="020B0604020202020204" pitchFamily="34" charset="0"/>
                <a:buNone/>
                <a:defRPr/>
              </a:pPr>
              <a:r>
                <a:rPr kumimoji="0" lang="en-US" altLang="zh-CN" b="1" kern="1200" cap="none" spc="0" normalizeH="0" baseline="0" noProof="0" dirty="0">
                  <a:solidFill>
                    <a:schemeClr val="accent2"/>
                  </a:solidFill>
                  <a:latin typeface="Arial" panose="020B0604020202020204" pitchFamily="34" charset="0"/>
                  <a:ea typeface="宋体" panose="02010600030101010101" pitchFamily="2" charset="-122"/>
                  <a:cs typeface="+mn-cs"/>
                </a:rPr>
                <a:t>f(0)</a:t>
              </a:r>
              <a:r>
                <a:rPr kumimoji="0" lang="zh-CN" altLang="en-US" b="1" kern="1200" cap="none" spc="0" normalizeH="0" baseline="0" noProof="0" dirty="0">
                  <a:solidFill>
                    <a:schemeClr val="accent2"/>
                  </a:solidFill>
                  <a:latin typeface="Arial" panose="020B0604020202020204" pitchFamily="34" charset="0"/>
                  <a:ea typeface="宋体" panose="02010600030101010101" pitchFamily="2" charset="-122"/>
                  <a:cs typeface="+mn-cs"/>
                </a:rPr>
                <a:t>返回值</a:t>
              </a:r>
              <a:r>
                <a:rPr kumimoji="0" lang="en-US" altLang="zh-CN" b="1" kern="1200" cap="none" spc="0" normalizeH="0" baseline="0" noProof="0" dirty="0">
                  <a:solidFill>
                    <a:schemeClr val="accent2"/>
                  </a:solidFill>
                  <a:latin typeface="Arial" panose="020B0604020202020204" pitchFamily="34" charset="0"/>
                  <a:ea typeface="宋体" panose="02010600030101010101" pitchFamily="2" charset="-122"/>
                  <a:cs typeface="+mn-cs"/>
                </a:rPr>
                <a:t>1</a:t>
              </a:r>
            </a:p>
          </p:txBody>
        </p:sp>
      </p:grpSp>
      <p:grpSp>
        <p:nvGrpSpPr>
          <p:cNvPr id="3" name="Group 22"/>
          <p:cNvGrpSpPr/>
          <p:nvPr/>
        </p:nvGrpSpPr>
        <p:grpSpPr>
          <a:xfrm>
            <a:off x="4716463" y="3860800"/>
            <a:ext cx="936625" cy="792163"/>
            <a:chOff x="2562" y="2341"/>
            <a:chExt cx="590" cy="499"/>
          </a:xfrm>
        </p:grpSpPr>
        <p:sp>
          <p:nvSpPr>
            <p:cNvPr id="226327" name="Line 23"/>
            <p:cNvSpPr>
              <a:spLocks noChangeShapeType="1"/>
            </p:cNvSpPr>
            <p:nvPr/>
          </p:nvSpPr>
          <p:spPr bwMode="auto">
            <a:xfrm flipV="1">
              <a:off x="2653" y="2840"/>
              <a:ext cx="453" cy="0"/>
            </a:xfrm>
            <a:prstGeom prst="line">
              <a:avLst/>
            </a:prstGeom>
            <a:noFill/>
            <a:ln w="9525">
              <a:solidFill>
                <a:schemeClr val="accent2"/>
              </a:solidFill>
              <a:round/>
              <a:tailEnd type="triangle" w="med" len="med"/>
            </a:ln>
            <a:effectLst>
              <a:prstShdw prst="shdw18" dist="17961" dir="13500000">
                <a:schemeClr val="accent2">
                  <a:gamma/>
                  <a:shade val="60000"/>
                  <a:invGamma/>
                </a:scheme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26328" name="Text Box 24"/>
            <p:cNvSpPr txBox="1">
              <a:spLocks noChangeArrowheads="1"/>
            </p:cNvSpPr>
            <p:nvPr/>
          </p:nvSpPr>
          <p:spPr bwMode="auto">
            <a:xfrm>
              <a:off x="2562" y="2341"/>
              <a:ext cx="590" cy="404"/>
            </a:xfrm>
            <a:prstGeom prst="rect">
              <a:avLst/>
            </a:prstGeom>
            <a:noFill/>
            <a:ln w="9525" algn="ctr">
              <a:noFill/>
              <a:miter lim="800000"/>
            </a:ln>
            <a:effectLst>
              <a:prstShdw prst="shdw18" dist="17961" dir="13500000">
                <a:schemeClr val="bg1">
                  <a:gamma/>
                  <a:shade val="60000"/>
                  <a:invGamma/>
                </a:schemeClr>
              </a:prstShdw>
            </a:effectLst>
          </p:spPr>
          <p:txBody>
            <a:bodyPr>
              <a:spAutoFit/>
            </a:bodyPr>
            <a:lstStyle/>
            <a:p>
              <a:pPr marR="0" defTabSz="914400" eaLnBrk="1" hangingPunct="1">
                <a:spcBef>
                  <a:spcPct val="50000"/>
                </a:spcBef>
                <a:buClrTx/>
                <a:buSzTx/>
                <a:buFont typeface="Arial" panose="020B0604020202020204" pitchFamily="34" charset="0"/>
                <a:buNone/>
                <a:defRPr/>
              </a:pPr>
              <a:r>
                <a:rPr kumimoji="0" lang="en-US" altLang="zh-CN" b="1" kern="1200" cap="none" spc="0" normalizeH="0" baseline="0" noProof="0">
                  <a:solidFill>
                    <a:schemeClr val="accent2"/>
                  </a:solidFill>
                  <a:latin typeface="Arial" panose="020B0604020202020204" pitchFamily="34" charset="0"/>
                  <a:ea typeface="宋体" panose="02010600030101010101" pitchFamily="2" charset="-122"/>
                  <a:cs typeface="+mn-cs"/>
                </a:rPr>
                <a:t>f(1)</a:t>
              </a:r>
              <a:r>
                <a:rPr kumimoji="0" lang="zh-CN" altLang="en-US" b="1" kern="1200" cap="none" spc="0" normalizeH="0" baseline="0" noProof="0">
                  <a:solidFill>
                    <a:schemeClr val="accent2"/>
                  </a:solidFill>
                  <a:latin typeface="Arial" panose="020B0604020202020204" pitchFamily="34" charset="0"/>
                  <a:ea typeface="宋体" panose="02010600030101010101" pitchFamily="2" charset="-122"/>
                  <a:cs typeface="+mn-cs"/>
                </a:rPr>
                <a:t>返回值</a:t>
              </a:r>
              <a:r>
                <a:rPr kumimoji="0" lang="en-US" altLang="zh-CN" b="1" kern="1200" cap="none" spc="0" normalizeH="0" baseline="0" noProof="0">
                  <a:solidFill>
                    <a:schemeClr val="accent2"/>
                  </a:solidFill>
                  <a:latin typeface="Arial" panose="020B0604020202020204" pitchFamily="34" charset="0"/>
                  <a:ea typeface="宋体" panose="02010600030101010101" pitchFamily="2" charset="-122"/>
                  <a:cs typeface="+mn-cs"/>
                </a:rPr>
                <a:t>1</a:t>
              </a:r>
            </a:p>
          </p:txBody>
        </p:sp>
      </p:grpSp>
      <p:grpSp>
        <p:nvGrpSpPr>
          <p:cNvPr id="4" name="Group 25"/>
          <p:cNvGrpSpPr/>
          <p:nvPr/>
        </p:nvGrpSpPr>
        <p:grpSpPr>
          <a:xfrm>
            <a:off x="6877050" y="4508500"/>
            <a:ext cx="863600" cy="792163"/>
            <a:chOff x="4014" y="2704"/>
            <a:chExt cx="544" cy="499"/>
          </a:xfrm>
        </p:grpSpPr>
        <p:sp>
          <p:nvSpPr>
            <p:cNvPr id="226330" name="Text Box 26"/>
            <p:cNvSpPr txBox="1">
              <a:spLocks noChangeArrowheads="1"/>
            </p:cNvSpPr>
            <p:nvPr/>
          </p:nvSpPr>
          <p:spPr bwMode="auto">
            <a:xfrm>
              <a:off x="4014" y="2704"/>
              <a:ext cx="544" cy="404"/>
            </a:xfrm>
            <a:prstGeom prst="rect">
              <a:avLst/>
            </a:prstGeom>
            <a:noFill/>
            <a:ln w="9525" algn="ctr">
              <a:noFill/>
              <a:miter lim="800000"/>
            </a:ln>
            <a:effectLst>
              <a:prstShdw prst="shdw18" dist="17961" dir="13500000">
                <a:schemeClr val="bg1">
                  <a:gamma/>
                  <a:shade val="60000"/>
                  <a:invGamma/>
                </a:schemeClr>
              </a:prstShdw>
            </a:effectLst>
          </p:spPr>
          <p:txBody>
            <a:bodyPr>
              <a:spAutoFit/>
            </a:bodyPr>
            <a:lstStyle/>
            <a:p>
              <a:pPr marR="0" defTabSz="914400" eaLnBrk="1" hangingPunct="1">
                <a:spcBef>
                  <a:spcPct val="50000"/>
                </a:spcBef>
                <a:buClrTx/>
                <a:buSzTx/>
                <a:buFont typeface="Arial" panose="020B0604020202020204" pitchFamily="34" charset="0"/>
                <a:buNone/>
                <a:defRPr/>
              </a:pPr>
              <a:r>
                <a:rPr kumimoji="0" lang="en-US" altLang="zh-CN" b="1" kern="1200" cap="none" spc="0" normalizeH="0" baseline="0" noProof="0">
                  <a:solidFill>
                    <a:schemeClr val="accent2"/>
                  </a:solidFill>
                  <a:latin typeface="Arial" panose="020B0604020202020204" pitchFamily="34" charset="0"/>
                  <a:ea typeface="宋体" panose="02010600030101010101" pitchFamily="2" charset="-122"/>
                  <a:cs typeface="+mn-cs"/>
                </a:rPr>
                <a:t>f(2)</a:t>
              </a:r>
              <a:r>
                <a:rPr kumimoji="0" lang="zh-CN" altLang="en-US" b="1" kern="1200" cap="none" spc="0" normalizeH="0" baseline="0" noProof="0">
                  <a:solidFill>
                    <a:schemeClr val="accent2"/>
                  </a:solidFill>
                  <a:latin typeface="Arial" panose="020B0604020202020204" pitchFamily="34" charset="0"/>
                  <a:ea typeface="宋体" panose="02010600030101010101" pitchFamily="2" charset="-122"/>
                  <a:cs typeface="+mn-cs"/>
                </a:rPr>
                <a:t>返回值</a:t>
              </a:r>
              <a:r>
                <a:rPr kumimoji="0" lang="en-US" altLang="zh-CN" b="1" kern="1200" cap="none" spc="0" normalizeH="0" baseline="0" noProof="0">
                  <a:solidFill>
                    <a:schemeClr val="accent2"/>
                  </a:solidFill>
                  <a:latin typeface="Arial" panose="020B0604020202020204" pitchFamily="34" charset="0"/>
                  <a:ea typeface="宋体" panose="02010600030101010101" pitchFamily="2" charset="-122"/>
                  <a:cs typeface="+mn-cs"/>
                </a:rPr>
                <a:t>2</a:t>
              </a:r>
            </a:p>
          </p:txBody>
        </p:sp>
        <p:sp>
          <p:nvSpPr>
            <p:cNvPr id="226331" name="Line 27"/>
            <p:cNvSpPr>
              <a:spLocks noChangeShapeType="1"/>
            </p:cNvSpPr>
            <p:nvPr/>
          </p:nvSpPr>
          <p:spPr bwMode="auto">
            <a:xfrm>
              <a:off x="4014" y="3203"/>
              <a:ext cx="544" cy="0"/>
            </a:xfrm>
            <a:prstGeom prst="line">
              <a:avLst/>
            </a:prstGeom>
            <a:noFill/>
            <a:ln w="9525">
              <a:solidFill>
                <a:schemeClr val="accent2"/>
              </a:solidFill>
              <a:round/>
              <a:tailEnd type="triangle" w="med" len="med"/>
            </a:ln>
            <a:effectLst>
              <a:prstShdw prst="shdw18" dist="17961" dir="13500000">
                <a:schemeClr val="accent2">
                  <a:gamma/>
                  <a:shade val="60000"/>
                  <a:invGamma/>
                </a:scheme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5" name="Group 28"/>
          <p:cNvGrpSpPr/>
          <p:nvPr/>
        </p:nvGrpSpPr>
        <p:grpSpPr>
          <a:xfrm>
            <a:off x="4572000" y="765175"/>
            <a:ext cx="1008063" cy="431800"/>
            <a:chOff x="2608" y="618"/>
            <a:chExt cx="635" cy="272"/>
          </a:xfrm>
        </p:grpSpPr>
        <p:sp>
          <p:nvSpPr>
            <p:cNvPr id="43029" name="Line 29"/>
            <p:cNvSpPr/>
            <p:nvPr/>
          </p:nvSpPr>
          <p:spPr>
            <a:xfrm>
              <a:off x="2653" y="890"/>
              <a:ext cx="408" cy="0"/>
            </a:xfrm>
            <a:prstGeom prst="line">
              <a:avLst/>
            </a:prstGeom>
            <a:ln w="9525" cap="flat" cmpd="sng">
              <a:solidFill>
                <a:srgbClr val="FF3300"/>
              </a:solidFill>
              <a:prstDash val="solid"/>
              <a:headEnd type="none" w="med" len="med"/>
              <a:tailEnd type="triangle" w="med" len="med"/>
            </a:ln>
            <a:effectLst>
              <a:prstShdw prst="shdw17" dist="17961" dir="13499999">
                <a:srgbClr val="991F00"/>
              </a:prstShdw>
            </a:effectLst>
          </p:spPr>
        </p:sp>
        <p:sp>
          <p:nvSpPr>
            <p:cNvPr id="226334" name="Text Box 30"/>
            <p:cNvSpPr txBox="1">
              <a:spLocks noChangeArrowheads="1"/>
            </p:cNvSpPr>
            <p:nvPr/>
          </p:nvSpPr>
          <p:spPr bwMode="auto">
            <a:xfrm>
              <a:off x="2608" y="618"/>
              <a:ext cx="635" cy="231"/>
            </a:xfrm>
            <a:prstGeom prst="rect">
              <a:avLst/>
            </a:prstGeom>
            <a:noFill/>
            <a:ln w="9525">
              <a:noFill/>
              <a:miter lim="800000"/>
            </a:ln>
            <a:effectLst>
              <a:prstShdw prst="shdw18" dist="17961" dir="13500000">
                <a:schemeClr val="bg1">
                  <a:gamma/>
                  <a:shade val="60000"/>
                  <a:invGamma/>
                </a:schemeClr>
              </a:prstShdw>
            </a:effectLst>
          </p:spPr>
          <p:txBody>
            <a:bodyPr>
              <a:spAutoFit/>
            </a:bodyPr>
            <a:lstStyle/>
            <a:p>
              <a:pPr marR="0" defTabSz="914400" eaLnBrk="1" hangingPunct="1">
                <a:spcBef>
                  <a:spcPct val="50000"/>
                </a:spcBef>
                <a:buClrTx/>
                <a:buSzTx/>
                <a:buFont typeface="Arial" panose="020B0604020202020204" pitchFamily="34" charset="0"/>
                <a:buNone/>
                <a:defRPr/>
              </a:pPr>
              <a:r>
                <a:rPr kumimoji="0" lang="zh-CN" altLang="en-US" b="1" kern="1200" cap="none" spc="0" normalizeH="0" baseline="0" noProof="0">
                  <a:solidFill>
                    <a:srgbClr val="FF3300"/>
                  </a:solidFill>
                  <a:latin typeface="Arial" panose="020B0604020202020204" pitchFamily="34" charset="0"/>
                  <a:ea typeface="宋体" panose="02010600030101010101" pitchFamily="2" charset="-122"/>
                  <a:cs typeface="+mn-cs"/>
                </a:rPr>
                <a:t>调用</a:t>
              </a:r>
              <a:r>
                <a:rPr kumimoji="0" lang="en-US" altLang="zh-CN" b="1" kern="1200" cap="none" spc="0" normalizeH="0" baseline="0" noProof="0">
                  <a:solidFill>
                    <a:srgbClr val="FF3300"/>
                  </a:solidFill>
                  <a:latin typeface="Arial" panose="020B0604020202020204" pitchFamily="34" charset="0"/>
                  <a:ea typeface="宋体" panose="02010600030101010101" pitchFamily="2" charset="-122"/>
                  <a:cs typeface="+mn-cs"/>
                </a:rPr>
                <a:t>f(2)</a:t>
              </a:r>
            </a:p>
          </p:txBody>
        </p:sp>
      </p:grpSp>
      <p:grpSp>
        <p:nvGrpSpPr>
          <p:cNvPr id="6" name="Group 31"/>
          <p:cNvGrpSpPr/>
          <p:nvPr/>
        </p:nvGrpSpPr>
        <p:grpSpPr>
          <a:xfrm>
            <a:off x="6804025" y="117475"/>
            <a:ext cx="1008063" cy="431800"/>
            <a:chOff x="3787" y="346"/>
            <a:chExt cx="635" cy="272"/>
          </a:xfrm>
        </p:grpSpPr>
        <p:sp>
          <p:nvSpPr>
            <p:cNvPr id="43027" name="Line 32"/>
            <p:cNvSpPr/>
            <p:nvPr/>
          </p:nvSpPr>
          <p:spPr>
            <a:xfrm>
              <a:off x="3832" y="618"/>
              <a:ext cx="408" cy="0"/>
            </a:xfrm>
            <a:prstGeom prst="line">
              <a:avLst/>
            </a:prstGeom>
            <a:ln w="9525" cap="flat" cmpd="sng">
              <a:solidFill>
                <a:srgbClr val="FF3300"/>
              </a:solidFill>
              <a:prstDash val="solid"/>
              <a:headEnd type="none" w="med" len="med"/>
              <a:tailEnd type="triangle" w="med" len="med"/>
            </a:ln>
            <a:effectLst>
              <a:prstShdw prst="shdw17" dist="17961" dir="13499999">
                <a:srgbClr val="991F00"/>
              </a:prstShdw>
            </a:effectLst>
          </p:spPr>
        </p:sp>
        <p:sp>
          <p:nvSpPr>
            <p:cNvPr id="226337" name="Text Box 33"/>
            <p:cNvSpPr txBox="1">
              <a:spLocks noChangeArrowheads="1"/>
            </p:cNvSpPr>
            <p:nvPr/>
          </p:nvSpPr>
          <p:spPr bwMode="auto">
            <a:xfrm>
              <a:off x="3787" y="346"/>
              <a:ext cx="635" cy="231"/>
            </a:xfrm>
            <a:prstGeom prst="rect">
              <a:avLst/>
            </a:prstGeom>
            <a:noFill/>
            <a:ln w="9525">
              <a:noFill/>
              <a:miter lim="800000"/>
            </a:ln>
            <a:effectLst>
              <a:prstShdw prst="shdw18" dist="17961" dir="13500000">
                <a:schemeClr val="bg1">
                  <a:gamma/>
                  <a:shade val="60000"/>
                  <a:invGamma/>
                </a:schemeClr>
              </a:prstShdw>
            </a:effectLst>
          </p:spPr>
          <p:txBody>
            <a:bodyPr>
              <a:spAutoFit/>
            </a:bodyPr>
            <a:lstStyle/>
            <a:p>
              <a:pPr marR="0" defTabSz="914400" eaLnBrk="1" hangingPunct="1">
                <a:spcBef>
                  <a:spcPct val="50000"/>
                </a:spcBef>
                <a:buClrTx/>
                <a:buSzTx/>
                <a:buFont typeface="Arial" panose="020B0604020202020204" pitchFamily="34" charset="0"/>
                <a:buNone/>
                <a:defRPr/>
              </a:pPr>
              <a:r>
                <a:rPr kumimoji="0" lang="zh-CN" altLang="en-US" b="1" kern="1200" cap="none" spc="0" normalizeH="0" baseline="0" noProof="0">
                  <a:solidFill>
                    <a:srgbClr val="FF3300"/>
                  </a:solidFill>
                  <a:latin typeface="Arial" panose="020B0604020202020204" pitchFamily="34" charset="0"/>
                  <a:ea typeface="宋体" panose="02010600030101010101" pitchFamily="2" charset="-122"/>
                  <a:cs typeface="+mn-cs"/>
                </a:rPr>
                <a:t>调用</a:t>
              </a:r>
              <a:r>
                <a:rPr kumimoji="0" lang="en-US" altLang="zh-CN" b="1" kern="1200" cap="none" spc="0" normalizeH="0" baseline="0" noProof="0">
                  <a:solidFill>
                    <a:srgbClr val="FF3300"/>
                  </a:solidFill>
                  <a:latin typeface="Arial" panose="020B0604020202020204" pitchFamily="34" charset="0"/>
                  <a:ea typeface="宋体" panose="02010600030101010101" pitchFamily="2" charset="-122"/>
                  <a:cs typeface="+mn-cs"/>
                </a:rPr>
                <a:t>f(1)</a:t>
              </a:r>
            </a:p>
          </p:txBody>
        </p:sp>
      </p:grpSp>
      <p:grpSp>
        <p:nvGrpSpPr>
          <p:cNvPr id="7" name="Group 34"/>
          <p:cNvGrpSpPr/>
          <p:nvPr/>
        </p:nvGrpSpPr>
        <p:grpSpPr>
          <a:xfrm>
            <a:off x="179388" y="2997200"/>
            <a:ext cx="1008062" cy="431800"/>
            <a:chOff x="22" y="1888"/>
            <a:chExt cx="635" cy="272"/>
          </a:xfrm>
        </p:grpSpPr>
        <p:sp>
          <p:nvSpPr>
            <p:cNvPr id="43025" name="Line 35"/>
            <p:cNvSpPr/>
            <p:nvPr/>
          </p:nvSpPr>
          <p:spPr>
            <a:xfrm>
              <a:off x="67" y="2160"/>
              <a:ext cx="408" cy="0"/>
            </a:xfrm>
            <a:prstGeom prst="line">
              <a:avLst/>
            </a:prstGeom>
            <a:ln w="9525" cap="flat" cmpd="sng">
              <a:solidFill>
                <a:srgbClr val="FF3300"/>
              </a:solidFill>
              <a:prstDash val="solid"/>
              <a:headEnd type="none" w="med" len="med"/>
              <a:tailEnd type="triangle" w="med" len="med"/>
            </a:ln>
            <a:effectLst>
              <a:prstShdw prst="shdw17" dist="17961" dir="13499999">
                <a:srgbClr val="991F00"/>
              </a:prstShdw>
            </a:effectLst>
          </p:spPr>
        </p:sp>
        <p:sp>
          <p:nvSpPr>
            <p:cNvPr id="226340" name="Text Box 36"/>
            <p:cNvSpPr txBox="1">
              <a:spLocks noChangeArrowheads="1"/>
            </p:cNvSpPr>
            <p:nvPr/>
          </p:nvSpPr>
          <p:spPr bwMode="auto">
            <a:xfrm>
              <a:off x="22" y="1888"/>
              <a:ext cx="635" cy="231"/>
            </a:xfrm>
            <a:prstGeom prst="rect">
              <a:avLst/>
            </a:prstGeom>
            <a:noFill/>
            <a:ln w="9525">
              <a:noFill/>
              <a:miter lim="800000"/>
            </a:ln>
            <a:effectLst>
              <a:prstShdw prst="shdw18" dist="17961" dir="13500000">
                <a:schemeClr val="bg1">
                  <a:gamma/>
                  <a:shade val="60000"/>
                  <a:invGamma/>
                </a:schemeClr>
              </a:prstShdw>
            </a:effectLst>
          </p:spPr>
          <p:txBody>
            <a:bodyPr>
              <a:spAutoFit/>
            </a:bodyPr>
            <a:lstStyle/>
            <a:p>
              <a:pPr marR="0" defTabSz="914400" eaLnBrk="1" hangingPunct="1">
                <a:spcBef>
                  <a:spcPct val="50000"/>
                </a:spcBef>
                <a:buClrTx/>
                <a:buSzTx/>
                <a:buFont typeface="Arial" panose="020B0604020202020204" pitchFamily="34" charset="0"/>
                <a:buNone/>
                <a:defRPr/>
              </a:pPr>
              <a:r>
                <a:rPr kumimoji="0" lang="zh-CN" altLang="en-US" b="1" kern="1200" cap="none" spc="0" normalizeH="0" baseline="0" noProof="0">
                  <a:solidFill>
                    <a:srgbClr val="FF3300"/>
                  </a:solidFill>
                  <a:latin typeface="Arial" panose="020B0604020202020204" pitchFamily="34" charset="0"/>
                  <a:ea typeface="宋体" panose="02010600030101010101" pitchFamily="2" charset="-122"/>
                  <a:cs typeface="+mn-cs"/>
                </a:rPr>
                <a:t>调用</a:t>
              </a:r>
              <a:r>
                <a:rPr kumimoji="0" lang="en-US" altLang="zh-CN" b="1" kern="1200" cap="none" spc="0" normalizeH="0" baseline="0" noProof="0">
                  <a:solidFill>
                    <a:srgbClr val="FF3300"/>
                  </a:solidFill>
                  <a:latin typeface="Arial" panose="020B0604020202020204" pitchFamily="34" charset="0"/>
                  <a:ea typeface="宋体" panose="02010600030101010101" pitchFamily="2" charset="-122"/>
                  <a:cs typeface="+mn-cs"/>
                </a:rPr>
                <a:t>f(0)</a:t>
              </a:r>
            </a:p>
          </p:txBody>
        </p:sp>
      </p:grpSp>
      <p:sp>
        <p:nvSpPr>
          <p:cNvPr id="43024" name="矩形 30"/>
          <p:cNvSpPr/>
          <p:nvPr/>
        </p:nvSpPr>
        <p:spPr>
          <a:xfrm>
            <a:off x="522288" y="233363"/>
            <a:ext cx="2159000" cy="7699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spcBef>
                <a:spcPct val="0"/>
              </a:spcBef>
              <a:buClrTx/>
              <a:buSzPct val="100000"/>
              <a:buFont typeface="Arial" panose="020B0604020202020204" pitchFamily="34" charset="0"/>
              <a:buNone/>
            </a:pPr>
            <a:r>
              <a:rPr lang="zh-CN" altLang="en-US" sz="4400" dirty="0"/>
              <a:t>求</a:t>
            </a:r>
            <a:r>
              <a:rPr lang="en-US" altLang="zh-CN" sz="4400" dirty="0"/>
              <a:t>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6313"/>
                                        </p:tgtEl>
                                        <p:attrNameLst>
                                          <p:attrName>style.visibility</p:attrName>
                                        </p:attrNameLst>
                                      </p:cBhvr>
                                      <p:to>
                                        <p:strVal val="visible"/>
                                      </p:to>
                                    </p:set>
                                    <p:animEffect transition="in" filter="dissolve">
                                      <p:cBhvr>
                                        <p:cTn id="12" dur="500"/>
                                        <p:tgtEl>
                                          <p:spTgt spid="2263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26316"/>
                                        </p:tgtEl>
                                        <p:attrNameLst>
                                          <p:attrName>style.visibility</p:attrName>
                                        </p:attrNameLst>
                                      </p:cBhvr>
                                      <p:to>
                                        <p:strVal val="visible"/>
                                      </p:to>
                                    </p:set>
                                    <p:animEffect transition="in" filter="dissolve">
                                      <p:cBhvr>
                                        <p:cTn id="22" dur="500"/>
                                        <p:tgtEl>
                                          <p:spTgt spid="22631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26319"/>
                                        </p:tgtEl>
                                        <p:attrNameLst>
                                          <p:attrName>style.visibility</p:attrName>
                                        </p:attrNameLst>
                                      </p:cBhvr>
                                      <p:to>
                                        <p:strVal val="visible"/>
                                      </p:to>
                                    </p:set>
                                    <p:animEffect transition="in" filter="dissolve">
                                      <p:cBhvr>
                                        <p:cTn id="32" dur="500"/>
                                        <p:tgtEl>
                                          <p:spTgt spid="22631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dissolve">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26320"/>
                                        </p:tgtEl>
                                        <p:attrNameLst>
                                          <p:attrName>style.visibility</p:attrName>
                                        </p:attrNameLst>
                                      </p:cBhvr>
                                      <p:to>
                                        <p:strVal val="visible"/>
                                      </p:to>
                                    </p:set>
                                    <p:animEffect transition="in" filter="dissolve">
                                      <p:cBhvr>
                                        <p:cTn id="42" dur="500"/>
                                        <p:tgtEl>
                                          <p:spTgt spid="22632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dissolve">
                                      <p:cBhvr>
                                        <p:cTn id="47" dur="5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26321"/>
                                        </p:tgtEl>
                                        <p:attrNameLst>
                                          <p:attrName>style.visibility</p:attrName>
                                        </p:attrNameLst>
                                      </p:cBhvr>
                                      <p:to>
                                        <p:strVal val="visible"/>
                                      </p:to>
                                    </p:set>
                                    <p:animEffect transition="in" filter="dissolve">
                                      <p:cBhvr>
                                        <p:cTn id="52" dur="500"/>
                                        <p:tgtEl>
                                          <p:spTgt spid="226321"/>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dissolve">
                                      <p:cBhvr>
                                        <p:cTn id="57" dur="500"/>
                                        <p:tgtEl>
                                          <p:spTgt spid="4"/>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26322"/>
                                        </p:tgtEl>
                                        <p:attrNameLst>
                                          <p:attrName>style.visibility</p:attrName>
                                        </p:attrNameLst>
                                      </p:cBhvr>
                                      <p:to>
                                        <p:strVal val="visible"/>
                                      </p:to>
                                    </p:set>
                                    <p:animEffect transition="in" filter="dissolve">
                                      <p:cBhvr>
                                        <p:cTn id="62" dur="500"/>
                                        <p:tgtEl>
                                          <p:spTgt spid="226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p:nvPr>
        </p:nvSpPr>
        <p:spPr>
          <a:xfrm>
            <a:off x="0" y="228600"/>
            <a:ext cx="9144000" cy="515938"/>
          </a:xfrm>
        </p:spPr>
        <p:txBody>
          <a:bodyPr vert="horz" wrap="square" lIns="91440" tIns="45720" rIns="91440" bIns="45720" anchor="t"/>
          <a:lstStyle/>
          <a:p>
            <a:pPr eaLnBrk="1" hangingPunct="1"/>
            <a:r>
              <a:rPr lang="en-US" altLang="zh-CN" sz="3200" dirty="0">
                <a:solidFill>
                  <a:srgbClr val="008080"/>
                </a:solidFill>
                <a:latin typeface="华文新魏" panose="02010800040101010101" pitchFamily="2" charset="-122"/>
              </a:rPr>
              <a:t>4.3.2  </a:t>
            </a:r>
            <a:r>
              <a:rPr lang="zh-CN" altLang="en-US" sz="3200" dirty="0">
                <a:solidFill>
                  <a:srgbClr val="008080"/>
                </a:solidFill>
                <a:latin typeface="华文新魏" panose="02010800040101010101" pitchFamily="2" charset="-122"/>
              </a:rPr>
              <a:t>递归过程与递归工作栈</a:t>
            </a:r>
          </a:p>
        </p:txBody>
      </p:sp>
      <p:sp>
        <p:nvSpPr>
          <p:cNvPr id="303107" name="Rectangle 3"/>
          <p:cNvSpPr/>
          <p:nvPr/>
        </p:nvSpPr>
        <p:spPr>
          <a:xfrm>
            <a:off x="0" y="838200"/>
            <a:ext cx="8839200" cy="5334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lnSpc>
                <a:spcPct val="90000"/>
              </a:lnSpc>
              <a:spcBef>
                <a:spcPct val="50000"/>
              </a:spcBef>
              <a:buClrTx/>
              <a:buSzPct val="100000"/>
              <a:buNone/>
            </a:pPr>
            <a:r>
              <a:rPr lang="en-US" altLang="zh-CN" sz="2800" dirty="0">
                <a:ea typeface="华文新魏" panose="02010800040101010101" pitchFamily="2" charset="-122"/>
              </a:rPr>
              <a:t>1.  </a:t>
            </a:r>
            <a:r>
              <a:rPr lang="zh-CN" altLang="en-US" sz="2800" dirty="0">
                <a:ea typeface="华文新魏" panose="02010800040101010101" pitchFamily="2" charset="-122"/>
              </a:rPr>
              <a:t>递归实现</a:t>
            </a:r>
          </a:p>
        </p:txBody>
      </p:sp>
      <p:sp>
        <p:nvSpPr>
          <p:cNvPr id="303108" name="Rectangle 4"/>
          <p:cNvSpPr/>
          <p:nvPr/>
        </p:nvSpPr>
        <p:spPr>
          <a:xfrm>
            <a:off x="0" y="1538288"/>
            <a:ext cx="9144000" cy="16764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95300" lvl="0" indent="-495300" algn="just" eaLnBrk="1" hangingPunct="1">
              <a:lnSpc>
                <a:spcPct val="90000"/>
              </a:lnSpc>
              <a:spcBef>
                <a:spcPct val="50000"/>
              </a:spcBef>
              <a:buClrTx/>
              <a:buSzPct val="100000"/>
              <a:buNone/>
            </a:pPr>
            <a:r>
              <a:rPr lang="zh-CN" altLang="en-US" sz="2400" dirty="0">
                <a:latin typeface="楷体_GB2312" pitchFamily="49" charset="-122"/>
                <a:ea typeface="楷体_GB2312" pitchFamily="49" charset="-122"/>
              </a:rPr>
              <a:t>三个步骤：</a:t>
            </a:r>
          </a:p>
          <a:p>
            <a:pPr marL="495300" lvl="0" indent="-495300" algn="just" eaLnBrk="1" hangingPunct="1">
              <a:spcBef>
                <a:spcPct val="10000"/>
              </a:spcBef>
              <a:buClrTx/>
              <a:buSzPct val="100000"/>
              <a:buNone/>
            </a:pPr>
            <a:r>
              <a:rPr lang="zh-CN" altLang="en-US" sz="2400" dirty="0">
                <a:latin typeface="楷体_GB2312" pitchFamily="49" charset="-122"/>
                <a:ea typeface="楷体_GB2312" pitchFamily="49" charset="-122"/>
              </a:rPr>
              <a:t>	（</a:t>
            </a:r>
            <a:r>
              <a:rPr lang="en-US" altLang="zh-CN" sz="2400" dirty="0">
                <a:latin typeface="楷体_GB2312" pitchFamily="49" charset="-122"/>
                <a:ea typeface="楷体_GB2312" pitchFamily="49" charset="-122"/>
              </a:rPr>
              <a:t>1</a:t>
            </a:r>
            <a:r>
              <a:rPr lang="zh-CN" altLang="en-US" sz="2400" dirty="0">
                <a:latin typeface="楷体_GB2312" pitchFamily="49" charset="-122"/>
                <a:ea typeface="楷体_GB2312" pitchFamily="49" charset="-122"/>
              </a:rPr>
              <a:t>）保留调用信息，主要是返回地址和实参信息</a:t>
            </a:r>
          </a:p>
          <a:p>
            <a:pPr marL="495300" lvl="0" indent="-495300" algn="just" eaLnBrk="1" hangingPunct="1">
              <a:spcBef>
                <a:spcPct val="10000"/>
              </a:spcBef>
              <a:buClrTx/>
              <a:buSzPct val="100000"/>
              <a:buNone/>
            </a:pPr>
            <a:r>
              <a:rPr lang="zh-CN" altLang="en-US" sz="2400" dirty="0">
                <a:latin typeface="楷体_GB2312" pitchFamily="49" charset="-122"/>
                <a:ea typeface="楷体_GB2312" pitchFamily="49" charset="-122"/>
              </a:rPr>
              <a:t>	（</a:t>
            </a:r>
            <a:r>
              <a:rPr lang="en-US" altLang="zh-CN" sz="2400" dirty="0">
                <a:latin typeface="楷体_GB2312" pitchFamily="49" charset="-122"/>
                <a:ea typeface="楷体_GB2312" pitchFamily="49" charset="-122"/>
              </a:rPr>
              <a:t>2</a:t>
            </a:r>
            <a:r>
              <a:rPr lang="zh-CN" altLang="en-US" sz="2400" dirty="0">
                <a:latin typeface="楷体_GB2312" pitchFamily="49" charset="-122"/>
                <a:ea typeface="楷体_GB2312" pitchFamily="49" charset="-122"/>
              </a:rPr>
              <a:t>）分配调用过程所需要的数据空间</a:t>
            </a:r>
          </a:p>
          <a:p>
            <a:pPr marL="495300" lvl="0" indent="-495300" algn="just" eaLnBrk="1" hangingPunct="1">
              <a:spcBef>
                <a:spcPct val="10000"/>
              </a:spcBef>
              <a:buClrTx/>
              <a:buSzPct val="100000"/>
              <a:buNone/>
            </a:pPr>
            <a:r>
              <a:rPr lang="zh-CN" altLang="en-US" sz="2400" dirty="0">
                <a:latin typeface="楷体_GB2312" pitchFamily="49" charset="-122"/>
                <a:ea typeface="楷体_GB2312" pitchFamily="49" charset="-122"/>
              </a:rPr>
              <a:t>	（</a:t>
            </a:r>
            <a:r>
              <a:rPr lang="en-US" altLang="zh-CN" sz="2400" dirty="0">
                <a:latin typeface="楷体_GB2312" pitchFamily="49" charset="-122"/>
                <a:ea typeface="楷体_GB2312" pitchFamily="49" charset="-122"/>
              </a:rPr>
              <a:t>3</a:t>
            </a:r>
            <a:r>
              <a:rPr lang="zh-CN" altLang="en-US" sz="2400" dirty="0">
                <a:latin typeface="楷体_GB2312" pitchFamily="49" charset="-122"/>
                <a:ea typeface="楷体_GB2312" pitchFamily="49" charset="-122"/>
              </a:rPr>
              <a:t>）将控制转到被调用的子过程（函数）</a:t>
            </a:r>
          </a:p>
        </p:txBody>
      </p:sp>
      <p:sp>
        <p:nvSpPr>
          <p:cNvPr id="303110" name="Rectangle 6"/>
          <p:cNvSpPr>
            <a:spLocks noChangeArrowheads="1"/>
          </p:cNvSpPr>
          <p:nvPr/>
        </p:nvSpPr>
        <p:spPr bwMode="auto">
          <a:xfrm>
            <a:off x="0" y="3294063"/>
            <a:ext cx="9144000" cy="3276600"/>
          </a:xfrm>
          <a:prstGeom prst="rect">
            <a:avLst/>
          </a:prstGeom>
          <a:noFill/>
          <a:ln w="9525">
            <a:noFill/>
            <a:miter lim="800000"/>
          </a:ln>
        </p:spPr>
        <p:txBody>
          <a:bodyPr/>
          <a:lstStyle/>
          <a:p>
            <a:pPr marL="495300" marR="0" lvl="0" indent="-49530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华文新魏" panose="02010800040101010101" pitchFamily="2" charset="-122"/>
                <a:cs typeface="+mn-cs"/>
              </a:rPr>
              <a:t>2</a:t>
            </a:r>
            <a:r>
              <a:rPr kumimoji="0" lang="en-US" altLang="zh-CN" sz="2400" b="1" i="0" u="none" strike="noStrike" kern="1200" cap="none" spc="0" normalizeH="0" baseline="0" noProof="0" dirty="0">
                <a:ln>
                  <a:noFill/>
                </a:ln>
                <a:solidFill>
                  <a:schemeClr val="tx1"/>
                </a:solidFill>
                <a:effectLst/>
                <a:uLnTx/>
                <a:uFillTx/>
                <a:latin typeface="+mj-ea"/>
                <a:ea typeface="+mj-ea"/>
                <a:cs typeface="+mn-cs"/>
              </a:rPr>
              <a:t>.  </a:t>
            </a:r>
            <a:r>
              <a:rPr kumimoji="0" lang="zh-CN" altLang="en-US" sz="2400" b="1" i="0" u="none" strike="noStrike" kern="1200" cap="none" spc="0" normalizeH="0" baseline="0" noProof="0" dirty="0">
                <a:ln>
                  <a:noFill/>
                </a:ln>
                <a:solidFill>
                  <a:schemeClr val="tx1"/>
                </a:solidFill>
                <a:effectLst/>
                <a:uLnTx/>
                <a:uFillTx/>
                <a:latin typeface="+mj-ea"/>
                <a:ea typeface="+mj-ea"/>
                <a:cs typeface="+mn-cs"/>
              </a:rPr>
              <a:t>递归信息保留</a:t>
            </a:r>
            <a:endParaRPr kumimoji="0" lang="zh-CN" altLang="en-US" sz="2400" b="0" i="0" u="none" strike="noStrike" kern="1200" cap="none" spc="0" normalizeH="0" baseline="0" noProof="0" dirty="0">
              <a:ln>
                <a:noFill/>
              </a:ln>
              <a:solidFill>
                <a:schemeClr val="tx1"/>
              </a:solidFill>
              <a:effectLst/>
              <a:uLnTx/>
              <a:uFillTx/>
              <a:latin typeface="+mj-ea"/>
              <a:ea typeface="+mj-ea"/>
              <a:cs typeface="+mn-cs"/>
            </a:endParaRPr>
          </a:p>
          <a:p>
            <a:pPr marL="495300" marR="0" lvl="0" indent="-495300" algn="just" defTabSz="914400" rtl="0" eaLnBrk="1" fontAlgn="base" latinLnBrk="0" hangingPunct="1">
              <a:lnSpc>
                <a:spcPct val="90000"/>
              </a:lnSpc>
              <a:spcBef>
                <a:spcPct val="50000"/>
              </a:spcBef>
              <a:spcAft>
                <a:spcPct val="5000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楷体_GB2312" pitchFamily="49" charset="-122"/>
                <a:cs typeface="+mn-cs"/>
              </a:rPr>
              <a:t>		使用一个“递归工作栈”来进行处理。每层递归调用所需保存的信息构成一个工作记录，每个工作记录包括三方面的信息：</a:t>
            </a:r>
            <a:endParaRPr kumimoji="0"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952500" marR="0" lvl="1" indent="-495300" algn="just" defTabSz="914400" rtl="0" eaLnBrk="1" fontAlgn="base" latinLnBrk="0" hangingPunct="1">
              <a:lnSpc>
                <a:spcPct val="100000"/>
              </a:lnSpc>
              <a:spcBef>
                <a:spcPct val="10000"/>
              </a:spcBef>
              <a:spcAft>
                <a:spcPct val="0"/>
              </a:spcAft>
              <a:buClrTx/>
              <a:buSzTx/>
              <a:buFont typeface="Wingdings" panose="05000000000000000000" pitchFamily="2" charset="2"/>
              <a:buAutoNum type="arabicParenR"/>
              <a:defRPr/>
            </a:pPr>
            <a:r>
              <a:rPr kumimoji="0"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返回地址</a:t>
            </a:r>
            <a:r>
              <a:rPr kumimoji="0" lang="en-US" altLang="zh-CN"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楷体_GB2312" pitchFamily="49" charset="-122"/>
                <a:cs typeface="+mn-cs"/>
              </a:rPr>
              <a:t>即上一层中本次调用自身的语句的后继语句处；</a:t>
            </a:r>
            <a:endParaRPr kumimoji="0"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952500" marR="0" lvl="1" indent="-495300" algn="just" defTabSz="914400" rtl="0" eaLnBrk="1" fontAlgn="base" latinLnBrk="0" hangingPunct="1">
              <a:lnSpc>
                <a:spcPct val="100000"/>
              </a:lnSpc>
              <a:spcBef>
                <a:spcPct val="10000"/>
              </a:spcBef>
              <a:spcAft>
                <a:spcPct val="0"/>
              </a:spcAft>
              <a:buClrTx/>
              <a:buSzTx/>
              <a:buFont typeface="Wingdings" panose="05000000000000000000" pitchFamily="2" charset="2"/>
              <a:buAutoNum type="arabicParenR"/>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楷体_GB2312" pitchFamily="49" charset="-122"/>
                <a:cs typeface="+mn-cs"/>
              </a:rPr>
              <a:t>本次函数调用时，与形参结合的实参值，包括函数名、引用参数和值参数等；</a:t>
            </a:r>
          </a:p>
          <a:p>
            <a:pPr marL="952500" marR="0" lvl="1" indent="-495300" algn="just" defTabSz="914400" rtl="0" eaLnBrk="1" fontAlgn="base" latinLnBrk="0" hangingPunct="1">
              <a:lnSpc>
                <a:spcPct val="100000"/>
              </a:lnSpc>
              <a:spcBef>
                <a:spcPct val="10000"/>
              </a:spcBef>
              <a:spcAft>
                <a:spcPct val="0"/>
              </a:spcAft>
              <a:buClrTx/>
              <a:buSzTx/>
              <a:buFont typeface="Wingdings" panose="05000000000000000000" pitchFamily="2" charset="2"/>
              <a:buAutoNum type="arabicParenR"/>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楷体_GB2312" pitchFamily="49" charset="-122"/>
                <a:cs typeface="+mn-cs"/>
              </a:rPr>
              <a:t>本层的局部变量值；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3107">
                                            <p:txEl>
                                              <p:pRg st="0" end="0"/>
                                            </p:txEl>
                                          </p:spTgt>
                                        </p:tgtEl>
                                        <p:attrNameLst>
                                          <p:attrName>style.visibility</p:attrName>
                                        </p:attrNameLst>
                                      </p:cBhvr>
                                      <p:to>
                                        <p:strVal val="visible"/>
                                      </p:to>
                                    </p:set>
                                    <p:anim calcmode="lin" valueType="num">
                                      <p:cBhvr additive="base">
                                        <p:cTn id="7" dur="500" fill="hold"/>
                                        <p:tgtEl>
                                          <p:spTgt spid="3031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31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3108"/>
                                        </p:tgtEl>
                                        <p:attrNameLst>
                                          <p:attrName>style.visibility</p:attrName>
                                        </p:attrNameLst>
                                      </p:cBhvr>
                                      <p:to>
                                        <p:strVal val="visible"/>
                                      </p:to>
                                    </p:set>
                                    <p:anim calcmode="lin" valueType="num">
                                      <p:cBhvr additive="base">
                                        <p:cTn id="13" dur="500" fill="hold"/>
                                        <p:tgtEl>
                                          <p:spTgt spid="303108"/>
                                        </p:tgtEl>
                                        <p:attrNameLst>
                                          <p:attrName>ppt_x</p:attrName>
                                        </p:attrNameLst>
                                      </p:cBhvr>
                                      <p:tavLst>
                                        <p:tav tm="0">
                                          <p:val>
                                            <p:strVal val="0-#ppt_w/2"/>
                                          </p:val>
                                        </p:tav>
                                        <p:tav tm="100000">
                                          <p:val>
                                            <p:strVal val="#ppt_x"/>
                                          </p:val>
                                        </p:tav>
                                      </p:tavLst>
                                    </p:anim>
                                    <p:anim calcmode="lin" valueType="num">
                                      <p:cBhvr additive="base">
                                        <p:cTn id="14" dur="500" fill="hold"/>
                                        <p:tgtEl>
                                          <p:spTgt spid="30310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3110"/>
                                        </p:tgtEl>
                                        <p:attrNameLst>
                                          <p:attrName>style.visibility</p:attrName>
                                        </p:attrNameLst>
                                      </p:cBhvr>
                                      <p:to>
                                        <p:strVal val="visible"/>
                                      </p:to>
                                    </p:set>
                                    <p:anim calcmode="lin" valueType="num">
                                      <p:cBhvr additive="base">
                                        <p:cTn id="19" dur="500" fill="hold"/>
                                        <p:tgtEl>
                                          <p:spTgt spid="303110"/>
                                        </p:tgtEl>
                                        <p:attrNameLst>
                                          <p:attrName>ppt_x</p:attrName>
                                        </p:attrNameLst>
                                      </p:cBhvr>
                                      <p:tavLst>
                                        <p:tav tm="0">
                                          <p:val>
                                            <p:strVal val="0-#ppt_w/2"/>
                                          </p:val>
                                        </p:tav>
                                        <p:tav tm="100000">
                                          <p:val>
                                            <p:strVal val="#ppt_x"/>
                                          </p:val>
                                        </p:tav>
                                      </p:tavLst>
                                    </p:anim>
                                    <p:anim calcmode="lin" valueType="num">
                                      <p:cBhvr additive="base">
                                        <p:cTn id="20" dur="500" fill="hold"/>
                                        <p:tgtEl>
                                          <p:spTgt spid="3031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build="p" bldLvl="2"/>
      <p:bldP spid="303108" grpId="0"/>
      <p:bldP spid="3031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p:cNvSpPr/>
          <p:nvPr/>
        </p:nvSpPr>
        <p:spPr>
          <a:xfrm>
            <a:off x="250825" y="368300"/>
            <a:ext cx="8037513" cy="22860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95300" lvl="0" indent="-495300" algn="just" eaLnBrk="1" hangingPunct="1">
              <a:lnSpc>
                <a:spcPct val="90000"/>
              </a:lnSpc>
              <a:spcBef>
                <a:spcPct val="50000"/>
              </a:spcBef>
              <a:buClrTx/>
              <a:buSzPct val="100000"/>
              <a:buNone/>
            </a:pPr>
            <a:r>
              <a:rPr lang="zh-CN" altLang="en-US" sz="3600" dirty="0">
                <a:latin typeface="楷体_GB2312" pitchFamily="49" charset="-122"/>
                <a:ea typeface="楷体_GB2312" pitchFamily="49" charset="-122"/>
              </a:rPr>
              <a:t>递归调用特点：</a:t>
            </a:r>
          </a:p>
          <a:p>
            <a:pPr marL="495300" lvl="0" indent="-495300" algn="just" eaLnBrk="1" hangingPunct="1">
              <a:spcBef>
                <a:spcPct val="10000"/>
              </a:spcBef>
              <a:buClrTx/>
              <a:buSzPct val="100000"/>
              <a:buNone/>
            </a:pPr>
            <a:r>
              <a:rPr lang="zh-CN" altLang="en-US" sz="3600" dirty="0">
                <a:latin typeface="楷体_GB2312" pitchFamily="49" charset="-122"/>
                <a:ea typeface="楷体_GB2312" pitchFamily="49" charset="-122"/>
              </a:rPr>
              <a:t>	（</a:t>
            </a:r>
            <a:r>
              <a:rPr lang="en-US" altLang="zh-CN" sz="3600" dirty="0">
                <a:latin typeface="楷体_GB2312" pitchFamily="49" charset="-122"/>
                <a:ea typeface="楷体_GB2312" pitchFamily="49" charset="-122"/>
              </a:rPr>
              <a:t>1</a:t>
            </a:r>
            <a:r>
              <a:rPr lang="zh-CN" altLang="en-US" sz="3600" dirty="0">
                <a:latin typeface="楷体_GB2312" pitchFamily="49" charset="-122"/>
                <a:ea typeface="楷体_GB2312" pitchFamily="49" charset="-122"/>
              </a:rPr>
              <a:t>）不节省时间，也不节省空间</a:t>
            </a:r>
          </a:p>
          <a:p>
            <a:pPr marL="495300" lvl="0" indent="-495300" algn="just" eaLnBrk="1" hangingPunct="1">
              <a:spcBef>
                <a:spcPct val="10000"/>
              </a:spcBef>
              <a:buClrTx/>
              <a:buSzPct val="100000"/>
              <a:buNone/>
            </a:pPr>
            <a:r>
              <a:rPr lang="zh-CN" altLang="en-US" sz="3600" dirty="0">
                <a:latin typeface="楷体_GB2312" pitchFamily="49" charset="-122"/>
                <a:ea typeface="楷体_GB2312" pitchFamily="49" charset="-122"/>
              </a:rPr>
              <a:t>	（</a:t>
            </a:r>
            <a:r>
              <a:rPr lang="en-US" altLang="zh-CN" sz="3600" dirty="0">
                <a:latin typeface="楷体_GB2312" pitchFamily="49" charset="-122"/>
                <a:ea typeface="楷体_GB2312" pitchFamily="49" charset="-122"/>
              </a:rPr>
              <a:t>2</a:t>
            </a:r>
            <a:r>
              <a:rPr lang="zh-CN" altLang="en-US" sz="3600" dirty="0">
                <a:latin typeface="楷体_GB2312" pitchFamily="49" charset="-122"/>
                <a:ea typeface="楷体_GB2312" pitchFamily="49" charset="-122"/>
              </a:rPr>
              <a:t>）容易根据定义进行编程</a:t>
            </a:r>
          </a:p>
          <a:p>
            <a:pPr marL="495300" lvl="0" indent="-495300" algn="just" eaLnBrk="1" hangingPunct="1">
              <a:spcBef>
                <a:spcPct val="10000"/>
              </a:spcBef>
              <a:buClrTx/>
              <a:buSzPct val="100000"/>
              <a:buNone/>
            </a:pPr>
            <a:r>
              <a:rPr lang="zh-CN" altLang="en-US" sz="3600" dirty="0">
                <a:latin typeface="楷体_GB2312" pitchFamily="49" charset="-122"/>
                <a:ea typeface="楷体_GB2312" pitchFamily="49" charset="-122"/>
              </a:rPr>
              <a:t>	（</a:t>
            </a:r>
            <a:r>
              <a:rPr lang="en-US" altLang="zh-CN" sz="3600" dirty="0">
                <a:latin typeface="楷体_GB2312" pitchFamily="49" charset="-122"/>
                <a:ea typeface="楷体_GB2312" pitchFamily="49" charset="-122"/>
              </a:rPr>
              <a:t>3</a:t>
            </a:r>
            <a:r>
              <a:rPr lang="zh-CN" altLang="en-US" sz="3600" dirty="0">
                <a:latin typeface="楷体_GB2312" pitchFamily="49" charset="-122"/>
                <a:ea typeface="楷体_GB2312" pitchFamily="49" charset="-122"/>
              </a:rPr>
              <a:t>）结构清晰，便于阅读</a:t>
            </a:r>
          </a:p>
        </p:txBody>
      </p:sp>
      <p:sp>
        <p:nvSpPr>
          <p:cNvPr id="3" name="文本框 2"/>
          <p:cNvSpPr txBox="1"/>
          <p:nvPr/>
        </p:nvSpPr>
        <p:spPr>
          <a:xfrm>
            <a:off x="791748" y="3519006"/>
            <a:ext cx="7496590" cy="954107"/>
          </a:xfrm>
          <a:prstGeom prst="rect">
            <a:avLst/>
          </a:prstGeom>
          <a:noFill/>
        </p:spPr>
        <p:txBody>
          <a:bodyPr wrap="square" rtlCol="0">
            <a:spAutoFit/>
          </a:bodyPr>
          <a:lstStyle/>
          <a:p>
            <a:r>
              <a:rPr lang="zh-CN" altLang="en-US" sz="2800" dirty="0" smtClean="0">
                <a:solidFill>
                  <a:srgbClr val="FF0000"/>
                </a:solidFill>
              </a:rPr>
              <a:t>递归的精髓在于能否将原始问题转换为属性相同但规模较小的问题。</a:t>
            </a:r>
            <a:endParaRPr lang="zh-CN" altLang="en-US" sz="280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idx="4294967295"/>
          </p:nvPr>
        </p:nvSpPr>
        <p:spPr>
          <a:xfrm>
            <a:off x="457200" y="228600"/>
            <a:ext cx="7631113" cy="515938"/>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rPr>
              <a:t>学习难点</a:t>
            </a:r>
          </a:p>
        </p:txBody>
      </p:sp>
      <p:sp>
        <p:nvSpPr>
          <p:cNvPr id="146435" name="Rectangle 3"/>
          <p:cNvSpPr>
            <a:spLocks noChangeArrowheads="1"/>
          </p:cNvSpPr>
          <p:nvPr/>
        </p:nvSpPr>
        <p:spPr bwMode="auto">
          <a:xfrm>
            <a:off x="53975" y="838200"/>
            <a:ext cx="8839200" cy="5410200"/>
          </a:xfrm>
          <a:prstGeom prst="rect">
            <a:avLst/>
          </a:prstGeom>
          <a:noFill/>
          <a:ln w="9525">
            <a:noFill/>
            <a:miter lim="800000"/>
          </a:ln>
          <a:effectLst/>
        </p:spPr>
        <p:txBody>
          <a:bodyPr/>
          <a:lstStyle/>
          <a:p>
            <a:pPr marL="914400" marR="0" lvl="1" indent="-457200" algn="just" defTabSz="914400" rtl="0" eaLnBrk="1" fontAlgn="base" latinLnBrk="0" hangingPunct="1">
              <a:lnSpc>
                <a:spcPct val="120000"/>
              </a:lnSpc>
              <a:spcBef>
                <a:spcPct val="20000"/>
              </a:spcBef>
              <a:spcAft>
                <a:spcPct val="100000"/>
              </a:spcAft>
              <a:buClrTx/>
              <a:buSzTx/>
              <a:buFont typeface="Arial" panose="020B0604020202020204" pitchFamily="34" charset="0"/>
              <a:buAutoNum type="arabicPeriod"/>
              <a:defRPr/>
            </a:pPr>
            <a:r>
              <a:rPr kumimoji="0" lang="zh-CN" altLang="en-US" sz="28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rPr>
              <a:t>队列溢出的解决方案及“假溢出”的解决。</a:t>
            </a:r>
          </a:p>
          <a:p>
            <a:pPr marL="914400" marR="0" lvl="1" indent="-457200" algn="just" defTabSz="914400" rtl="0" eaLnBrk="1" fontAlgn="base" latinLnBrk="0" hangingPunct="1">
              <a:lnSpc>
                <a:spcPct val="120000"/>
              </a:lnSpc>
              <a:spcBef>
                <a:spcPct val="20000"/>
              </a:spcBef>
              <a:spcAft>
                <a:spcPct val="100000"/>
              </a:spcAft>
              <a:buClrTx/>
              <a:buSzTx/>
              <a:buFont typeface="Arial" panose="020B0604020202020204" pitchFamily="34" charset="0"/>
              <a:buAutoNum type="arabicPeriod"/>
              <a:defRPr/>
            </a:pPr>
            <a:r>
              <a:rPr kumimoji="0" lang="zh-CN" altLang="en-US" sz="2800" b="1"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rPr>
              <a:t>递归和非递归算法间的转换。</a:t>
            </a:r>
          </a:p>
          <a:p>
            <a:pPr marL="457200" marR="0" lvl="0" indent="-457200" algn="l" defTabSz="914400" rtl="0" eaLnBrk="1" fontAlgn="base" latinLnBrk="0" hangingPunct="1">
              <a:lnSpc>
                <a:spcPct val="100000"/>
              </a:lnSpc>
              <a:spcBef>
                <a:spcPct val="0"/>
              </a:spcBef>
              <a:spcAft>
                <a:spcPct val="100000"/>
              </a:spcAft>
              <a:buClrTx/>
              <a:buSzTx/>
              <a:buFont typeface="Arial" panose="020B0604020202020204" pitchFamily="34" charset="0"/>
              <a:buNone/>
              <a:defRPr/>
            </a:pPr>
            <a:r>
              <a:rPr kumimoji="0" lang="en-US" altLang="zh-CN" sz="28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Exercise:		</a:t>
            </a:r>
            <a:r>
              <a:rPr kumimoji="0" lang="en-US" altLang="zh-CN" sz="32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P</a:t>
            </a:r>
            <a:r>
              <a:rPr kumimoji="0" lang="en-US" altLang="zh-CN" sz="3200" b="1" i="0" u="none" strike="noStrike" kern="1200" cap="none" spc="0" normalizeH="0" baseline="-25000" noProof="0">
                <a:ln>
                  <a:noFill/>
                </a:ln>
                <a:solidFill>
                  <a:schemeClr val="accent2"/>
                </a:solidFill>
                <a:effectLst/>
                <a:uLnTx/>
                <a:uFillTx/>
                <a:latin typeface="华文新魏" panose="02010800040101010101" pitchFamily="2" charset="-122"/>
                <a:ea typeface="华文新魏" panose="02010800040101010101" pitchFamily="2" charset="-122"/>
                <a:cs typeface="+mn-cs"/>
              </a:rPr>
              <a:t>112	</a:t>
            </a:r>
            <a:r>
              <a:rPr kumimoji="0" lang="en-US" altLang="zh-CN" sz="2800" b="1" i="0" u="none" strike="noStrike" kern="1200" cap="none" spc="0" normalizeH="0" baseline="0" noProof="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填空题</a:t>
            </a:r>
            <a:r>
              <a:rPr kumimoji="0" lang="zh-CN" altLang="en-US" sz="2800" b="1" i="0" u="none" strike="noStrike" kern="1200" cap="none" spc="0" normalizeH="0" baseline="0" noProof="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，应用题</a:t>
            </a:r>
            <a:r>
              <a:rPr kumimoji="0" lang="en-US" altLang="zh-CN" sz="2800" b="1" i="0" u="none" strike="noStrike" kern="1200" cap="none" spc="0" normalizeH="0" baseline="0" noProof="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3</a:t>
            </a:r>
            <a:r>
              <a:rPr kumimoji="0" lang="zh-CN" altLang="en-US" sz="2800" b="1" i="0" u="none" strike="noStrike" kern="1200" cap="none" spc="0" normalizeH="0" baseline="0" noProof="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800" b="1" i="0" u="none" strike="noStrike" kern="1200" cap="none" spc="0" normalizeH="0" baseline="0" noProof="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8</a:t>
            </a:r>
          </a:p>
          <a:p>
            <a:pPr marL="457200" marR="0" lvl="0" indent="-457200" algn="l" defTabSz="914400" rtl="0" eaLnBrk="1" fontAlgn="base" latinLnBrk="0" hangingPunct="1">
              <a:lnSpc>
                <a:spcPct val="100000"/>
              </a:lnSpc>
              <a:spcBef>
                <a:spcPct val="0"/>
              </a:spcBef>
              <a:spcAft>
                <a:spcPct val="100000"/>
              </a:spcAft>
              <a:buClrTx/>
              <a:buSzTx/>
              <a:buFont typeface="Arial" panose="020B0604020202020204" pitchFamily="34" charset="0"/>
              <a:buNone/>
              <a:defRPr/>
            </a:pPr>
            <a:r>
              <a:rPr kumimoji="0" lang="en-US" altLang="zh-CN" sz="2800" b="1" i="0" u="none" strike="noStrike" kern="1200" cap="none" spc="0" normalizeH="0" baseline="0" noProof="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Practice: 		</a:t>
            </a:r>
            <a:r>
              <a:rPr kumimoji="0" lang="en-US" altLang="zh-CN" sz="32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P</a:t>
            </a:r>
            <a:r>
              <a:rPr kumimoji="0" lang="en-US" altLang="zh-CN" sz="3200" b="1" i="0" u="none" strike="noStrike" kern="1200" cap="none" spc="0" normalizeH="0" baseline="-25000" noProof="0">
                <a:ln>
                  <a:noFill/>
                </a:ln>
                <a:solidFill>
                  <a:schemeClr val="accent2"/>
                </a:solidFill>
                <a:effectLst/>
                <a:uLnTx/>
                <a:uFillTx/>
                <a:latin typeface="华文新魏" panose="02010800040101010101" pitchFamily="2" charset="-122"/>
                <a:ea typeface="华文新魏" panose="02010800040101010101" pitchFamily="2" charset="-122"/>
                <a:cs typeface="+mn-cs"/>
              </a:rPr>
              <a:t>114	</a:t>
            </a:r>
            <a:r>
              <a:rPr kumimoji="0" lang="en-US" altLang="zh-CN" sz="32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4,5,6 </a:t>
            </a:r>
            <a:r>
              <a:rPr kumimoji="0" lang="zh-CN" altLang="en-US" sz="32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   选作</a:t>
            </a:r>
            <a:r>
              <a:rPr kumimoji="0" lang="en-US" altLang="en-US" sz="32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7</a:t>
            </a: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a:ln>
                  <a:noFill/>
                </a:ln>
                <a:solidFill>
                  <a:schemeClr val="accent2"/>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Thinking: 		others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anim calcmode="lin" valueType="num">
                                      <p:cBhvr additive="base">
                                        <p:cTn id="7" dur="500" fill="hold"/>
                                        <p:tgtEl>
                                          <p:spTgt spid="1464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64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6435">
                                            <p:txEl>
                                              <p:pRg st="1" end="1"/>
                                            </p:txEl>
                                          </p:spTgt>
                                        </p:tgtEl>
                                        <p:attrNameLst>
                                          <p:attrName>style.visibility</p:attrName>
                                        </p:attrNameLst>
                                      </p:cBhvr>
                                      <p:to>
                                        <p:strVal val="visible"/>
                                      </p:to>
                                    </p:set>
                                    <p:anim calcmode="lin" valueType="num">
                                      <p:cBhvr additive="base">
                                        <p:cTn id="13" dur="500" fill="hold"/>
                                        <p:tgtEl>
                                          <p:spTgt spid="1464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64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6435">
                                            <p:txEl>
                                              <p:pRg st="2" end="2"/>
                                            </p:txEl>
                                          </p:spTgt>
                                        </p:tgtEl>
                                        <p:attrNameLst>
                                          <p:attrName>style.visibility</p:attrName>
                                        </p:attrNameLst>
                                      </p:cBhvr>
                                      <p:to>
                                        <p:strVal val="visible"/>
                                      </p:to>
                                    </p:set>
                                    <p:anim calcmode="lin" valueType="num">
                                      <p:cBhvr additive="base">
                                        <p:cTn id="19" dur="500" fill="hold"/>
                                        <p:tgtEl>
                                          <p:spTgt spid="1464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64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6435">
                                            <p:txEl>
                                              <p:pRg st="3" end="3"/>
                                            </p:txEl>
                                          </p:spTgt>
                                        </p:tgtEl>
                                        <p:attrNameLst>
                                          <p:attrName>style.visibility</p:attrName>
                                        </p:attrNameLst>
                                      </p:cBhvr>
                                      <p:to>
                                        <p:strVal val="visible"/>
                                      </p:to>
                                    </p:set>
                                    <p:anim calcmode="lin" valueType="num">
                                      <p:cBhvr additive="base">
                                        <p:cTn id="25" dur="500" fill="hold"/>
                                        <p:tgtEl>
                                          <p:spTgt spid="1464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64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6435">
                                            <p:txEl>
                                              <p:pRg st="4" end="4"/>
                                            </p:txEl>
                                          </p:spTgt>
                                        </p:tgtEl>
                                        <p:attrNameLst>
                                          <p:attrName>style.visibility</p:attrName>
                                        </p:attrNameLst>
                                      </p:cBhvr>
                                      <p:to>
                                        <p:strVal val="visible"/>
                                      </p:to>
                                    </p:set>
                                    <p:anim calcmode="lin" valueType="num">
                                      <p:cBhvr additive="base">
                                        <p:cTn id="31" dur="500" fill="hold"/>
                                        <p:tgtEl>
                                          <p:spTgt spid="14643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643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bldLvl="2"/>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a:xfrm>
            <a:off x="0" y="152400"/>
            <a:ext cx="9144000" cy="515938"/>
          </a:xfrm>
        </p:spPr>
        <p:txBody>
          <a:bodyPr vert="horz" wrap="square" lIns="91440" tIns="45720" rIns="91440" bIns="45720" anchor="t"/>
          <a:lstStyle/>
          <a:p>
            <a:pPr eaLnBrk="1" hangingPunct="1"/>
            <a:r>
              <a:rPr lang="en-US" altLang="zh-CN" sz="2600" dirty="0"/>
              <a:t>3.  </a:t>
            </a:r>
            <a:r>
              <a:rPr lang="zh-CN" altLang="en-US" sz="2600" dirty="0"/>
              <a:t>递归过程分析</a:t>
            </a:r>
          </a:p>
        </p:txBody>
      </p:sp>
      <p:grpSp>
        <p:nvGrpSpPr>
          <p:cNvPr id="2" name="Group 3"/>
          <p:cNvGrpSpPr/>
          <p:nvPr/>
        </p:nvGrpSpPr>
        <p:grpSpPr>
          <a:xfrm>
            <a:off x="0" y="838200"/>
            <a:ext cx="9144000" cy="6019800"/>
            <a:chOff x="0" y="528"/>
            <a:chExt cx="5760" cy="3792"/>
          </a:xfrm>
        </p:grpSpPr>
        <p:sp>
          <p:nvSpPr>
            <p:cNvPr id="46094" name="Rectangle 4"/>
            <p:cNvSpPr/>
            <p:nvPr/>
          </p:nvSpPr>
          <p:spPr>
            <a:xfrm>
              <a:off x="0" y="528"/>
              <a:ext cx="5760" cy="3792"/>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95300" lvl="0" indent="-495300" algn="just" eaLnBrk="1" hangingPunct="1">
                <a:lnSpc>
                  <a:spcPct val="90000"/>
                </a:lnSpc>
                <a:spcBef>
                  <a:spcPct val="50000"/>
                </a:spcBef>
                <a:spcAft>
                  <a:spcPct val="50000"/>
                </a:spcAft>
                <a:buClrTx/>
                <a:buSzPct val="100000"/>
                <a:buFont typeface="Arial" panose="020B0604020202020204" pitchFamily="34" charset="0"/>
                <a:buNone/>
              </a:pPr>
              <a:r>
                <a:rPr lang="en-US" altLang="zh-CN" sz="2800" b="0" dirty="0">
                  <a:solidFill>
                    <a:srgbClr val="0000FF"/>
                  </a:solidFill>
                  <a:ea typeface="楷体_GB2312" pitchFamily="49" charset="-122"/>
                </a:rPr>
                <a:t>		</a:t>
              </a:r>
              <a:r>
                <a:rPr lang="en-US" altLang="zh-CN" sz="2800" b="0" dirty="0">
                  <a:ea typeface="楷体_GB2312" pitchFamily="49" charset="-122"/>
                </a:rPr>
                <a:t>Ex :    </a:t>
              </a:r>
              <a:r>
                <a:rPr lang="zh-CN" altLang="en-US" sz="2800" b="0" dirty="0">
                  <a:ea typeface="楷体_GB2312" pitchFamily="49" charset="-122"/>
                </a:rPr>
                <a:t>递归函数</a:t>
              </a:r>
            </a:p>
            <a:p>
              <a:pPr marL="495300" lvl="0" indent="-495300" algn="just" eaLnBrk="1" hangingPunct="1">
                <a:lnSpc>
                  <a:spcPct val="90000"/>
                </a:lnSpc>
                <a:spcBef>
                  <a:spcPct val="50000"/>
                </a:spcBef>
                <a:spcAft>
                  <a:spcPct val="50000"/>
                </a:spcAft>
                <a:buClrTx/>
                <a:buSzPct val="100000"/>
                <a:buFont typeface="Arial" panose="020B0604020202020204" pitchFamily="34" charset="0"/>
                <a:buNone/>
              </a:pPr>
              <a:endParaRPr lang="zh-CN" altLang="en-US" sz="2800" b="0" dirty="0">
                <a:ea typeface="楷体_GB2312" pitchFamily="49" charset="-122"/>
              </a:endParaRPr>
            </a:p>
            <a:p>
              <a:pPr marL="495300" lvl="0" indent="-495300" algn="just" eaLnBrk="1" hangingPunct="1">
                <a:lnSpc>
                  <a:spcPct val="90000"/>
                </a:lnSpc>
                <a:spcBef>
                  <a:spcPct val="50000"/>
                </a:spcBef>
                <a:spcAft>
                  <a:spcPct val="50000"/>
                </a:spcAft>
                <a:buClrTx/>
                <a:buSzPct val="100000"/>
                <a:buFont typeface="Arial" panose="020B0604020202020204" pitchFamily="34" charset="0"/>
                <a:buNone/>
              </a:pPr>
              <a:endParaRPr lang="zh-CN" altLang="en-US" sz="2800" b="0" dirty="0">
                <a:ea typeface="楷体_GB2312" pitchFamily="49" charset="-122"/>
              </a:endParaRPr>
            </a:p>
            <a:p>
              <a:pPr marL="495300" lvl="0" indent="-495300" algn="just" eaLnBrk="1" hangingPunct="1">
                <a:lnSpc>
                  <a:spcPct val="105000"/>
                </a:lnSpc>
                <a:buClrTx/>
                <a:buSzPct val="100000"/>
                <a:buFont typeface="Arial" panose="020B0604020202020204" pitchFamily="34" charset="0"/>
                <a:buNone/>
              </a:pPr>
              <a:r>
                <a:rPr lang="zh-CN" altLang="en-US" sz="1800" b="0" dirty="0">
                  <a:ea typeface="楷体_GB2312" pitchFamily="49" charset="-122"/>
                </a:rPr>
                <a:t>	递归函数设计如下：</a:t>
              </a:r>
            </a:p>
            <a:p>
              <a:pPr marL="495300" lvl="0" indent="-495300" algn="just" eaLnBrk="1" hangingPunct="1">
                <a:lnSpc>
                  <a:spcPct val="105000"/>
                </a:lnSpc>
                <a:buClrTx/>
                <a:buSzPct val="100000"/>
                <a:buFont typeface="Arial" panose="020B0604020202020204" pitchFamily="34" charset="0"/>
                <a:buNone/>
              </a:pPr>
              <a:r>
                <a:rPr lang="zh-CN" altLang="en-US" sz="1800" b="0" dirty="0">
                  <a:ea typeface="楷体_GB2312" pitchFamily="49" charset="-122"/>
                </a:rPr>
                <a:t>	</a:t>
              </a:r>
              <a:r>
                <a:rPr lang="en-US" altLang="zh-CN" sz="1800" b="0" dirty="0">
                  <a:ea typeface="楷体_GB2312" pitchFamily="49" charset="-122"/>
                </a:rPr>
                <a:t>long f (</a:t>
              </a:r>
              <a:r>
                <a:rPr lang="en-US" altLang="zh-CN" sz="1800" dirty="0">
                  <a:ea typeface="楷体_GB2312" pitchFamily="49" charset="-122"/>
                </a:rPr>
                <a:t>int</a:t>
              </a:r>
              <a:r>
                <a:rPr lang="en-US" altLang="zh-CN" sz="1800" b="0" dirty="0">
                  <a:ea typeface="楷体_GB2312" pitchFamily="49" charset="-122"/>
                </a:rPr>
                <a:t> m, </a:t>
              </a:r>
              <a:r>
                <a:rPr lang="en-US" altLang="zh-CN" sz="1800" dirty="0">
                  <a:ea typeface="楷体_GB2312" pitchFamily="49" charset="-122"/>
                </a:rPr>
                <a:t>int</a:t>
              </a:r>
              <a:r>
                <a:rPr lang="en-US" altLang="zh-CN" sz="1800" b="0" dirty="0">
                  <a:ea typeface="楷体_GB2312" pitchFamily="49" charset="-122"/>
                </a:rPr>
                <a:t> n) {</a:t>
              </a:r>
            </a:p>
            <a:p>
              <a:pPr marL="495300" lvl="0" indent="-495300" algn="just" eaLnBrk="1" hangingPunct="1">
                <a:lnSpc>
                  <a:spcPct val="105000"/>
                </a:lnSpc>
                <a:buClrTx/>
                <a:buSzPct val="100000"/>
                <a:buFont typeface="Arial" panose="020B0604020202020204" pitchFamily="34" charset="0"/>
                <a:buNone/>
              </a:pPr>
              <a:r>
                <a:rPr lang="en-US" altLang="zh-CN" sz="1800" dirty="0">
                  <a:ea typeface="楷体_GB2312" pitchFamily="49" charset="-122"/>
                </a:rPr>
                <a:t>		if</a:t>
              </a:r>
              <a:r>
                <a:rPr lang="en-US" altLang="zh-CN" sz="1800" b="0" dirty="0">
                  <a:ea typeface="楷体_GB2312" pitchFamily="49" charset="-122"/>
                </a:rPr>
                <a:t> (m*n = = 0) </a:t>
              </a:r>
            </a:p>
            <a:p>
              <a:pPr marL="495300" lvl="0" indent="-495300" algn="just" eaLnBrk="1" hangingPunct="1">
                <a:lnSpc>
                  <a:spcPct val="105000"/>
                </a:lnSpc>
                <a:buClrTx/>
                <a:buSzPct val="100000"/>
                <a:buFont typeface="Arial" panose="020B0604020202020204" pitchFamily="34" charset="0"/>
                <a:buNone/>
              </a:pPr>
              <a:r>
                <a:rPr lang="en-US" altLang="zh-CN" sz="1800" b="0" dirty="0">
                  <a:ea typeface="楷体_GB2312" pitchFamily="49" charset="-122"/>
                </a:rPr>
                <a:t>			</a:t>
              </a:r>
              <a:r>
                <a:rPr lang="en-US" altLang="zh-CN" sz="1800" dirty="0">
                  <a:ea typeface="楷体_GB2312" pitchFamily="49" charset="-122"/>
                </a:rPr>
                <a:t>return</a:t>
              </a:r>
              <a:r>
                <a:rPr lang="en-US" altLang="zh-CN" sz="1800" b="0" dirty="0">
                  <a:ea typeface="楷体_GB2312" pitchFamily="49" charset="-122"/>
                </a:rPr>
                <a:t> (m+n+1);               //</a:t>
              </a:r>
              <a:r>
                <a:rPr lang="zh-CN" altLang="en-US" sz="1800" b="0" dirty="0">
                  <a:ea typeface="楷体_GB2312" pitchFamily="49" charset="-122"/>
                </a:rPr>
                <a:t>递归出口</a:t>
              </a:r>
            </a:p>
            <a:p>
              <a:pPr marL="495300" lvl="0" indent="-495300" algn="just" eaLnBrk="1" hangingPunct="1">
                <a:lnSpc>
                  <a:spcPct val="105000"/>
                </a:lnSpc>
                <a:buClrTx/>
                <a:buSzPct val="100000"/>
                <a:buFont typeface="Arial" panose="020B0604020202020204" pitchFamily="34" charset="0"/>
                <a:buNone/>
              </a:pPr>
              <a:r>
                <a:rPr lang="zh-CN" altLang="en-US" sz="1800" dirty="0">
                  <a:ea typeface="楷体_GB2312" pitchFamily="49" charset="-122"/>
                </a:rPr>
                <a:t>		</a:t>
              </a:r>
              <a:r>
                <a:rPr lang="en-US" altLang="zh-CN" sz="1800" dirty="0">
                  <a:ea typeface="楷体_GB2312" pitchFamily="49" charset="-122"/>
                </a:rPr>
                <a:t>else</a:t>
              </a:r>
              <a:r>
                <a:rPr lang="en-US" altLang="zh-CN" sz="1800" b="0" dirty="0">
                  <a:ea typeface="楷体_GB2312" pitchFamily="49" charset="-122"/>
                </a:rPr>
                <a:t> </a:t>
              </a:r>
            </a:p>
            <a:p>
              <a:pPr marL="495300" lvl="0" indent="-495300" algn="just" eaLnBrk="1" hangingPunct="1">
                <a:lnSpc>
                  <a:spcPct val="105000"/>
                </a:lnSpc>
                <a:buClrTx/>
                <a:buSzPct val="100000"/>
                <a:buFont typeface="Arial" panose="020B0604020202020204" pitchFamily="34" charset="0"/>
                <a:buNone/>
              </a:pPr>
              <a:r>
                <a:rPr lang="en-US" altLang="zh-CN" sz="1800" b="0" dirty="0">
                  <a:ea typeface="楷体_GB2312" pitchFamily="49" charset="-122"/>
                </a:rPr>
                <a:t>			</a:t>
              </a:r>
              <a:r>
                <a:rPr lang="en-US" altLang="zh-CN" sz="1800" dirty="0">
                  <a:ea typeface="楷体_GB2312" pitchFamily="49" charset="-122"/>
                </a:rPr>
                <a:t>return</a:t>
              </a:r>
              <a:r>
                <a:rPr lang="en-US" altLang="zh-CN" sz="1800" b="0" dirty="0">
                  <a:ea typeface="楷体_GB2312" pitchFamily="49" charset="-122"/>
                </a:rPr>
                <a:t>  f(m-1, f(m, n-1));     //</a:t>
              </a:r>
              <a:r>
                <a:rPr lang="zh-CN" altLang="en-US" sz="1800" b="0" dirty="0">
                  <a:ea typeface="楷体_GB2312" pitchFamily="49" charset="-122"/>
                </a:rPr>
                <a:t>递归调用</a:t>
              </a:r>
            </a:p>
            <a:p>
              <a:pPr marL="495300" lvl="0" indent="-495300" algn="just" eaLnBrk="1" hangingPunct="1">
                <a:lnSpc>
                  <a:spcPct val="105000"/>
                </a:lnSpc>
                <a:buClrTx/>
                <a:buSzPct val="100000"/>
                <a:buFont typeface="Arial" panose="020B0604020202020204" pitchFamily="34" charset="0"/>
                <a:buNone/>
              </a:pPr>
              <a:r>
                <a:rPr lang="zh-CN" altLang="en-US" sz="1800" b="0" dirty="0"/>
                <a:t> 	</a:t>
              </a:r>
              <a:r>
                <a:rPr lang="en-US" altLang="zh-CN" sz="1800" b="0" dirty="0"/>
                <a:t>}</a:t>
              </a:r>
              <a:endParaRPr lang="en-US" altLang="zh-CN" sz="2800" b="0" dirty="0">
                <a:ea typeface="楷体_GB2312" pitchFamily="49" charset="-122"/>
              </a:endParaRPr>
            </a:p>
            <a:p>
              <a:pPr marL="495300" lvl="0" indent="-495300" algn="just" eaLnBrk="1" hangingPunct="1">
                <a:spcAft>
                  <a:spcPct val="50000"/>
                </a:spcAft>
                <a:buClrTx/>
                <a:buSzPct val="100000"/>
                <a:buFont typeface="Arial" panose="020B0604020202020204" pitchFamily="34" charset="0"/>
                <a:buNone/>
              </a:pPr>
              <a:endParaRPr lang="en-US" altLang="zh-CN" sz="2800" b="0" dirty="0">
                <a:ea typeface="楷体_GB2312" pitchFamily="49" charset="-122"/>
              </a:endParaRPr>
            </a:p>
          </p:txBody>
        </p:sp>
        <p:grpSp>
          <p:nvGrpSpPr>
            <p:cNvPr id="46095" name="Group 5"/>
            <p:cNvGrpSpPr/>
            <p:nvPr/>
          </p:nvGrpSpPr>
          <p:grpSpPr>
            <a:xfrm>
              <a:off x="912" y="816"/>
              <a:ext cx="3936" cy="865"/>
              <a:chOff x="1632" y="816"/>
              <a:chExt cx="3936" cy="865"/>
            </a:xfrm>
          </p:grpSpPr>
          <p:sp>
            <p:nvSpPr>
              <p:cNvPr id="46096" name="Text Box 6"/>
              <p:cNvSpPr txBox="1"/>
              <p:nvPr/>
            </p:nvSpPr>
            <p:spPr>
              <a:xfrm>
                <a:off x="1632" y="1056"/>
                <a:ext cx="1104" cy="32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en-US" altLang="zh-CN" sz="2800" b="0" dirty="0"/>
                  <a:t>f(m,n) = </a:t>
                </a:r>
              </a:p>
            </p:txBody>
          </p:sp>
          <p:sp>
            <p:nvSpPr>
              <p:cNvPr id="46097" name="Text Box 7"/>
              <p:cNvSpPr txBox="1"/>
              <p:nvPr/>
            </p:nvSpPr>
            <p:spPr>
              <a:xfrm>
                <a:off x="2640" y="816"/>
                <a:ext cx="2928" cy="8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en-US" altLang="zh-CN" sz="2800" b="0" dirty="0"/>
                  <a:t>m+n+1		m*n = 0</a:t>
                </a:r>
              </a:p>
              <a:p>
                <a:pPr marL="0" lvl="0" indent="0" eaLnBrk="1" hangingPunct="1">
                  <a:spcBef>
                    <a:spcPct val="0"/>
                  </a:spcBef>
                  <a:buClrTx/>
                  <a:buSzPct val="100000"/>
                  <a:buFont typeface="Arial" panose="020B0604020202020204" pitchFamily="34" charset="0"/>
                  <a:buNone/>
                </a:pPr>
                <a:endParaRPr lang="en-US" altLang="zh-CN" sz="2800" b="0" dirty="0"/>
              </a:p>
              <a:p>
                <a:pPr marL="0" lvl="0" indent="0" eaLnBrk="1" hangingPunct="1">
                  <a:spcBef>
                    <a:spcPct val="0"/>
                  </a:spcBef>
                  <a:buClrTx/>
                  <a:buSzPct val="100000"/>
                  <a:buFont typeface="Arial" panose="020B0604020202020204" pitchFamily="34" charset="0"/>
                  <a:buNone/>
                </a:pPr>
                <a:r>
                  <a:rPr lang="en-US" altLang="zh-CN" sz="2800" b="0" dirty="0"/>
                  <a:t>f(m-1, f(m, n-1))	m*n </a:t>
                </a:r>
                <a:r>
                  <a:rPr lang="en-US" altLang="zh-CN" sz="2800" b="0" dirty="0">
                    <a:ea typeface="宋体-方正超大字符集"/>
                  </a:rPr>
                  <a:t>≠</a:t>
                </a:r>
                <a:r>
                  <a:rPr lang="en-US" altLang="zh-CN" sz="2800" b="0" dirty="0"/>
                  <a:t> 0</a:t>
                </a:r>
              </a:p>
            </p:txBody>
          </p:sp>
          <p:sp>
            <p:nvSpPr>
              <p:cNvPr id="46098" name="AutoShape 8"/>
              <p:cNvSpPr/>
              <p:nvPr/>
            </p:nvSpPr>
            <p:spPr>
              <a:xfrm>
                <a:off x="2544" y="1008"/>
                <a:ext cx="48" cy="576"/>
              </a:xfrm>
              <a:prstGeom prst="leftBrace">
                <a:avLst>
                  <a:gd name="adj1" fmla="val 100000"/>
                  <a:gd name="adj2" fmla="val 50000"/>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en-US" sz="1800" b="0" dirty="0"/>
              </a:p>
            </p:txBody>
          </p:sp>
        </p:grpSp>
      </p:grpSp>
      <p:grpSp>
        <p:nvGrpSpPr>
          <p:cNvPr id="4" name="Group 9"/>
          <p:cNvGrpSpPr/>
          <p:nvPr/>
        </p:nvGrpSpPr>
        <p:grpSpPr>
          <a:xfrm>
            <a:off x="0" y="303213"/>
            <a:ext cx="9372600" cy="6554787"/>
            <a:chOff x="0" y="191"/>
            <a:chExt cx="5904" cy="4129"/>
          </a:xfrm>
        </p:grpSpPr>
        <p:sp>
          <p:nvSpPr>
            <p:cNvPr id="46085" name="Rectangle 10"/>
            <p:cNvSpPr/>
            <p:nvPr/>
          </p:nvSpPr>
          <p:spPr>
            <a:xfrm>
              <a:off x="0" y="528"/>
              <a:ext cx="5760" cy="3792"/>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95300" lvl="0" indent="-495300" algn="just" eaLnBrk="1" hangingPunct="1">
                <a:lnSpc>
                  <a:spcPct val="90000"/>
                </a:lnSpc>
                <a:spcAft>
                  <a:spcPct val="50000"/>
                </a:spcAft>
                <a:buClrTx/>
                <a:buSzPct val="100000"/>
                <a:buFont typeface="Arial" panose="020B0604020202020204" pitchFamily="34" charset="0"/>
                <a:buNone/>
              </a:pPr>
              <a:r>
                <a:rPr lang="en-US" altLang="zh-CN" sz="2800" b="0" dirty="0">
                  <a:ea typeface="楷体_GB2312" pitchFamily="49" charset="-122"/>
                </a:rPr>
                <a:t>	f(2,1) 	= f(1, f(2,0))	</a:t>
              </a:r>
            </a:p>
            <a:p>
              <a:pPr marL="495300" lvl="0" indent="-495300" algn="just" eaLnBrk="1" hangingPunct="1">
                <a:lnSpc>
                  <a:spcPct val="90000"/>
                </a:lnSpc>
                <a:spcAft>
                  <a:spcPct val="50000"/>
                </a:spcAft>
                <a:buClrTx/>
                <a:buSzPct val="100000"/>
                <a:buFont typeface="Arial" panose="020B0604020202020204" pitchFamily="34" charset="0"/>
                <a:buNone/>
              </a:pPr>
              <a:r>
                <a:rPr lang="en-US" altLang="zh-CN" sz="2800" b="0" dirty="0">
                  <a:ea typeface="楷体_GB2312" pitchFamily="49" charset="-122"/>
                </a:rPr>
                <a:t>			= f(1, 3)</a:t>
              </a:r>
            </a:p>
            <a:p>
              <a:pPr marL="495300" lvl="0" indent="-495300" algn="just" eaLnBrk="1" hangingPunct="1">
                <a:lnSpc>
                  <a:spcPct val="90000"/>
                </a:lnSpc>
                <a:spcAft>
                  <a:spcPct val="50000"/>
                </a:spcAft>
                <a:buClrTx/>
                <a:buSzPct val="100000"/>
                <a:buFont typeface="Arial" panose="020B0604020202020204" pitchFamily="34" charset="0"/>
                <a:buNone/>
              </a:pPr>
              <a:r>
                <a:rPr lang="en-US" altLang="zh-CN" sz="2800" b="0" dirty="0">
                  <a:ea typeface="楷体_GB2312" pitchFamily="49" charset="-122"/>
                </a:rPr>
                <a:t>			= f(0, f(1,2))</a:t>
              </a:r>
            </a:p>
            <a:p>
              <a:pPr marL="495300" lvl="0" indent="-495300" algn="just" eaLnBrk="1" hangingPunct="1">
                <a:lnSpc>
                  <a:spcPct val="90000"/>
                </a:lnSpc>
                <a:spcAft>
                  <a:spcPct val="50000"/>
                </a:spcAft>
                <a:buClrTx/>
                <a:buSzPct val="100000"/>
                <a:buFont typeface="Arial" panose="020B0604020202020204" pitchFamily="34" charset="0"/>
                <a:buNone/>
              </a:pPr>
              <a:r>
                <a:rPr lang="en-US" altLang="zh-CN" sz="2800" b="0" dirty="0">
                  <a:ea typeface="楷体_GB2312" pitchFamily="49" charset="-122"/>
                </a:rPr>
                <a:t>			= f(0, f(0, f(1,1))</a:t>
              </a:r>
            </a:p>
            <a:p>
              <a:pPr marL="495300" lvl="0" indent="-495300" algn="just" eaLnBrk="1" hangingPunct="1">
                <a:lnSpc>
                  <a:spcPct val="90000"/>
                </a:lnSpc>
                <a:spcAft>
                  <a:spcPct val="50000"/>
                </a:spcAft>
                <a:buClrTx/>
                <a:buSzPct val="100000"/>
                <a:buFont typeface="Arial" panose="020B0604020202020204" pitchFamily="34" charset="0"/>
                <a:buNone/>
              </a:pPr>
              <a:r>
                <a:rPr lang="en-US" altLang="zh-CN" sz="2800" b="0" dirty="0">
                  <a:ea typeface="楷体_GB2312" pitchFamily="49" charset="-122"/>
                </a:rPr>
                <a:t>			= f(0, f(0, f(0, f(1,0))</a:t>
              </a:r>
            </a:p>
            <a:p>
              <a:pPr marL="495300" lvl="0" indent="-495300" algn="just" eaLnBrk="1" hangingPunct="1">
                <a:lnSpc>
                  <a:spcPct val="90000"/>
                </a:lnSpc>
                <a:spcAft>
                  <a:spcPct val="50000"/>
                </a:spcAft>
                <a:buClrTx/>
                <a:buSzPct val="100000"/>
                <a:buFont typeface="Arial" panose="020B0604020202020204" pitchFamily="34" charset="0"/>
                <a:buNone/>
              </a:pPr>
              <a:r>
                <a:rPr lang="en-US" altLang="zh-CN" sz="2800" b="0" dirty="0">
                  <a:ea typeface="楷体_GB2312" pitchFamily="49" charset="-122"/>
                </a:rPr>
                <a:t>			= f(0, f(0, f(0, 2)))</a:t>
              </a:r>
            </a:p>
            <a:p>
              <a:pPr marL="495300" lvl="0" indent="-495300" algn="just" eaLnBrk="1" hangingPunct="1">
                <a:lnSpc>
                  <a:spcPct val="90000"/>
                </a:lnSpc>
                <a:spcAft>
                  <a:spcPct val="50000"/>
                </a:spcAft>
                <a:buClrTx/>
                <a:buSzPct val="100000"/>
                <a:buFont typeface="Arial" panose="020B0604020202020204" pitchFamily="34" charset="0"/>
                <a:buNone/>
              </a:pPr>
              <a:r>
                <a:rPr lang="en-US" altLang="zh-CN" sz="2800" b="0" dirty="0">
                  <a:ea typeface="楷体_GB2312" pitchFamily="49" charset="-122"/>
                </a:rPr>
                <a:t>			= f(0, f(0, 3))</a:t>
              </a:r>
            </a:p>
            <a:p>
              <a:pPr marL="495300" lvl="0" indent="-495300" algn="just" eaLnBrk="1" hangingPunct="1">
                <a:lnSpc>
                  <a:spcPct val="90000"/>
                </a:lnSpc>
                <a:spcAft>
                  <a:spcPct val="50000"/>
                </a:spcAft>
                <a:buClrTx/>
                <a:buSzPct val="100000"/>
                <a:buFont typeface="Arial" panose="020B0604020202020204" pitchFamily="34" charset="0"/>
                <a:buNone/>
              </a:pPr>
              <a:r>
                <a:rPr lang="en-US" altLang="zh-CN" sz="2800" b="0" dirty="0">
                  <a:ea typeface="楷体_GB2312" pitchFamily="49" charset="-122"/>
                </a:rPr>
                <a:t>			= f(0, 4)</a:t>
              </a:r>
            </a:p>
            <a:p>
              <a:pPr marL="495300" lvl="0" indent="-495300" algn="just" eaLnBrk="1" hangingPunct="1">
                <a:lnSpc>
                  <a:spcPct val="90000"/>
                </a:lnSpc>
                <a:spcAft>
                  <a:spcPct val="50000"/>
                </a:spcAft>
                <a:buClrTx/>
                <a:buSzPct val="100000"/>
                <a:buFont typeface="Arial" panose="020B0604020202020204" pitchFamily="34" charset="0"/>
                <a:buNone/>
              </a:pPr>
              <a:r>
                <a:rPr lang="en-US" altLang="zh-CN" sz="2800" b="0" dirty="0">
                  <a:ea typeface="楷体_GB2312" pitchFamily="49" charset="-122"/>
                </a:rPr>
                <a:t>			= 5</a:t>
              </a:r>
            </a:p>
          </p:txBody>
        </p:sp>
        <p:grpSp>
          <p:nvGrpSpPr>
            <p:cNvPr id="46086" name="Group 11"/>
            <p:cNvGrpSpPr/>
            <p:nvPr/>
          </p:nvGrpSpPr>
          <p:grpSpPr>
            <a:xfrm>
              <a:off x="2736" y="191"/>
              <a:ext cx="3168" cy="1297"/>
              <a:chOff x="2784" y="144"/>
              <a:chExt cx="3168" cy="1297"/>
            </a:xfrm>
          </p:grpSpPr>
          <p:sp>
            <p:nvSpPr>
              <p:cNvPr id="46091" name="Text Box 12"/>
              <p:cNvSpPr txBox="1"/>
              <p:nvPr/>
            </p:nvSpPr>
            <p:spPr>
              <a:xfrm>
                <a:off x="2784" y="144"/>
                <a:ext cx="1104" cy="32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en-US" altLang="zh-CN" sz="2800" b="0" dirty="0">
                    <a:solidFill>
                      <a:srgbClr val="0000FF"/>
                    </a:solidFill>
                  </a:rPr>
                  <a:t>f(m,n) =</a:t>
                </a:r>
                <a:r>
                  <a:rPr lang="en-US" altLang="zh-CN" sz="2800" b="0" dirty="0"/>
                  <a:t> </a:t>
                </a:r>
              </a:p>
            </p:txBody>
          </p:sp>
          <p:sp>
            <p:nvSpPr>
              <p:cNvPr id="46092" name="Text Box 13"/>
              <p:cNvSpPr txBox="1"/>
              <p:nvPr/>
            </p:nvSpPr>
            <p:spPr>
              <a:xfrm>
                <a:off x="3024" y="576"/>
                <a:ext cx="2928" cy="8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en-US" altLang="zh-CN" sz="2800" b="0" dirty="0">
                    <a:solidFill>
                      <a:srgbClr val="0000FF"/>
                    </a:solidFill>
                  </a:rPr>
                  <a:t>m+n+1		m*n = 0</a:t>
                </a:r>
              </a:p>
              <a:p>
                <a:pPr marL="0" lvl="0" indent="0" eaLnBrk="1" hangingPunct="1">
                  <a:spcBef>
                    <a:spcPct val="0"/>
                  </a:spcBef>
                  <a:buClrTx/>
                  <a:buSzPct val="100000"/>
                  <a:buFont typeface="Arial" panose="020B0604020202020204" pitchFamily="34" charset="0"/>
                  <a:buNone/>
                </a:pPr>
                <a:endParaRPr lang="en-US" altLang="zh-CN" sz="2800" b="0" dirty="0">
                  <a:solidFill>
                    <a:srgbClr val="0000FF"/>
                  </a:solidFill>
                </a:endParaRPr>
              </a:p>
              <a:p>
                <a:pPr marL="0" lvl="0" indent="0" eaLnBrk="1" hangingPunct="1">
                  <a:spcBef>
                    <a:spcPct val="0"/>
                  </a:spcBef>
                  <a:buClrTx/>
                  <a:buSzPct val="100000"/>
                  <a:buFont typeface="Arial" panose="020B0604020202020204" pitchFamily="34" charset="0"/>
                  <a:buNone/>
                </a:pPr>
                <a:r>
                  <a:rPr lang="en-US" altLang="zh-CN" sz="2800" b="0" dirty="0">
                    <a:solidFill>
                      <a:srgbClr val="0000FF"/>
                    </a:solidFill>
                  </a:rPr>
                  <a:t>f(m-1, f(m, n-1))	m*n </a:t>
                </a:r>
                <a:r>
                  <a:rPr lang="en-US" altLang="zh-CN" sz="2800" b="0" dirty="0">
                    <a:solidFill>
                      <a:srgbClr val="0000FF"/>
                    </a:solidFill>
                    <a:ea typeface="宋体-方正超大字符集"/>
                  </a:rPr>
                  <a:t>≠</a:t>
                </a:r>
                <a:r>
                  <a:rPr lang="en-US" altLang="zh-CN" sz="2800" b="0" dirty="0">
                    <a:solidFill>
                      <a:srgbClr val="0000FF"/>
                    </a:solidFill>
                  </a:rPr>
                  <a:t> 0</a:t>
                </a:r>
              </a:p>
            </p:txBody>
          </p:sp>
          <p:sp>
            <p:nvSpPr>
              <p:cNvPr id="46093" name="AutoShape 14"/>
              <p:cNvSpPr/>
              <p:nvPr/>
            </p:nvSpPr>
            <p:spPr>
              <a:xfrm>
                <a:off x="2928" y="768"/>
                <a:ext cx="48" cy="576"/>
              </a:xfrm>
              <a:prstGeom prst="leftBrace">
                <a:avLst>
                  <a:gd name="adj1" fmla="val 100000"/>
                  <a:gd name="adj2" fmla="val 50000"/>
                </a:avLst>
              </a:prstGeom>
              <a:noFill/>
              <a:ln w="9525" cap="flat" cmpd="sng">
                <a:solidFill>
                  <a:srgbClr val="0000FF"/>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en-US" sz="1800" b="0" dirty="0"/>
              </a:p>
            </p:txBody>
          </p:sp>
        </p:grpSp>
        <p:sp>
          <p:nvSpPr>
            <p:cNvPr id="46087" name="Rectangle 15"/>
            <p:cNvSpPr/>
            <p:nvPr/>
          </p:nvSpPr>
          <p:spPr>
            <a:xfrm>
              <a:off x="3264" y="2304"/>
              <a:ext cx="2496" cy="1248"/>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95300" lvl="0" indent="-495300" algn="just" eaLnBrk="1" hangingPunct="1">
                <a:spcBef>
                  <a:spcPct val="0"/>
                </a:spcBef>
                <a:spcAft>
                  <a:spcPct val="50000"/>
                </a:spcAft>
                <a:buClrTx/>
                <a:buSzPct val="100000"/>
                <a:buFont typeface="Arial" panose="020B0604020202020204" pitchFamily="34" charset="0"/>
                <a:buNone/>
              </a:pPr>
              <a:r>
                <a:rPr lang="zh-CN" altLang="en-US" sz="2800" b="0" dirty="0">
                  <a:solidFill>
                    <a:srgbClr val="CC0000"/>
                  </a:solidFill>
                  <a:ea typeface="楷体_GB2312" pitchFamily="49" charset="-122"/>
                </a:rPr>
                <a:t>每次处理内层</a:t>
              </a:r>
              <a:r>
                <a:rPr lang="en-US" altLang="zh-CN" sz="2800" b="0" dirty="0">
                  <a:solidFill>
                    <a:srgbClr val="CC0000"/>
                  </a:solidFill>
                  <a:ea typeface="楷体_GB2312" pitchFamily="49" charset="-122"/>
                </a:rPr>
                <a:t>f(m,n)</a:t>
              </a:r>
              <a:r>
                <a:rPr lang="zh-CN" altLang="en-US" sz="2800" b="0" dirty="0">
                  <a:solidFill>
                    <a:srgbClr val="CC0000"/>
                  </a:solidFill>
                  <a:ea typeface="楷体_GB2312" pitchFamily="49" charset="-122"/>
                </a:rPr>
                <a:t>。</a:t>
              </a:r>
            </a:p>
            <a:p>
              <a:pPr marL="495300" lvl="0" indent="-495300" algn="just" eaLnBrk="1" hangingPunct="1">
                <a:spcBef>
                  <a:spcPct val="0"/>
                </a:spcBef>
                <a:spcAft>
                  <a:spcPct val="50000"/>
                </a:spcAft>
                <a:buClrTx/>
                <a:buSzPct val="100000"/>
                <a:buFont typeface="Arial" panose="020B0604020202020204" pitchFamily="34" charset="0"/>
                <a:buNone/>
              </a:pPr>
              <a:r>
                <a:rPr lang="zh-CN" altLang="en-US" sz="2800" b="0" dirty="0">
                  <a:solidFill>
                    <a:srgbClr val="CC0000"/>
                  </a:solidFill>
                  <a:ea typeface="楷体_GB2312" pitchFamily="49" charset="-122"/>
                </a:rPr>
                <a:t>所以，右边相当于一个</a:t>
              </a:r>
            </a:p>
            <a:p>
              <a:pPr marL="495300" lvl="0" indent="-495300" algn="just" eaLnBrk="1" hangingPunct="1">
                <a:spcBef>
                  <a:spcPct val="0"/>
                </a:spcBef>
                <a:spcAft>
                  <a:spcPct val="50000"/>
                </a:spcAft>
                <a:buClrTx/>
                <a:buSzPct val="100000"/>
                <a:buFont typeface="Arial" panose="020B0604020202020204" pitchFamily="34" charset="0"/>
                <a:buNone/>
              </a:pPr>
              <a:r>
                <a:rPr lang="zh-CN" altLang="en-US" sz="2800" b="0" dirty="0">
                  <a:solidFill>
                    <a:srgbClr val="CC0000"/>
                  </a:solidFill>
                  <a:ea typeface="楷体_GB2312" pitchFamily="49" charset="-122"/>
                </a:rPr>
                <a:t>不断伸缩的数据栈。</a:t>
              </a:r>
            </a:p>
          </p:txBody>
        </p:sp>
        <p:grpSp>
          <p:nvGrpSpPr>
            <p:cNvPr id="46088" name="Group 16"/>
            <p:cNvGrpSpPr/>
            <p:nvPr/>
          </p:nvGrpSpPr>
          <p:grpSpPr>
            <a:xfrm>
              <a:off x="1776" y="816"/>
              <a:ext cx="480" cy="144"/>
              <a:chOff x="1776" y="816"/>
              <a:chExt cx="480" cy="144"/>
            </a:xfrm>
          </p:grpSpPr>
          <p:sp>
            <p:nvSpPr>
              <p:cNvPr id="46089" name="Line 17"/>
              <p:cNvSpPr/>
              <p:nvPr/>
            </p:nvSpPr>
            <p:spPr>
              <a:xfrm>
                <a:off x="1776" y="816"/>
                <a:ext cx="480" cy="0"/>
              </a:xfrm>
              <a:prstGeom prst="line">
                <a:avLst/>
              </a:prstGeom>
              <a:ln w="28575" cap="flat" cmpd="sng">
                <a:solidFill>
                  <a:srgbClr val="009900"/>
                </a:solidFill>
                <a:prstDash val="solid"/>
                <a:headEnd type="none" w="med" len="med"/>
                <a:tailEnd type="none" w="med" len="med"/>
              </a:ln>
            </p:spPr>
          </p:sp>
          <p:sp>
            <p:nvSpPr>
              <p:cNvPr id="46090" name="Line 18"/>
              <p:cNvSpPr/>
              <p:nvPr/>
            </p:nvSpPr>
            <p:spPr>
              <a:xfrm flipH="1">
                <a:off x="1824" y="816"/>
                <a:ext cx="144" cy="144"/>
              </a:xfrm>
              <a:prstGeom prst="line">
                <a:avLst/>
              </a:prstGeom>
              <a:ln w="28575" cap="flat" cmpd="sng">
                <a:solidFill>
                  <a:srgbClr val="009900"/>
                </a:solidFill>
                <a:prstDash val="solid"/>
                <a:headEnd type="none" w="med" len="med"/>
                <a:tailEnd type="triangle" w="med" len="med"/>
              </a:ln>
            </p:spPr>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a:xfrm>
            <a:off x="0" y="228600"/>
            <a:ext cx="9144000" cy="515938"/>
          </a:xfrm>
        </p:spPr>
        <p:txBody>
          <a:bodyPr vert="horz" wrap="square" lIns="91440" tIns="45720" rIns="91440" bIns="45720" anchor="t"/>
          <a:lstStyle/>
          <a:p>
            <a:pPr eaLnBrk="1" hangingPunct="1"/>
            <a:r>
              <a:rPr lang="en-US" altLang="zh-CN" dirty="0">
                <a:solidFill>
                  <a:srgbClr val="008080"/>
                </a:solidFill>
                <a:latin typeface="华文新魏" panose="02010800040101010101" pitchFamily="2" charset="-122"/>
              </a:rPr>
              <a:t>4.3.3  </a:t>
            </a:r>
            <a:r>
              <a:rPr lang="zh-CN" altLang="en-US" dirty="0">
                <a:solidFill>
                  <a:srgbClr val="008080"/>
                </a:solidFill>
                <a:latin typeface="华文新魏" panose="02010800040101010101" pitchFamily="2" charset="-122"/>
              </a:rPr>
              <a:t>递归转换为非递归</a:t>
            </a:r>
          </a:p>
        </p:txBody>
      </p:sp>
      <p:sp>
        <p:nvSpPr>
          <p:cNvPr id="47107" name="Rectangle 3"/>
          <p:cNvSpPr/>
          <p:nvPr/>
        </p:nvSpPr>
        <p:spPr>
          <a:xfrm>
            <a:off x="0" y="773113"/>
            <a:ext cx="8839200" cy="23622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lnSpc>
                <a:spcPct val="90000"/>
              </a:lnSpc>
              <a:spcBef>
                <a:spcPct val="50000"/>
              </a:spcBef>
              <a:buClrTx/>
              <a:buSzPct val="100000"/>
              <a:buAutoNum type="arabicPeriod"/>
            </a:pPr>
            <a:r>
              <a:rPr lang="zh-CN" altLang="en-US" dirty="0">
                <a:ea typeface="华文新魏" panose="02010800040101010101" pitchFamily="2" charset="-122"/>
              </a:rPr>
              <a:t>转换原因</a:t>
            </a:r>
          </a:p>
          <a:p>
            <a:pPr marL="457200" lvl="0" indent="-457200" algn="just" eaLnBrk="1" hangingPunct="1">
              <a:lnSpc>
                <a:spcPct val="90000"/>
              </a:lnSpc>
              <a:spcBef>
                <a:spcPct val="215000"/>
              </a:spcBef>
              <a:buClrTx/>
              <a:buSzPct val="100000"/>
              <a:buAutoNum type="arabicPeriod"/>
            </a:pPr>
            <a:r>
              <a:rPr lang="zh-CN" altLang="en-US" dirty="0">
                <a:ea typeface="华文新魏" panose="02010800040101010101" pitchFamily="2" charset="-122"/>
              </a:rPr>
              <a:t>转换方法</a:t>
            </a:r>
          </a:p>
        </p:txBody>
      </p:sp>
      <p:sp>
        <p:nvSpPr>
          <p:cNvPr id="47108" name="Rectangle 4"/>
          <p:cNvSpPr/>
          <p:nvPr/>
        </p:nvSpPr>
        <p:spPr>
          <a:xfrm>
            <a:off x="0" y="1268413"/>
            <a:ext cx="9144000" cy="28956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1409700" lvl="2" indent="-495300" algn="just" eaLnBrk="1" hangingPunct="1">
              <a:buClrTx/>
              <a:buSzPct val="100000"/>
              <a:buChar char="•"/>
            </a:pPr>
            <a:r>
              <a:rPr lang="zh-CN" altLang="en-US" sz="2400" dirty="0">
                <a:ea typeface="楷体_GB2312" pitchFamily="49" charset="-122"/>
              </a:rPr>
              <a:t>递归算法的时间效率通常比较差。</a:t>
            </a:r>
          </a:p>
          <a:p>
            <a:pPr marL="1409700" lvl="2" indent="-495300" algn="just" eaLnBrk="1" hangingPunct="1">
              <a:buClrTx/>
              <a:buSzPct val="100000"/>
              <a:buChar char="•"/>
            </a:pPr>
            <a:r>
              <a:rPr lang="zh-CN" altLang="en-US" sz="2400" dirty="0">
                <a:ea typeface="楷体_GB2312" pitchFamily="49" charset="-122"/>
              </a:rPr>
              <a:t>有些计算机语言不支持递归功能。</a:t>
            </a:r>
            <a:endParaRPr lang="zh-CN" altLang="en-US" sz="2400" dirty="0">
              <a:solidFill>
                <a:srgbClr val="CC0000"/>
              </a:solidFill>
              <a:ea typeface="楷体_GB2312" pitchFamily="49" charset="-122"/>
            </a:endParaRPr>
          </a:p>
        </p:txBody>
      </p:sp>
      <p:sp>
        <p:nvSpPr>
          <p:cNvPr id="373765" name="Rectangle 5"/>
          <p:cNvSpPr/>
          <p:nvPr/>
        </p:nvSpPr>
        <p:spPr>
          <a:xfrm>
            <a:off x="0" y="2663825"/>
            <a:ext cx="9144000" cy="9144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1409700" lvl="2" indent="-495300" algn="just" eaLnBrk="1" hangingPunct="1">
              <a:buClrTx/>
              <a:buSzPct val="100000"/>
              <a:buChar char="•"/>
            </a:pPr>
            <a:r>
              <a:rPr lang="zh-CN" altLang="en-US" sz="2400" dirty="0">
                <a:ea typeface="楷体_GB2312" pitchFamily="49" charset="-122"/>
              </a:rPr>
              <a:t>对于尾递归和单向递归的算法，可用循环结构的算法来替代；</a:t>
            </a:r>
          </a:p>
        </p:txBody>
      </p:sp>
      <p:sp>
        <p:nvSpPr>
          <p:cNvPr id="373766" name="Rectangle 6"/>
          <p:cNvSpPr/>
          <p:nvPr/>
        </p:nvSpPr>
        <p:spPr>
          <a:xfrm>
            <a:off x="0" y="3608388"/>
            <a:ext cx="9144000" cy="9144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1409700" lvl="2" indent="-495300" algn="just" eaLnBrk="1" hangingPunct="1">
              <a:buClrTx/>
              <a:buSzPct val="100000"/>
              <a:buChar char="•"/>
            </a:pPr>
            <a:r>
              <a:rPr lang="zh-CN" altLang="en-US" sz="2800" dirty="0">
                <a:ea typeface="楷体_GB2312" pitchFamily="49" charset="-122"/>
              </a:rPr>
              <a:t>用栈模拟系统运行时的工作纪录，保存有关的信息，从而用非递归算法来模拟递归算法。</a:t>
            </a:r>
          </a:p>
        </p:txBody>
      </p:sp>
      <p:sp>
        <p:nvSpPr>
          <p:cNvPr id="373767" name="Rectangle 7"/>
          <p:cNvSpPr/>
          <p:nvPr/>
        </p:nvSpPr>
        <p:spPr>
          <a:xfrm>
            <a:off x="0" y="3657600"/>
            <a:ext cx="9144000" cy="13716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95300" lvl="0" indent="-495300" algn="just" eaLnBrk="1" hangingPunct="1">
              <a:buClrTx/>
              <a:buSzPct val="100000"/>
              <a:buFont typeface="Arial" panose="020B0604020202020204" pitchFamily="34" charset="0"/>
              <a:buNone/>
            </a:pPr>
            <a:r>
              <a:rPr lang="en-US" altLang="zh-CN" sz="1800" b="0" dirty="0">
                <a:ea typeface="楷体_GB2312" pitchFamily="49" charset="-122"/>
              </a:rPr>
              <a:t>		</a:t>
            </a:r>
            <a:r>
              <a:rPr lang="zh-CN" altLang="en-US" sz="1800" dirty="0">
                <a:solidFill>
                  <a:srgbClr val="CC0000"/>
                </a:solidFill>
                <a:ea typeface="楷体_GB2312" pitchFamily="49" charset="-122"/>
              </a:rPr>
              <a:t>尾递归</a:t>
            </a:r>
            <a:r>
              <a:rPr lang="zh-CN" altLang="en-US" sz="1800" b="0" dirty="0">
                <a:solidFill>
                  <a:srgbClr val="CC0000"/>
                </a:solidFill>
                <a:ea typeface="楷体_GB2312" pitchFamily="49" charset="-122"/>
              </a:rPr>
              <a:t>是指在递归算法的函数中，递归调用语句只有一个，而且是处在函数的最后。</a:t>
            </a:r>
          </a:p>
          <a:p>
            <a:pPr marL="495300" lvl="0" indent="-495300" algn="just" eaLnBrk="1" hangingPunct="1">
              <a:buClrTx/>
              <a:buSzPct val="100000"/>
              <a:buFont typeface="Arial" panose="020B0604020202020204" pitchFamily="34" charset="0"/>
              <a:buNone/>
            </a:pPr>
            <a:r>
              <a:rPr lang="zh-CN" altLang="en-US" sz="1800" b="0" dirty="0">
                <a:solidFill>
                  <a:srgbClr val="CC0000"/>
                </a:solidFill>
                <a:ea typeface="楷体_GB2312" pitchFamily="49" charset="-122"/>
              </a:rPr>
              <a:t>		如求解阶乘的函数：</a:t>
            </a:r>
            <a:endParaRPr lang="zh-CN" altLang="en-US" sz="1800" b="0" dirty="0">
              <a:ea typeface="楷体_GB2312" pitchFamily="49" charset="-122"/>
            </a:endParaRPr>
          </a:p>
        </p:txBody>
      </p:sp>
      <p:grpSp>
        <p:nvGrpSpPr>
          <p:cNvPr id="2" name="Group 8"/>
          <p:cNvGrpSpPr/>
          <p:nvPr/>
        </p:nvGrpSpPr>
        <p:grpSpPr>
          <a:xfrm>
            <a:off x="341313" y="3352800"/>
            <a:ext cx="8077200" cy="3505200"/>
            <a:chOff x="240" y="624"/>
            <a:chExt cx="5088" cy="2208"/>
          </a:xfrm>
        </p:grpSpPr>
        <p:sp>
          <p:nvSpPr>
            <p:cNvPr id="47127" name="Rectangle 9"/>
            <p:cNvSpPr/>
            <p:nvPr/>
          </p:nvSpPr>
          <p:spPr>
            <a:xfrm>
              <a:off x="240" y="624"/>
              <a:ext cx="2544" cy="2208"/>
            </a:xfrm>
            <a:prstGeom prst="rect">
              <a:avLst/>
            </a:prstGeom>
            <a:noFill/>
            <a:ln w="9525" cap="flat" cmpd="sng">
              <a:solidFill>
                <a:srgbClr val="33CCFF"/>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95300" lvl="0" indent="-495300" algn="just" eaLnBrk="1" hangingPunct="1">
                <a:buClrTx/>
                <a:buSzPct val="100000"/>
                <a:buFont typeface="Arial" panose="020B0604020202020204" pitchFamily="34" charset="0"/>
                <a:buNone/>
              </a:pPr>
              <a:r>
                <a:rPr lang="zh-CN" altLang="en-US" sz="1800" b="0" dirty="0">
                  <a:solidFill>
                    <a:srgbClr val="CC0000"/>
                  </a:solidFill>
                  <a:ea typeface="楷体_GB2312" pitchFamily="49" charset="-122"/>
                </a:rPr>
                <a:t>非递归算法</a:t>
              </a:r>
              <a:endParaRPr lang="zh-CN" altLang="en-US" sz="1800" dirty="0">
                <a:ea typeface="楷体_GB2312" pitchFamily="49" charset="-122"/>
              </a:endParaRPr>
            </a:p>
            <a:p>
              <a:pPr marL="495300" lvl="0" indent="-495300" algn="just" eaLnBrk="1" hangingPunct="1">
                <a:lnSpc>
                  <a:spcPct val="110000"/>
                </a:lnSpc>
                <a:spcBef>
                  <a:spcPct val="50000"/>
                </a:spcBef>
                <a:buClrTx/>
                <a:buSzPct val="100000"/>
                <a:buFont typeface="Arial" panose="020B0604020202020204" pitchFamily="34" charset="0"/>
                <a:buNone/>
              </a:pPr>
              <a:r>
                <a:rPr lang="en-US" altLang="zh-CN" sz="1800" dirty="0">
                  <a:ea typeface="楷体_GB2312" pitchFamily="49" charset="-122"/>
                </a:rPr>
                <a:t>long</a:t>
              </a:r>
              <a:r>
                <a:rPr lang="en-US" altLang="zh-CN" sz="1800" b="0" dirty="0">
                  <a:ea typeface="楷体_GB2312" pitchFamily="49" charset="-122"/>
                </a:rPr>
                <a:t> fact(</a:t>
              </a:r>
              <a:r>
                <a:rPr lang="en-US" altLang="zh-CN" sz="1800" dirty="0">
                  <a:ea typeface="楷体_GB2312" pitchFamily="49" charset="-122"/>
                </a:rPr>
                <a:t>int</a:t>
              </a:r>
              <a:r>
                <a:rPr lang="en-US" altLang="zh-CN" sz="1800" b="0" dirty="0">
                  <a:ea typeface="楷体_GB2312" pitchFamily="49" charset="-122"/>
                </a:rPr>
                <a:t> n) {</a:t>
              </a:r>
            </a:p>
            <a:p>
              <a:pPr marL="495300" lvl="0" indent="-495300" algn="just" eaLnBrk="1" hangingPunct="1">
                <a:lnSpc>
                  <a:spcPct val="110000"/>
                </a:lnSpc>
                <a:buClrTx/>
                <a:buSzPct val="100000"/>
                <a:buFont typeface="Arial" panose="020B0604020202020204" pitchFamily="34" charset="0"/>
                <a:buNone/>
              </a:pPr>
              <a:r>
                <a:rPr lang="en-US" altLang="zh-CN" sz="1800" b="0" dirty="0">
                  <a:ea typeface="楷体_GB2312" pitchFamily="49" charset="-122"/>
                </a:rPr>
                <a:t>     </a:t>
              </a:r>
              <a:r>
                <a:rPr lang="en-US" altLang="zh-CN" sz="1800" dirty="0">
                  <a:ea typeface="楷体_GB2312" pitchFamily="49" charset="-122"/>
                </a:rPr>
                <a:t> int</a:t>
              </a:r>
              <a:r>
                <a:rPr lang="en-US" altLang="zh-CN" sz="1800" b="0" dirty="0">
                  <a:ea typeface="楷体_GB2312" pitchFamily="49" charset="-122"/>
                </a:rPr>
                <a:t> product = 1;</a:t>
              </a:r>
            </a:p>
            <a:p>
              <a:pPr marL="495300" lvl="0" indent="-495300" algn="just" eaLnBrk="1" hangingPunct="1">
                <a:lnSpc>
                  <a:spcPct val="110000"/>
                </a:lnSpc>
                <a:buClrTx/>
                <a:buSzPct val="100000"/>
                <a:buFont typeface="Arial" panose="020B0604020202020204" pitchFamily="34" charset="0"/>
                <a:buNone/>
              </a:pPr>
              <a:r>
                <a:rPr lang="en-US" altLang="zh-CN" sz="1800" b="0" dirty="0">
                  <a:ea typeface="楷体_GB2312" pitchFamily="49" charset="-122"/>
                </a:rPr>
                <a:t>      </a:t>
              </a:r>
              <a:r>
                <a:rPr lang="en-US" altLang="zh-CN" sz="1800" dirty="0">
                  <a:ea typeface="楷体_GB2312" pitchFamily="49" charset="-122"/>
                </a:rPr>
                <a:t>for</a:t>
              </a:r>
              <a:r>
                <a:rPr lang="en-US" altLang="zh-CN" sz="1800" b="0" dirty="0">
                  <a:ea typeface="楷体_GB2312" pitchFamily="49" charset="-122"/>
                </a:rPr>
                <a:t> (</a:t>
              </a:r>
              <a:r>
                <a:rPr lang="en-US" altLang="zh-CN" sz="1800" dirty="0">
                  <a:ea typeface="楷体_GB2312" pitchFamily="49" charset="-122"/>
                </a:rPr>
                <a:t>int</a:t>
              </a:r>
              <a:r>
                <a:rPr lang="en-US" altLang="zh-CN" sz="1800" b="0" dirty="0">
                  <a:ea typeface="楷体_GB2312" pitchFamily="49" charset="-122"/>
                </a:rPr>
                <a:t> i=1; i&lt;=n; i++)</a:t>
              </a:r>
            </a:p>
            <a:p>
              <a:pPr marL="495300" lvl="0" indent="-495300" algn="just" eaLnBrk="1" hangingPunct="1">
                <a:lnSpc>
                  <a:spcPct val="110000"/>
                </a:lnSpc>
                <a:buClrTx/>
                <a:buSzPct val="100000"/>
                <a:buFont typeface="Arial" panose="020B0604020202020204" pitchFamily="34" charset="0"/>
                <a:buNone/>
              </a:pPr>
              <a:r>
                <a:rPr lang="en-US" altLang="zh-CN" sz="1800" b="0" dirty="0">
                  <a:ea typeface="楷体_GB2312" pitchFamily="49" charset="-122"/>
                </a:rPr>
                <a:t>        	product = product</a:t>
              </a:r>
              <a:r>
                <a:rPr lang="en-US" altLang="zh-CN" sz="1800" b="0" dirty="0">
                  <a:ea typeface="楷体_GB2312" pitchFamily="49" charset="-122"/>
                  <a:sym typeface="Symbol" panose="05050102010706020507" pitchFamily="18" charset="2"/>
                </a:rPr>
                <a:t></a:t>
              </a:r>
              <a:r>
                <a:rPr lang="en-US" altLang="zh-CN" sz="1800" b="0" dirty="0">
                  <a:ea typeface="楷体_GB2312" pitchFamily="49" charset="-122"/>
                </a:rPr>
                <a:t>i;</a:t>
              </a:r>
            </a:p>
            <a:p>
              <a:pPr marL="495300" lvl="0" indent="-495300" algn="just" eaLnBrk="1" hangingPunct="1">
                <a:lnSpc>
                  <a:spcPct val="110000"/>
                </a:lnSpc>
                <a:buClrTx/>
                <a:buSzPct val="100000"/>
                <a:buFont typeface="Arial" panose="020B0604020202020204" pitchFamily="34" charset="0"/>
                <a:buNone/>
              </a:pPr>
              <a:r>
                <a:rPr lang="en-US" altLang="zh-CN" sz="1800" b="0" dirty="0">
                  <a:ea typeface="楷体_GB2312" pitchFamily="49" charset="-122"/>
                </a:rPr>
                <a:t>      </a:t>
              </a:r>
              <a:r>
                <a:rPr lang="en-US" altLang="zh-CN" sz="1800" dirty="0">
                  <a:ea typeface="楷体_GB2312" pitchFamily="49" charset="-122"/>
                </a:rPr>
                <a:t>return</a:t>
              </a:r>
              <a:r>
                <a:rPr lang="en-US" altLang="zh-CN" sz="1800" b="0" dirty="0">
                  <a:ea typeface="楷体_GB2312" pitchFamily="49" charset="-122"/>
                </a:rPr>
                <a:t> product</a:t>
              </a:r>
            </a:p>
            <a:p>
              <a:pPr marL="495300" lvl="0" indent="-495300" algn="just" eaLnBrk="1" hangingPunct="1">
                <a:lnSpc>
                  <a:spcPct val="110000"/>
                </a:lnSpc>
                <a:buClrTx/>
                <a:buSzPct val="100000"/>
                <a:buFont typeface="Arial" panose="020B0604020202020204" pitchFamily="34" charset="0"/>
                <a:buNone/>
              </a:pPr>
              <a:r>
                <a:rPr lang="en-US" altLang="zh-CN" sz="1800" b="0" dirty="0">
                  <a:ea typeface="楷体_GB2312" pitchFamily="49" charset="-122"/>
                </a:rPr>
                <a:t>}</a:t>
              </a:r>
            </a:p>
          </p:txBody>
        </p:sp>
        <p:sp>
          <p:nvSpPr>
            <p:cNvPr id="47128" name="Rectangle 10"/>
            <p:cNvSpPr/>
            <p:nvPr/>
          </p:nvSpPr>
          <p:spPr>
            <a:xfrm>
              <a:off x="2784" y="624"/>
              <a:ext cx="2544" cy="2208"/>
            </a:xfrm>
            <a:prstGeom prst="rect">
              <a:avLst/>
            </a:prstGeom>
            <a:noFill/>
            <a:ln w="9525" cap="flat" cmpd="sng">
              <a:solidFill>
                <a:srgbClr val="33CCFF"/>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95300" lvl="0" indent="-495300" algn="just" eaLnBrk="1" hangingPunct="1">
                <a:buClrTx/>
                <a:buSzPct val="100000"/>
                <a:buFont typeface="Arial" panose="020B0604020202020204" pitchFamily="34" charset="0"/>
                <a:buNone/>
              </a:pPr>
              <a:r>
                <a:rPr lang="zh-CN" altLang="en-US" sz="1800" b="0" dirty="0">
                  <a:solidFill>
                    <a:srgbClr val="CC0000"/>
                  </a:solidFill>
                  <a:ea typeface="楷体_GB2312" pitchFamily="49" charset="-122"/>
                </a:rPr>
                <a:t>递归算法</a:t>
              </a:r>
              <a:endParaRPr lang="zh-CN" altLang="en-US" sz="1800" dirty="0">
                <a:ea typeface="楷体_GB2312" pitchFamily="49" charset="-122"/>
              </a:endParaRPr>
            </a:p>
            <a:p>
              <a:pPr marL="495300" lvl="0" indent="-495300" algn="just" eaLnBrk="1" hangingPunct="1">
                <a:lnSpc>
                  <a:spcPct val="110000"/>
                </a:lnSpc>
                <a:spcBef>
                  <a:spcPct val="50000"/>
                </a:spcBef>
                <a:buClrTx/>
                <a:buSzPct val="100000"/>
                <a:buFont typeface="Arial" panose="020B0604020202020204" pitchFamily="34" charset="0"/>
                <a:buNone/>
              </a:pPr>
              <a:r>
                <a:rPr lang="en-US" altLang="zh-CN" sz="1800" dirty="0">
                  <a:ea typeface="楷体_GB2312" pitchFamily="49" charset="-122"/>
                </a:rPr>
                <a:t>long</a:t>
              </a:r>
              <a:r>
                <a:rPr lang="en-US" altLang="zh-CN" sz="1800" b="0" dirty="0">
                  <a:ea typeface="楷体_GB2312" pitchFamily="49" charset="-122"/>
                </a:rPr>
                <a:t> fact(</a:t>
              </a:r>
              <a:r>
                <a:rPr lang="en-US" altLang="zh-CN" sz="1800" dirty="0">
                  <a:ea typeface="楷体_GB2312" pitchFamily="49" charset="-122"/>
                </a:rPr>
                <a:t>int</a:t>
              </a:r>
              <a:r>
                <a:rPr lang="en-US" altLang="zh-CN" sz="1800" b="0" dirty="0">
                  <a:ea typeface="楷体_GB2312" pitchFamily="49" charset="-122"/>
                </a:rPr>
                <a:t> n) {</a:t>
              </a:r>
            </a:p>
            <a:p>
              <a:pPr marL="495300" lvl="0" indent="-495300" algn="just" eaLnBrk="1" hangingPunct="1">
                <a:lnSpc>
                  <a:spcPct val="110000"/>
                </a:lnSpc>
                <a:buClrTx/>
                <a:buSzPct val="100000"/>
                <a:buFont typeface="Arial" panose="020B0604020202020204" pitchFamily="34" charset="0"/>
                <a:buNone/>
              </a:pPr>
              <a:r>
                <a:rPr lang="en-US" altLang="zh-CN" sz="1800" b="0" dirty="0">
                  <a:ea typeface="楷体_GB2312" pitchFamily="49" charset="-122"/>
                </a:rPr>
                <a:t>     </a:t>
              </a:r>
              <a:r>
                <a:rPr lang="en-US" altLang="zh-CN" sz="1800" dirty="0">
                  <a:ea typeface="楷体_GB2312" pitchFamily="49" charset="-122"/>
                </a:rPr>
                <a:t> if</a:t>
              </a:r>
              <a:r>
                <a:rPr lang="en-US" altLang="zh-CN" sz="1800" b="0" dirty="0">
                  <a:ea typeface="楷体_GB2312" pitchFamily="49" charset="-122"/>
                </a:rPr>
                <a:t> (n = = 1) </a:t>
              </a:r>
            </a:p>
            <a:p>
              <a:pPr marL="495300" lvl="0" indent="-495300" algn="just" eaLnBrk="1" hangingPunct="1">
                <a:lnSpc>
                  <a:spcPct val="110000"/>
                </a:lnSpc>
                <a:buClrTx/>
                <a:buSzPct val="100000"/>
                <a:buFont typeface="Arial" panose="020B0604020202020204" pitchFamily="34" charset="0"/>
                <a:buNone/>
              </a:pPr>
              <a:r>
                <a:rPr lang="en-US" altLang="zh-CN" sz="1800" b="0" dirty="0">
                  <a:ea typeface="楷体_GB2312" pitchFamily="49" charset="-122"/>
                </a:rPr>
                <a:t>	    return n;</a:t>
              </a:r>
            </a:p>
            <a:p>
              <a:pPr marL="495300" lvl="0" indent="-495300" algn="just" eaLnBrk="1" hangingPunct="1">
                <a:lnSpc>
                  <a:spcPct val="110000"/>
                </a:lnSpc>
                <a:buClrTx/>
                <a:buSzPct val="100000"/>
                <a:buFont typeface="Arial" panose="020B0604020202020204" pitchFamily="34" charset="0"/>
                <a:buNone/>
              </a:pPr>
              <a:r>
                <a:rPr lang="en-US" altLang="zh-CN" sz="1800" b="0" dirty="0">
                  <a:ea typeface="楷体_GB2312" pitchFamily="49" charset="-122"/>
                </a:rPr>
                <a:t>      </a:t>
              </a:r>
              <a:r>
                <a:rPr lang="en-US" altLang="zh-CN" sz="1800" dirty="0">
                  <a:ea typeface="楷体_GB2312" pitchFamily="49" charset="-122"/>
                </a:rPr>
                <a:t>else</a:t>
              </a:r>
              <a:endParaRPr lang="en-US" altLang="zh-CN" sz="1800" b="0" dirty="0">
                <a:ea typeface="楷体_GB2312" pitchFamily="49" charset="-122"/>
              </a:endParaRPr>
            </a:p>
            <a:p>
              <a:pPr marL="495300" lvl="0" indent="-495300" algn="just" eaLnBrk="1" hangingPunct="1">
                <a:lnSpc>
                  <a:spcPct val="110000"/>
                </a:lnSpc>
                <a:buClrTx/>
                <a:buSzPct val="100000"/>
                <a:buFont typeface="Arial" panose="020B0604020202020204" pitchFamily="34" charset="0"/>
                <a:buNone/>
              </a:pPr>
              <a:r>
                <a:rPr lang="en-US" altLang="zh-CN" sz="1800" b="0" dirty="0">
                  <a:ea typeface="楷体_GB2312" pitchFamily="49" charset="-122"/>
                </a:rPr>
                <a:t>          </a:t>
              </a:r>
              <a:r>
                <a:rPr lang="en-US" altLang="zh-CN" sz="1800" dirty="0">
                  <a:ea typeface="楷体_GB2312" pitchFamily="49" charset="-122"/>
                </a:rPr>
                <a:t>return</a:t>
              </a:r>
              <a:r>
                <a:rPr lang="en-US" altLang="zh-CN" sz="1800" b="0" dirty="0">
                  <a:ea typeface="楷体_GB2312" pitchFamily="49" charset="-122"/>
                </a:rPr>
                <a:t> n*fact(n-1);</a:t>
              </a:r>
            </a:p>
            <a:p>
              <a:pPr marL="495300" lvl="0" indent="-495300" algn="just" eaLnBrk="1" hangingPunct="1">
                <a:lnSpc>
                  <a:spcPct val="110000"/>
                </a:lnSpc>
                <a:buClrTx/>
                <a:buSzPct val="100000"/>
                <a:buFont typeface="Arial" panose="020B0604020202020204" pitchFamily="34" charset="0"/>
                <a:buNone/>
              </a:pPr>
              <a:r>
                <a:rPr lang="en-US" altLang="zh-CN" sz="1800" b="0" dirty="0">
                  <a:ea typeface="楷体_GB2312" pitchFamily="49" charset="-122"/>
                </a:rPr>
                <a:t>}</a:t>
              </a:r>
            </a:p>
          </p:txBody>
        </p:sp>
      </p:grpSp>
      <p:grpSp>
        <p:nvGrpSpPr>
          <p:cNvPr id="3" name="Group 11"/>
          <p:cNvGrpSpPr/>
          <p:nvPr/>
        </p:nvGrpSpPr>
        <p:grpSpPr>
          <a:xfrm>
            <a:off x="0" y="3563938"/>
            <a:ext cx="9144000" cy="2790825"/>
            <a:chOff x="125" y="-347"/>
            <a:chExt cx="5760" cy="1758"/>
          </a:xfrm>
        </p:grpSpPr>
        <p:grpSp>
          <p:nvGrpSpPr>
            <p:cNvPr id="47123" name="Group 12"/>
            <p:cNvGrpSpPr/>
            <p:nvPr/>
          </p:nvGrpSpPr>
          <p:grpSpPr>
            <a:xfrm>
              <a:off x="964" y="759"/>
              <a:ext cx="4416" cy="652"/>
              <a:chOff x="964" y="807"/>
              <a:chExt cx="4416" cy="652"/>
            </a:xfrm>
          </p:grpSpPr>
          <p:sp>
            <p:nvSpPr>
              <p:cNvPr id="47125" name="Rectangle 13"/>
              <p:cNvSpPr/>
              <p:nvPr/>
            </p:nvSpPr>
            <p:spPr>
              <a:xfrm>
                <a:off x="964" y="835"/>
                <a:ext cx="4416" cy="624"/>
              </a:xfrm>
              <a:prstGeom prst="rect">
                <a:avLst/>
              </a:prstGeom>
              <a:solidFill>
                <a:srgbClr val="FFFF00"/>
              </a:solidFill>
              <a:ln w="9525" cap="flat" cmpd="sng">
                <a:solidFill>
                  <a:srgbClr val="FFFF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en-US" sz="1800" b="0" dirty="0"/>
              </a:p>
            </p:txBody>
          </p:sp>
          <p:graphicFrame>
            <p:nvGraphicFramePr>
              <p:cNvPr id="47126" name="Object 14"/>
              <p:cNvGraphicFramePr>
                <a:graphicFrameLocks noChangeAspect="1"/>
              </p:cNvGraphicFramePr>
              <p:nvPr/>
            </p:nvGraphicFramePr>
            <p:xfrm>
              <a:off x="1106" y="807"/>
              <a:ext cx="4176" cy="624"/>
            </p:xfrm>
            <a:graphic>
              <a:graphicData uri="http://schemas.openxmlformats.org/presentationml/2006/ole">
                <mc:AlternateContent xmlns:mc="http://schemas.openxmlformats.org/markup-compatibility/2006">
                  <mc:Choice xmlns:v="urn:schemas-microsoft-com:vml" Requires="v">
                    <p:oleObj spid="_x0000_s6151" r:id="rId5" imgW="2578100" imgH="444500" progId="Equation.3">
                      <p:embed/>
                    </p:oleObj>
                  </mc:Choice>
                  <mc:Fallback>
                    <p:oleObj r:id="rId5" imgW="2578100" imgH="444500" progId="Equation.3">
                      <p:embed/>
                      <p:pic>
                        <p:nvPicPr>
                          <p:cNvPr id="0" name="图片 3075"/>
                          <p:cNvPicPr/>
                          <p:nvPr/>
                        </p:nvPicPr>
                        <p:blipFill>
                          <a:blip r:embed="rId6"/>
                          <a:stretch>
                            <a:fillRect/>
                          </a:stretch>
                        </p:blipFill>
                        <p:spPr>
                          <a:xfrm>
                            <a:off x="1106" y="807"/>
                            <a:ext cx="4176" cy="624"/>
                          </a:xfrm>
                          <a:prstGeom prst="rect">
                            <a:avLst/>
                          </a:prstGeom>
                          <a:noFill/>
                          <a:ln w="38100">
                            <a:noFill/>
                            <a:miter/>
                          </a:ln>
                        </p:spPr>
                      </p:pic>
                    </p:oleObj>
                  </mc:Fallback>
                </mc:AlternateContent>
              </a:graphicData>
            </a:graphic>
          </p:graphicFrame>
        </p:grpSp>
        <p:sp>
          <p:nvSpPr>
            <p:cNvPr id="47124" name="Rectangle 15"/>
            <p:cNvSpPr/>
            <p:nvPr/>
          </p:nvSpPr>
          <p:spPr>
            <a:xfrm>
              <a:off x="125" y="-347"/>
              <a:ext cx="5760" cy="1392"/>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95300" lvl="0" indent="-495300" algn="just" eaLnBrk="1" hangingPunct="1">
                <a:buClrTx/>
                <a:buSzPct val="100000"/>
                <a:buFont typeface="Arial" panose="020B0604020202020204" pitchFamily="34" charset="0"/>
                <a:buNone/>
              </a:pPr>
              <a:r>
                <a:rPr lang="en-US" altLang="zh-CN" sz="2300" dirty="0">
                  <a:ea typeface="楷体_GB2312" pitchFamily="49" charset="-122"/>
                </a:rPr>
                <a:t>		</a:t>
              </a:r>
              <a:r>
                <a:rPr lang="zh-CN" altLang="en-US" sz="2300" dirty="0">
                  <a:solidFill>
                    <a:srgbClr val="0000FF"/>
                  </a:solidFill>
                  <a:ea typeface="楷体_GB2312" pitchFamily="49" charset="-122"/>
                </a:rPr>
                <a:t>单向递归是指递归函数中虽然有递归调用语句，但各递归调用语句的参数只和主调用函数有关，相互之间参数无关，并且这些递归调用语句都处在算法的最后</a:t>
              </a:r>
              <a:r>
                <a:rPr lang="en-US" altLang="zh-CN" sz="2300" dirty="0">
                  <a:solidFill>
                    <a:srgbClr val="CC0000"/>
                  </a:solidFill>
                  <a:ea typeface="楷体_GB2312" pitchFamily="49" charset="-122"/>
                </a:rPr>
                <a:t>(</a:t>
              </a:r>
              <a:r>
                <a:rPr lang="zh-CN" altLang="en-US" sz="2300" dirty="0">
                  <a:solidFill>
                    <a:srgbClr val="CC0000"/>
                  </a:solidFill>
                  <a:ea typeface="楷体_GB2312" pitchFamily="49" charset="-122"/>
                </a:rPr>
                <a:t>尾递归是单向递归的特例</a:t>
              </a:r>
              <a:r>
                <a:rPr lang="en-US" altLang="zh-CN" sz="2300" dirty="0">
                  <a:solidFill>
                    <a:srgbClr val="CC0000"/>
                  </a:solidFill>
                  <a:ea typeface="楷体_GB2312" pitchFamily="49" charset="-122"/>
                </a:rPr>
                <a:t>)</a:t>
              </a:r>
              <a:r>
                <a:rPr lang="en-US" altLang="zh-CN" sz="2300" dirty="0">
                  <a:solidFill>
                    <a:srgbClr val="0000FF"/>
                  </a:solidFill>
                  <a:ea typeface="楷体_GB2312" pitchFamily="49" charset="-122"/>
                </a:rPr>
                <a:t> </a:t>
              </a:r>
              <a:r>
                <a:rPr lang="zh-CN" altLang="en-US" sz="2300" dirty="0">
                  <a:solidFill>
                    <a:srgbClr val="0000FF"/>
                  </a:solidFill>
                  <a:ea typeface="楷体_GB2312" pitchFamily="49" charset="-122"/>
                </a:rPr>
                <a:t>。</a:t>
              </a:r>
            </a:p>
            <a:p>
              <a:pPr marL="495300" lvl="0" indent="-495300" eaLnBrk="1" hangingPunct="1">
                <a:lnSpc>
                  <a:spcPct val="110000"/>
                </a:lnSpc>
                <a:buClrTx/>
                <a:buSzPct val="100000"/>
                <a:buFont typeface="Arial" panose="020B0604020202020204" pitchFamily="34" charset="0"/>
                <a:buNone/>
              </a:pPr>
              <a:r>
                <a:rPr lang="zh-CN" altLang="en-US" sz="2300" dirty="0">
                  <a:ea typeface="楷体_GB2312" pitchFamily="49" charset="-122"/>
                </a:rPr>
                <a:t> 		</a:t>
              </a:r>
              <a:r>
                <a:rPr lang="zh-CN" altLang="en-US" sz="2300" dirty="0">
                  <a:solidFill>
                    <a:srgbClr val="CC0000"/>
                  </a:solidFill>
                  <a:ea typeface="楷体_GB2312" pitchFamily="49" charset="-122"/>
                </a:rPr>
                <a:t>显然，单向递归的一个典型例子就是斐波那契数列。其递归定义如下：</a:t>
              </a:r>
            </a:p>
          </p:txBody>
        </p:sp>
      </p:grpSp>
      <p:grpSp>
        <p:nvGrpSpPr>
          <p:cNvPr id="5" name="Group 16"/>
          <p:cNvGrpSpPr/>
          <p:nvPr/>
        </p:nvGrpSpPr>
        <p:grpSpPr>
          <a:xfrm>
            <a:off x="520700" y="3429000"/>
            <a:ext cx="8342313" cy="3429000"/>
            <a:chOff x="87" y="-1260"/>
            <a:chExt cx="5255" cy="2160"/>
          </a:xfrm>
        </p:grpSpPr>
        <p:sp>
          <p:nvSpPr>
            <p:cNvPr id="47121" name="Rectangle 17"/>
            <p:cNvSpPr/>
            <p:nvPr/>
          </p:nvSpPr>
          <p:spPr>
            <a:xfrm>
              <a:off x="87" y="-1260"/>
              <a:ext cx="2784" cy="2160"/>
            </a:xfrm>
            <a:prstGeom prst="rect">
              <a:avLst/>
            </a:prstGeom>
            <a:noFill/>
            <a:ln w="9525" cap="flat" cmpd="sng">
              <a:solidFill>
                <a:srgbClr val="33CCFF"/>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95300" lvl="0" indent="-495300" algn="just" eaLnBrk="1" hangingPunct="1">
                <a:lnSpc>
                  <a:spcPct val="90000"/>
                </a:lnSpc>
                <a:spcBef>
                  <a:spcPct val="10000"/>
                </a:spcBef>
                <a:buClrTx/>
                <a:buSzPct val="100000"/>
                <a:buFont typeface="Arial" panose="020B0604020202020204" pitchFamily="34" charset="0"/>
                <a:buNone/>
              </a:pPr>
              <a:r>
                <a:rPr lang="zh-CN" altLang="en-US" sz="2000" b="0" dirty="0">
                  <a:solidFill>
                    <a:srgbClr val="CC0000"/>
                  </a:solidFill>
                  <a:ea typeface="楷体_GB2312" pitchFamily="49" charset="-122"/>
                </a:rPr>
                <a:t>非递归算法：</a:t>
              </a:r>
              <a:endParaRPr lang="zh-CN" altLang="en-US" sz="2000" b="0" dirty="0">
                <a:ea typeface="楷体_GB2312" pitchFamily="49" charset="-122"/>
              </a:endParaRPr>
            </a:p>
            <a:p>
              <a:pPr marL="495300" lvl="0" indent="-495300" algn="just" eaLnBrk="1" hangingPunct="1">
                <a:lnSpc>
                  <a:spcPct val="90000"/>
                </a:lnSpc>
                <a:spcBef>
                  <a:spcPct val="10000"/>
                </a:spcBef>
                <a:buClrTx/>
                <a:buSzPct val="100000"/>
                <a:buFont typeface="Arial" panose="020B0604020202020204" pitchFamily="34" charset="0"/>
                <a:buNone/>
              </a:pPr>
              <a:r>
                <a:rPr lang="en-US" altLang="zh-CN" sz="2000" dirty="0">
                  <a:ea typeface="楷体_GB2312" pitchFamily="49" charset="-122"/>
                </a:rPr>
                <a:t>long</a:t>
              </a:r>
              <a:r>
                <a:rPr lang="en-US" altLang="zh-CN" sz="2000" b="0" dirty="0">
                  <a:ea typeface="楷体_GB2312" pitchFamily="49" charset="-122"/>
                </a:rPr>
                <a:t> Fib (</a:t>
              </a:r>
              <a:r>
                <a:rPr lang="en-US" altLang="zh-CN" sz="2000" dirty="0">
                  <a:ea typeface="楷体_GB2312" pitchFamily="49" charset="-122"/>
                </a:rPr>
                <a:t>int</a:t>
              </a:r>
              <a:r>
                <a:rPr lang="en-US" altLang="zh-CN" sz="2000" b="0" dirty="0">
                  <a:ea typeface="楷体_GB2312" pitchFamily="49" charset="-122"/>
                </a:rPr>
                <a:t> n) {</a:t>
              </a:r>
            </a:p>
            <a:p>
              <a:pPr marL="495300" lvl="0" indent="-495300" algn="just" eaLnBrk="1" hangingPunct="1">
                <a:lnSpc>
                  <a:spcPct val="90000"/>
                </a:lnSpc>
                <a:spcBef>
                  <a:spcPct val="10000"/>
                </a:spcBef>
                <a:buClrTx/>
                <a:buSzPct val="100000"/>
                <a:buFont typeface="Arial" panose="020B0604020202020204" pitchFamily="34" charset="0"/>
                <a:buNone/>
              </a:pPr>
              <a:r>
                <a:rPr lang="en-US" altLang="zh-CN" sz="2000" dirty="0">
                  <a:ea typeface="楷体_GB2312" pitchFamily="49" charset="-122"/>
                </a:rPr>
                <a:t>    if</a:t>
              </a:r>
              <a:r>
                <a:rPr lang="en-US" altLang="zh-CN" sz="2000" b="0" dirty="0">
                  <a:ea typeface="楷体_GB2312" pitchFamily="49" charset="-122"/>
                </a:rPr>
                <a:t> (n = = 0 || n = = 1) </a:t>
              </a:r>
              <a:r>
                <a:rPr lang="en-US" altLang="zh-CN" sz="2000" dirty="0">
                  <a:ea typeface="楷体_GB2312" pitchFamily="49" charset="-122"/>
                </a:rPr>
                <a:t>return</a:t>
              </a:r>
              <a:r>
                <a:rPr lang="en-US" altLang="zh-CN" sz="2000" b="0" dirty="0">
                  <a:ea typeface="楷体_GB2312" pitchFamily="49" charset="-122"/>
                </a:rPr>
                <a:t>  n;      </a:t>
              </a:r>
            </a:p>
            <a:p>
              <a:pPr marL="495300" lvl="0" indent="-495300" algn="just" eaLnBrk="1" hangingPunct="1">
                <a:lnSpc>
                  <a:spcPct val="90000"/>
                </a:lnSpc>
                <a:spcBef>
                  <a:spcPct val="10000"/>
                </a:spcBef>
                <a:buClrTx/>
                <a:buSzPct val="100000"/>
                <a:buFont typeface="Arial" panose="020B0604020202020204" pitchFamily="34" charset="0"/>
                <a:buNone/>
              </a:pPr>
              <a:r>
                <a:rPr lang="en-US" altLang="zh-CN" sz="2000" b="0" dirty="0">
                  <a:ea typeface="楷体_GB2312" pitchFamily="49" charset="-122"/>
                </a:rPr>
                <a:t>    long twoback = 0, oneback =1, current;      </a:t>
              </a:r>
            </a:p>
            <a:p>
              <a:pPr marL="495300" lvl="0" indent="-495300" algn="just" eaLnBrk="1" hangingPunct="1">
                <a:lnSpc>
                  <a:spcPct val="90000"/>
                </a:lnSpc>
                <a:spcBef>
                  <a:spcPct val="10000"/>
                </a:spcBef>
                <a:buClrTx/>
                <a:buSzPct val="100000"/>
                <a:buFont typeface="Arial" panose="020B0604020202020204" pitchFamily="34" charset="0"/>
                <a:buNone/>
              </a:pPr>
              <a:r>
                <a:rPr lang="en-US" altLang="zh-CN" sz="2000" dirty="0">
                  <a:ea typeface="楷体_GB2312" pitchFamily="49" charset="-122"/>
                </a:rPr>
                <a:t>        for</a:t>
              </a:r>
              <a:r>
                <a:rPr lang="en-US" altLang="zh-CN" sz="2000" b="0" dirty="0">
                  <a:ea typeface="楷体_GB2312" pitchFamily="49" charset="-122"/>
                </a:rPr>
                <a:t> (</a:t>
              </a:r>
              <a:r>
                <a:rPr lang="en-US" altLang="zh-CN" sz="2000" dirty="0">
                  <a:ea typeface="楷体_GB2312" pitchFamily="49" charset="-122"/>
                </a:rPr>
                <a:t>int</a:t>
              </a:r>
              <a:r>
                <a:rPr lang="en-US" altLang="zh-CN" sz="2000" b="0" dirty="0">
                  <a:ea typeface="楷体_GB2312" pitchFamily="49" charset="-122"/>
                </a:rPr>
                <a:t> i = 2; i&lt;= n; i++) {</a:t>
              </a:r>
            </a:p>
            <a:p>
              <a:pPr marL="495300" lvl="0" indent="-495300" algn="just" eaLnBrk="1" hangingPunct="1">
                <a:lnSpc>
                  <a:spcPct val="90000"/>
                </a:lnSpc>
                <a:spcBef>
                  <a:spcPct val="10000"/>
                </a:spcBef>
                <a:buClrTx/>
                <a:buSzPct val="100000"/>
                <a:buFont typeface="Arial" panose="020B0604020202020204" pitchFamily="34" charset="0"/>
                <a:buNone/>
              </a:pPr>
              <a:r>
                <a:rPr lang="en-US" altLang="zh-CN" sz="2000" b="0" dirty="0">
                  <a:ea typeface="楷体_GB2312" pitchFamily="49" charset="-122"/>
                </a:rPr>
                <a:t>	     current = twoback+oneback;</a:t>
              </a:r>
            </a:p>
            <a:p>
              <a:pPr marL="495300" lvl="0" indent="-495300" algn="just" eaLnBrk="1" hangingPunct="1">
                <a:lnSpc>
                  <a:spcPct val="90000"/>
                </a:lnSpc>
                <a:spcBef>
                  <a:spcPct val="10000"/>
                </a:spcBef>
                <a:buClrTx/>
                <a:buSzPct val="100000"/>
                <a:buFont typeface="Arial" panose="020B0604020202020204" pitchFamily="34" charset="0"/>
                <a:buNone/>
              </a:pPr>
              <a:r>
                <a:rPr lang="en-US" altLang="zh-CN" sz="2000" b="0" dirty="0">
                  <a:ea typeface="楷体_GB2312" pitchFamily="49" charset="-122"/>
                </a:rPr>
                <a:t>	     twoback = oneback;</a:t>
              </a:r>
            </a:p>
            <a:p>
              <a:pPr marL="495300" lvl="0" indent="-495300" algn="just" eaLnBrk="1" hangingPunct="1">
                <a:lnSpc>
                  <a:spcPct val="90000"/>
                </a:lnSpc>
                <a:spcBef>
                  <a:spcPct val="10000"/>
                </a:spcBef>
                <a:buClrTx/>
                <a:buSzPct val="100000"/>
                <a:buFont typeface="Arial" panose="020B0604020202020204" pitchFamily="34" charset="0"/>
                <a:buNone/>
              </a:pPr>
              <a:r>
                <a:rPr lang="en-US" altLang="zh-CN" sz="2000" b="0" dirty="0">
                  <a:ea typeface="楷体_GB2312" pitchFamily="49" charset="-122"/>
                </a:rPr>
                <a:t>	     oneback = current;</a:t>
              </a:r>
            </a:p>
            <a:p>
              <a:pPr marL="495300" lvl="0" indent="-495300" algn="just" eaLnBrk="1" hangingPunct="1">
                <a:lnSpc>
                  <a:spcPct val="90000"/>
                </a:lnSpc>
                <a:spcBef>
                  <a:spcPct val="10000"/>
                </a:spcBef>
                <a:buClrTx/>
                <a:buSzPct val="100000"/>
                <a:buFont typeface="Arial" panose="020B0604020202020204" pitchFamily="34" charset="0"/>
                <a:buNone/>
              </a:pPr>
              <a:r>
                <a:rPr lang="en-US" altLang="zh-CN" sz="2000" b="0" dirty="0">
                  <a:ea typeface="楷体_GB2312" pitchFamily="49" charset="-122"/>
                </a:rPr>
                <a:t>	}</a:t>
              </a:r>
            </a:p>
            <a:p>
              <a:pPr marL="495300" lvl="0" indent="-495300" algn="just" eaLnBrk="1" hangingPunct="1">
                <a:lnSpc>
                  <a:spcPct val="90000"/>
                </a:lnSpc>
                <a:spcBef>
                  <a:spcPct val="10000"/>
                </a:spcBef>
                <a:buClrTx/>
                <a:buSzPct val="100000"/>
                <a:buFont typeface="Arial" panose="020B0604020202020204" pitchFamily="34" charset="0"/>
                <a:buNone/>
              </a:pPr>
              <a:r>
                <a:rPr lang="en-US" altLang="zh-CN" sz="2000" dirty="0">
                  <a:ea typeface="楷体_GB2312" pitchFamily="49" charset="-122"/>
                </a:rPr>
                <a:t>	return</a:t>
              </a:r>
              <a:r>
                <a:rPr lang="en-US" altLang="zh-CN" sz="2000" b="0" dirty="0">
                  <a:ea typeface="楷体_GB2312" pitchFamily="49" charset="-122"/>
                </a:rPr>
                <a:t> current;</a:t>
              </a:r>
            </a:p>
            <a:p>
              <a:pPr marL="495300" lvl="0" indent="-495300" algn="just" eaLnBrk="1" hangingPunct="1">
                <a:lnSpc>
                  <a:spcPct val="90000"/>
                </a:lnSpc>
                <a:spcBef>
                  <a:spcPct val="10000"/>
                </a:spcBef>
                <a:buClrTx/>
                <a:buSzPct val="100000"/>
                <a:buFont typeface="Arial" panose="020B0604020202020204" pitchFamily="34" charset="0"/>
                <a:buNone/>
              </a:pPr>
              <a:r>
                <a:rPr lang="en-US" altLang="zh-CN" sz="2000" b="0" dirty="0">
                  <a:ea typeface="楷体_GB2312" pitchFamily="49" charset="-122"/>
                </a:rPr>
                <a:t>}</a:t>
              </a:r>
            </a:p>
          </p:txBody>
        </p:sp>
        <p:sp>
          <p:nvSpPr>
            <p:cNvPr id="47122" name="Rectangle 18"/>
            <p:cNvSpPr/>
            <p:nvPr/>
          </p:nvSpPr>
          <p:spPr>
            <a:xfrm>
              <a:off x="2894" y="-1260"/>
              <a:ext cx="2448" cy="2160"/>
            </a:xfrm>
            <a:prstGeom prst="rect">
              <a:avLst/>
            </a:prstGeom>
            <a:noFill/>
            <a:ln w="9525" cap="flat" cmpd="sng">
              <a:solidFill>
                <a:srgbClr val="33CCFF"/>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95300" lvl="0" indent="-495300" algn="just" eaLnBrk="1" hangingPunct="1">
                <a:lnSpc>
                  <a:spcPct val="90000"/>
                </a:lnSpc>
                <a:spcBef>
                  <a:spcPct val="10000"/>
                </a:spcBef>
                <a:buClrTx/>
                <a:buSzPct val="100000"/>
                <a:buFont typeface="Arial" panose="020B0604020202020204" pitchFamily="34" charset="0"/>
                <a:buNone/>
              </a:pPr>
              <a:r>
                <a:rPr lang="zh-CN" altLang="en-US" sz="2000" b="0" dirty="0">
                  <a:solidFill>
                    <a:srgbClr val="CC0000"/>
                  </a:solidFill>
                  <a:ea typeface="楷体_GB2312" pitchFamily="49" charset="-122"/>
                </a:rPr>
                <a:t>递归算法：</a:t>
              </a:r>
              <a:endParaRPr lang="zh-CN" altLang="en-US" sz="2000" b="0" dirty="0">
                <a:ea typeface="楷体_GB2312" pitchFamily="49" charset="-122"/>
              </a:endParaRPr>
            </a:p>
            <a:p>
              <a:pPr marL="495300" lvl="0" indent="-495300" algn="just" eaLnBrk="1" hangingPunct="1">
                <a:lnSpc>
                  <a:spcPct val="90000"/>
                </a:lnSpc>
                <a:spcBef>
                  <a:spcPct val="10000"/>
                </a:spcBef>
                <a:buClrTx/>
                <a:buSzPct val="100000"/>
                <a:buFont typeface="Arial" panose="020B0604020202020204" pitchFamily="34" charset="0"/>
                <a:buNone/>
              </a:pPr>
              <a:r>
                <a:rPr lang="en-US" altLang="zh-CN" sz="2000" dirty="0">
                  <a:ea typeface="楷体_GB2312" pitchFamily="49" charset="-122"/>
                </a:rPr>
                <a:t>long</a:t>
              </a:r>
              <a:r>
                <a:rPr lang="en-US" altLang="zh-CN" sz="2000" b="0" dirty="0">
                  <a:ea typeface="楷体_GB2312" pitchFamily="49" charset="-122"/>
                </a:rPr>
                <a:t> Fib (</a:t>
              </a:r>
              <a:r>
                <a:rPr lang="en-US" altLang="zh-CN" sz="2000" dirty="0">
                  <a:ea typeface="楷体_GB2312" pitchFamily="49" charset="-122"/>
                </a:rPr>
                <a:t>int</a:t>
              </a:r>
              <a:r>
                <a:rPr lang="en-US" altLang="zh-CN" sz="2000" b="0" dirty="0">
                  <a:ea typeface="楷体_GB2312" pitchFamily="49" charset="-122"/>
                </a:rPr>
                <a:t> n) {</a:t>
              </a:r>
            </a:p>
            <a:p>
              <a:pPr marL="495300" lvl="0" indent="-495300" algn="just" eaLnBrk="1" hangingPunct="1">
                <a:lnSpc>
                  <a:spcPct val="90000"/>
                </a:lnSpc>
                <a:spcBef>
                  <a:spcPct val="10000"/>
                </a:spcBef>
                <a:buClrTx/>
                <a:buSzPct val="100000"/>
                <a:buFont typeface="Arial" panose="020B0604020202020204" pitchFamily="34" charset="0"/>
                <a:buNone/>
              </a:pPr>
              <a:r>
                <a:rPr lang="en-US" altLang="zh-CN" sz="2000" dirty="0">
                  <a:ea typeface="楷体_GB2312" pitchFamily="49" charset="-122"/>
                </a:rPr>
                <a:t>	if</a:t>
              </a:r>
              <a:r>
                <a:rPr lang="en-US" altLang="zh-CN" sz="2000" b="0" dirty="0">
                  <a:ea typeface="楷体_GB2312" pitchFamily="49" charset="-122"/>
                </a:rPr>
                <a:t> (n = = 0 || n = = 1) </a:t>
              </a:r>
            </a:p>
            <a:p>
              <a:pPr marL="495300" lvl="0" indent="-495300" algn="just" eaLnBrk="1" hangingPunct="1">
                <a:lnSpc>
                  <a:spcPct val="90000"/>
                </a:lnSpc>
                <a:spcBef>
                  <a:spcPct val="10000"/>
                </a:spcBef>
                <a:buClrTx/>
                <a:buSzPct val="100000"/>
                <a:buFont typeface="Arial" panose="020B0604020202020204" pitchFamily="34" charset="0"/>
                <a:buNone/>
              </a:pPr>
              <a:r>
                <a:rPr lang="en-US" altLang="zh-CN" sz="2000" b="0" dirty="0">
                  <a:ea typeface="楷体_GB2312" pitchFamily="49" charset="-122"/>
                </a:rPr>
                <a:t>	     </a:t>
              </a:r>
              <a:r>
                <a:rPr lang="en-US" altLang="zh-CN" sz="2000" dirty="0">
                  <a:ea typeface="楷体_GB2312" pitchFamily="49" charset="-122"/>
                </a:rPr>
                <a:t>return</a:t>
              </a:r>
              <a:r>
                <a:rPr lang="en-US" altLang="zh-CN" sz="2000" b="0" dirty="0">
                  <a:ea typeface="楷体_GB2312" pitchFamily="49" charset="-122"/>
                </a:rPr>
                <a:t>  n;      </a:t>
              </a:r>
            </a:p>
            <a:p>
              <a:pPr marL="495300" lvl="0" indent="-495300" algn="just" eaLnBrk="1" hangingPunct="1">
                <a:lnSpc>
                  <a:spcPct val="90000"/>
                </a:lnSpc>
                <a:spcBef>
                  <a:spcPct val="10000"/>
                </a:spcBef>
                <a:buClrTx/>
                <a:buSzPct val="100000"/>
                <a:buFont typeface="Arial" panose="020B0604020202020204" pitchFamily="34" charset="0"/>
                <a:buNone/>
              </a:pPr>
              <a:r>
                <a:rPr lang="en-US" altLang="zh-CN" sz="2000" b="0" dirty="0">
                  <a:ea typeface="楷体_GB2312" pitchFamily="49" charset="-122"/>
                </a:rPr>
                <a:t>	</a:t>
              </a:r>
              <a:r>
                <a:rPr lang="en-US" altLang="zh-CN" sz="2000" dirty="0">
                  <a:ea typeface="楷体_GB2312" pitchFamily="49" charset="-122"/>
                </a:rPr>
                <a:t>else</a:t>
              </a:r>
              <a:endParaRPr lang="en-US" altLang="zh-CN" sz="2000" b="0" dirty="0">
                <a:ea typeface="楷体_GB2312" pitchFamily="49" charset="-122"/>
              </a:endParaRPr>
            </a:p>
            <a:p>
              <a:pPr marL="495300" lvl="0" indent="-495300" algn="just" eaLnBrk="1" hangingPunct="1">
                <a:lnSpc>
                  <a:spcPct val="90000"/>
                </a:lnSpc>
                <a:spcBef>
                  <a:spcPct val="10000"/>
                </a:spcBef>
                <a:buClrTx/>
                <a:buSzPct val="100000"/>
                <a:buFont typeface="Arial" panose="020B0604020202020204" pitchFamily="34" charset="0"/>
                <a:buNone/>
              </a:pPr>
              <a:r>
                <a:rPr lang="en-US" altLang="zh-CN" sz="2000" b="0" dirty="0">
                  <a:ea typeface="楷体_GB2312" pitchFamily="49" charset="-122"/>
                </a:rPr>
                <a:t>		</a:t>
              </a:r>
              <a:r>
                <a:rPr lang="en-US" altLang="zh-CN" sz="2000" dirty="0">
                  <a:ea typeface="楷体_GB2312" pitchFamily="49" charset="-122"/>
                </a:rPr>
                <a:t>return</a:t>
              </a:r>
              <a:r>
                <a:rPr lang="en-US" altLang="zh-CN" sz="2000" b="0" dirty="0">
                  <a:ea typeface="楷体_GB2312" pitchFamily="49" charset="-122"/>
                </a:rPr>
                <a:t> Fib(n-2)+ Fib(n-1);</a:t>
              </a:r>
            </a:p>
            <a:p>
              <a:pPr marL="495300" lvl="0" indent="-495300" algn="just" eaLnBrk="1" hangingPunct="1">
                <a:lnSpc>
                  <a:spcPct val="90000"/>
                </a:lnSpc>
                <a:spcBef>
                  <a:spcPct val="10000"/>
                </a:spcBef>
                <a:buClrTx/>
                <a:buSzPct val="100000"/>
                <a:buFont typeface="Arial" panose="020B0604020202020204" pitchFamily="34" charset="0"/>
                <a:buNone/>
              </a:pPr>
              <a:r>
                <a:rPr lang="en-US" altLang="zh-CN" sz="2000" b="0" dirty="0">
                  <a:ea typeface="楷体_GB2312" pitchFamily="49" charset="-122"/>
                </a:rPr>
                <a:t>}</a:t>
              </a:r>
            </a:p>
          </p:txBody>
        </p:sp>
      </p:grpSp>
      <p:grpSp>
        <p:nvGrpSpPr>
          <p:cNvPr id="6" name="Group 19"/>
          <p:cNvGrpSpPr/>
          <p:nvPr/>
        </p:nvGrpSpPr>
        <p:grpSpPr>
          <a:xfrm>
            <a:off x="0" y="3608388"/>
            <a:ext cx="8763000" cy="2514600"/>
            <a:chOff x="0" y="2688"/>
            <a:chExt cx="5520" cy="1584"/>
          </a:xfrm>
        </p:grpSpPr>
        <p:sp>
          <p:nvSpPr>
            <p:cNvPr id="47116" name="Rectangle 20"/>
            <p:cNvSpPr/>
            <p:nvPr/>
          </p:nvSpPr>
          <p:spPr>
            <a:xfrm>
              <a:off x="0" y="2688"/>
              <a:ext cx="3600" cy="1488"/>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1066800" lvl="1" indent="-609600" algn="just" eaLnBrk="1" hangingPunct="1">
                <a:lnSpc>
                  <a:spcPct val="90000"/>
                </a:lnSpc>
                <a:spcBef>
                  <a:spcPct val="50000"/>
                </a:spcBef>
                <a:buClrTx/>
                <a:buSzPct val="100000"/>
                <a:buNone/>
              </a:pPr>
              <a:r>
                <a:rPr lang="en-US" altLang="zh-CN" sz="2800" dirty="0">
                  <a:ea typeface="楷体_GB2312" pitchFamily="49" charset="-122"/>
                </a:rPr>
                <a:t>n! = n * (n-1)!</a:t>
              </a:r>
            </a:p>
            <a:p>
              <a:pPr marL="1066800" lvl="1" indent="-609600" algn="just" eaLnBrk="1" hangingPunct="1">
                <a:lnSpc>
                  <a:spcPct val="90000"/>
                </a:lnSpc>
                <a:spcBef>
                  <a:spcPct val="10000"/>
                </a:spcBef>
                <a:buClrTx/>
                <a:buSzPct val="100000"/>
                <a:buNone/>
              </a:pPr>
              <a:r>
                <a:rPr lang="en-US" altLang="zh-CN" sz="2800" dirty="0">
                  <a:ea typeface="楷体_GB2312" pitchFamily="49" charset="-122"/>
                </a:rPr>
                <a:t>    = n * (n-1) * (n-2)!</a:t>
              </a:r>
            </a:p>
            <a:p>
              <a:pPr marL="1066800" lvl="1" indent="-609600" algn="just" eaLnBrk="1" hangingPunct="1">
                <a:lnSpc>
                  <a:spcPct val="90000"/>
                </a:lnSpc>
                <a:spcBef>
                  <a:spcPct val="10000"/>
                </a:spcBef>
                <a:buClrTx/>
                <a:buSzPct val="100000"/>
                <a:buNone/>
              </a:pPr>
              <a:r>
                <a:rPr lang="en-US" altLang="zh-CN" sz="2800" dirty="0">
                  <a:ea typeface="楷体_GB2312" pitchFamily="49" charset="-122"/>
                </a:rPr>
                <a:t>    = n * (n-1) * (n-2) * (n-3)!</a:t>
              </a:r>
            </a:p>
            <a:p>
              <a:pPr marL="1066800" lvl="1" indent="-609600" algn="just" eaLnBrk="1" hangingPunct="1">
                <a:lnSpc>
                  <a:spcPct val="90000"/>
                </a:lnSpc>
                <a:spcBef>
                  <a:spcPct val="10000"/>
                </a:spcBef>
                <a:buClrTx/>
                <a:buSzPct val="100000"/>
                <a:buNone/>
              </a:pPr>
              <a:r>
                <a:rPr lang="en-US" altLang="zh-CN" sz="2800" dirty="0">
                  <a:ea typeface="楷体_GB2312" pitchFamily="49" charset="-122"/>
                </a:rPr>
                <a:t>    = ……</a:t>
              </a:r>
            </a:p>
            <a:p>
              <a:pPr marL="1066800" lvl="1" indent="-609600" algn="just" eaLnBrk="1" hangingPunct="1">
                <a:lnSpc>
                  <a:spcPct val="90000"/>
                </a:lnSpc>
                <a:spcBef>
                  <a:spcPct val="10000"/>
                </a:spcBef>
                <a:buClrTx/>
                <a:buSzPct val="100000"/>
                <a:buNone/>
              </a:pPr>
              <a:r>
                <a:rPr lang="en-US" altLang="zh-CN" sz="2800" dirty="0">
                  <a:ea typeface="楷体_GB2312" pitchFamily="49" charset="-122"/>
                </a:rPr>
                <a:t>    = n * (n-1) * (n-2) *……*2*1</a:t>
              </a:r>
            </a:p>
            <a:p>
              <a:pPr marL="1066800" lvl="1" indent="-609600" algn="just" eaLnBrk="1" hangingPunct="1">
                <a:lnSpc>
                  <a:spcPct val="90000"/>
                </a:lnSpc>
                <a:spcBef>
                  <a:spcPct val="10000"/>
                </a:spcBef>
                <a:buClrTx/>
                <a:buSzPct val="100000"/>
                <a:buNone/>
              </a:pPr>
              <a:endParaRPr lang="en-US" altLang="zh-CN" sz="2800" dirty="0">
                <a:ea typeface="楷体_GB2312" pitchFamily="49" charset="-122"/>
              </a:endParaRPr>
            </a:p>
          </p:txBody>
        </p:sp>
        <p:grpSp>
          <p:nvGrpSpPr>
            <p:cNvPr id="47117" name="Group 21"/>
            <p:cNvGrpSpPr/>
            <p:nvPr/>
          </p:nvGrpSpPr>
          <p:grpSpPr>
            <a:xfrm>
              <a:off x="3264" y="2784"/>
              <a:ext cx="2256" cy="1488"/>
              <a:chOff x="0" y="2592"/>
              <a:chExt cx="2256" cy="1488"/>
            </a:xfrm>
          </p:grpSpPr>
          <p:sp>
            <p:nvSpPr>
              <p:cNvPr id="47118" name="Rectangle 22"/>
              <p:cNvSpPr/>
              <p:nvPr/>
            </p:nvSpPr>
            <p:spPr>
              <a:xfrm>
                <a:off x="0" y="2592"/>
                <a:ext cx="2256" cy="1488"/>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1066800" lvl="1" indent="-609600" algn="just" eaLnBrk="1" hangingPunct="1">
                  <a:lnSpc>
                    <a:spcPct val="90000"/>
                  </a:lnSpc>
                  <a:spcBef>
                    <a:spcPct val="50000"/>
                  </a:spcBef>
                  <a:buClrTx/>
                  <a:buSzPct val="100000"/>
                  <a:buNone/>
                </a:pPr>
                <a:r>
                  <a:rPr lang="en-US" altLang="zh-CN" sz="2800" dirty="0">
                    <a:ea typeface="楷体_GB2312" pitchFamily="49" charset="-122"/>
                  </a:rPr>
                  <a:t>x</a:t>
                </a:r>
                <a:r>
                  <a:rPr lang="en-US" altLang="zh-CN" sz="2800" baseline="30000" dirty="0">
                    <a:ea typeface="楷体_GB2312" pitchFamily="49" charset="-122"/>
                  </a:rPr>
                  <a:t>n</a:t>
                </a:r>
                <a:r>
                  <a:rPr lang="en-US" altLang="zh-CN" sz="2800" dirty="0">
                    <a:ea typeface="楷体_GB2312" pitchFamily="49" charset="-122"/>
                  </a:rPr>
                  <a:t> = x * x</a:t>
                </a:r>
                <a:r>
                  <a:rPr lang="en-US" altLang="zh-CN" sz="2800" baseline="30000" dirty="0">
                    <a:ea typeface="楷体_GB2312" pitchFamily="49" charset="-122"/>
                  </a:rPr>
                  <a:t>n-1</a:t>
                </a:r>
                <a:endParaRPr lang="en-US" altLang="zh-CN" sz="2800" dirty="0">
                  <a:ea typeface="楷体_GB2312" pitchFamily="49" charset="-122"/>
                </a:endParaRPr>
              </a:p>
              <a:p>
                <a:pPr marL="1066800" lvl="1" indent="-609600" algn="just" eaLnBrk="1" hangingPunct="1">
                  <a:lnSpc>
                    <a:spcPct val="90000"/>
                  </a:lnSpc>
                  <a:spcBef>
                    <a:spcPct val="10000"/>
                  </a:spcBef>
                  <a:buClrTx/>
                  <a:buSzPct val="100000"/>
                  <a:buNone/>
                </a:pPr>
                <a:r>
                  <a:rPr lang="en-US" altLang="zh-CN" sz="2800" dirty="0">
                    <a:ea typeface="楷体_GB2312" pitchFamily="49" charset="-122"/>
                  </a:rPr>
                  <a:t>    = x * x * x</a:t>
                </a:r>
                <a:r>
                  <a:rPr lang="en-US" altLang="zh-CN" sz="2800" baseline="30000" dirty="0">
                    <a:ea typeface="楷体_GB2312" pitchFamily="49" charset="-122"/>
                  </a:rPr>
                  <a:t>n-2</a:t>
                </a:r>
                <a:endParaRPr lang="en-US" altLang="zh-CN" sz="2800" dirty="0">
                  <a:ea typeface="楷体_GB2312" pitchFamily="49" charset="-122"/>
                </a:endParaRPr>
              </a:p>
              <a:p>
                <a:pPr marL="1066800" lvl="1" indent="-609600" algn="just" eaLnBrk="1" hangingPunct="1">
                  <a:lnSpc>
                    <a:spcPct val="90000"/>
                  </a:lnSpc>
                  <a:spcBef>
                    <a:spcPct val="10000"/>
                  </a:spcBef>
                  <a:buClrTx/>
                  <a:buSzPct val="100000"/>
                  <a:buNone/>
                </a:pPr>
                <a:r>
                  <a:rPr lang="en-US" altLang="zh-CN" sz="2800" dirty="0">
                    <a:ea typeface="楷体_GB2312" pitchFamily="49" charset="-122"/>
                  </a:rPr>
                  <a:t>    = ……</a:t>
                </a:r>
              </a:p>
              <a:p>
                <a:pPr marL="1066800" lvl="1" indent="-609600" algn="just" eaLnBrk="1" hangingPunct="1">
                  <a:lnSpc>
                    <a:spcPct val="90000"/>
                  </a:lnSpc>
                  <a:spcBef>
                    <a:spcPct val="10000"/>
                  </a:spcBef>
                  <a:buClrTx/>
                  <a:buSzPct val="100000"/>
                  <a:buNone/>
                </a:pPr>
                <a:r>
                  <a:rPr lang="en-US" altLang="zh-CN" sz="2800" dirty="0">
                    <a:ea typeface="楷体_GB2312" pitchFamily="49" charset="-122"/>
                  </a:rPr>
                  <a:t>    = x * x * ……*x</a:t>
                </a:r>
              </a:p>
              <a:p>
                <a:pPr marL="1066800" lvl="1" indent="-609600" algn="just" eaLnBrk="1" hangingPunct="1">
                  <a:lnSpc>
                    <a:spcPct val="90000"/>
                  </a:lnSpc>
                  <a:spcBef>
                    <a:spcPct val="10000"/>
                  </a:spcBef>
                  <a:buClrTx/>
                  <a:buSzPct val="100000"/>
                  <a:buNone/>
                </a:pPr>
                <a:endParaRPr lang="en-US" altLang="zh-CN" sz="2800" dirty="0">
                  <a:ea typeface="楷体_GB2312" pitchFamily="49" charset="-122"/>
                </a:endParaRPr>
              </a:p>
            </p:txBody>
          </p:sp>
          <p:sp>
            <p:nvSpPr>
              <p:cNvPr id="47119" name="AutoShape 23"/>
              <p:cNvSpPr/>
              <p:nvPr/>
            </p:nvSpPr>
            <p:spPr>
              <a:xfrm rot="-5400000">
                <a:off x="1368" y="3096"/>
                <a:ext cx="144" cy="1248"/>
              </a:xfrm>
              <a:prstGeom prst="leftBrace">
                <a:avLst>
                  <a:gd name="adj1" fmla="val 72222"/>
                  <a:gd name="adj2" fmla="val 50000"/>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en-US" sz="1800" b="0" dirty="0"/>
              </a:p>
            </p:txBody>
          </p:sp>
          <p:sp>
            <p:nvSpPr>
              <p:cNvPr id="47120" name="Text Box 24"/>
              <p:cNvSpPr txBox="1"/>
              <p:nvPr/>
            </p:nvSpPr>
            <p:spPr>
              <a:xfrm>
                <a:off x="1248" y="3792"/>
                <a:ext cx="432"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n</a:t>
                </a:r>
                <a:r>
                  <a:rPr lang="zh-CN" altLang="en-US" sz="1800" b="0" dirty="0"/>
                  <a:t>个</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3765">
                                            <p:txEl>
                                              <p:pRg st="0" end="0"/>
                                            </p:txEl>
                                          </p:spTgt>
                                        </p:tgtEl>
                                        <p:attrNameLst>
                                          <p:attrName>style.visibility</p:attrName>
                                        </p:attrNameLst>
                                      </p:cBhvr>
                                      <p:to>
                                        <p:strVal val="visible"/>
                                      </p:to>
                                    </p:set>
                                    <p:anim calcmode="lin" valueType="num">
                                      <p:cBhvr additive="base">
                                        <p:cTn id="7" dur="500" fill="hold"/>
                                        <p:tgtEl>
                                          <p:spTgt spid="37376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376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73767"/>
                                        </p:tgtEl>
                                        <p:attrNameLst>
                                          <p:attrName>style.visibility</p:attrName>
                                        </p:attrNameLst>
                                      </p:cBhvr>
                                      <p:to>
                                        <p:strVal val="visible"/>
                                      </p:to>
                                    </p:set>
                                    <p:animEffect transition="in" filter="blinds(horizontal)">
                                      <p:cBhvr>
                                        <p:cTn id="13" dur="500"/>
                                        <p:tgtEl>
                                          <p:spTgt spid="373767"/>
                                        </p:tgtEl>
                                      </p:cBhvr>
                                    </p:animEffect>
                                  </p:childTnLst>
                                  <p:subTnLst>
                                    <p:set>
                                      <p:cBhvr override="childStyle">
                                        <p:cTn dur="1" fill="hold" display="0" masterRel="nextClick" afterEffect="1"/>
                                        <p:tgtEl>
                                          <p:spTgt spid="373767"/>
                                        </p:tgtEl>
                                        <p:attrNameLst>
                                          <p:attrName>style.visibility</p:attrName>
                                        </p:attrNameLst>
                                      </p:cBhvr>
                                      <p:to>
                                        <p:strVal val="hidden"/>
                                      </p:to>
                                    </p:se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4" fill="hold">
                      <p:stCondLst>
                        <p:cond delay="indefinite"/>
                      </p:stCondLst>
                      <p:childTnLst>
                        <p:par>
                          <p:cTn id="15" fill="hold">
                            <p:stCondLst>
                              <p:cond delay="0"/>
                            </p:stCondLst>
                            <p:childTnLst>
                              <p:par>
                                <p:cTn id="16" presetID="16" presetClass="entr" presetSubtype="42"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outHorizontal)">
                                      <p:cBhvr>
                                        <p:cTn id="18"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audio>
                                      <p:cMediaNode>
                                        <p:cTn display="0" masterRel="sameClick">
                                          <p:stCondLst>
                                            <p:cond evt="begin" delay="0">
                                              <p:tn val="21"/>
                                            </p:cond>
                                          </p:stCondLst>
                                          <p:endCondLst>
                                            <p:cond evt="onStopAudio" delay="0">
                                              <p:tgtEl>
                                                <p:sldTgt/>
                                              </p:tgtEl>
                                            </p:cond>
                                          </p:endCondLst>
                                        </p:cTn>
                                        <p:tgtEl>
                                          <p:sndTgt r:embed="rId4" name="camera.wav"/>
                                        </p:tgtEl>
                                      </p:cMediaNode>
                                    </p:audio>
                                  </p:subTnLst>
                                </p:cTn>
                              </p:par>
                            </p:childTnLst>
                          </p:cTn>
                        </p:par>
                      </p:childTnLst>
                    </p:cTn>
                  </p:par>
                  <p:par>
                    <p:cTn id="23" fill="hold">
                      <p:stCondLst>
                        <p:cond delay="indefinite"/>
                      </p:stCondLst>
                      <p:childTnLst>
                        <p:par>
                          <p:cTn id="24" fill="hold">
                            <p:stCondLst>
                              <p:cond delay="0"/>
                            </p:stCondLst>
                            <p:childTnLst>
                              <p:par>
                                <p:cTn id="25" presetID="3" presetClass="entr" presetSubtype="5"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vertical)">
                                      <p:cBhvr>
                                        <p:cTn id="27"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audio>
                                      <p:cMediaNode>
                                        <p:cTn display="0" masterRel="sameClick">
                                          <p:stCondLst>
                                            <p:cond evt="begin" delay="0">
                                              <p:tn val="25"/>
                                            </p:cond>
                                          </p:stCondLst>
                                          <p:endCondLst>
                                            <p:cond evt="onStopAudio" delay="0">
                                              <p:tgtEl>
                                                <p:sldTgt/>
                                              </p:tgtEl>
                                            </p:cond>
                                          </p:endCondLst>
                                        </p:cTn>
                                        <p:tgtEl>
                                          <p:sndTgt r:embed="rId3" name="whoosh.wav"/>
                                        </p:tgtEl>
                                      </p:cMediaNode>
                                    </p:audio>
                                  </p:sub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audio>
                                      <p:cMediaNode>
                                        <p:cTn display="0" masterRel="sameClick">
                                          <p:stCondLst>
                                            <p:cond evt="begin" delay="0">
                                              <p:tn val="30"/>
                                            </p:cond>
                                          </p:stCondLst>
                                          <p:endCondLst>
                                            <p:cond evt="onStopAudio" delay="0">
                                              <p:tgtEl>
                                                <p:sldTgt/>
                                              </p:tgtEl>
                                            </p:cond>
                                          </p:endCondLst>
                                        </p:cTn>
                                        <p:tgtEl>
                                          <p:sndTgt r:embed="rId4" name="camera.wav"/>
                                        </p:tgtEl>
                                      </p:cMediaNode>
                                    </p:audio>
                                  </p:sub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373766">
                                            <p:txEl>
                                              <p:pRg st="0" end="0"/>
                                            </p:txEl>
                                          </p:spTgt>
                                        </p:tgtEl>
                                        <p:attrNameLst>
                                          <p:attrName>style.visibility</p:attrName>
                                        </p:attrNameLst>
                                      </p:cBhvr>
                                      <p:to>
                                        <p:strVal val="visible"/>
                                      </p:to>
                                    </p:set>
                                    <p:anim calcmode="lin" valueType="num">
                                      <p:cBhvr additive="base">
                                        <p:cTn id="36" dur="500" fill="hold"/>
                                        <p:tgtEl>
                                          <p:spTgt spid="373766">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37376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5" grpId="0" build="p" bldLvl="3"/>
      <p:bldP spid="373766" grpId="0" build="p" bldLvl="3"/>
      <p:bldP spid="37376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a:xfrm>
            <a:off x="0" y="228600"/>
            <a:ext cx="9144000" cy="515938"/>
          </a:xfrm>
        </p:spPr>
        <p:txBody>
          <a:bodyPr vert="horz" wrap="square" lIns="91440" tIns="45720" rIns="91440" bIns="45720" anchor="t"/>
          <a:lstStyle/>
          <a:p>
            <a:pPr eaLnBrk="1" hangingPunct="1"/>
            <a:r>
              <a:rPr lang="en-US" altLang="zh-CN" sz="2800" dirty="0"/>
              <a:t>2.  </a:t>
            </a:r>
            <a:r>
              <a:rPr lang="zh-CN" altLang="en-US" sz="2800" dirty="0"/>
              <a:t>转换方法</a:t>
            </a:r>
            <a:r>
              <a:rPr lang="en-US" altLang="zh-CN" sz="2800" dirty="0"/>
              <a:t>—</a:t>
            </a:r>
            <a:r>
              <a:rPr lang="zh-CN" altLang="en-US" sz="2800" dirty="0">
                <a:solidFill>
                  <a:srgbClr val="0000FF"/>
                </a:solidFill>
                <a:ea typeface="楷体_GB2312" pitchFamily="49" charset="-122"/>
              </a:rPr>
              <a:t>用栈模拟系统运行时的栈</a:t>
            </a:r>
          </a:p>
        </p:txBody>
      </p:sp>
      <p:grpSp>
        <p:nvGrpSpPr>
          <p:cNvPr id="48131" name="Group 3"/>
          <p:cNvGrpSpPr/>
          <p:nvPr/>
        </p:nvGrpSpPr>
        <p:grpSpPr>
          <a:xfrm>
            <a:off x="0" y="762000"/>
            <a:ext cx="7467600" cy="1373188"/>
            <a:chOff x="0" y="480"/>
            <a:chExt cx="4704" cy="865"/>
          </a:xfrm>
        </p:grpSpPr>
        <p:grpSp>
          <p:nvGrpSpPr>
            <p:cNvPr id="48160" name="Group 4"/>
            <p:cNvGrpSpPr/>
            <p:nvPr/>
          </p:nvGrpSpPr>
          <p:grpSpPr>
            <a:xfrm>
              <a:off x="0" y="480"/>
              <a:ext cx="4704" cy="865"/>
              <a:chOff x="0" y="480"/>
              <a:chExt cx="4704" cy="865"/>
            </a:xfrm>
          </p:grpSpPr>
          <p:sp>
            <p:nvSpPr>
              <p:cNvPr id="48162" name="Text Box 5"/>
              <p:cNvSpPr txBox="1"/>
              <p:nvPr/>
            </p:nvSpPr>
            <p:spPr>
              <a:xfrm>
                <a:off x="0" y="768"/>
                <a:ext cx="1305" cy="32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en-US" altLang="zh-CN" sz="2800" b="0" dirty="0">
                    <a:solidFill>
                      <a:srgbClr val="0000FF"/>
                    </a:solidFill>
                  </a:rPr>
                  <a:t>f(m,n) =</a:t>
                </a:r>
                <a:r>
                  <a:rPr lang="en-US" altLang="zh-CN" sz="2800" b="0" dirty="0"/>
                  <a:t> </a:t>
                </a:r>
              </a:p>
            </p:txBody>
          </p:sp>
          <p:sp>
            <p:nvSpPr>
              <p:cNvPr id="48163" name="Text Box 6"/>
              <p:cNvSpPr txBox="1"/>
              <p:nvPr/>
            </p:nvSpPr>
            <p:spPr>
              <a:xfrm>
                <a:off x="1244" y="480"/>
                <a:ext cx="3460" cy="8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en-US" altLang="zh-CN" sz="2800" b="0" dirty="0">
                    <a:solidFill>
                      <a:srgbClr val="0000FF"/>
                    </a:solidFill>
                  </a:rPr>
                  <a:t>m+n+1		m*n = 0</a:t>
                </a:r>
              </a:p>
              <a:p>
                <a:pPr marL="0" lvl="0" indent="0" eaLnBrk="1" hangingPunct="1">
                  <a:spcBef>
                    <a:spcPct val="0"/>
                  </a:spcBef>
                  <a:buClrTx/>
                  <a:buSzPct val="100000"/>
                  <a:buFont typeface="Arial" panose="020B0604020202020204" pitchFamily="34" charset="0"/>
                  <a:buNone/>
                </a:pPr>
                <a:endParaRPr lang="en-US" altLang="zh-CN" sz="2800" b="0" dirty="0">
                  <a:solidFill>
                    <a:srgbClr val="0000FF"/>
                  </a:solidFill>
                </a:endParaRPr>
              </a:p>
              <a:p>
                <a:pPr marL="0" lvl="0" indent="0" eaLnBrk="1" hangingPunct="1">
                  <a:spcBef>
                    <a:spcPct val="0"/>
                  </a:spcBef>
                  <a:buClrTx/>
                  <a:buSzPct val="100000"/>
                  <a:buFont typeface="Arial" panose="020B0604020202020204" pitchFamily="34" charset="0"/>
                  <a:buNone/>
                </a:pPr>
                <a:r>
                  <a:rPr lang="en-US" altLang="zh-CN" sz="2800" b="0" dirty="0">
                    <a:solidFill>
                      <a:srgbClr val="0000FF"/>
                    </a:solidFill>
                  </a:rPr>
                  <a:t>f ( m-1 ,  f (m, n-1))	m*n </a:t>
                </a:r>
                <a:r>
                  <a:rPr lang="en-US" altLang="zh-CN" sz="2800" b="0" dirty="0">
                    <a:solidFill>
                      <a:srgbClr val="0000FF"/>
                    </a:solidFill>
                    <a:ea typeface="宋体-方正超大字符集"/>
                  </a:rPr>
                  <a:t>≠</a:t>
                </a:r>
                <a:r>
                  <a:rPr lang="en-US" altLang="zh-CN" sz="2800" b="0" dirty="0">
                    <a:solidFill>
                      <a:srgbClr val="0000FF"/>
                    </a:solidFill>
                  </a:rPr>
                  <a:t> 0</a:t>
                </a:r>
              </a:p>
            </p:txBody>
          </p:sp>
        </p:grpSp>
        <p:sp>
          <p:nvSpPr>
            <p:cNvPr id="48161" name="AutoShape 7"/>
            <p:cNvSpPr/>
            <p:nvPr/>
          </p:nvSpPr>
          <p:spPr>
            <a:xfrm>
              <a:off x="1130" y="672"/>
              <a:ext cx="57" cy="576"/>
            </a:xfrm>
            <a:prstGeom prst="leftBrace">
              <a:avLst>
                <a:gd name="adj1" fmla="val 84210"/>
                <a:gd name="adj2" fmla="val 50000"/>
              </a:avLst>
            </a:prstGeom>
            <a:noFill/>
            <a:ln w="9525" cap="flat" cmpd="sng">
              <a:solidFill>
                <a:srgbClr val="0000FF"/>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en-US" sz="1800" b="0" dirty="0"/>
            </a:p>
          </p:txBody>
        </p:sp>
      </p:grpSp>
      <p:sp>
        <p:nvSpPr>
          <p:cNvPr id="374792" name="Line 8"/>
          <p:cNvSpPr/>
          <p:nvPr/>
        </p:nvSpPr>
        <p:spPr>
          <a:xfrm>
            <a:off x="1981200" y="1295400"/>
            <a:ext cx="4038600" cy="0"/>
          </a:xfrm>
          <a:prstGeom prst="line">
            <a:avLst/>
          </a:prstGeom>
          <a:ln w="38100" cap="flat" cmpd="sng">
            <a:solidFill>
              <a:srgbClr val="CC0000"/>
            </a:solidFill>
            <a:prstDash val="solid"/>
            <a:headEnd type="none" w="med" len="med"/>
            <a:tailEnd type="none" w="med" len="med"/>
          </a:ln>
        </p:spPr>
      </p:sp>
      <p:sp>
        <p:nvSpPr>
          <p:cNvPr id="374793" name="Line 9"/>
          <p:cNvSpPr/>
          <p:nvPr/>
        </p:nvSpPr>
        <p:spPr>
          <a:xfrm>
            <a:off x="1981200" y="2209800"/>
            <a:ext cx="4038600" cy="0"/>
          </a:xfrm>
          <a:prstGeom prst="line">
            <a:avLst/>
          </a:prstGeom>
          <a:ln w="38100" cap="flat" cmpd="sng">
            <a:solidFill>
              <a:srgbClr val="CC0000"/>
            </a:solidFill>
            <a:prstDash val="solid"/>
            <a:headEnd type="none" w="med" len="med"/>
            <a:tailEnd type="none" w="med" len="med"/>
          </a:ln>
        </p:spPr>
      </p:sp>
      <p:sp>
        <p:nvSpPr>
          <p:cNvPr id="374794" name="Rectangle 10"/>
          <p:cNvSpPr/>
          <p:nvPr/>
        </p:nvSpPr>
        <p:spPr>
          <a:xfrm>
            <a:off x="2438400" y="1600200"/>
            <a:ext cx="609600" cy="533400"/>
          </a:xfrm>
          <a:prstGeom prst="rect">
            <a:avLst/>
          </a:prstGeom>
          <a:noFill/>
          <a:ln w="38100" cap="flat" cmpd="sng">
            <a:solidFill>
              <a:srgbClr val="CC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Font typeface="Arial" panose="020B0604020202020204" pitchFamily="34" charset="0"/>
              <a:buNone/>
            </a:pPr>
            <a:endParaRPr lang="zh-CN" altLang="zh-CN" sz="1800" b="0" dirty="0">
              <a:solidFill>
                <a:srgbClr val="CC0000"/>
              </a:solidFill>
            </a:endParaRPr>
          </a:p>
        </p:txBody>
      </p:sp>
      <p:grpSp>
        <p:nvGrpSpPr>
          <p:cNvPr id="4" name="Group 11"/>
          <p:cNvGrpSpPr/>
          <p:nvPr/>
        </p:nvGrpSpPr>
        <p:grpSpPr>
          <a:xfrm>
            <a:off x="2286000" y="2133600"/>
            <a:ext cx="990600" cy="1066800"/>
            <a:chOff x="480" y="1824"/>
            <a:chExt cx="624" cy="672"/>
          </a:xfrm>
        </p:grpSpPr>
        <p:sp>
          <p:nvSpPr>
            <p:cNvPr id="48158" name="Text Box 12"/>
            <p:cNvSpPr txBox="1"/>
            <p:nvPr/>
          </p:nvSpPr>
          <p:spPr>
            <a:xfrm>
              <a:off x="480" y="2169"/>
              <a:ext cx="624" cy="32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r>
                <a:rPr lang="zh-CN" altLang="en-US" sz="2800" dirty="0">
                  <a:solidFill>
                    <a:srgbClr val="CC0000"/>
                  </a:solidFill>
                </a:rPr>
                <a:t>进栈</a:t>
              </a:r>
            </a:p>
          </p:txBody>
        </p:sp>
        <p:sp>
          <p:nvSpPr>
            <p:cNvPr id="48159" name="Line 13"/>
            <p:cNvSpPr/>
            <p:nvPr/>
          </p:nvSpPr>
          <p:spPr>
            <a:xfrm>
              <a:off x="768" y="1824"/>
              <a:ext cx="0" cy="432"/>
            </a:xfrm>
            <a:prstGeom prst="line">
              <a:avLst/>
            </a:prstGeom>
            <a:ln w="38100" cap="flat" cmpd="sng">
              <a:solidFill>
                <a:srgbClr val="CC0000"/>
              </a:solidFill>
              <a:prstDash val="solid"/>
              <a:headEnd type="none" w="med" len="med"/>
              <a:tailEnd type="triangle" w="med" len="med"/>
            </a:ln>
          </p:spPr>
        </p:sp>
      </p:grpSp>
      <p:sp>
        <p:nvSpPr>
          <p:cNvPr id="374798" name="Rectangle 14"/>
          <p:cNvSpPr/>
          <p:nvPr/>
        </p:nvSpPr>
        <p:spPr>
          <a:xfrm>
            <a:off x="3352800" y="1600200"/>
            <a:ext cx="1447800" cy="533400"/>
          </a:xfrm>
          <a:prstGeom prst="rect">
            <a:avLst/>
          </a:prstGeom>
          <a:noFill/>
          <a:ln w="38100" cap="flat" cmpd="sng">
            <a:solidFill>
              <a:srgbClr val="008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Font typeface="Arial" panose="020B0604020202020204" pitchFamily="34" charset="0"/>
              <a:buNone/>
            </a:pPr>
            <a:endParaRPr lang="zh-CN" altLang="zh-CN" sz="1800" b="0" dirty="0">
              <a:solidFill>
                <a:srgbClr val="CC0000"/>
              </a:solidFill>
            </a:endParaRPr>
          </a:p>
        </p:txBody>
      </p:sp>
      <p:sp>
        <p:nvSpPr>
          <p:cNvPr id="374799" name="Rectangle 15"/>
          <p:cNvSpPr/>
          <p:nvPr/>
        </p:nvSpPr>
        <p:spPr>
          <a:xfrm>
            <a:off x="228600" y="3429000"/>
            <a:ext cx="2286000" cy="6096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609600" lvl="0" indent="-609600" algn="just" eaLnBrk="1" hangingPunct="1">
              <a:lnSpc>
                <a:spcPct val="90000"/>
              </a:lnSpc>
              <a:spcBef>
                <a:spcPct val="50000"/>
              </a:spcBef>
              <a:buClrTx/>
              <a:buSzPct val="100000"/>
              <a:buNone/>
            </a:pPr>
            <a:r>
              <a:rPr lang="en-US" altLang="zh-CN" sz="2800" dirty="0">
                <a:ea typeface="楷体_GB2312" pitchFamily="49" charset="-122"/>
              </a:rPr>
              <a:t>f (2,1)  	</a:t>
            </a:r>
          </a:p>
        </p:txBody>
      </p:sp>
      <p:sp>
        <p:nvSpPr>
          <p:cNvPr id="374800" name="Rectangle 16"/>
          <p:cNvSpPr/>
          <p:nvPr/>
        </p:nvSpPr>
        <p:spPr>
          <a:xfrm>
            <a:off x="1295400" y="3429000"/>
            <a:ext cx="3505200" cy="6096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609600" lvl="0" indent="-609600" algn="just" eaLnBrk="1" hangingPunct="1">
              <a:lnSpc>
                <a:spcPct val="90000"/>
              </a:lnSpc>
              <a:spcBef>
                <a:spcPct val="50000"/>
              </a:spcBef>
              <a:buClrTx/>
              <a:buSzPct val="100000"/>
              <a:buNone/>
            </a:pPr>
            <a:r>
              <a:rPr lang="en-US" altLang="zh-CN" sz="2800" dirty="0">
                <a:ea typeface="楷体_GB2312" pitchFamily="49" charset="-122"/>
              </a:rPr>
              <a:t>= f (1, f (2,0) )	</a:t>
            </a:r>
          </a:p>
        </p:txBody>
      </p:sp>
      <p:sp>
        <p:nvSpPr>
          <p:cNvPr id="374801" name="Rectangle 17"/>
          <p:cNvSpPr/>
          <p:nvPr/>
        </p:nvSpPr>
        <p:spPr>
          <a:xfrm>
            <a:off x="228600" y="3962400"/>
            <a:ext cx="1371600" cy="10668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609600" lvl="0" indent="-609600" algn="just" eaLnBrk="1" hangingPunct="1">
              <a:lnSpc>
                <a:spcPct val="90000"/>
              </a:lnSpc>
              <a:spcBef>
                <a:spcPct val="50000"/>
              </a:spcBef>
              <a:buClrTx/>
              <a:buSzPct val="100000"/>
              <a:buNone/>
            </a:pPr>
            <a:r>
              <a:rPr lang="en-US" altLang="zh-CN" sz="2800" dirty="0">
                <a:ea typeface="楷体_GB2312" pitchFamily="49" charset="-122"/>
              </a:rPr>
              <a:t>m  	  n</a:t>
            </a:r>
          </a:p>
          <a:p>
            <a:pPr marL="609600" lvl="0" indent="-609600" algn="just" eaLnBrk="1" hangingPunct="1">
              <a:lnSpc>
                <a:spcPct val="90000"/>
              </a:lnSpc>
              <a:spcBef>
                <a:spcPct val="50000"/>
              </a:spcBef>
              <a:buClrTx/>
              <a:buSzPct val="100000"/>
              <a:buNone/>
            </a:pPr>
            <a:r>
              <a:rPr lang="en-US" altLang="zh-CN" sz="2800" dirty="0">
                <a:ea typeface="楷体_GB2312" pitchFamily="49" charset="-122"/>
              </a:rPr>
              <a:t>2	  1</a:t>
            </a:r>
          </a:p>
        </p:txBody>
      </p:sp>
      <p:grpSp>
        <p:nvGrpSpPr>
          <p:cNvPr id="5" name="Group 18"/>
          <p:cNvGrpSpPr/>
          <p:nvPr/>
        </p:nvGrpSpPr>
        <p:grpSpPr>
          <a:xfrm>
            <a:off x="5105400" y="3352800"/>
            <a:ext cx="3657600" cy="609600"/>
            <a:chOff x="3168" y="912"/>
            <a:chExt cx="2304" cy="384"/>
          </a:xfrm>
        </p:grpSpPr>
        <p:sp>
          <p:nvSpPr>
            <p:cNvPr id="48152" name="Rectangle 19"/>
            <p:cNvSpPr/>
            <p:nvPr/>
          </p:nvSpPr>
          <p:spPr>
            <a:xfrm>
              <a:off x="3168" y="912"/>
              <a:ext cx="2304" cy="384"/>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en-US" sz="1800" b="0" dirty="0"/>
            </a:p>
          </p:txBody>
        </p:sp>
        <p:sp>
          <p:nvSpPr>
            <p:cNvPr id="48153" name="Line 20"/>
            <p:cNvSpPr/>
            <p:nvPr/>
          </p:nvSpPr>
          <p:spPr>
            <a:xfrm>
              <a:off x="3552" y="912"/>
              <a:ext cx="0" cy="384"/>
            </a:xfrm>
            <a:prstGeom prst="line">
              <a:avLst/>
            </a:prstGeom>
            <a:ln w="9525" cap="flat" cmpd="sng">
              <a:solidFill>
                <a:schemeClr val="tx1"/>
              </a:solidFill>
              <a:prstDash val="solid"/>
              <a:headEnd type="none" w="med" len="med"/>
              <a:tailEnd type="none" w="med" len="med"/>
            </a:ln>
          </p:spPr>
        </p:sp>
        <p:sp>
          <p:nvSpPr>
            <p:cNvPr id="48154" name="Line 21"/>
            <p:cNvSpPr/>
            <p:nvPr/>
          </p:nvSpPr>
          <p:spPr>
            <a:xfrm>
              <a:off x="3936" y="912"/>
              <a:ext cx="0" cy="384"/>
            </a:xfrm>
            <a:prstGeom prst="line">
              <a:avLst/>
            </a:prstGeom>
            <a:ln w="9525" cap="flat" cmpd="sng">
              <a:solidFill>
                <a:schemeClr val="tx1"/>
              </a:solidFill>
              <a:prstDash val="solid"/>
              <a:headEnd type="none" w="med" len="med"/>
              <a:tailEnd type="none" w="med" len="med"/>
            </a:ln>
          </p:spPr>
        </p:sp>
        <p:sp>
          <p:nvSpPr>
            <p:cNvPr id="48155" name="Line 22"/>
            <p:cNvSpPr/>
            <p:nvPr/>
          </p:nvSpPr>
          <p:spPr>
            <a:xfrm>
              <a:off x="4368" y="912"/>
              <a:ext cx="0" cy="384"/>
            </a:xfrm>
            <a:prstGeom prst="line">
              <a:avLst/>
            </a:prstGeom>
            <a:ln w="9525" cap="flat" cmpd="sng">
              <a:solidFill>
                <a:schemeClr val="tx1"/>
              </a:solidFill>
              <a:prstDash val="solid"/>
              <a:headEnd type="none" w="med" len="med"/>
              <a:tailEnd type="none" w="med" len="med"/>
            </a:ln>
          </p:spPr>
        </p:sp>
        <p:sp>
          <p:nvSpPr>
            <p:cNvPr id="48156" name="Line 23"/>
            <p:cNvSpPr/>
            <p:nvPr/>
          </p:nvSpPr>
          <p:spPr>
            <a:xfrm>
              <a:off x="4752" y="912"/>
              <a:ext cx="0" cy="384"/>
            </a:xfrm>
            <a:prstGeom prst="line">
              <a:avLst/>
            </a:prstGeom>
            <a:ln w="9525" cap="flat" cmpd="sng">
              <a:solidFill>
                <a:schemeClr val="tx1"/>
              </a:solidFill>
              <a:prstDash val="solid"/>
              <a:headEnd type="none" w="med" len="med"/>
              <a:tailEnd type="none" w="med" len="med"/>
            </a:ln>
          </p:spPr>
        </p:sp>
        <p:sp>
          <p:nvSpPr>
            <p:cNvPr id="48157" name="Line 24"/>
            <p:cNvSpPr/>
            <p:nvPr/>
          </p:nvSpPr>
          <p:spPr>
            <a:xfrm>
              <a:off x="5136" y="912"/>
              <a:ext cx="0" cy="384"/>
            </a:xfrm>
            <a:prstGeom prst="line">
              <a:avLst/>
            </a:prstGeom>
            <a:ln w="9525" cap="flat" cmpd="sng">
              <a:solidFill>
                <a:schemeClr val="tx1"/>
              </a:solidFill>
              <a:prstDash val="solid"/>
              <a:headEnd type="none" w="med" len="med"/>
              <a:tailEnd type="none" w="med" len="med"/>
            </a:ln>
          </p:spPr>
        </p:sp>
      </p:grpSp>
      <p:sp>
        <p:nvSpPr>
          <p:cNvPr id="374809" name="Text Box 25"/>
          <p:cNvSpPr txBox="1"/>
          <p:nvPr/>
        </p:nvSpPr>
        <p:spPr>
          <a:xfrm>
            <a:off x="5181600" y="3429000"/>
            <a:ext cx="533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1</a:t>
            </a:r>
          </a:p>
        </p:txBody>
      </p:sp>
      <p:sp>
        <p:nvSpPr>
          <p:cNvPr id="374810" name="Line 26"/>
          <p:cNvSpPr/>
          <p:nvPr/>
        </p:nvSpPr>
        <p:spPr>
          <a:xfrm>
            <a:off x="2286000" y="3962400"/>
            <a:ext cx="1066800" cy="0"/>
          </a:xfrm>
          <a:prstGeom prst="line">
            <a:avLst/>
          </a:prstGeom>
          <a:ln w="38100" cap="flat" cmpd="sng">
            <a:solidFill>
              <a:srgbClr val="CC0000"/>
            </a:solidFill>
            <a:prstDash val="solid"/>
            <a:headEnd type="none" w="med" len="med"/>
            <a:tailEnd type="none" w="med" len="med"/>
          </a:ln>
        </p:spPr>
      </p:sp>
      <p:sp>
        <p:nvSpPr>
          <p:cNvPr id="374811" name="Rectangle 27"/>
          <p:cNvSpPr/>
          <p:nvPr/>
        </p:nvSpPr>
        <p:spPr>
          <a:xfrm>
            <a:off x="2209800" y="3962400"/>
            <a:ext cx="1371600" cy="10668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609600" lvl="0" indent="-609600" algn="just" eaLnBrk="1" hangingPunct="1">
              <a:lnSpc>
                <a:spcPct val="90000"/>
              </a:lnSpc>
              <a:spcBef>
                <a:spcPct val="50000"/>
              </a:spcBef>
              <a:buClrTx/>
              <a:buSzPct val="100000"/>
              <a:buNone/>
            </a:pPr>
            <a:r>
              <a:rPr lang="en-US" altLang="zh-CN" sz="2800" dirty="0">
                <a:ea typeface="楷体_GB2312" pitchFamily="49" charset="-122"/>
              </a:rPr>
              <a:t>m  	  n</a:t>
            </a:r>
          </a:p>
          <a:p>
            <a:pPr marL="609600" lvl="0" indent="-609600" algn="just" eaLnBrk="1" hangingPunct="1">
              <a:lnSpc>
                <a:spcPct val="90000"/>
              </a:lnSpc>
              <a:spcBef>
                <a:spcPct val="50000"/>
              </a:spcBef>
              <a:buClrTx/>
              <a:buSzPct val="100000"/>
              <a:buNone/>
            </a:pPr>
            <a:r>
              <a:rPr lang="en-US" altLang="zh-CN" sz="2800" dirty="0">
                <a:ea typeface="楷体_GB2312" pitchFamily="49" charset="-122"/>
              </a:rPr>
              <a:t>2	  0</a:t>
            </a:r>
          </a:p>
        </p:txBody>
      </p:sp>
      <p:sp>
        <p:nvSpPr>
          <p:cNvPr id="374812" name="Text Box 28"/>
          <p:cNvSpPr txBox="1"/>
          <p:nvPr/>
        </p:nvSpPr>
        <p:spPr>
          <a:xfrm>
            <a:off x="152400" y="4953000"/>
            <a:ext cx="2133600" cy="12065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
              </a:spcBef>
              <a:buClrTx/>
              <a:buSzPct val="100000"/>
              <a:buFont typeface="Arial" panose="020B0604020202020204" pitchFamily="34" charset="0"/>
              <a:buNone/>
            </a:pPr>
            <a:r>
              <a:rPr lang="en-US" altLang="zh-CN" sz="1800" dirty="0">
                <a:solidFill>
                  <a:srgbClr val="CC0000"/>
                </a:solidFill>
                <a:ea typeface="楷体_GB2312" pitchFamily="49" charset="-122"/>
              </a:rPr>
              <a:t>m*n ≠</a:t>
            </a:r>
            <a:r>
              <a:rPr lang="en-US" altLang="zh-CN" sz="1800" dirty="0">
                <a:solidFill>
                  <a:srgbClr val="CC0000"/>
                </a:solidFill>
              </a:rPr>
              <a:t> 0</a:t>
            </a:r>
            <a:r>
              <a:rPr lang="zh-CN" altLang="en-US" sz="1800" dirty="0">
                <a:solidFill>
                  <a:srgbClr val="CC0000"/>
                </a:solidFill>
                <a:ea typeface="楷体_GB2312" pitchFamily="49" charset="-122"/>
              </a:rPr>
              <a:t>时：</a:t>
            </a:r>
            <a:r>
              <a:rPr lang="en-US" altLang="zh-CN" sz="1800" dirty="0">
                <a:solidFill>
                  <a:srgbClr val="CC0000"/>
                </a:solidFill>
                <a:ea typeface="楷体_GB2312" pitchFamily="49" charset="-122"/>
              </a:rPr>
              <a:t>m﹣1</a:t>
            </a:r>
            <a:r>
              <a:rPr lang="zh-CN" altLang="en-US" sz="1800" dirty="0">
                <a:solidFill>
                  <a:srgbClr val="CC0000"/>
                </a:solidFill>
                <a:ea typeface="楷体_GB2312" pitchFamily="49" charset="-122"/>
              </a:rPr>
              <a:t>进栈；</a:t>
            </a:r>
          </a:p>
          <a:p>
            <a:pPr marL="0" lvl="0" indent="0" eaLnBrk="1" hangingPunct="1">
              <a:spcBef>
                <a:spcPct val="5000"/>
              </a:spcBef>
              <a:buClrTx/>
              <a:buSzPct val="100000"/>
              <a:buFont typeface="Arial" panose="020B0604020202020204" pitchFamily="34" charset="0"/>
              <a:buNone/>
            </a:pPr>
            <a:r>
              <a:rPr lang="en-US" altLang="zh-CN" sz="1800" dirty="0">
                <a:solidFill>
                  <a:srgbClr val="CC0000"/>
                </a:solidFill>
                <a:ea typeface="楷体_GB2312" pitchFamily="49" charset="-122"/>
              </a:rPr>
              <a:t>m</a:t>
            </a:r>
            <a:r>
              <a:rPr lang="zh-CN" altLang="en-US" sz="1800" dirty="0">
                <a:solidFill>
                  <a:srgbClr val="CC0000"/>
                </a:solidFill>
                <a:ea typeface="楷体_GB2312" pitchFamily="49" charset="-122"/>
              </a:rPr>
              <a:t>不变，</a:t>
            </a:r>
            <a:r>
              <a:rPr lang="en-US" altLang="zh-CN" sz="1800" dirty="0">
                <a:solidFill>
                  <a:srgbClr val="CC0000"/>
                </a:solidFill>
                <a:ea typeface="楷体_GB2312" pitchFamily="49" charset="-122"/>
              </a:rPr>
              <a:t>n</a:t>
            </a:r>
            <a:r>
              <a:rPr lang="zh-CN" altLang="en-US" sz="1800" dirty="0">
                <a:solidFill>
                  <a:srgbClr val="CC0000"/>
                </a:solidFill>
                <a:ea typeface="楷体_GB2312" pitchFamily="49" charset="-122"/>
              </a:rPr>
              <a:t>减</a:t>
            </a:r>
            <a:r>
              <a:rPr lang="en-US" altLang="zh-CN" sz="1800" dirty="0">
                <a:solidFill>
                  <a:srgbClr val="CC0000"/>
                </a:solidFill>
                <a:ea typeface="楷体_GB2312" pitchFamily="49" charset="-122"/>
              </a:rPr>
              <a:t>1</a:t>
            </a:r>
            <a:r>
              <a:rPr lang="zh-CN" altLang="en-US" sz="1800" dirty="0">
                <a:solidFill>
                  <a:srgbClr val="CC0000"/>
                </a:solidFill>
                <a:ea typeface="楷体_GB2312" pitchFamily="49" charset="-122"/>
              </a:rPr>
              <a:t>。</a:t>
            </a:r>
            <a:endParaRPr lang="zh-CN" altLang="en-US" sz="1800" dirty="0">
              <a:ea typeface="楷体_GB2312" pitchFamily="49" charset="-122"/>
            </a:endParaRPr>
          </a:p>
        </p:txBody>
      </p:sp>
      <p:grpSp>
        <p:nvGrpSpPr>
          <p:cNvPr id="6" name="Group 29"/>
          <p:cNvGrpSpPr/>
          <p:nvPr/>
        </p:nvGrpSpPr>
        <p:grpSpPr>
          <a:xfrm>
            <a:off x="2286000" y="3886200"/>
            <a:ext cx="1600200" cy="2057400"/>
            <a:chOff x="1440" y="2448"/>
            <a:chExt cx="1008" cy="1296"/>
          </a:xfrm>
        </p:grpSpPr>
        <p:sp>
          <p:nvSpPr>
            <p:cNvPr id="48150" name="Rectangle 30"/>
            <p:cNvSpPr/>
            <p:nvPr/>
          </p:nvSpPr>
          <p:spPr>
            <a:xfrm>
              <a:off x="1440" y="3360"/>
              <a:ext cx="1008" cy="384"/>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609600" lvl="0" indent="-609600" algn="just" eaLnBrk="1" hangingPunct="1">
                <a:lnSpc>
                  <a:spcPct val="90000"/>
                </a:lnSpc>
                <a:spcAft>
                  <a:spcPct val="50000"/>
                </a:spcAft>
                <a:buClrTx/>
                <a:buSzPct val="100000"/>
                <a:buFont typeface="Arial" panose="020B0604020202020204" pitchFamily="34" charset="0"/>
                <a:buNone/>
              </a:pPr>
              <a:r>
                <a:rPr lang="en-US" altLang="zh-CN" sz="2800" dirty="0">
                  <a:ea typeface="楷体_GB2312" pitchFamily="49" charset="-122"/>
                </a:rPr>
                <a:t>= f (1, 3)</a:t>
              </a:r>
            </a:p>
          </p:txBody>
        </p:sp>
        <p:sp>
          <p:nvSpPr>
            <p:cNvPr id="48151" name="Line 31"/>
            <p:cNvSpPr/>
            <p:nvPr/>
          </p:nvSpPr>
          <p:spPr>
            <a:xfrm>
              <a:off x="1776" y="2448"/>
              <a:ext cx="0" cy="912"/>
            </a:xfrm>
            <a:prstGeom prst="line">
              <a:avLst/>
            </a:prstGeom>
            <a:ln w="38100" cap="flat" cmpd="sng">
              <a:solidFill>
                <a:schemeClr val="tx1"/>
              </a:solidFill>
              <a:prstDash val="solid"/>
              <a:headEnd type="none" w="med" len="med"/>
              <a:tailEnd type="triangle" w="med" len="med"/>
            </a:ln>
          </p:spPr>
        </p:sp>
      </p:grpSp>
      <p:sp>
        <p:nvSpPr>
          <p:cNvPr id="374816" name="AutoShape 32"/>
          <p:cNvSpPr/>
          <p:nvPr/>
        </p:nvSpPr>
        <p:spPr>
          <a:xfrm>
            <a:off x="3352800" y="2743200"/>
            <a:ext cx="1600200" cy="533400"/>
          </a:xfrm>
          <a:prstGeom prst="wedgeRoundRectCallout">
            <a:avLst>
              <a:gd name="adj1" fmla="val -79764"/>
              <a:gd name="adj2" fmla="val 98514"/>
              <a:gd name="adj3" fmla="val 16667"/>
            </a:avLst>
          </a:prstGeom>
          <a:noFill/>
          <a:ln w="38100" cap="flat" cmpd="sng">
            <a:solidFill>
              <a:srgbClr val="0000FF"/>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Font typeface="Arial" panose="020B0604020202020204" pitchFamily="34" charset="0"/>
              <a:buNone/>
            </a:pPr>
            <a:r>
              <a:rPr lang="en-US" altLang="zh-CN" sz="1800" b="0" dirty="0"/>
              <a:t>2+0+1=3</a:t>
            </a:r>
          </a:p>
        </p:txBody>
      </p:sp>
      <p:sp>
        <p:nvSpPr>
          <p:cNvPr id="374817" name="Line 33"/>
          <p:cNvSpPr/>
          <p:nvPr/>
        </p:nvSpPr>
        <p:spPr>
          <a:xfrm flipV="1">
            <a:off x="3124200" y="3733800"/>
            <a:ext cx="2133600" cy="1600200"/>
          </a:xfrm>
          <a:prstGeom prst="line">
            <a:avLst/>
          </a:prstGeom>
          <a:ln w="38100" cap="flat" cmpd="sng">
            <a:solidFill>
              <a:srgbClr val="008000"/>
            </a:solidFill>
            <a:prstDash val="solid"/>
            <a:headEnd type="none" w="med" len="med"/>
            <a:tailEnd type="triangle" w="med" len="med"/>
          </a:ln>
        </p:spPr>
      </p:sp>
      <p:sp>
        <p:nvSpPr>
          <p:cNvPr id="374818" name="Line 34"/>
          <p:cNvSpPr/>
          <p:nvPr/>
        </p:nvSpPr>
        <p:spPr>
          <a:xfrm flipV="1">
            <a:off x="3429000" y="3124200"/>
            <a:ext cx="1219200" cy="2286000"/>
          </a:xfrm>
          <a:prstGeom prst="line">
            <a:avLst/>
          </a:prstGeom>
          <a:ln w="38100" cap="flat" cmpd="sng">
            <a:solidFill>
              <a:srgbClr val="008000"/>
            </a:solidFill>
            <a:prstDash val="solid"/>
            <a:headEnd type="none" w="med" len="med"/>
            <a:tailEnd type="triangle" w="med" len="med"/>
          </a:ln>
        </p:spPr>
      </p:sp>
      <p:sp>
        <p:nvSpPr>
          <p:cNvPr id="374819" name="Text Box 35"/>
          <p:cNvSpPr txBox="1"/>
          <p:nvPr/>
        </p:nvSpPr>
        <p:spPr>
          <a:xfrm>
            <a:off x="4267200" y="4953000"/>
            <a:ext cx="4648200" cy="11874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dirty="0">
                <a:solidFill>
                  <a:srgbClr val="008000"/>
                </a:solidFill>
                <a:ea typeface="楷体_GB2312" pitchFamily="49" charset="-122"/>
              </a:rPr>
              <a:t>m*n =</a:t>
            </a:r>
            <a:r>
              <a:rPr lang="en-US" altLang="zh-CN" sz="1800" dirty="0">
                <a:solidFill>
                  <a:srgbClr val="008000"/>
                </a:solidFill>
              </a:rPr>
              <a:t> 0</a:t>
            </a:r>
            <a:r>
              <a:rPr lang="zh-CN" altLang="en-US" sz="1800" dirty="0">
                <a:solidFill>
                  <a:srgbClr val="008000"/>
                </a:solidFill>
                <a:ea typeface="楷体_GB2312" pitchFamily="49" charset="-122"/>
              </a:rPr>
              <a:t>时，计算</a:t>
            </a:r>
            <a:r>
              <a:rPr lang="en-US" altLang="zh-CN" sz="1800" dirty="0">
                <a:solidFill>
                  <a:srgbClr val="008000"/>
                </a:solidFill>
                <a:ea typeface="楷体_GB2312" pitchFamily="49" charset="-122"/>
              </a:rPr>
              <a:t>m+n+1</a:t>
            </a:r>
            <a:r>
              <a:rPr lang="zh-CN" altLang="en-US" sz="1800" dirty="0">
                <a:solidFill>
                  <a:srgbClr val="008000"/>
                </a:solidFill>
                <a:ea typeface="楷体_GB2312" pitchFamily="49" charset="-122"/>
              </a:rPr>
              <a:t>，结果存于</a:t>
            </a:r>
            <a:r>
              <a:rPr lang="en-US" altLang="zh-CN" sz="1800" dirty="0">
                <a:solidFill>
                  <a:srgbClr val="008000"/>
                </a:solidFill>
                <a:ea typeface="楷体_GB2312" pitchFamily="49" charset="-122"/>
              </a:rPr>
              <a:t>n</a:t>
            </a:r>
            <a:r>
              <a:rPr lang="zh-CN" altLang="en-US" sz="1800" dirty="0">
                <a:solidFill>
                  <a:srgbClr val="008000"/>
                </a:solidFill>
                <a:ea typeface="楷体_GB2312" pitchFamily="49" charset="-122"/>
              </a:rPr>
              <a:t>；栈空，返回</a:t>
            </a:r>
            <a:r>
              <a:rPr lang="en-US" altLang="zh-CN" sz="1800" dirty="0">
                <a:solidFill>
                  <a:srgbClr val="008000"/>
                </a:solidFill>
                <a:ea typeface="楷体_GB2312" pitchFamily="49" charset="-122"/>
              </a:rPr>
              <a:t>n</a:t>
            </a:r>
            <a:r>
              <a:rPr lang="zh-CN" altLang="en-US" sz="1800" dirty="0">
                <a:solidFill>
                  <a:srgbClr val="008000"/>
                </a:solidFill>
                <a:ea typeface="楷体_GB2312" pitchFamily="49" charset="-122"/>
              </a:rPr>
              <a:t>；否则取栈顶元素存于 </a:t>
            </a:r>
            <a:r>
              <a:rPr lang="en-US" altLang="zh-CN" sz="1800" dirty="0">
                <a:solidFill>
                  <a:srgbClr val="008000"/>
                </a:solidFill>
                <a:ea typeface="楷体_GB2312" pitchFamily="49" charset="-122"/>
              </a:rPr>
              <a:t>m</a:t>
            </a:r>
            <a:r>
              <a:rPr lang="zh-CN" altLang="en-US" sz="1800" dirty="0">
                <a:solidFill>
                  <a:srgbClr val="008000"/>
                </a:solidFill>
                <a:ea typeface="楷体_GB2312" pitchFamily="49" charset="-122"/>
              </a:rPr>
              <a:t>，继续计算 </a:t>
            </a:r>
            <a:r>
              <a:rPr lang="en-US" altLang="zh-CN" sz="1800" dirty="0">
                <a:solidFill>
                  <a:srgbClr val="008000"/>
                </a:solidFill>
                <a:ea typeface="楷体_GB2312" pitchFamily="49" charset="-122"/>
              </a:rPr>
              <a:t>f (m,n)</a:t>
            </a:r>
            <a:r>
              <a:rPr lang="zh-CN" altLang="en-US" sz="1800" dirty="0">
                <a:solidFill>
                  <a:srgbClr val="008000"/>
                </a:solidFill>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74792"/>
                                        </p:tgtEl>
                                        <p:attrNameLst>
                                          <p:attrName>style.visibility</p:attrName>
                                        </p:attrNameLst>
                                      </p:cBhvr>
                                      <p:to>
                                        <p:strVal val="visible"/>
                                      </p:to>
                                    </p:set>
                                    <p:animEffect transition="in" filter="box(out)">
                                      <p:cBhvr>
                                        <p:cTn id="7" dur="500"/>
                                        <p:tgtEl>
                                          <p:spTgt spid="374792"/>
                                        </p:tgtEl>
                                      </p:cBhvr>
                                    </p:animEffect>
                                  </p:childTnLst>
                                  <p:subTnLst>
                                    <p:set>
                                      <p:cBhvr override="childStyle">
                                        <p:cTn dur="1" fill="hold" display="0" masterRel="nextClick" afterEffect="1"/>
                                        <p:tgtEl>
                                          <p:spTgt spid="374792"/>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374793"/>
                                        </p:tgtEl>
                                        <p:attrNameLst>
                                          <p:attrName>style.visibility</p:attrName>
                                        </p:attrNameLst>
                                      </p:cBhvr>
                                      <p:to>
                                        <p:strVal val="visible"/>
                                      </p:to>
                                    </p:set>
                                    <p:animEffect transition="in" filter="box(out)">
                                      <p:cBhvr>
                                        <p:cTn id="12" dur="500"/>
                                        <p:tgtEl>
                                          <p:spTgt spid="374793"/>
                                        </p:tgtEl>
                                      </p:cBhvr>
                                    </p:animEffect>
                                  </p:childTnLst>
                                  <p:subTnLst>
                                    <p:set>
                                      <p:cBhvr override="childStyle">
                                        <p:cTn dur="1" fill="hold" display="0" masterRel="nextClick" afterEffect="1"/>
                                        <p:tgtEl>
                                          <p:spTgt spid="374793"/>
                                        </p:tgtEl>
                                        <p:attrNameLst>
                                          <p:attrName>style.visibility</p:attrName>
                                        </p:attrNameLst>
                                      </p:cBhvr>
                                      <p:to>
                                        <p:strVal val="hidden"/>
                                      </p:to>
                                    </p:set>
                                    <p:audio>
                                      <p:cMediaNode>
                                        <p:cTn display="0" masterRel="sameClick">
                                          <p:stCondLst>
                                            <p:cond evt="begin" delay="0">
                                              <p:tn val="10"/>
                                            </p:cond>
                                          </p:stCondLst>
                                          <p:endCondLst>
                                            <p:cond evt="onStopAudio" delay="0">
                                              <p:tgtEl>
                                                <p:sldTgt/>
                                              </p:tgtEl>
                                            </p:cond>
                                          </p:endCondLst>
                                        </p:cTn>
                                        <p:tgtEl>
                                          <p:sndTgt r:embed="rId2" name="whoosh.wav"/>
                                        </p:tgtEl>
                                      </p:cMediaNode>
                                    </p:audio>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74794"/>
                                        </p:tgtEl>
                                        <p:attrNameLst>
                                          <p:attrName>style.visibility</p:attrName>
                                        </p:attrNameLst>
                                      </p:cBhvr>
                                      <p:to>
                                        <p:strVal val="visible"/>
                                      </p:to>
                                    </p:se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7" fill="hold">
                      <p:stCondLst>
                        <p:cond delay="indefinite"/>
                      </p:stCondLst>
                      <p:childTnLst>
                        <p:par>
                          <p:cTn id="18" fill="hold">
                            <p:stCondLst>
                              <p:cond delay="0"/>
                            </p:stCondLst>
                            <p:childTnLst>
                              <p:par>
                                <p:cTn id="19" presetID="4" presetClass="entr" presetSubtype="32"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ox(out)">
                                      <p:cBhvr>
                                        <p:cTn id="21" dur="500"/>
                                        <p:tgtEl>
                                          <p:spTgt spid="4"/>
                                        </p:tgtEl>
                                      </p:cBhvr>
                                    </p:animEffect>
                                  </p:childTnLst>
                                  <p:subTnLst>
                                    <p:audio>
                                      <p:cMediaNode>
                                        <p:cTn display="0" masterRel="sameClick">
                                          <p:stCondLst>
                                            <p:cond evt="begin" delay="0">
                                              <p:tn val="19"/>
                                            </p:cond>
                                          </p:stCondLst>
                                          <p:endCondLst>
                                            <p:cond evt="onStopAudio" delay="0">
                                              <p:tgtEl>
                                                <p:sldTgt/>
                                              </p:tgtEl>
                                            </p:cond>
                                          </p:endCondLst>
                                        </p:cTn>
                                        <p:tgtEl>
                                          <p:sndTgt r:embed="rId3" name="camera.wav"/>
                                        </p:tgtEl>
                                      </p:cMediaNode>
                                    </p:audio>
                                  </p:sub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374798"/>
                                        </p:tgtEl>
                                        <p:attrNameLst>
                                          <p:attrName>style.visibility</p:attrName>
                                        </p:attrNameLst>
                                      </p:cBhvr>
                                      <p:to>
                                        <p:strVal val="visible"/>
                                      </p:to>
                                    </p:set>
                                  </p:childTnLst>
                                  <p:subTnLst>
                                    <p:audio>
                                      <p:cMediaNode>
                                        <p:cTn display="0" masterRel="sameClick">
                                          <p:stCondLst>
                                            <p:cond evt="begin" delay="0">
                                              <p:tn val="24"/>
                                            </p:cond>
                                          </p:stCondLst>
                                          <p:endCondLst>
                                            <p:cond evt="onStopAudio" delay="0">
                                              <p:tgtEl>
                                                <p:sldTgt/>
                                              </p:tgtEl>
                                            </p:cond>
                                          </p:endCondLst>
                                        </p:cTn>
                                        <p:tgtEl>
                                          <p:sndTgt r:embed="rId3" name="camera.wav"/>
                                        </p:tgtEl>
                                      </p:cMediaNode>
                                    </p:audio>
                                  </p:sub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374799"/>
                                        </p:tgtEl>
                                        <p:attrNameLst>
                                          <p:attrName>style.visibility</p:attrName>
                                        </p:attrNameLst>
                                      </p:cBhvr>
                                      <p:to>
                                        <p:strVal val="visible"/>
                                      </p:to>
                                    </p:set>
                                    <p:animEffect transition="in" filter="box(out)">
                                      <p:cBhvr>
                                        <p:cTn id="30" dur="500"/>
                                        <p:tgtEl>
                                          <p:spTgt spid="374799"/>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374801"/>
                                        </p:tgtEl>
                                        <p:attrNameLst>
                                          <p:attrName>style.visibility</p:attrName>
                                        </p:attrNameLst>
                                      </p:cBhvr>
                                      <p:to>
                                        <p:strVal val="visible"/>
                                      </p:to>
                                    </p:set>
                                    <p:animEffect transition="in" filter="box(out)">
                                      <p:cBhvr>
                                        <p:cTn id="35" dur="500"/>
                                        <p:tgtEl>
                                          <p:spTgt spid="374801"/>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374800"/>
                                        </p:tgtEl>
                                        <p:attrNameLst>
                                          <p:attrName>style.visibility</p:attrName>
                                        </p:attrNameLst>
                                      </p:cBhvr>
                                      <p:to>
                                        <p:strVal val="visible"/>
                                      </p:to>
                                    </p:set>
                                  </p:childTnLst>
                                  <p:subTnLst>
                                    <p:audio>
                                      <p:cMediaNode>
                                        <p:cTn display="0" masterRel="sameClick">
                                          <p:stCondLst>
                                            <p:cond evt="begin" delay="0">
                                              <p:tn val="38"/>
                                            </p:cond>
                                          </p:stCondLst>
                                          <p:endCondLst>
                                            <p:cond evt="onStopAudio" delay="0">
                                              <p:tgtEl>
                                                <p:sldTgt/>
                                              </p:tgtEl>
                                            </p:cond>
                                          </p:endCondLst>
                                        </p:cTn>
                                        <p:tgtEl>
                                          <p:sndTgt r:embed="rId3" name="camera.wav"/>
                                        </p:tgtEl>
                                      </p:cMediaNode>
                                    </p:audio>
                                  </p:sub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374810"/>
                                        </p:tgtEl>
                                        <p:attrNameLst>
                                          <p:attrName>style.visibility</p:attrName>
                                        </p:attrNameLst>
                                      </p:cBhvr>
                                      <p:to>
                                        <p:strVal val="visible"/>
                                      </p:to>
                                    </p:set>
                                    <p:animEffect transition="in" filter="box(in)">
                                      <p:cBhvr>
                                        <p:cTn id="44" dur="500"/>
                                        <p:tgtEl>
                                          <p:spTgt spid="374810"/>
                                        </p:tgtEl>
                                      </p:cBhvr>
                                    </p:animEffect>
                                  </p:childTnLst>
                                  <p:subTnLst>
                                    <p:set>
                                      <p:cBhvr override="childStyle">
                                        <p:cTn dur="1" fill="hold" display="0" masterRel="nextClick" afterEffect="1"/>
                                        <p:tgtEl>
                                          <p:spTgt spid="374810"/>
                                        </p:tgtEl>
                                        <p:attrNameLst>
                                          <p:attrName>style.visibility</p:attrName>
                                        </p:attrNameLst>
                                      </p:cBhvr>
                                      <p:to>
                                        <p:strVal val="hidden"/>
                                      </p:to>
                                    </p:set>
                                    <p:audio>
                                      <p:cMediaNode>
                                        <p:cTn display="0" masterRel="sameClick">
                                          <p:stCondLst>
                                            <p:cond evt="begin" delay="0">
                                              <p:tn val="42"/>
                                            </p:cond>
                                          </p:stCondLst>
                                          <p:endCondLst>
                                            <p:cond evt="onStopAudio" delay="0">
                                              <p:tgtEl>
                                                <p:sldTgt/>
                                              </p:tgtEl>
                                            </p:cond>
                                          </p:endCondLst>
                                        </p:cTn>
                                        <p:tgtEl>
                                          <p:sndTgt r:embed="rId2" name="whoosh.wav"/>
                                        </p:tgtEl>
                                      </p:cMediaNode>
                                    </p:audio>
                                  </p:subTnLst>
                                </p:cTn>
                              </p:par>
                            </p:childTnLst>
                          </p:cTn>
                        </p:par>
                      </p:childTnLst>
                    </p:cTn>
                  </p:par>
                  <p:par>
                    <p:cTn id="45" fill="hold">
                      <p:stCondLst>
                        <p:cond delay="indefinite"/>
                      </p:stCondLst>
                      <p:childTnLst>
                        <p:par>
                          <p:cTn id="46" fill="hold">
                            <p:stCondLst>
                              <p:cond delay="0"/>
                            </p:stCondLst>
                            <p:childTnLst>
                              <p:par>
                                <p:cTn id="47" presetID="4" presetClass="entr" presetSubtype="32" fill="hold" grpId="0" nodeType="clickEffect">
                                  <p:stCondLst>
                                    <p:cond delay="0"/>
                                  </p:stCondLst>
                                  <p:childTnLst>
                                    <p:set>
                                      <p:cBhvr>
                                        <p:cTn id="48" dur="1" fill="hold">
                                          <p:stCondLst>
                                            <p:cond delay="0"/>
                                          </p:stCondLst>
                                        </p:cTn>
                                        <p:tgtEl>
                                          <p:spTgt spid="374811"/>
                                        </p:tgtEl>
                                        <p:attrNameLst>
                                          <p:attrName>style.visibility</p:attrName>
                                        </p:attrNameLst>
                                      </p:cBhvr>
                                      <p:to>
                                        <p:strVal val="visible"/>
                                      </p:to>
                                    </p:set>
                                    <p:animEffect transition="in" filter="box(out)">
                                      <p:cBhvr>
                                        <p:cTn id="49" dur="500"/>
                                        <p:tgtEl>
                                          <p:spTgt spid="374811"/>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32" fill="hold"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box(out)">
                                      <p:cBhvr>
                                        <p:cTn id="54" dur="500"/>
                                        <p:tgtEl>
                                          <p:spTgt spid="5"/>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374809"/>
                                        </p:tgtEl>
                                        <p:attrNameLst>
                                          <p:attrName>style.visibility</p:attrName>
                                        </p:attrNameLst>
                                      </p:cBhvr>
                                      <p:to>
                                        <p:strVal val="visible"/>
                                      </p:to>
                                    </p:set>
                                  </p:childTnLst>
                                  <p:subTnLst>
                                    <p:audio>
                                      <p:cMediaNode>
                                        <p:cTn display="0" masterRel="sameClick">
                                          <p:stCondLst>
                                            <p:cond evt="begin" delay="0">
                                              <p:tn val="57"/>
                                            </p:cond>
                                          </p:stCondLst>
                                          <p:endCondLst>
                                            <p:cond evt="onStopAudio" delay="0">
                                              <p:tgtEl>
                                                <p:sldTgt/>
                                              </p:tgtEl>
                                            </p:cond>
                                          </p:endCondLst>
                                        </p:cTn>
                                        <p:tgtEl>
                                          <p:sndTgt r:embed="rId3" name="camera.wav"/>
                                        </p:tgtEl>
                                      </p:cMediaNode>
                                    </p:audio>
                                  </p:sub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374812"/>
                                        </p:tgtEl>
                                        <p:attrNameLst>
                                          <p:attrName>style.visibility</p:attrName>
                                        </p:attrNameLst>
                                      </p:cBhvr>
                                      <p:to>
                                        <p:strVal val="visible"/>
                                      </p:to>
                                    </p:set>
                                    <p:animEffect transition="in" filter="blinds(horizontal)">
                                      <p:cBhvr>
                                        <p:cTn id="63" dur="500"/>
                                        <p:tgtEl>
                                          <p:spTgt spid="374812"/>
                                        </p:tgtEl>
                                      </p:cBhvr>
                                    </p:animEffect>
                                  </p:childTnLst>
                                  <p:subTnLst>
                                    <p:audio>
                                      <p:cMediaNode>
                                        <p:cTn display="0" masterRel="sameClick">
                                          <p:stCondLst>
                                            <p:cond evt="begin" delay="0">
                                              <p:tn val="61"/>
                                            </p:cond>
                                          </p:stCondLst>
                                          <p:endCondLst>
                                            <p:cond evt="onStopAudio" delay="0">
                                              <p:tgtEl>
                                                <p:sldTgt/>
                                              </p:tgtEl>
                                            </p:cond>
                                          </p:endCondLst>
                                        </p:cTn>
                                        <p:tgtEl>
                                          <p:sndTgt r:embed="rId4" name="cashreg.wav"/>
                                        </p:tgtEl>
                                      </p:cMediaNode>
                                    </p:audio>
                                  </p:subTnLst>
                                </p:cTn>
                              </p:par>
                            </p:childTnLst>
                          </p:cTn>
                        </p:par>
                      </p:childTnLst>
                    </p:cTn>
                  </p:par>
                  <p:par>
                    <p:cTn id="64" fill="hold">
                      <p:stCondLst>
                        <p:cond delay="indefinite"/>
                      </p:stCondLst>
                      <p:childTnLst>
                        <p:par>
                          <p:cTn id="65" fill="hold">
                            <p:stCondLst>
                              <p:cond delay="0"/>
                            </p:stCondLst>
                            <p:childTnLst>
                              <p:par>
                                <p:cTn id="66" presetID="4" presetClass="entr" presetSubtype="32" fill="hold" grpId="0" nodeType="clickEffect">
                                  <p:stCondLst>
                                    <p:cond delay="0"/>
                                  </p:stCondLst>
                                  <p:childTnLst>
                                    <p:set>
                                      <p:cBhvr>
                                        <p:cTn id="67" dur="1" fill="hold">
                                          <p:stCondLst>
                                            <p:cond delay="0"/>
                                          </p:stCondLst>
                                        </p:cTn>
                                        <p:tgtEl>
                                          <p:spTgt spid="374816"/>
                                        </p:tgtEl>
                                        <p:attrNameLst>
                                          <p:attrName>style.visibility</p:attrName>
                                        </p:attrNameLst>
                                      </p:cBhvr>
                                      <p:to>
                                        <p:strVal val="visible"/>
                                      </p:to>
                                    </p:set>
                                    <p:animEffect transition="in" filter="box(out)">
                                      <p:cBhvr>
                                        <p:cTn id="68" dur="500"/>
                                        <p:tgtEl>
                                          <p:spTgt spid="374816"/>
                                        </p:tgtEl>
                                      </p:cBhvr>
                                    </p:animEffect>
                                  </p:childTnLst>
                                  <p:subTnLst>
                                    <p:audio>
                                      <p:cMediaNode>
                                        <p:cTn display="0" masterRel="sameClick">
                                          <p:stCondLst>
                                            <p:cond evt="begin" delay="0">
                                              <p:tn val="66"/>
                                            </p:cond>
                                          </p:stCondLst>
                                          <p:endCondLst>
                                            <p:cond evt="onStopAudio" delay="0">
                                              <p:tgtEl>
                                                <p:sldTgt/>
                                              </p:tgtEl>
                                            </p:cond>
                                          </p:endCondLst>
                                        </p:cTn>
                                        <p:tgtEl>
                                          <p:sndTgt r:embed="rId2" name="whoosh.wav"/>
                                        </p:tgtEl>
                                      </p:cMediaNode>
                                    </p:audio>
                                  </p:sub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499"/>
                                          </p:stCondLst>
                                        </p:cTn>
                                        <p:tgtEl>
                                          <p:spTgt spid="6"/>
                                        </p:tgtEl>
                                        <p:attrNameLst>
                                          <p:attrName>style.visibility</p:attrName>
                                        </p:attrNameLst>
                                      </p:cBhvr>
                                      <p:to>
                                        <p:strVal val="visible"/>
                                      </p:to>
                                    </p:set>
                                  </p:childTnLst>
                                  <p:subTnLst>
                                    <p:audio>
                                      <p:cMediaNode>
                                        <p:cTn display="0" masterRel="sameClick">
                                          <p:stCondLst>
                                            <p:cond evt="begin" delay="0">
                                              <p:tn val="71"/>
                                            </p:cond>
                                          </p:stCondLst>
                                          <p:endCondLst>
                                            <p:cond evt="onStopAudio" delay="0">
                                              <p:tgtEl>
                                                <p:sldTgt/>
                                              </p:tgtEl>
                                            </p:cond>
                                          </p:endCondLst>
                                        </p:cTn>
                                        <p:tgtEl>
                                          <p:sndTgt r:embed="rId3" name="camera.wav"/>
                                        </p:tgtEl>
                                      </p:cMediaNode>
                                    </p:audio>
                                  </p:sub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499"/>
                                          </p:stCondLst>
                                        </p:cTn>
                                        <p:tgtEl>
                                          <p:spTgt spid="374817"/>
                                        </p:tgtEl>
                                        <p:attrNameLst>
                                          <p:attrName>style.visibility</p:attrName>
                                        </p:attrNameLst>
                                      </p:cBhvr>
                                      <p:to>
                                        <p:strVal val="visible"/>
                                      </p:to>
                                    </p:set>
                                  </p:childTnLst>
                                  <p:subTnLst>
                                    <p:audio>
                                      <p:cMediaNode>
                                        <p:cTn display="0" masterRel="sameClick">
                                          <p:stCondLst>
                                            <p:cond evt="begin" delay="0">
                                              <p:tn val="75"/>
                                            </p:cond>
                                          </p:stCondLst>
                                          <p:endCondLst>
                                            <p:cond evt="onStopAudio" delay="0">
                                              <p:tgtEl>
                                                <p:sldTgt/>
                                              </p:tgtEl>
                                            </p:cond>
                                          </p:endCondLst>
                                        </p:cTn>
                                        <p:tgtEl>
                                          <p:sndTgt r:embed="rId3" name="camera.wav"/>
                                        </p:tgtEl>
                                      </p:cMediaNode>
                                    </p:audio>
                                  </p:sub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499"/>
                                          </p:stCondLst>
                                        </p:cTn>
                                        <p:tgtEl>
                                          <p:spTgt spid="374818"/>
                                        </p:tgtEl>
                                        <p:attrNameLst>
                                          <p:attrName>style.visibility</p:attrName>
                                        </p:attrNameLst>
                                      </p:cBhvr>
                                      <p:to>
                                        <p:strVal val="visible"/>
                                      </p:to>
                                    </p:set>
                                  </p:childTnLst>
                                  <p:subTnLst>
                                    <p:audio>
                                      <p:cMediaNode>
                                        <p:cTn display="0" masterRel="sameClick">
                                          <p:stCondLst>
                                            <p:cond evt="begin" delay="0">
                                              <p:tn val="79"/>
                                            </p:cond>
                                          </p:stCondLst>
                                          <p:endCondLst>
                                            <p:cond evt="onStopAudio" delay="0">
                                              <p:tgtEl>
                                                <p:sldTgt/>
                                              </p:tgtEl>
                                            </p:cond>
                                          </p:endCondLst>
                                        </p:cTn>
                                        <p:tgtEl>
                                          <p:sndTgt r:embed="rId3" name="camera.wav"/>
                                        </p:tgtEl>
                                      </p:cMediaNode>
                                    </p:audio>
                                  </p:sub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374819"/>
                                        </p:tgtEl>
                                        <p:attrNameLst>
                                          <p:attrName>style.visibility</p:attrName>
                                        </p:attrNameLst>
                                      </p:cBhvr>
                                      <p:to>
                                        <p:strVal val="visible"/>
                                      </p:to>
                                    </p:set>
                                  </p:childTnLst>
                                  <p:subTnLst>
                                    <p:audio>
                                      <p:cMediaNode>
                                        <p:cTn display="0" masterRel="sameClick">
                                          <p:stCondLst>
                                            <p:cond evt="begin" delay="0">
                                              <p:tn val="83"/>
                                            </p:cond>
                                          </p:stCondLst>
                                          <p:endCondLst>
                                            <p:cond evt="onStopAudio" delay="0">
                                              <p:tgtEl>
                                                <p:sldTgt/>
                                              </p:tgtEl>
                                            </p:cond>
                                          </p:endCondLst>
                                        </p:cTn>
                                        <p:tgtEl>
                                          <p:sndTgt r:embed="rId4"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94" grpId="0" animBg="1"/>
      <p:bldP spid="374798" grpId="0" animBg="1"/>
      <p:bldP spid="374799" grpId="0"/>
      <p:bldP spid="374800" grpId="0"/>
      <p:bldP spid="374801" grpId="0"/>
      <p:bldP spid="374809" grpId="0"/>
      <p:bldP spid="374811" grpId="0"/>
      <p:bldP spid="374812" grpId="0"/>
      <p:bldP spid="374816" grpId="0" animBg="1"/>
      <p:bldP spid="37481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a:xfrm>
            <a:off x="0" y="228600"/>
            <a:ext cx="9144000" cy="515938"/>
          </a:xfrm>
        </p:spPr>
        <p:txBody>
          <a:bodyPr vert="horz" wrap="square" lIns="91440" tIns="45720" rIns="91440" bIns="45720" anchor="t"/>
          <a:lstStyle/>
          <a:p>
            <a:pPr eaLnBrk="1" hangingPunct="1"/>
            <a:r>
              <a:rPr lang="zh-CN" altLang="en-US" sz="2800" dirty="0">
                <a:latin typeface="华文新魏" panose="02010800040101010101" pitchFamily="2" charset="-122"/>
              </a:rPr>
              <a:t>非递归算法</a:t>
            </a:r>
          </a:p>
        </p:txBody>
      </p:sp>
      <p:grpSp>
        <p:nvGrpSpPr>
          <p:cNvPr id="2" name="组合 43"/>
          <p:cNvGrpSpPr/>
          <p:nvPr/>
        </p:nvGrpSpPr>
        <p:grpSpPr>
          <a:xfrm>
            <a:off x="0" y="762000"/>
            <a:ext cx="8839200" cy="5410200"/>
            <a:chOff x="0" y="762000"/>
            <a:chExt cx="8839200" cy="5410200"/>
          </a:xfrm>
        </p:grpSpPr>
        <p:sp>
          <p:nvSpPr>
            <p:cNvPr id="49158" name="Rectangle 4"/>
            <p:cNvSpPr/>
            <p:nvPr/>
          </p:nvSpPr>
          <p:spPr>
            <a:xfrm>
              <a:off x="0" y="762000"/>
              <a:ext cx="8839200" cy="6096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609600" lvl="0" indent="-609600" algn="just" eaLnBrk="1" hangingPunct="1">
                <a:lnSpc>
                  <a:spcPct val="90000"/>
                </a:lnSpc>
                <a:spcBef>
                  <a:spcPct val="50000"/>
                </a:spcBef>
                <a:buClrTx/>
                <a:buSzPct val="100000"/>
                <a:buNone/>
              </a:pPr>
              <a:r>
                <a:rPr lang="zh-CN" altLang="en-US" sz="2800" b="0" dirty="0">
                  <a:ea typeface="楷体_GB2312" pitchFamily="49" charset="-122"/>
                </a:rPr>
                <a:t>设栈</a:t>
              </a:r>
              <a:r>
                <a:rPr lang="en-US" altLang="zh-CN" sz="2800" b="0" dirty="0">
                  <a:ea typeface="楷体_GB2312" pitchFamily="49" charset="-122"/>
                </a:rPr>
                <a:t>s</a:t>
              </a:r>
              <a:r>
                <a:rPr lang="zh-CN" altLang="en-US" sz="2800" b="0" dirty="0">
                  <a:ea typeface="楷体_GB2312" pitchFamily="49" charset="-122"/>
                </a:rPr>
                <a:t>（存放</a:t>
              </a:r>
              <a:r>
                <a:rPr lang="en-US" altLang="zh-CN" sz="2800" b="0" dirty="0">
                  <a:ea typeface="楷体_GB2312" pitchFamily="49" charset="-122"/>
                </a:rPr>
                <a:t>m</a:t>
              </a:r>
              <a:r>
                <a:rPr lang="zh-CN" altLang="en-US" sz="2800" b="0" dirty="0">
                  <a:ea typeface="楷体_GB2312" pitchFamily="49" charset="-122"/>
                </a:rPr>
                <a:t>）			</a:t>
              </a:r>
            </a:p>
          </p:txBody>
        </p:sp>
        <p:sp>
          <p:nvSpPr>
            <p:cNvPr id="49159" name="Text Box 5"/>
            <p:cNvSpPr txBox="1"/>
            <p:nvPr/>
          </p:nvSpPr>
          <p:spPr>
            <a:xfrm>
              <a:off x="3276600" y="1371600"/>
              <a:ext cx="23622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zh-CN" altLang="en-US" sz="1800" b="0" dirty="0"/>
                <a:t>初始化</a:t>
              </a:r>
              <a:r>
                <a:rPr lang="en-US" altLang="zh-CN" sz="1800" b="0" dirty="0"/>
                <a:t>s.top = 0</a:t>
              </a:r>
            </a:p>
          </p:txBody>
        </p:sp>
        <p:grpSp>
          <p:nvGrpSpPr>
            <p:cNvPr id="49160" name="Group 6"/>
            <p:cNvGrpSpPr/>
            <p:nvPr/>
          </p:nvGrpSpPr>
          <p:grpSpPr>
            <a:xfrm>
              <a:off x="3429000" y="1828800"/>
              <a:ext cx="1981200" cy="990600"/>
              <a:chOff x="2160" y="480"/>
              <a:chExt cx="1248" cy="624"/>
            </a:xfrm>
          </p:grpSpPr>
          <p:sp>
            <p:nvSpPr>
              <p:cNvPr id="49191" name="Line 7"/>
              <p:cNvSpPr/>
              <p:nvPr/>
            </p:nvSpPr>
            <p:spPr>
              <a:xfrm>
                <a:off x="2736" y="480"/>
                <a:ext cx="0" cy="240"/>
              </a:xfrm>
              <a:prstGeom prst="line">
                <a:avLst/>
              </a:prstGeom>
              <a:ln w="9525" cap="flat" cmpd="sng">
                <a:solidFill>
                  <a:schemeClr val="tx1"/>
                </a:solidFill>
                <a:prstDash val="solid"/>
                <a:headEnd type="none" w="med" len="med"/>
                <a:tailEnd type="triangle" w="med" len="med"/>
              </a:ln>
            </p:spPr>
          </p:sp>
          <p:grpSp>
            <p:nvGrpSpPr>
              <p:cNvPr id="49192" name="Group 8"/>
              <p:cNvGrpSpPr/>
              <p:nvPr/>
            </p:nvGrpSpPr>
            <p:grpSpPr>
              <a:xfrm>
                <a:off x="2160" y="720"/>
                <a:ext cx="1248" cy="384"/>
                <a:chOff x="2208" y="672"/>
                <a:chExt cx="1248" cy="384"/>
              </a:xfrm>
            </p:grpSpPr>
            <p:sp>
              <p:nvSpPr>
                <p:cNvPr id="49193" name="Text Box 9"/>
                <p:cNvSpPr txBox="1"/>
                <p:nvPr/>
              </p:nvSpPr>
              <p:spPr>
                <a:xfrm>
                  <a:off x="2448" y="720"/>
                  <a:ext cx="1008"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m*n = 0?</a:t>
                  </a:r>
                </a:p>
              </p:txBody>
            </p:sp>
            <p:sp>
              <p:nvSpPr>
                <p:cNvPr id="49194" name="AutoShape 10"/>
                <p:cNvSpPr/>
                <p:nvPr/>
              </p:nvSpPr>
              <p:spPr>
                <a:xfrm>
                  <a:off x="2208" y="672"/>
                  <a:ext cx="1200" cy="384"/>
                </a:xfrm>
                <a:prstGeom prst="diamond">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en-US" sz="1800" b="0" dirty="0"/>
                </a:p>
              </p:txBody>
            </p:sp>
          </p:grpSp>
        </p:grpSp>
        <p:grpSp>
          <p:nvGrpSpPr>
            <p:cNvPr id="49161" name="Group 11"/>
            <p:cNvGrpSpPr/>
            <p:nvPr/>
          </p:nvGrpSpPr>
          <p:grpSpPr>
            <a:xfrm>
              <a:off x="4724400" y="2133600"/>
              <a:ext cx="2133600" cy="1304925"/>
              <a:chOff x="2976" y="720"/>
              <a:chExt cx="1344" cy="822"/>
            </a:xfrm>
          </p:grpSpPr>
          <p:grpSp>
            <p:nvGrpSpPr>
              <p:cNvPr id="49187" name="Group 12"/>
              <p:cNvGrpSpPr/>
              <p:nvPr/>
            </p:nvGrpSpPr>
            <p:grpSpPr>
              <a:xfrm>
                <a:off x="3360" y="720"/>
                <a:ext cx="288" cy="528"/>
                <a:chOff x="3360" y="720"/>
                <a:chExt cx="288" cy="528"/>
              </a:xfrm>
            </p:grpSpPr>
            <p:sp>
              <p:nvSpPr>
                <p:cNvPr id="49189" name="Freeform 13"/>
                <p:cNvSpPr/>
                <p:nvPr/>
              </p:nvSpPr>
              <p:spPr>
                <a:xfrm>
                  <a:off x="3360" y="960"/>
                  <a:ext cx="288" cy="288"/>
                </a:xfrm>
                <a:custGeom>
                  <a:avLst/>
                  <a:gdLst>
                    <a:gd name="txL" fmla="*/ 0 w 288"/>
                    <a:gd name="txT" fmla="*/ 0 h 288"/>
                    <a:gd name="txR" fmla="*/ 288 w 288"/>
                    <a:gd name="txB" fmla="*/ 288 h 288"/>
                  </a:gdLst>
                  <a:ahLst/>
                  <a:cxnLst>
                    <a:cxn ang="0">
                      <a:pos x="0" y="0"/>
                    </a:cxn>
                    <a:cxn ang="0">
                      <a:pos x="288" y="0"/>
                    </a:cxn>
                    <a:cxn ang="0">
                      <a:pos x="288" y="288"/>
                    </a:cxn>
                  </a:cxnLst>
                  <a:rect l="txL" t="txT" r="txR" b="txB"/>
                  <a:pathLst>
                    <a:path w="288" h="288">
                      <a:moveTo>
                        <a:pt x="0" y="0"/>
                      </a:moveTo>
                      <a:lnTo>
                        <a:pt x="288" y="0"/>
                      </a:lnTo>
                      <a:lnTo>
                        <a:pt x="288" y="288"/>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a:p>
              </p:txBody>
            </p:sp>
            <p:sp>
              <p:nvSpPr>
                <p:cNvPr id="49190" name="Text Box 14"/>
                <p:cNvSpPr txBox="1"/>
                <p:nvPr/>
              </p:nvSpPr>
              <p:spPr>
                <a:xfrm>
                  <a:off x="3408" y="720"/>
                  <a:ext cx="240"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Y</a:t>
                  </a:r>
                </a:p>
              </p:txBody>
            </p:sp>
          </p:grpSp>
          <p:sp>
            <p:nvSpPr>
              <p:cNvPr id="49188" name="Text Box 15"/>
              <p:cNvSpPr txBox="1"/>
              <p:nvPr/>
            </p:nvSpPr>
            <p:spPr>
              <a:xfrm>
                <a:off x="2976" y="1248"/>
                <a:ext cx="1344" cy="294"/>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zh-CN" altLang="en-US" sz="1800" b="0" dirty="0"/>
                  <a:t>计算</a:t>
                </a:r>
                <a:r>
                  <a:rPr lang="en-US" altLang="zh-CN" sz="1800" b="0" dirty="0"/>
                  <a:t>f = m+n+1</a:t>
                </a:r>
              </a:p>
            </p:txBody>
          </p:sp>
        </p:grpSp>
        <p:grpSp>
          <p:nvGrpSpPr>
            <p:cNvPr id="49162" name="Group 16"/>
            <p:cNvGrpSpPr/>
            <p:nvPr/>
          </p:nvGrpSpPr>
          <p:grpSpPr>
            <a:xfrm>
              <a:off x="3276600" y="4953000"/>
              <a:ext cx="838200" cy="771525"/>
              <a:chOff x="3408" y="2016"/>
              <a:chExt cx="528" cy="486"/>
            </a:xfrm>
          </p:grpSpPr>
          <p:sp>
            <p:nvSpPr>
              <p:cNvPr id="49185" name="Text Box 17"/>
              <p:cNvSpPr txBox="1"/>
              <p:nvPr/>
            </p:nvSpPr>
            <p:spPr>
              <a:xfrm>
                <a:off x="3408" y="2208"/>
                <a:ext cx="528" cy="294"/>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n = f</a:t>
                </a:r>
              </a:p>
            </p:txBody>
          </p:sp>
          <p:sp>
            <p:nvSpPr>
              <p:cNvPr id="49186" name="Line 18"/>
              <p:cNvSpPr/>
              <p:nvPr/>
            </p:nvSpPr>
            <p:spPr>
              <a:xfrm>
                <a:off x="3648" y="2016"/>
                <a:ext cx="0" cy="192"/>
              </a:xfrm>
              <a:prstGeom prst="line">
                <a:avLst/>
              </a:prstGeom>
              <a:ln w="9525" cap="flat" cmpd="sng">
                <a:solidFill>
                  <a:schemeClr val="tx1"/>
                </a:solidFill>
                <a:prstDash val="solid"/>
                <a:headEnd type="none" w="med" len="med"/>
                <a:tailEnd type="triangle" w="med" len="med"/>
              </a:ln>
            </p:spPr>
          </p:sp>
        </p:grpSp>
        <p:grpSp>
          <p:nvGrpSpPr>
            <p:cNvPr id="49163" name="Group 19"/>
            <p:cNvGrpSpPr/>
            <p:nvPr/>
          </p:nvGrpSpPr>
          <p:grpSpPr>
            <a:xfrm>
              <a:off x="4648200" y="3429000"/>
              <a:ext cx="2362200" cy="1066800"/>
              <a:chOff x="2928" y="2496"/>
              <a:chExt cx="1488" cy="672"/>
            </a:xfrm>
          </p:grpSpPr>
          <p:sp>
            <p:nvSpPr>
              <p:cNvPr id="49181" name="Line 20"/>
              <p:cNvSpPr/>
              <p:nvPr/>
            </p:nvSpPr>
            <p:spPr>
              <a:xfrm>
                <a:off x="3648" y="2496"/>
                <a:ext cx="0" cy="240"/>
              </a:xfrm>
              <a:prstGeom prst="line">
                <a:avLst/>
              </a:prstGeom>
              <a:ln w="9525" cap="flat" cmpd="sng">
                <a:solidFill>
                  <a:schemeClr val="tx1"/>
                </a:solidFill>
                <a:prstDash val="solid"/>
                <a:headEnd type="none" w="med" len="med"/>
                <a:tailEnd type="triangle" w="med" len="med"/>
              </a:ln>
            </p:spPr>
          </p:sp>
          <p:grpSp>
            <p:nvGrpSpPr>
              <p:cNvPr id="49182" name="Group 21"/>
              <p:cNvGrpSpPr/>
              <p:nvPr/>
            </p:nvGrpSpPr>
            <p:grpSpPr>
              <a:xfrm>
                <a:off x="2928" y="2736"/>
                <a:ext cx="1488" cy="432"/>
                <a:chOff x="3312" y="2736"/>
                <a:chExt cx="1488" cy="432"/>
              </a:xfrm>
            </p:grpSpPr>
            <p:sp>
              <p:nvSpPr>
                <p:cNvPr id="49183" name="Text Box 22"/>
                <p:cNvSpPr txBox="1"/>
                <p:nvPr/>
              </p:nvSpPr>
              <p:spPr>
                <a:xfrm>
                  <a:off x="3404" y="2784"/>
                  <a:ext cx="1396"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s.IsEmpty()?</a:t>
                  </a:r>
                </a:p>
              </p:txBody>
            </p:sp>
            <p:sp>
              <p:nvSpPr>
                <p:cNvPr id="49184" name="AutoShape 23"/>
                <p:cNvSpPr/>
                <p:nvPr/>
              </p:nvSpPr>
              <p:spPr>
                <a:xfrm>
                  <a:off x="3312" y="2736"/>
                  <a:ext cx="1392" cy="432"/>
                </a:xfrm>
                <a:prstGeom prst="diamond">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en-US" sz="1800" b="0" dirty="0"/>
                </a:p>
              </p:txBody>
            </p:sp>
          </p:grpSp>
        </p:grpSp>
        <p:grpSp>
          <p:nvGrpSpPr>
            <p:cNvPr id="49164" name="Group 24"/>
            <p:cNvGrpSpPr/>
            <p:nvPr/>
          </p:nvGrpSpPr>
          <p:grpSpPr>
            <a:xfrm>
              <a:off x="6858000" y="3800475"/>
              <a:ext cx="457200" cy="838200"/>
              <a:chOff x="3360" y="720"/>
              <a:chExt cx="288" cy="528"/>
            </a:xfrm>
          </p:grpSpPr>
          <p:sp>
            <p:nvSpPr>
              <p:cNvPr id="49179" name="Freeform 25"/>
              <p:cNvSpPr/>
              <p:nvPr/>
            </p:nvSpPr>
            <p:spPr>
              <a:xfrm>
                <a:off x="3360" y="960"/>
                <a:ext cx="288" cy="288"/>
              </a:xfrm>
              <a:custGeom>
                <a:avLst/>
                <a:gdLst>
                  <a:gd name="txL" fmla="*/ 0 w 288"/>
                  <a:gd name="txT" fmla="*/ 0 h 288"/>
                  <a:gd name="txR" fmla="*/ 288 w 288"/>
                  <a:gd name="txB" fmla="*/ 288 h 288"/>
                </a:gdLst>
                <a:ahLst/>
                <a:cxnLst>
                  <a:cxn ang="0">
                    <a:pos x="0" y="0"/>
                  </a:cxn>
                  <a:cxn ang="0">
                    <a:pos x="288" y="0"/>
                  </a:cxn>
                  <a:cxn ang="0">
                    <a:pos x="288" y="288"/>
                  </a:cxn>
                </a:cxnLst>
                <a:rect l="txL" t="txT" r="txR" b="txB"/>
                <a:pathLst>
                  <a:path w="288" h="288">
                    <a:moveTo>
                      <a:pt x="0" y="0"/>
                    </a:moveTo>
                    <a:lnTo>
                      <a:pt x="288" y="0"/>
                    </a:lnTo>
                    <a:lnTo>
                      <a:pt x="288" y="288"/>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a:p>
            </p:txBody>
          </p:sp>
          <p:sp>
            <p:nvSpPr>
              <p:cNvPr id="49180" name="Text Box 26"/>
              <p:cNvSpPr txBox="1"/>
              <p:nvPr/>
            </p:nvSpPr>
            <p:spPr>
              <a:xfrm>
                <a:off x="3408" y="720"/>
                <a:ext cx="240"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Y</a:t>
                </a:r>
              </a:p>
            </p:txBody>
          </p:sp>
        </p:grpSp>
        <p:sp>
          <p:nvSpPr>
            <p:cNvPr id="49165" name="Text Box 27"/>
            <p:cNvSpPr txBox="1"/>
            <p:nvPr/>
          </p:nvSpPr>
          <p:spPr>
            <a:xfrm>
              <a:off x="6781800" y="4648200"/>
              <a:ext cx="990600" cy="466725"/>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zh-CN" altLang="en-US" sz="1800" b="0" dirty="0"/>
                <a:t>输出</a:t>
              </a:r>
              <a:r>
                <a:rPr lang="en-US" altLang="zh-CN" sz="1800" b="0" dirty="0"/>
                <a:t>f</a:t>
              </a:r>
            </a:p>
          </p:txBody>
        </p:sp>
        <p:grpSp>
          <p:nvGrpSpPr>
            <p:cNvPr id="49166" name="Group 28"/>
            <p:cNvGrpSpPr/>
            <p:nvPr/>
          </p:nvGrpSpPr>
          <p:grpSpPr>
            <a:xfrm>
              <a:off x="2362200" y="3810000"/>
              <a:ext cx="2514600" cy="1152525"/>
              <a:chOff x="1488" y="1776"/>
              <a:chExt cx="1584" cy="726"/>
            </a:xfrm>
          </p:grpSpPr>
          <p:sp>
            <p:nvSpPr>
              <p:cNvPr id="49176" name="Text Box 29"/>
              <p:cNvSpPr txBox="1"/>
              <p:nvPr/>
            </p:nvSpPr>
            <p:spPr>
              <a:xfrm>
                <a:off x="2496" y="1776"/>
                <a:ext cx="240"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N</a:t>
                </a:r>
              </a:p>
            </p:txBody>
          </p:sp>
          <p:sp>
            <p:nvSpPr>
              <p:cNvPr id="49177" name="Text Box 30"/>
              <p:cNvSpPr txBox="1"/>
              <p:nvPr/>
            </p:nvSpPr>
            <p:spPr>
              <a:xfrm>
                <a:off x="1488" y="2208"/>
                <a:ext cx="1584" cy="294"/>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m = s.pop() //</a:t>
                </a:r>
                <a:r>
                  <a:rPr lang="zh-CN" altLang="en-US" sz="1800" b="0" dirty="0"/>
                  <a:t>出栈</a:t>
                </a:r>
              </a:p>
            </p:txBody>
          </p:sp>
          <p:sp>
            <p:nvSpPr>
              <p:cNvPr id="49178" name="Freeform 31"/>
              <p:cNvSpPr/>
              <p:nvPr/>
            </p:nvSpPr>
            <p:spPr>
              <a:xfrm>
                <a:off x="2304" y="2016"/>
                <a:ext cx="624" cy="192"/>
              </a:xfrm>
              <a:custGeom>
                <a:avLst/>
                <a:gdLst>
                  <a:gd name="txL" fmla="*/ 0 w 624"/>
                  <a:gd name="txT" fmla="*/ 0 h 192"/>
                  <a:gd name="txR" fmla="*/ 624 w 624"/>
                  <a:gd name="txB" fmla="*/ 192 h 192"/>
                </a:gdLst>
                <a:ahLst/>
                <a:cxnLst>
                  <a:cxn ang="0">
                    <a:pos x="624" y="0"/>
                  </a:cxn>
                  <a:cxn ang="0">
                    <a:pos x="0" y="0"/>
                  </a:cxn>
                  <a:cxn ang="0">
                    <a:pos x="0" y="192"/>
                  </a:cxn>
                </a:cxnLst>
                <a:rect l="txL" t="txT" r="txR" b="txB"/>
                <a:pathLst>
                  <a:path w="624" h="192">
                    <a:moveTo>
                      <a:pt x="624" y="0"/>
                    </a:moveTo>
                    <a:lnTo>
                      <a:pt x="0" y="0"/>
                    </a:lnTo>
                    <a:lnTo>
                      <a:pt x="0" y="192"/>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a:p>
            </p:txBody>
          </p:sp>
        </p:grpSp>
        <p:sp>
          <p:nvSpPr>
            <p:cNvPr id="49167" name="Freeform 32"/>
            <p:cNvSpPr/>
            <p:nvPr/>
          </p:nvSpPr>
          <p:spPr>
            <a:xfrm>
              <a:off x="762000" y="1981200"/>
              <a:ext cx="3581400" cy="4191000"/>
            </a:xfrm>
            <a:custGeom>
              <a:avLst/>
              <a:gdLst>
                <a:gd name="txL" fmla="*/ 0 w 2256"/>
                <a:gd name="txT" fmla="*/ 0 h 2736"/>
                <a:gd name="txR" fmla="*/ 2256 w 2256"/>
                <a:gd name="txB" fmla="*/ 2736 h 2736"/>
              </a:gdLst>
              <a:ahLst/>
              <a:cxnLst>
                <a:cxn ang="0">
                  <a:pos x="2147483647" y="2147483647"/>
                </a:cxn>
                <a:cxn ang="0">
                  <a:pos x="2147483647" y="2147483647"/>
                </a:cxn>
                <a:cxn ang="0">
                  <a:pos x="0" y="2147483647"/>
                </a:cxn>
                <a:cxn ang="0">
                  <a:pos x="0" y="0"/>
                </a:cxn>
                <a:cxn ang="0">
                  <a:pos x="2147483647" y="0"/>
                </a:cxn>
              </a:cxnLst>
              <a:rect l="txL" t="txT" r="txR" b="txB"/>
              <a:pathLst>
                <a:path w="2256" h="2736">
                  <a:moveTo>
                    <a:pt x="1824" y="2448"/>
                  </a:moveTo>
                  <a:lnTo>
                    <a:pt x="1824" y="2736"/>
                  </a:lnTo>
                  <a:lnTo>
                    <a:pt x="0" y="2736"/>
                  </a:lnTo>
                  <a:lnTo>
                    <a:pt x="0" y="0"/>
                  </a:lnTo>
                  <a:lnTo>
                    <a:pt x="2256" y="0"/>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a:p>
          </p:txBody>
        </p:sp>
        <p:grpSp>
          <p:nvGrpSpPr>
            <p:cNvPr id="49168" name="Group 33"/>
            <p:cNvGrpSpPr/>
            <p:nvPr/>
          </p:nvGrpSpPr>
          <p:grpSpPr>
            <a:xfrm>
              <a:off x="1143000" y="2133600"/>
              <a:ext cx="2514600" cy="1152525"/>
              <a:chOff x="1488" y="1776"/>
              <a:chExt cx="1584" cy="726"/>
            </a:xfrm>
          </p:grpSpPr>
          <p:sp>
            <p:nvSpPr>
              <p:cNvPr id="49173" name="Text Box 34"/>
              <p:cNvSpPr txBox="1"/>
              <p:nvPr/>
            </p:nvSpPr>
            <p:spPr>
              <a:xfrm>
                <a:off x="2496" y="1776"/>
                <a:ext cx="240"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N</a:t>
                </a:r>
              </a:p>
            </p:txBody>
          </p:sp>
          <p:sp>
            <p:nvSpPr>
              <p:cNvPr id="49174" name="Text Box 35"/>
              <p:cNvSpPr txBox="1"/>
              <p:nvPr/>
            </p:nvSpPr>
            <p:spPr>
              <a:xfrm>
                <a:off x="1488" y="2208"/>
                <a:ext cx="1584" cy="294"/>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s.push(m-1) //</a:t>
                </a:r>
                <a:r>
                  <a:rPr lang="zh-CN" altLang="en-US" sz="1800" b="0" dirty="0"/>
                  <a:t>进栈</a:t>
                </a:r>
              </a:p>
            </p:txBody>
          </p:sp>
          <p:sp>
            <p:nvSpPr>
              <p:cNvPr id="49175" name="Freeform 36"/>
              <p:cNvSpPr/>
              <p:nvPr/>
            </p:nvSpPr>
            <p:spPr>
              <a:xfrm>
                <a:off x="2304" y="2016"/>
                <a:ext cx="624" cy="192"/>
              </a:xfrm>
              <a:custGeom>
                <a:avLst/>
                <a:gdLst>
                  <a:gd name="txL" fmla="*/ 0 w 624"/>
                  <a:gd name="txT" fmla="*/ 0 h 192"/>
                  <a:gd name="txR" fmla="*/ 624 w 624"/>
                  <a:gd name="txB" fmla="*/ 192 h 192"/>
                </a:gdLst>
                <a:ahLst/>
                <a:cxnLst>
                  <a:cxn ang="0">
                    <a:pos x="624" y="0"/>
                  </a:cxn>
                  <a:cxn ang="0">
                    <a:pos x="0" y="0"/>
                  </a:cxn>
                  <a:cxn ang="0">
                    <a:pos x="0" y="192"/>
                  </a:cxn>
                </a:cxnLst>
                <a:rect l="txL" t="txT" r="txR" b="txB"/>
                <a:pathLst>
                  <a:path w="624" h="192">
                    <a:moveTo>
                      <a:pt x="624" y="0"/>
                    </a:moveTo>
                    <a:lnTo>
                      <a:pt x="0" y="0"/>
                    </a:lnTo>
                    <a:lnTo>
                      <a:pt x="0" y="192"/>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a:p>
            </p:txBody>
          </p:sp>
        </p:grpSp>
        <p:grpSp>
          <p:nvGrpSpPr>
            <p:cNvPr id="49169" name="Group 37"/>
            <p:cNvGrpSpPr/>
            <p:nvPr/>
          </p:nvGrpSpPr>
          <p:grpSpPr>
            <a:xfrm>
              <a:off x="1619672" y="3276600"/>
              <a:ext cx="1371600" cy="771525"/>
              <a:chOff x="1056" y="1440"/>
              <a:chExt cx="864" cy="486"/>
            </a:xfrm>
          </p:grpSpPr>
          <p:sp>
            <p:nvSpPr>
              <p:cNvPr id="49171" name="Text Box 38"/>
              <p:cNvSpPr txBox="1"/>
              <p:nvPr/>
            </p:nvSpPr>
            <p:spPr>
              <a:xfrm>
                <a:off x="1056" y="1632"/>
                <a:ext cx="864" cy="294"/>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n = n-1</a:t>
                </a:r>
              </a:p>
            </p:txBody>
          </p:sp>
          <p:sp>
            <p:nvSpPr>
              <p:cNvPr id="49172" name="Line 39"/>
              <p:cNvSpPr/>
              <p:nvPr/>
            </p:nvSpPr>
            <p:spPr>
              <a:xfrm>
                <a:off x="1439" y="1440"/>
                <a:ext cx="3" cy="192"/>
              </a:xfrm>
              <a:prstGeom prst="line">
                <a:avLst/>
              </a:prstGeom>
              <a:ln w="9525" cap="flat" cmpd="sng">
                <a:solidFill>
                  <a:schemeClr val="tx1"/>
                </a:solidFill>
                <a:prstDash val="solid"/>
                <a:headEnd type="none" w="med" len="med"/>
                <a:tailEnd type="triangle" w="med" len="med"/>
              </a:ln>
            </p:spPr>
          </p:sp>
        </p:grpSp>
        <p:sp>
          <p:nvSpPr>
            <p:cNvPr id="49170" name="Line 40"/>
            <p:cNvSpPr/>
            <p:nvPr/>
          </p:nvSpPr>
          <p:spPr>
            <a:xfrm flipH="1">
              <a:off x="755576" y="3861048"/>
              <a:ext cx="864096" cy="0"/>
            </a:xfrm>
            <a:prstGeom prst="line">
              <a:avLst/>
            </a:prstGeom>
            <a:ln w="9525" cap="flat" cmpd="sng">
              <a:solidFill>
                <a:schemeClr val="tx1"/>
              </a:solidFill>
              <a:prstDash val="solid"/>
              <a:headEnd type="none" w="med" len="med"/>
              <a:tailEnd type="triangle" w="med" len="med"/>
            </a:ln>
          </p:spPr>
        </p:sp>
      </p:grpSp>
      <p:sp>
        <p:nvSpPr>
          <p:cNvPr id="380969" name="Rectangle 41"/>
          <p:cNvSpPr/>
          <p:nvPr/>
        </p:nvSpPr>
        <p:spPr>
          <a:xfrm>
            <a:off x="5157788" y="5638800"/>
            <a:ext cx="3276600" cy="12192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lnSpc>
                <a:spcPct val="105000"/>
              </a:lnSpc>
              <a:spcBef>
                <a:spcPct val="0"/>
              </a:spcBef>
              <a:buClrTx/>
              <a:buSzPct val="100000"/>
              <a:buNone/>
            </a:pPr>
            <a:r>
              <a:rPr lang="zh-CN" altLang="en-US" sz="3200" dirty="0">
                <a:solidFill>
                  <a:srgbClr val="008080"/>
                </a:solidFill>
                <a:latin typeface="楷体_GB2312" pitchFamily="49" charset="-122"/>
                <a:ea typeface="楷体_GB2312" pitchFamily="49" charset="-122"/>
              </a:rPr>
              <a:t>迷宫问题？</a:t>
            </a:r>
            <a:endParaRPr lang="en-US" altLang="zh-CN" dirty="0">
              <a:ea typeface="华文新魏" panose="02010800040101010101" pitchFamily="2" charset="-122"/>
            </a:endParaRPr>
          </a:p>
        </p:txBody>
      </p:sp>
      <p:graphicFrame>
        <p:nvGraphicFramePr>
          <p:cNvPr id="52226" name="Object 2"/>
          <p:cNvGraphicFramePr>
            <a:graphicFrameLocks noChangeAspect="1"/>
          </p:cNvGraphicFramePr>
          <p:nvPr/>
        </p:nvGraphicFramePr>
        <p:xfrm>
          <a:off x="1106488" y="323850"/>
          <a:ext cx="7772400" cy="5172075"/>
        </p:xfrm>
        <a:graphic>
          <a:graphicData uri="http://schemas.openxmlformats.org/presentationml/2006/ole">
            <mc:AlternateContent xmlns:mc="http://schemas.openxmlformats.org/markup-compatibility/2006">
              <mc:Choice xmlns:v="urn:schemas-microsoft-com:vml" Requires="v">
                <p:oleObj spid="_x0000_s7175" r:id="rId3" imgW="3144520" imgH="2067560" progId="Word.Document.8">
                  <p:embed/>
                </p:oleObj>
              </mc:Choice>
              <mc:Fallback>
                <p:oleObj r:id="rId3" imgW="3144520" imgH="2067560" progId="Word.Document.8">
                  <p:embed/>
                  <p:pic>
                    <p:nvPicPr>
                      <p:cNvPr id="0" name="图片 3076"/>
                      <p:cNvPicPr/>
                      <p:nvPr/>
                    </p:nvPicPr>
                    <p:blipFill>
                      <a:blip r:embed="rId4"/>
                      <a:stretch>
                        <a:fillRect/>
                      </a:stretch>
                    </p:blipFill>
                    <p:spPr>
                      <a:xfrm>
                        <a:off x="1106488" y="323850"/>
                        <a:ext cx="7772400" cy="51720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380969"/>
                                        </p:tgtEl>
                                        <p:attrNameLst>
                                          <p:attrName>style.visibility</p:attrName>
                                        </p:attrNameLst>
                                      </p:cBhvr>
                                      <p:to>
                                        <p:strVal val="visible"/>
                                      </p:to>
                                    </p:set>
                                    <p:animEffect transition="in" filter="barn(outHorizontal)">
                                      <p:cBhvr>
                                        <p:cTn id="7" dur="500"/>
                                        <p:tgtEl>
                                          <p:spTgt spid="380969"/>
                                        </p:tgtEl>
                                      </p:cBhvr>
                                    </p:animEffect>
                                  </p:childTnLst>
                                </p:cTn>
                              </p:par>
                              <p:par>
                                <p:cTn id="8" presetID="5" presetClass="exit" presetSubtype="10" fill="hold" nodeType="withEffect">
                                  <p:stCondLst>
                                    <p:cond delay="0"/>
                                  </p:stCondLst>
                                  <p:childTnLst>
                                    <p:animEffect transition="out" filter="checkerboard(across)">
                                      <p:cBhvr>
                                        <p:cTn id="9" dur="500"/>
                                        <p:tgtEl>
                                          <p:spTgt spid="2"/>
                                        </p:tgtEl>
                                      </p:cBhvr>
                                    </p:animEffect>
                                    <p:set>
                                      <p:cBhvr>
                                        <p:cTn id="10" dur="1" fill="hold">
                                          <p:stCondLst>
                                            <p:cond delay="499"/>
                                          </p:stCondLst>
                                        </p:cTn>
                                        <p:tgtEl>
                                          <p:spTgt spid="2"/>
                                        </p:tgtEl>
                                        <p:attrNameLst>
                                          <p:attrName>style.visibility</p:attrName>
                                        </p:attrNameLst>
                                      </p:cBhvr>
                                      <p:to>
                                        <p:strVal val="hidden"/>
                                      </p:to>
                                    </p:set>
                                  </p:childTnLst>
                                </p:cTn>
                              </p:par>
                              <p:par>
                                <p:cTn id="11" presetID="9" presetClass="entr" presetSubtype="0" fill="hold" nodeType="withEffect">
                                  <p:stCondLst>
                                    <p:cond delay="0"/>
                                  </p:stCondLst>
                                  <p:childTnLst>
                                    <p:set>
                                      <p:cBhvr>
                                        <p:cTn id="12" dur="1" fill="hold">
                                          <p:stCondLst>
                                            <p:cond delay="0"/>
                                          </p:stCondLst>
                                        </p:cTn>
                                        <p:tgtEl>
                                          <p:spTgt spid="52226"/>
                                        </p:tgtEl>
                                        <p:attrNameLst>
                                          <p:attrName>style.visibility</p:attrName>
                                        </p:attrNameLst>
                                      </p:cBhvr>
                                      <p:to>
                                        <p:strVal val="visible"/>
                                      </p:to>
                                    </p:set>
                                    <p:animEffect transition="in" filter="dissolve">
                                      <p:cBhvr>
                                        <p:cTn id="13" dur="500"/>
                                        <p:tgtEl>
                                          <p:spTgt spid="52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6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4"/>
          <p:cNvSpPr txBox="1">
            <a:spLocks noChangeArrowheads="1"/>
          </p:cNvSpPr>
          <p:nvPr/>
        </p:nvSpPr>
        <p:spPr bwMode="auto">
          <a:xfrm>
            <a:off x="684213" y="274638"/>
            <a:ext cx="335280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scene3d>
              <a:camera prst="orthographicFront"/>
              <a:lightRig rig="threePt" dir="t"/>
            </a:scene3d>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3200" i="0" u="none" strike="noStrike" kern="1200" cap="none" spc="0" normalizeH="0" baseline="0" noProof="0" dirty="0" smtClean="0">
                <a:ln/>
                <a:solidFill>
                  <a:schemeClr val="tx1"/>
                </a:solidFill>
                <a:effectLst>
                  <a:outerShdw blurRad="38100" dist="19050" dir="2700000" algn="tl" rotWithShape="0">
                    <a:schemeClr val="dk1">
                      <a:alpha val="40000"/>
                    </a:schemeClr>
                  </a:outerShdw>
                </a:effectLst>
                <a:uLnTx/>
                <a:uFillTx/>
                <a:latin typeface="Arial" panose="020B0604020202020204" pitchFamily="34" charset="0"/>
                <a:ea typeface="华文新魏" panose="02010800040101010101" pitchFamily="2" charset="-122"/>
                <a:cs typeface="+mn-cs"/>
              </a:rPr>
              <a:t>例</a:t>
            </a:r>
            <a:r>
              <a:rPr kumimoji="1" lang="zh-CN" sz="3200" i="0" u="none" strike="noStrike" kern="1200" cap="none" spc="0" normalizeH="0" baseline="0" noProof="0" dirty="0" smtClean="0">
                <a:ln/>
                <a:solidFill>
                  <a:schemeClr val="tx1"/>
                </a:solidFill>
                <a:effectLst>
                  <a:outerShdw blurRad="38100" dist="19050" dir="2700000" algn="tl" rotWithShape="0">
                    <a:schemeClr val="dk1">
                      <a:alpha val="40000"/>
                    </a:schemeClr>
                  </a:outerShdw>
                </a:effectLst>
                <a:uLnTx/>
                <a:uFillTx/>
                <a:latin typeface="Arial" panose="020B0604020202020204" pitchFamily="34" charset="0"/>
                <a:ea typeface="华文新魏" panose="02010800040101010101" pitchFamily="2" charset="-122"/>
                <a:cs typeface="+mn-cs"/>
              </a:rPr>
              <a:t>题</a:t>
            </a:r>
            <a:endParaRPr kumimoji="1" lang="zh-CN" sz="3200" i="0" u="none" strike="noStrike" kern="1200" cap="none" spc="0" normalizeH="0" baseline="0" noProof="0" dirty="0" smtClean="0">
              <a:ln/>
              <a:solidFill>
                <a:schemeClr val="tx1"/>
              </a:solidFill>
              <a:effectLst>
                <a:outerShdw blurRad="38100" dist="19050" dir="2700000" algn="tl" rotWithShape="0">
                  <a:schemeClr val="dk1">
                    <a:alpha val="40000"/>
                  </a:schemeClr>
                </a:outerShdw>
              </a:effectLst>
              <a:uLnTx/>
              <a:uFillTx/>
              <a:latin typeface="Arial" panose="020B0604020202020204" pitchFamily="34" charset="0"/>
              <a:ea typeface="华文新魏" panose="02010800040101010101" pitchFamily="2" charset="-122"/>
              <a:cs typeface="+mn-cs"/>
            </a:endParaRPr>
          </a:p>
        </p:txBody>
      </p:sp>
      <p:sp>
        <p:nvSpPr>
          <p:cNvPr id="66563" name="Text Box 4"/>
          <p:cNvSpPr txBox="1"/>
          <p:nvPr/>
        </p:nvSpPr>
        <p:spPr>
          <a:xfrm>
            <a:off x="179388" y="1168400"/>
            <a:ext cx="8569325" cy="2554545"/>
          </a:xfrm>
          <a:prstGeom prst="rect">
            <a:avLst/>
          </a:prstGeom>
          <a:noFill/>
          <a:ln w="9525">
            <a:noFill/>
          </a:ln>
        </p:spPr>
        <p:txBody>
          <a:bodyPr>
            <a:spAutoFit/>
            <a:scene3d>
              <a:camera prst="orthographicFront"/>
              <a:lightRig rig="threePt" dir="t"/>
            </a:scene3d>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514350" lvl="0" indent="-514350" eaLnBrk="1" hangingPunct="1">
              <a:spcBef>
                <a:spcPts val="1000"/>
              </a:spcBef>
              <a:spcAft>
                <a:spcPct val="0"/>
              </a:spcAft>
              <a:buClrTx/>
              <a:buSzPct val="100000"/>
              <a:buAutoNum type="arabicPeriod"/>
            </a:pPr>
            <a:r>
              <a:rPr lang="zh-CN" altLang="zh-CN" sz="3200" dirty="0" smtClean="0">
                <a:ln/>
                <a:solidFill>
                  <a:schemeClr val="tx1"/>
                </a:solidFill>
                <a:effectLst>
                  <a:outerShdw blurRad="38100" dist="19050" dir="2700000" algn="tl" rotWithShape="0">
                    <a:schemeClr val="dk1">
                      <a:alpha val="40000"/>
                    </a:schemeClr>
                  </a:outerShdw>
                </a:effectLst>
                <a:latin typeface="华文宋体" panose="02010600040101010101" charset="-122"/>
                <a:ea typeface="华文宋体" panose="02010600040101010101" charset="-122"/>
                <a:cs typeface="华文宋体" panose="02010600040101010101" charset="-122"/>
              </a:rPr>
              <a:t>设</a:t>
            </a:r>
            <a:r>
              <a:rPr lang="zh-CN" altLang="zh-CN" sz="3200" dirty="0">
                <a:ln/>
                <a:solidFill>
                  <a:schemeClr val="tx1"/>
                </a:solidFill>
                <a:effectLst>
                  <a:outerShdw blurRad="38100" dist="19050" dir="2700000" algn="tl" rotWithShape="0">
                    <a:schemeClr val="dk1">
                      <a:alpha val="40000"/>
                    </a:schemeClr>
                  </a:outerShdw>
                </a:effectLst>
                <a:latin typeface="华文宋体" panose="02010600040101010101" charset="-122"/>
                <a:ea typeface="华文宋体" panose="02010600040101010101" charset="-122"/>
                <a:cs typeface="华文宋体" panose="02010600040101010101" charset="-122"/>
              </a:rPr>
              <a:t>顺序栈</a:t>
            </a:r>
            <a:r>
              <a:rPr lang="en-US" altLang="zh-CN" sz="3200" dirty="0">
                <a:ln/>
                <a:solidFill>
                  <a:schemeClr val="tx1"/>
                </a:solidFill>
                <a:effectLst>
                  <a:outerShdw blurRad="38100" dist="19050" dir="2700000" algn="tl" rotWithShape="0">
                    <a:schemeClr val="dk1">
                      <a:alpha val="40000"/>
                    </a:schemeClr>
                  </a:outerShdw>
                </a:effectLst>
                <a:latin typeface="华文宋体" panose="02010600040101010101" charset="-122"/>
                <a:ea typeface="华文宋体" panose="02010600040101010101" charset="-122"/>
                <a:cs typeface="华文宋体" panose="02010600040101010101" charset="-122"/>
              </a:rPr>
              <a:t>S</a:t>
            </a:r>
            <a:r>
              <a:rPr lang="zh-CN" altLang="zh-CN" sz="3200" dirty="0">
                <a:ln/>
                <a:solidFill>
                  <a:schemeClr val="tx1"/>
                </a:solidFill>
                <a:effectLst>
                  <a:outerShdw blurRad="38100" dist="19050" dir="2700000" algn="tl" rotWithShape="0">
                    <a:schemeClr val="dk1">
                      <a:alpha val="40000"/>
                    </a:schemeClr>
                  </a:outerShdw>
                </a:effectLst>
                <a:latin typeface="华文宋体" panose="02010600040101010101" charset="-122"/>
                <a:ea typeface="华文宋体" panose="02010600040101010101" charset="-122"/>
                <a:cs typeface="华文宋体" panose="02010600040101010101" charset="-122"/>
              </a:rPr>
              <a:t>中有</a:t>
            </a:r>
            <a:r>
              <a:rPr lang="en-US" altLang="zh-CN" sz="3200" dirty="0">
                <a:ln/>
                <a:solidFill>
                  <a:schemeClr val="tx1"/>
                </a:solidFill>
                <a:effectLst>
                  <a:outerShdw blurRad="38100" dist="19050" dir="2700000" algn="tl" rotWithShape="0">
                    <a:schemeClr val="dk1">
                      <a:alpha val="40000"/>
                    </a:schemeClr>
                  </a:outerShdw>
                </a:effectLst>
                <a:latin typeface="华文宋体" panose="02010600040101010101" charset="-122"/>
                <a:ea typeface="华文宋体" panose="02010600040101010101" charset="-122"/>
                <a:cs typeface="华文宋体" panose="02010600040101010101" charset="-122"/>
              </a:rPr>
              <a:t>2n</a:t>
            </a:r>
            <a:r>
              <a:rPr lang="zh-CN" altLang="zh-CN" sz="3200" dirty="0">
                <a:ln/>
                <a:solidFill>
                  <a:schemeClr val="tx1"/>
                </a:solidFill>
                <a:effectLst>
                  <a:outerShdw blurRad="38100" dist="19050" dir="2700000" algn="tl" rotWithShape="0">
                    <a:schemeClr val="dk1">
                      <a:alpha val="40000"/>
                    </a:schemeClr>
                  </a:outerShdw>
                </a:effectLst>
                <a:latin typeface="华文宋体" panose="02010600040101010101" charset="-122"/>
                <a:ea typeface="华文宋体" panose="02010600040101010101" charset="-122"/>
                <a:cs typeface="华文宋体" panose="02010600040101010101" charset="-122"/>
              </a:rPr>
              <a:t>个元素，从栈顶到栈底的元素依次为</a:t>
            </a:r>
            <a:r>
              <a:rPr lang="en-US" altLang="zh-CN" sz="3200" dirty="0">
                <a:ln/>
                <a:solidFill>
                  <a:schemeClr val="tx1"/>
                </a:solidFill>
                <a:effectLst>
                  <a:outerShdw blurRad="38100" dist="19050" dir="2700000" algn="tl" rotWithShape="0">
                    <a:schemeClr val="dk1">
                      <a:alpha val="40000"/>
                    </a:schemeClr>
                  </a:outerShdw>
                </a:effectLst>
                <a:latin typeface="华文宋体" panose="02010600040101010101" charset="-122"/>
                <a:ea typeface="华文宋体" panose="02010600040101010101" charset="-122"/>
                <a:cs typeface="华文宋体" panose="02010600040101010101" charset="-122"/>
              </a:rPr>
              <a:t>a</a:t>
            </a:r>
            <a:r>
              <a:rPr lang="en-US" altLang="zh-CN" sz="3200" baseline="-25000" dirty="0">
                <a:ln/>
                <a:solidFill>
                  <a:schemeClr val="tx1"/>
                </a:solidFill>
                <a:effectLst>
                  <a:outerShdw blurRad="38100" dist="19050" dir="2700000" algn="tl" rotWithShape="0">
                    <a:schemeClr val="dk1">
                      <a:alpha val="40000"/>
                    </a:schemeClr>
                  </a:outerShdw>
                </a:effectLst>
                <a:latin typeface="华文宋体" panose="02010600040101010101" charset="-122"/>
                <a:ea typeface="华文宋体" panose="02010600040101010101" charset="-122"/>
                <a:cs typeface="华文宋体" panose="02010600040101010101" charset="-122"/>
              </a:rPr>
              <a:t>2n</a:t>
            </a:r>
            <a:r>
              <a:rPr lang="en-US" altLang="zh-CN" sz="3200" dirty="0">
                <a:ln/>
                <a:solidFill>
                  <a:schemeClr val="tx1"/>
                </a:solidFill>
                <a:effectLst>
                  <a:outerShdw blurRad="38100" dist="19050" dir="2700000" algn="tl" rotWithShape="0">
                    <a:schemeClr val="dk1">
                      <a:alpha val="40000"/>
                    </a:schemeClr>
                  </a:outerShdw>
                </a:effectLst>
                <a:latin typeface="华文宋体" panose="02010600040101010101" charset="-122"/>
                <a:ea typeface="华文宋体" panose="02010600040101010101" charset="-122"/>
                <a:cs typeface="华文宋体" panose="02010600040101010101" charset="-122"/>
              </a:rPr>
              <a:t>,a</a:t>
            </a:r>
            <a:r>
              <a:rPr lang="en-US" altLang="zh-CN" sz="3200" baseline="-25000" dirty="0">
                <a:ln/>
                <a:solidFill>
                  <a:schemeClr val="tx1"/>
                </a:solidFill>
                <a:effectLst>
                  <a:outerShdw blurRad="38100" dist="19050" dir="2700000" algn="tl" rotWithShape="0">
                    <a:schemeClr val="dk1">
                      <a:alpha val="40000"/>
                    </a:schemeClr>
                  </a:outerShdw>
                </a:effectLst>
                <a:latin typeface="华文宋体" panose="02010600040101010101" charset="-122"/>
                <a:ea typeface="华文宋体" panose="02010600040101010101" charset="-122"/>
                <a:cs typeface="华文宋体" panose="02010600040101010101" charset="-122"/>
              </a:rPr>
              <a:t>2n-1</a:t>
            </a:r>
            <a:r>
              <a:rPr lang="en-US" altLang="zh-CN" sz="3200" dirty="0">
                <a:ln/>
                <a:solidFill>
                  <a:schemeClr val="tx1"/>
                </a:solidFill>
                <a:effectLst>
                  <a:outerShdw blurRad="38100" dist="19050" dir="2700000" algn="tl" rotWithShape="0">
                    <a:schemeClr val="dk1">
                      <a:alpha val="40000"/>
                    </a:schemeClr>
                  </a:outerShdw>
                </a:effectLst>
                <a:latin typeface="华文宋体" panose="02010600040101010101" charset="-122"/>
                <a:ea typeface="华文宋体" panose="02010600040101010101" charset="-122"/>
                <a:cs typeface="华文宋体" panose="02010600040101010101" charset="-122"/>
              </a:rPr>
              <a:t>,…, a</a:t>
            </a:r>
            <a:r>
              <a:rPr lang="en-US" altLang="zh-CN" sz="3200" baseline="-25000" dirty="0">
                <a:ln/>
                <a:solidFill>
                  <a:schemeClr val="tx1"/>
                </a:solidFill>
                <a:effectLst>
                  <a:outerShdw blurRad="38100" dist="19050" dir="2700000" algn="tl" rotWithShape="0">
                    <a:schemeClr val="dk1">
                      <a:alpha val="40000"/>
                    </a:schemeClr>
                  </a:outerShdw>
                </a:effectLst>
                <a:latin typeface="华文宋体" panose="02010600040101010101" charset="-122"/>
                <a:ea typeface="华文宋体" panose="02010600040101010101" charset="-122"/>
                <a:cs typeface="华文宋体" panose="02010600040101010101" charset="-122"/>
              </a:rPr>
              <a:t>1</a:t>
            </a:r>
            <a:r>
              <a:rPr lang="zh-CN" altLang="zh-CN" sz="3200" dirty="0">
                <a:ln/>
                <a:solidFill>
                  <a:schemeClr val="tx1"/>
                </a:solidFill>
                <a:effectLst>
                  <a:outerShdw blurRad="38100" dist="19050" dir="2700000" algn="tl" rotWithShape="0">
                    <a:schemeClr val="dk1">
                      <a:alpha val="40000"/>
                    </a:schemeClr>
                  </a:outerShdw>
                </a:effectLst>
                <a:latin typeface="华文宋体" panose="02010600040101010101" charset="-122"/>
                <a:ea typeface="华文宋体" panose="02010600040101010101" charset="-122"/>
                <a:cs typeface="华文宋体" panose="02010600040101010101" charset="-122"/>
              </a:rPr>
              <a:t>，要求通过一个循环队列重新排序栈中的元素，使得从栈顶到栈底的元素依次为</a:t>
            </a:r>
            <a:r>
              <a:rPr lang="en-US" altLang="zh-CN" sz="3200" dirty="0">
                <a:ln/>
                <a:solidFill>
                  <a:schemeClr val="tx1"/>
                </a:solidFill>
                <a:effectLst>
                  <a:outerShdw blurRad="38100" dist="19050" dir="2700000" algn="tl" rotWithShape="0">
                    <a:schemeClr val="dk1">
                      <a:alpha val="40000"/>
                    </a:schemeClr>
                  </a:outerShdw>
                </a:effectLst>
                <a:latin typeface="华文宋体" panose="02010600040101010101" charset="-122"/>
                <a:ea typeface="华文宋体" panose="02010600040101010101" charset="-122"/>
                <a:cs typeface="华文宋体" panose="02010600040101010101" charset="-122"/>
              </a:rPr>
              <a:t>a</a:t>
            </a:r>
            <a:r>
              <a:rPr lang="en-US" altLang="zh-CN" sz="3200" baseline="-25000" dirty="0">
                <a:ln/>
                <a:solidFill>
                  <a:schemeClr val="tx1"/>
                </a:solidFill>
                <a:effectLst>
                  <a:outerShdw blurRad="38100" dist="19050" dir="2700000" algn="tl" rotWithShape="0">
                    <a:schemeClr val="dk1">
                      <a:alpha val="40000"/>
                    </a:schemeClr>
                  </a:outerShdw>
                </a:effectLst>
                <a:latin typeface="华文宋体" panose="02010600040101010101" charset="-122"/>
                <a:ea typeface="华文宋体" panose="02010600040101010101" charset="-122"/>
                <a:cs typeface="华文宋体" panose="02010600040101010101" charset="-122"/>
              </a:rPr>
              <a:t>2n</a:t>
            </a:r>
            <a:r>
              <a:rPr lang="en-US" altLang="zh-CN" sz="3200" dirty="0">
                <a:ln/>
                <a:solidFill>
                  <a:schemeClr val="tx1"/>
                </a:solidFill>
                <a:effectLst>
                  <a:outerShdw blurRad="38100" dist="19050" dir="2700000" algn="tl" rotWithShape="0">
                    <a:schemeClr val="dk1">
                      <a:alpha val="40000"/>
                    </a:schemeClr>
                  </a:outerShdw>
                </a:effectLst>
                <a:latin typeface="华文宋体" panose="02010600040101010101" charset="-122"/>
                <a:ea typeface="华文宋体" panose="02010600040101010101" charset="-122"/>
                <a:cs typeface="华文宋体" panose="02010600040101010101" charset="-122"/>
              </a:rPr>
              <a:t>,a</a:t>
            </a:r>
            <a:r>
              <a:rPr lang="en-US" altLang="zh-CN" sz="3200" baseline="-25000" dirty="0">
                <a:ln/>
                <a:solidFill>
                  <a:schemeClr val="tx1"/>
                </a:solidFill>
                <a:effectLst>
                  <a:outerShdw blurRad="38100" dist="19050" dir="2700000" algn="tl" rotWithShape="0">
                    <a:schemeClr val="dk1">
                      <a:alpha val="40000"/>
                    </a:schemeClr>
                  </a:outerShdw>
                </a:effectLst>
                <a:latin typeface="华文宋体" panose="02010600040101010101" charset="-122"/>
                <a:ea typeface="华文宋体" panose="02010600040101010101" charset="-122"/>
                <a:cs typeface="华文宋体" panose="02010600040101010101" charset="-122"/>
              </a:rPr>
              <a:t>2n-2</a:t>
            </a:r>
            <a:r>
              <a:rPr lang="en-US" altLang="zh-CN" sz="3200" dirty="0">
                <a:ln/>
                <a:solidFill>
                  <a:schemeClr val="tx1"/>
                </a:solidFill>
                <a:effectLst>
                  <a:outerShdw blurRad="38100" dist="19050" dir="2700000" algn="tl" rotWithShape="0">
                    <a:schemeClr val="dk1">
                      <a:alpha val="40000"/>
                    </a:schemeClr>
                  </a:outerShdw>
                </a:effectLst>
                <a:latin typeface="华文宋体" panose="02010600040101010101" charset="-122"/>
                <a:ea typeface="华文宋体" panose="02010600040101010101" charset="-122"/>
                <a:cs typeface="华文宋体" panose="02010600040101010101" charset="-122"/>
              </a:rPr>
              <a:t>,…, a</a:t>
            </a:r>
            <a:r>
              <a:rPr lang="en-US" altLang="zh-CN" sz="3200" baseline="-25000" dirty="0">
                <a:ln/>
                <a:solidFill>
                  <a:schemeClr val="tx1"/>
                </a:solidFill>
                <a:effectLst>
                  <a:outerShdw blurRad="38100" dist="19050" dir="2700000" algn="tl" rotWithShape="0">
                    <a:schemeClr val="dk1">
                      <a:alpha val="40000"/>
                    </a:schemeClr>
                  </a:outerShdw>
                </a:effectLst>
                <a:latin typeface="华文宋体" panose="02010600040101010101" charset="-122"/>
                <a:ea typeface="华文宋体" panose="02010600040101010101" charset="-122"/>
                <a:cs typeface="华文宋体" panose="02010600040101010101" charset="-122"/>
              </a:rPr>
              <a:t>4</a:t>
            </a:r>
            <a:r>
              <a:rPr lang="en-US" altLang="zh-CN" sz="3200" dirty="0">
                <a:ln/>
                <a:solidFill>
                  <a:schemeClr val="tx1"/>
                </a:solidFill>
                <a:effectLst>
                  <a:outerShdw blurRad="38100" dist="19050" dir="2700000" algn="tl" rotWithShape="0">
                    <a:schemeClr val="dk1">
                      <a:alpha val="40000"/>
                    </a:schemeClr>
                  </a:outerShdw>
                </a:effectLst>
                <a:latin typeface="华文宋体" panose="02010600040101010101" charset="-122"/>
                <a:ea typeface="华文宋体" panose="02010600040101010101" charset="-122"/>
                <a:cs typeface="华文宋体" panose="02010600040101010101" charset="-122"/>
              </a:rPr>
              <a:t> ,a</a:t>
            </a:r>
            <a:r>
              <a:rPr lang="en-US" altLang="zh-CN" sz="3200" baseline="-25000" dirty="0">
                <a:ln/>
                <a:solidFill>
                  <a:schemeClr val="tx1"/>
                </a:solidFill>
                <a:effectLst>
                  <a:outerShdw blurRad="38100" dist="19050" dir="2700000" algn="tl" rotWithShape="0">
                    <a:schemeClr val="dk1">
                      <a:alpha val="40000"/>
                    </a:schemeClr>
                  </a:outerShdw>
                </a:effectLst>
                <a:latin typeface="华文宋体" panose="02010600040101010101" charset="-122"/>
                <a:ea typeface="华文宋体" panose="02010600040101010101" charset="-122"/>
                <a:cs typeface="华文宋体" panose="02010600040101010101" charset="-122"/>
              </a:rPr>
              <a:t>2</a:t>
            </a:r>
            <a:r>
              <a:rPr lang="en-US" altLang="zh-CN" sz="3200" dirty="0">
                <a:ln/>
                <a:solidFill>
                  <a:schemeClr val="tx1"/>
                </a:solidFill>
                <a:effectLst>
                  <a:outerShdw blurRad="38100" dist="19050" dir="2700000" algn="tl" rotWithShape="0">
                    <a:schemeClr val="dk1">
                      <a:alpha val="40000"/>
                    </a:schemeClr>
                  </a:outerShdw>
                </a:effectLst>
                <a:latin typeface="华文宋体" panose="02010600040101010101" charset="-122"/>
                <a:ea typeface="华文宋体" panose="02010600040101010101" charset="-122"/>
                <a:cs typeface="华文宋体" panose="02010600040101010101" charset="-122"/>
              </a:rPr>
              <a:t>,a</a:t>
            </a:r>
            <a:r>
              <a:rPr lang="en-US" altLang="zh-CN" sz="3200" baseline="-25000" dirty="0">
                <a:ln/>
                <a:solidFill>
                  <a:schemeClr val="tx1"/>
                </a:solidFill>
                <a:effectLst>
                  <a:outerShdw blurRad="38100" dist="19050" dir="2700000" algn="tl" rotWithShape="0">
                    <a:schemeClr val="dk1">
                      <a:alpha val="40000"/>
                    </a:schemeClr>
                  </a:outerShdw>
                </a:effectLst>
                <a:latin typeface="华文宋体" panose="02010600040101010101" charset="-122"/>
                <a:ea typeface="华文宋体" panose="02010600040101010101" charset="-122"/>
                <a:cs typeface="华文宋体" panose="02010600040101010101" charset="-122"/>
              </a:rPr>
              <a:t>2n-1</a:t>
            </a:r>
            <a:r>
              <a:rPr lang="en-US" altLang="zh-CN" sz="3200" dirty="0">
                <a:ln/>
                <a:solidFill>
                  <a:schemeClr val="tx1"/>
                </a:solidFill>
                <a:effectLst>
                  <a:outerShdw blurRad="38100" dist="19050" dir="2700000" algn="tl" rotWithShape="0">
                    <a:schemeClr val="dk1">
                      <a:alpha val="40000"/>
                    </a:schemeClr>
                  </a:outerShdw>
                </a:effectLst>
                <a:latin typeface="华文宋体" panose="02010600040101010101" charset="-122"/>
                <a:ea typeface="华文宋体" panose="02010600040101010101" charset="-122"/>
                <a:cs typeface="华文宋体" panose="02010600040101010101" charset="-122"/>
              </a:rPr>
              <a:t>,…, a</a:t>
            </a:r>
            <a:r>
              <a:rPr lang="en-US" altLang="zh-CN" sz="3200" baseline="-25000" dirty="0">
                <a:ln/>
                <a:solidFill>
                  <a:schemeClr val="tx1"/>
                </a:solidFill>
                <a:effectLst>
                  <a:outerShdw blurRad="38100" dist="19050" dir="2700000" algn="tl" rotWithShape="0">
                    <a:schemeClr val="dk1">
                      <a:alpha val="40000"/>
                    </a:schemeClr>
                  </a:outerShdw>
                </a:effectLst>
                <a:latin typeface="华文宋体" panose="02010600040101010101" charset="-122"/>
                <a:ea typeface="华文宋体" panose="02010600040101010101" charset="-122"/>
                <a:cs typeface="华文宋体" panose="02010600040101010101" charset="-122"/>
              </a:rPr>
              <a:t>3</a:t>
            </a:r>
            <a:r>
              <a:rPr lang="en-US" altLang="zh-CN" sz="3200" dirty="0">
                <a:ln/>
                <a:solidFill>
                  <a:schemeClr val="tx1"/>
                </a:solidFill>
                <a:effectLst>
                  <a:outerShdw blurRad="38100" dist="19050" dir="2700000" algn="tl" rotWithShape="0">
                    <a:schemeClr val="dk1">
                      <a:alpha val="40000"/>
                    </a:schemeClr>
                  </a:outerShdw>
                </a:effectLst>
                <a:latin typeface="华文宋体" panose="02010600040101010101" charset="-122"/>
                <a:ea typeface="华文宋体" panose="02010600040101010101" charset="-122"/>
                <a:cs typeface="华文宋体" panose="02010600040101010101" charset="-122"/>
              </a:rPr>
              <a:t>, a</a:t>
            </a:r>
            <a:r>
              <a:rPr lang="en-US" altLang="zh-CN" sz="3200" baseline="-25000" dirty="0">
                <a:ln/>
                <a:solidFill>
                  <a:schemeClr val="tx1"/>
                </a:solidFill>
                <a:effectLst>
                  <a:outerShdw blurRad="38100" dist="19050" dir="2700000" algn="tl" rotWithShape="0">
                    <a:schemeClr val="dk1">
                      <a:alpha val="40000"/>
                    </a:schemeClr>
                  </a:outerShdw>
                </a:effectLst>
                <a:latin typeface="华文宋体" panose="02010600040101010101" charset="-122"/>
                <a:ea typeface="华文宋体" panose="02010600040101010101" charset="-122"/>
                <a:cs typeface="华文宋体" panose="02010600040101010101" charset="-122"/>
              </a:rPr>
              <a:t>1</a:t>
            </a:r>
            <a:r>
              <a:rPr lang="en-US" altLang="zh-CN" sz="3200" dirty="0">
                <a:ln/>
                <a:solidFill>
                  <a:schemeClr val="tx1"/>
                </a:solidFill>
                <a:effectLst>
                  <a:outerShdw blurRad="38100" dist="19050" dir="2700000" algn="tl" rotWithShape="0">
                    <a:schemeClr val="dk1">
                      <a:alpha val="40000"/>
                    </a:schemeClr>
                  </a:outerShdw>
                </a:effectLst>
                <a:latin typeface="华文宋体" panose="02010600040101010101" charset="-122"/>
                <a:ea typeface="华文宋体" panose="02010600040101010101" charset="-122"/>
                <a:cs typeface="华文宋体" panose="02010600040101010101" charset="-122"/>
              </a:rPr>
              <a:t>,</a:t>
            </a:r>
            <a:r>
              <a:rPr lang="zh-CN" altLang="zh-CN" sz="3200" dirty="0">
                <a:ln/>
                <a:solidFill>
                  <a:schemeClr val="tx1"/>
                </a:solidFill>
                <a:effectLst>
                  <a:outerShdw blurRad="38100" dist="19050" dir="2700000" algn="tl" rotWithShape="0">
                    <a:schemeClr val="dk1">
                      <a:alpha val="40000"/>
                    </a:schemeClr>
                  </a:outerShdw>
                </a:effectLst>
                <a:latin typeface="华文宋体" panose="02010600040101010101" charset="-122"/>
                <a:ea typeface="华文宋体" panose="02010600040101010101" charset="-122"/>
                <a:cs typeface="华文宋体" panose="02010600040101010101" charset="-122"/>
              </a:rPr>
              <a:t>，要求空间复杂度和时间复杂度均为</a:t>
            </a:r>
            <a:r>
              <a:rPr lang="en-US" altLang="zh-CN" sz="3200" dirty="0">
                <a:ln/>
                <a:solidFill>
                  <a:schemeClr val="tx1"/>
                </a:solidFill>
                <a:effectLst>
                  <a:outerShdw blurRad="38100" dist="19050" dir="2700000" algn="tl" rotWithShape="0">
                    <a:schemeClr val="dk1">
                      <a:alpha val="40000"/>
                    </a:schemeClr>
                  </a:outerShdw>
                </a:effectLst>
                <a:latin typeface="华文宋体" panose="02010600040101010101" charset="-122"/>
                <a:ea typeface="华文宋体" panose="02010600040101010101" charset="-122"/>
                <a:cs typeface="华文宋体" panose="02010600040101010101" charset="-122"/>
              </a:rPr>
              <a:t>O(n)</a:t>
            </a:r>
            <a:r>
              <a:rPr lang="zh-CN" altLang="en-US" sz="3200" dirty="0">
                <a:ln/>
                <a:solidFill>
                  <a:schemeClr val="tx1"/>
                </a:solidFill>
                <a:effectLst>
                  <a:outerShdw blurRad="38100" dist="19050" dir="2700000" algn="tl" rotWithShape="0">
                    <a:schemeClr val="dk1">
                      <a:alpha val="40000"/>
                    </a:schemeClr>
                  </a:outerShdw>
                </a:effectLst>
                <a:latin typeface="华文宋体" panose="02010600040101010101" charset="-122"/>
                <a:ea typeface="华文宋体" panose="02010600040101010101" charset="-122"/>
                <a:cs typeface="华文宋体" panose="02010600040101010101" charset="-122"/>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idx="4294967295"/>
          </p:nvPr>
        </p:nvSpPr>
        <p:spPr>
          <a:xfrm>
            <a:off x="533400" y="304800"/>
            <a:ext cx="7631113" cy="515938"/>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a:ln>
                  <a:noFill/>
                </a:ln>
                <a:solidFill>
                  <a:schemeClr val="tx1"/>
                </a:solidFill>
                <a:effectLst/>
                <a:uLnTx/>
                <a:uFillTx/>
                <a:latin typeface="+mj-lt"/>
                <a:ea typeface="+mj-ea"/>
                <a:cs typeface="+mj-cs"/>
              </a:rPr>
              <a:t>第四章　栈、队列和递归</a:t>
            </a:r>
            <a:endPar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mj-ea"/>
              <a:cs typeface="+mj-cs"/>
            </a:endParaRPr>
          </a:p>
        </p:txBody>
      </p:sp>
      <p:sp>
        <p:nvSpPr>
          <p:cNvPr id="147459" name="AutoShape 3"/>
          <p:cNvSpPr/>
          <p:nvPr/>
        </p:nvSpPr>
        <p:spPr>
          <a:xfrm>
            <a:off x="4114800" y="1143000"/>
            <a:ext cx="3048000" cy="1600200"/>
          </a:xfrm>
          <a:prstGeom prst="cloudCallout">
            <a:avLst>
              <a:gd name="adj1" fmla="val -37968"/>
              <a:gd name="adj2" fmla="val -68750"/>
            </a:avLst>
          </a:prstGeom>
          <a:solidFill>
            <a:srgbClr val="FFFFCC"/>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Font typeface="Arial" panose="020B0604020202020204" pitchFamily="34" charset="0"/>
              <a:buNone/>
            </a:pPr>
            <a:r>
              <a:rPr lang="zh-CN" altLang="en-US" sz="1800" dirty="0">
                <a:ea typeface="楷体_GB2312" pitchFamily="49" charset="-122"/>
              </a:rPr>
              <a:t>特殊线性表</a:t>
            </a:r>
          </a:p>
          <a:p>
            <a:pPr marL="0" lvl="0" indent="0" algn="ctr" eaLnBrk="1" hangingPunct="1">
              <a:spcBef>
                <a:spcPct val="0"/>
              </a:spcBef>
              <a:buClrTx/>
              <a:buSzPct val="100000"/>
              <a:buFont typeface="Arial" panose="020B0604020202020204" pitchFamily="34" charset="0"/>
              <a:buNone/>
            </a:pPr>
            <a:r>
              <a:rPr lang="zh-CN" altLang="en-US" sz="1800" dirty="0">
                <a:solidFill>
                  <a:srgbClr val="0000FF"/>
                </a:solidFill>
                <a:ea typeface="楷体_GB2312" pitchFamily="49" charset="-122"/>
              </a:rPr>
              <a:t>限制存取位置的线性表</a:t>
            </a:r>
          </a:p>
        </p:txBody>
      </p:sp>
      <p:sp>
        <p:nvSpPr>
          <p:cNvPr id="147460" name="AutoShape 4"/>
          <p:cNvSpPr/>
          <p:nvPr/>
        </p:nvSpPr>
        <p:spPr>
          <a:xfrm rot="204277">
            <a:off x="3657600" y="1219200"/>
            <a:ext cx="4419600" cy="1752600"/>
          </a:xfrm>
          <a:prstGeom prst="cloudCallout">
            <a:avLst>
              <a:gd name="adj1" fmla="val -18843"/>
              <a:gd name="adj2" fmla="val -74537"/>
            </a:avLst>
          </a:prstGeom>
          <a:solidFill>
            <a:srgbClr val="FFFFCC"/>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just" eaLnBrk="1" hangingPunct="1">
              <a:lnSpc>
                <a:spcPct val="105000"/>
              </a:lnSpc>
              <a:buClrTx/>
              <a:buSzPct val="100000"/>
              <a:buFont typeface="Arial" panose="020B0604020202020204" pitchFamily="34" charset="0"/>
              <a:buNone/>
            </a:pPr>
            <a:r>
              <a:rPr lang="zh-CN" altLang="en-US" sz="1800" dirty="0">
                <a:ea typeface="楷体_GB2312" pitchFamily="49" charset="-122"/>
              </a:rPr>
              <a:t>非数据结构</a:t>
            </a:r>
          </a:p>
          <a:p>
            <a:pPr marL="0" lvl="0" indent="0" algn="just" eaLnBrk="1" hangingPunct="1">
              <a:lnSpc>
                <a:spcPct val="105000"/>
              </a:lnSpc>
              <a:buClrTx/>
              <a:buSzPct val="100000"/>
              <a:buFont typeface="Arial" panose="020B0604020202020204" pitchFamily="34" charset="0"/>
              <a:buNone/>
            </a:pPr>
            <a:r>
              <a:rPr lang="zh-CN" altLang="en-US" sz="1800" dirty="0">
                <a:solidFill>
                  <a:schemeClr val="accent2"/>
                </a:solidFill>
                <a:ea typeface="楷体_GB2312" pitchFamily="49" charset="-122"/>
              </a:rPr>
              <a:t>有效的算法设计方法</a:t>
            </a:r>
          </a:p>
        </p:txBody>
      </p:sp>
      <p:sp>
        <p:nvSpPr>
          <p:cNvPr id="147461" name="Rectangle 5"/>
          <p:cNvSpPr/>
          <p:nvPr/>
        </p:nvSpPr>
        <p:spPr>
          <a:xfrm>
            <a:off x="152400" y="914400"/>
            <a:ext cx="8839200" cy="13716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ctr" eaLnBrk="1" hangingPunct="1">
              <a:lnSpc>
                <a:spcPct val="105000"/>
              </a:lnSpc>
              <a:buClrTx/>
              <a:buSzPct val="100000"/>
              <a:buFont typeface="Arial" panose="020B0604020202020204" pitchFamily="34" charset="0"/>
              <a:buNone/>
            </a:pPr>
            <a:r>
              <a:rPr lang="en-US" altLang="zh-CN" sz="3600" dirty="0">
                <a:solidFill>
                  <a:srgbClr val="008080"/>
                </a:solidFill>
                <a:latin typeface="华文新魏" panose="02010800040101010101" pitchFamily="2" charset="-122"/>
                <a:ea typeface="华文新魏" panose="02010800040101010101" pitchFamily="2" charset="-122"/>
              </a:rPr>
              <a:t>4.1 </a:t>
            </a:r>
            <a:r>
              <a:rPr lang="zh-CN" altLang="en-US" sz="3600" dirty="0">
                <a:solidFill>
                  <a:srgbClr val="008080"/>
                </a:solidFill>
                <a:latin typeface="华文新魏" panose="02010800040101010101" pitchFamily="2" charset="-122"/>
                <a:ea typeface="华文新魏" panose="02010800040101010101" pitchFamily="2" charset="-122"/>
              </a:rPr>
              <a:t>栈</a:t>
            </a:r>
          </a:p>
          <a:p>
            <a:pPr marL="457200" lvl="0" indent="-457200" algn="just" eaLnBrk="1" hangingPunct="1">
              <a:lnSpc>
                <a:spcPct val="105000"/>
              </a:lnSpc>
              <a:buClrTx/>
              <a:buSzPct val="100000"/>
              <a:buFont typeface="Arial" panose="020B0604020202020204" pitchFamily="34" charset="0"/>
              <a:buAutoNum type="arabicPeriod"/>
            </a:pPr>
            <a:r>
              <a:rPr lang="zh-CN" altLang="en-US" sz="3200" dirty="0">
                <a:solidFill>
                  <a:srgbClr val="CC0000"/>
                </a:solidFill>
                <a:latin typeface="华文行楷" panose="02010800040101010101" pitchFamily="2" charset="-122"/>
                <a:ea typeface="华文行楷" panose="02010800040101010101" pitchFamily="2" charset="-122"/>
              </a:rPr>
              <a:t>定义</a:t>
            </a:r>
          </a:p>
          <a:p>
            <a:pPr marL="457200" lvl="0" indent="-457200" algn="just" eaLnBrk="1" hangingPunct="1">
              <a:lnSpc>
                <a:spcPct val="105000"/>
              </a:lnSpc>
              <a:buClrTx/>
              <a:buSzPct val="100000"/>
              <a:buChar char="v"/>
            </a:pPr>
            <a:r>
              <a:rPr lang="zh-CN" altLang="en-US" sz="1800" dirty="0">
                <a:solidFill>
                  <a:schemeClr val="accent2"/>
                </a:solidFill>
                <a:ea typeface="楷体_GB2312" pitchFamily="49" charset="-122"/>
              </a:rPr>
              <a:t>栈（</a:t>
            </a:r>
            <a:r>
              <a:rPr lang="en-US" altLang="zh-CN" sz="1800" dirty="0">
                <a:solidFill>
                  <a:schemeClr val="accent2"/>
                </a:solidFill>
                <a:ea typeface="楷体_GB2312" pitchFamily="49" charset="-122"/>
              </a:rPr>
              <a:t>stack</a:t>
            </a:r>
            <a:r>
              <a:rPr lang="zh-CN" altLang="en-US" sz="1800" dirty="0">
                <a:solidFill>
                  <a:schemeClr val="accent2"/>
                </a:solidFill>
                <a:ea typeface="楷体_GB2312" pitchFamily="49" charset="-122"/>
              </a:rPr>
              <a:t>）：</a:t>
            </a:r>
            <a:r>
              <a:rPr lang="zh-CN" altLang="en-US" sz="1800" b="0" dirty="0">
                <a:ea typeface="楷体_GB2312" pitchFamily="49" charset="-122"/>
              </a:rPr>
              <a:t>只允许在表的末端进行插入和删除的线性表。</a:t>
            </a:r>
          </a:p>
          <a:p>
            <a:pPr marL="457200" lvl="0" indent="-457200" algn="just" eaLnBrk="1" hangingPunct="1">
              <a:lnSpc>
                <a:spcPct val="105000"/>
              </a:lnSpc>
              <a:buClrTx/>
              <a:buSzPct val="100000"/>
              <a:buChar char="v"/>
            </a:pPr>
            <a:r>
              <a:rPr lang="zh-CN" altLang="en-US" sz="1800" dirty="0">
                <a:solidFill>
                  <a:schemeClr val="accent2"/>
                </a:solidFill>
                <a:ea typeface="楷体_GB2312" pitchFamily="49" charset="-122"/>
              </a:rPr>
              <a:t>栈顶（</a:t>
            </a:r>
            <a:r>
              <a:rPr lang="en-US" altLang="zh-CN" sz="1800" dirty="0">
                <a:solidFill>
                  <a:schemeClr val="accent2"/>
                </a:solidFill>
                <a:ea typeface="楷体_GB2312" pitchFamily="49" charset="-122"/>
              </a:rPr>
              <a:t>top</a:t>
            </a:r>
            <a:r>
              <a:rPr lang="zh-CN" altLang="en-US" sz="1800" dirty="0">
                <a:solidFill>
                  <a:schemeClr val="accent2"/>
                </a:solidFill>
                <a:ea typeface="楷体_GB2312" pitchFamily="49" charset="-122"/>
              </a:rPr>
              <a:t>）：</a:t>
            </a:r>
            <a:r>
              <a:rPr lang="zh-CN" altLang="en-US" sz="1800" b="0" dirty="0">
                <a:ea typeface="楷体_GB2312" pitchFamily="49" charset="-122"/>
              </a:rPr>
              <a:t>允许插入和删除的一端。</a:t>
            </a:r>
          </a:p>
          <a:p>
            <a:pPr marL="457200" lvl="0" indent="-457200" algn="just" eaLnBrk="1" hangingPunct="1">
              <a:lnSpc>
                <a:spcPct val="105000"/>
              </a:lnSpc>
              <a:buClrTx/>
              <a:buSzPct val="100000"/>
              <a:buChar char="v"/>
            </a:pPr>
            <a:r>
              <a:rPr lang="zh-CN" altLang="en-US" sz="1800" dirty="0">
                <a:solidFill>
                  <a:schemeClr val="accent2"/>
                </a:solidFill>
                <a:ea typeface="楷体_GB2312" pitchFamily="49" charset="-122"/>
              </a:rPr>
              <a:t>栈底</a:t>
            </a:r>
            <a:r>
              <a:rPr lang="en-US" altLang="zh-CN" sz="1800" dirty="0">
                <a:solidFill>
                  <a:schemeClr val="accent2"/>
                </a:solidFill>
                <a:ea typeface="楷体_GB2312" pitchFamily="49" charset="-122"/>
              </a:rPr>
              <a:t>(bottom)</a:t>
            </a:r>
            <a:r>
              <a:rPr lang="zh-CN" altLang="en-US" sz="1800" dirty="0">
                <a:solidFill>
                  <a:schemeClr val="accent2"/>
                </a:solidFill>
                <a:ea typeface="楷体_GB2312" pitchFamily="49" charset="-122"/>
              </a:rPr>
              <a:t>：</a:t>
            </a:r>
            <a:r>
              <a:rPr lang="zh-CN" altLang="en-US" sz="1800" b="0" dirty="0">
                <a:ea typeface="楷体_GB2312" pitchFamily="49" charset="-122"/>
              </a:rPr>
              <a:t>不允许插入和删除的一端。</a:t>
            </a:r>
          </a:p>
          <a:p>
            <a:pPr marL="457200" lvl="0" indent="-457200" algn="just" eaLnBrk="1" hangingPunct="1">
              <a:lnSpc>
                <a:spcPct val="105000"/>
              </a:lnSpc>
              <a:buClrTx/>
              <a:buSzPct val="100000"/>
              <a:buChar char="v"/>
            </a:pPr>
            <a:r>
              <a:rPr lang="zh-CN" altLang="en-US" sz="2300" dirty="0">
                <a:solidFill>
                  <a:schemeClr val="accent2"/>
                </a:solidFill>
                <a:ea typeface="楷体_GB2312" pitchFamily="49" charset="-122"/>
              </a:rPr>
              <a:t>进栈（</a:t>
            </a:r>
            <a:r>
              <a:rPr lang="en-US" altLang="zh-CN" sz="2300" dirty="0">
                <a:solidFill>
                  <a:schemeClr val="accent2"/>
                </a:solidFill>
                <a:ea typeface="楷体_GB2312" pitchFamily="49" charset="-122"/>
              </a:rPr>
              <a:t>push</a:t>
            </a:r>
            <a:r>
              <a:rPr lang="zh-CN" altLang="en-US" sz="2300" dirty="0">
                <a:solidFill>
                  <a:schemeClr val="accent2"/>
                </a:solidFill>
                <a:ea typeface="楷体_GB2312" pitchFamily="49" charset="-122"/>
              </a:rPr>
              <a:t>）：</a:t>
            </a:r>
            <a:r>
              <a:rPr lang="zh-CN" altLang="en-US" sz="2300" b="0" dirty="0">
                <a:solidFill>
                  <a:srgbClr val="000000"/>
                </a:solidFill>
                <a:ea typeface="楷体_GB2312" pitchFamily="49" charset="-122"/>
              </a:rPr>
              <a:t>也称压入；（插入）。</a:t>
            </a:r>
            <a:endParaRPr lang="zh-CN" altLang="en-US" sz="3200" b="0" dirty="0">
              <a:solidFill>
                <a:srgbClr val="CC0000"/>
              </a:solidFill>
              <a:latin typeface="华文行楷" panose="02010800040101010101" pitchFamily="2" charset="-122"/>
              <a:ea typeface="华文行楷" panose="02010800040101010101" pitchFamily="2" charset="-122"/>
            </a:endParaRPr>
          </a:p>
        </p:txBody>
      </p:sp>
      <p:sp>
        <p:nvSpPr>
          <p:cNvPr id="147462" name="Text Box 6"/>
          <p:cNvSpPr txBox="1"/>
          <p:nvPr/>
        </p:nvSpPr>
        <p:spPr>
          <a:xfrm>
            <a:off x="6781800" y="5029200"/>
            <a:ext cx="609600" cy="39687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Font typeface="Arial" panose="020B0604020202020204" pitchFamily="34" charset="0"/>
              <a:buNone/>
            </a:pPr>
            <a:r>
              <a:rPr lang="en-US" altLang="zh-CN" sz="2000" b="0" dirty="0"/>
              <a:t>top</a:t>
            </a:r>
          </a:p>
        </p:txBody>
      </p:sp>
      <p:grpSp>
        <p:nvGrpSpPr>
          <p:cNvPr id="2" name="Group 7"/>
          <p:cNvGrpSpPr/>
          <p:nvPr/>
        </p:nvGrpSpPr>
        <p:grpSpPr>
          <a:xfrm>
            <a:off x="7543800" y="3276600"/>
            <a:ext cx="838200" cy="2286000"/>
            <a:chOff x="5040" y="1008"/>
            <a:chExt cx="528" cy="1440"/>
          </a:xfrm>
        </p:grpSpPr>
        <p:sp>
          <p:nvSpPr>
            <p:cNvPr id="17462" name="Rectangle 8"/>
            <p:cNvSpPr/>
            <p:nvPr/>
          </p:nvSpPr>
          <p:spPr>
            <a:xfrm>
              <a:off x="5040" y="2208"/>
              <a:ext cx="528" cy="240"/>
            </a:xfrm>
            <a:prstGeom prst="rect">
              <a:avLst/>
            </a:prstGeom>
            <a:noFill/>
            <a:ln w="12700" cap="flat" cmpd="sng">
              <a:solidFill>
                <a:srgbClr val="00339A"/>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buClr>
                  <a:schemeClr val="tx2"/>
                </a:buClr>
                <a:buSzPct val="130000"/>
                <a:buNone/>
              </a:pPr>
              <a:endParaRPr lang="zh-CN" altLang="zh-CN" sz="1800" baseline="-25000" dirty="0"/>
            </a:p>
          </p:txBody>
        </p:sp>
        <p:sp>
          <p:nvSpPr>
            <p:cNvPr id="17463" name="Rectangle 9"/>
            <p:cNvSpPr/>
            <p:nvPr/>
          </p:nvSpPr>
          <p:spPr>
            <a:xfrm>
              <a:off x="5040" y="1968"/>
              <a:ext cx="528" cy="240"/>
            </a:xfrm>
            <a:prstGeom prst="rect">
              <a:avLst/>
            </a:prstGeom>
            <a:noFill/>
            <a:ln w="12700" cap="flat" cmpd="sng">
              <a:solidFill>
                <a:srgbClr val="00339A"/>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buClr>
                  <a:schemeClr val="tx2"/>
                </a:buClr>
                <a:buSzPct val="130000"/>
                <a:buNone/>
              </a:pPr>
              <a:endParaRPr lang="zh-CN" altLang="zh-CN" sz="1800" baseline="-25000" dirty="0"/>
            </a:p>
          </p:txBody>
        </p:sp>
        <p:sp>
          <p:nvSpPr>
            <p:cNvPr id="17464" name="Rectangle 10"/>
            <p:cNvSpPr/>
            <p:nvPr/>
          </p:nvSpPr>
          <p:spPr>
            <a:xfrm>
              <a:off x="5040" y="1728"/>
              <a:ext cx="528" cy="240"/>
            </a:xfrm>
            <a:prstGeom prst="rect">
              <a:avLst/>
            </a:prstGeom>
            <a:noFill/>
            <a:ln w="12700" cap="flat" cmpd="sng">
              <a:solidFill>
                <a:srgbClr val="00339A"/>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buClr>
                  <a:schemeClr val="tx2"/>
                </a:buClr>
                <a:buSzPct val="130000"/>
                <a:buNone/>
              </a:pPr>
              <a:endParaRPr lang="zh-CN" altLang="zh-CN" sz="1800" dirty="0"/>
            </a:p>
          </p:txBody>
        </p:sp>
        <p:sp>
          <p:nvSpPr>
            <p:cNvPr id="17465" name="Rectangle 11"/>
            <p:cNvSpPr/>
            <p:nvPr/>
          </p:nvSpPr>
          <p:spPr>
            <a:xfrm>
              <a:off x="5040" y="1488"/>
              <a:ext cx="528" cy="240"/>
            </a:xfrm>
            <a:prstGeom prst="rect">
              <a:avLst/>
            </a:prstGeom>
            <a:noFill/>
            <a:ln w="12700" cap="flat" cmpd="sng">
              <a:solidFill>
                <a:srgbClr val="00339A"/>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buClr>
                  <a:schemeClr val="tx2"/>
                </a:buClr>
                <a:buSzPct val="130000"/>
                <a:buNone/>
              </a:pPr>
              <a:endParaRPr lang="zh-CN" altLang="zh-CN" sz="1800" baseline="-25000" dirty="0"/>
            </a:p>
          </p:txBody>
        </p:sp>
        <p:sp>
          <p:nvSpPr>
            <p:cNvPr id="17466" name="Rectangle 12"/>
            <p:cNvSpPr/>
            <p:nvPr/>
          </p:nvSpPr>
          <p:spPr>
            <a:xfrm>
              <a:off x="5040" y="1248"/>
              <a:ext cx="528" cy="240"/>
            </a:xfrm>
            <a:prstGeom prst="rect">
              <a:avLst/>
            </a:prstGeom>
            <a:noFill/>
            <a:ln w="12700" cap="flat" cmpd="sng">
              <a:solidFill>
                <a:srgbClr val="00339A"/>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buClr>
                  <a:schemeClr val="tx2"/>
                </a:buClr>
                <a:buSzPct val="130000"/>
                <a:buNone/>
              </a:pPr>
              <a:endParaRPr lang="zh-CN" altLang="zh-CN" sz="1800" baseline="-25000" dirty="0"/>
            </a:p>
          </p:txBody>
        </p:sp>
        <p:sp>
          <p:nvSpPr>
            <p:cNvPr id="17467" name="Rectangle 13"/>
            <p:cNvSpPr/>
            <p:nvPr/>
          </p:nvSpPr>
          <p:spPr>
            <a:xfrm>
              <a:off x="5040" y="1008"/>
              <a:ext cx="528" cy="240"/>
            </a:xfrm>
            <a:prstGeom prst="rect">
              <a:avLst/>
            </a:prstGeom>
            <a:noFill/>
            <a:ln w="12700" cap="flat" cmpd="sng">
              <a:solidFill>
                <a:srgbClr val="00339A"/>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Font typeface="Arial" panose="020B0604020202020204" pitchFamily="34" charset="0"/>
                <a:buNone/>
              </a:pPr>
              <a:endParaRPr lang="zh-CN" altLang="en-US" sz="1800" b="0" dirty="0"/>
            </a:p>
          </p:txBody>
        </p:sp>
      </p:grpSp>
      <p:sp>
        <p:nvSpPr>
          <p:cNvPr id="147470" name="Rectangle 14"/>
          <p:cNvSpPr/>
          <p:nvPr/>
        </p:nvSpPr>
        <p:spPr>
          <a:xfrm>
            <a:off x="7543800" y="5181600"/>
            <a:ext cx="838200" cy="381000"/>
          </a:xfrm>
          <a:prstGeom prst="rect">
            <a:avLst/>
          </a:prstGeom>
          <a:noFill/>
          <a:ln w="12700" cap="flat" cmpd="sng">
            <a:solidFill>
              <a:srgbClr val="00339A"/>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buClr>
                <a:schemeClr val="tx2"/>
              </a:buClr>
              <a:buSzPct val="130000"/>
              <a:buNone/>
            </a:pPr>
            <a:r>
              <a:rPr lang="en-US" altLang="zh-CN" sz="1800" dirty="0"/>
              <a:t>A</a:t>
            </a:r>
            <a:endParaRPr lang="en-US" altLang="zh-CN" sz="1800" baseline="-25000" dirty="0"/>
          </a:p>
        </p:txBody>
      </p:sp>
      <p:sp>
        <p:nvSpPr>
          <p:cNvPr id="147471" name="Rectangle 15"/>
          <p:cNvSpPr/>
          <p:nvPr/>
        </p:nvSpPr>
        <p:spPr>
          <a:xfrm>
            <a:off x="7543800" y="4800600"/>
            <a:ext cx="838200" cy="381000"/>
          </a:xfrm>
          <a:prstGeom prst="rect">
            <a:avLst/>
          </a:prstGeom>
          <a:noFill/>
          <a:ln w="12700" cap="flat" cmpd="sng">
            <a:solidFill>
              <a:srgbClr val="00339A"/>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buClr>
                <a:schemeClr val="tx2"/>
              </a:buClr>
              <a:buSzPct val="130000"/>
              <a:buNone/>
            </a:pPr>
            <a:r>
              <a:rPr lang="en-US" altLang="zh-CN" sz="1800" dirty="0"/>
              <a:t>B</a:t>
            </a:r>
            <a:endParaRPr lang="en-US" altLang="zh-CN" sz="1800" baseline="-25000" dirty="0"/>
          </a:p>
        </p:txBody>
      </p:sp>
      <p:sp>
        <p:nvSpPr>
          <p:cNvPr id="147472" name="Rectangle 16"/>
          <p:cNvSpPr/>
          <p:nvPr/>
        </p:nvSpPr>
        <p:spPr>
          <a:xfrm>
            <a:off x="7543800" y="4419600"/>
            <a:ext cx="838200" cy="381000"/>
          </a:xfrm>
          <a:prstGeom prst="rect">
            <a:avLst/>
          </a:prstGeom>
          <a:noFill/>
          <a:ln w="12700" cap="flat" cmpd="sng">
            <a:solidFill>
              <a:srgbClr val="00339A"/>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buClr>
                <a:schemeClr val="tx2"/>
              </a:buClr>
              <a:buSzPct val="130000"/>
              <a:buNone/>
            </a:pPr>
            <a:r>
              <a:rPr lang="en-US" altLang="zh-CN" sz="1800" dirty="0"/>
              <a:t>C</a:t>
            </a:r>
            <a:endParaRPr lang="en-US" altLang="zh-CN" sz="1800" baseline="-25000" dirty="0"/>
          </a:p>
        </p:txBody>
      </p:sp>
      <p:sp>
        <p:nvSpPr>
          <p:cNvPr id="147473" name="Rectangle 17"/>
          <p:cNvSpPr/>
          <p:nvPr/>
        </p:nvSpPr>
        <p:spPr>
          <a:xfrm>
            <a:off x="7543800" y="4038600"/>
            <a:ext cx="838200" cy="381000"/>
          </a:xfrm>
          <a:prstGeom prst="rect">
            <a:avLst/>
          </a:prstGeom>
          <a:noFill/>
          <a:ln w="12700" cap="flat" cmpd="sng">
            <a:solidFill>
              <a:srgbClr val="00339A"/>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buClr>
                <a:schemeClr val="tx2"/>
              </a:buClr>
              <a:buSzPct val="130000"/>
              <a:buNone/>
            </a:pPr>
            <a:r>
              <a:rPr lang="en-US" altLang="zh-CN" sz="1800" dirty="0"/>
              <a:t>D</a:t>
            </a:r>
            <a:endParaRPr lang="en-US" altLang="zh-CN" sz="1800" baseline="-25000" dirty="0"/>
          </a:p>
        </p:txBody>
      </p:sp>
      <p:grpSp>
        <p:nvGrpSpPr>
          <p:cNvPr id="3" name="Group 18"/>
          <p:cNvGrpSpPr/>
          <p:nvPr/>
        </p:nvGrpSpPr>
        <p:grpSpPr>
          <a:xfrm>
            <a:off x="6629400" y="5334000"/>
            <a:ext cx="990600" cy="396875"/>
            <a:chOff x="4464" y="2304"/>
            <a:chExt cx="624" cy="250"/>
          </a:xfrm>
        </p:grpSpPr>
        <p:sp>
          <p:nvSpPr>
            <p:cNvPr id="17460" name="Text Box 19"/>
            <p:cNvSpPr txBox="1"/>
            <p:nvPr/>
          </p:nvSpPr>
          <p:spPr>
            <a:xfrm>
              <a:off x="4464" y="2304"/>
              <a:ext cx="624" cy="250"/>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r">
                <a:spcBef>
                  <a:spcPct val="50000"/>
                </a:spcBef>
                <a:buClrTx/>
                <a:buSzPct val="100000"/>
                <a:buFont typeface="Arial" panose="020B0604020202020204" pitchFamily="34" charset="0"/>
                <a:buNone/>
              </a:pPr>
              <a:r>
                <a:rPr lang="en-US" altLang="zh-CN" sz="2000" b="0" dirty="0"/>
                <a:t>bottom</a:t>
              </a:r>
            </a:p>
          </p:txBody>
        </p:sp>
        <p:sp>
          <p:nvSpPr>
            <p:cNvPr id="17461" name="Line 20"/>
            <p:cNvSpPr/>
            <p:nvPr/>
          </p:nvSpPr>
          <p:spPr>
            <a:xfrm>
              <a:off x="4560" y="2352"/>
              <a:ext cx="432" cy="0"/>
            </a:xfrm>
            <a:prstGeom prst="line">
              <a:avLst/>
            </a:prstGeom>
            <a:ln w="12700" cap="flat" cmpd="sng">
              <a:solidFill>
                <a:srgbClr val="00339A"/>
              </a:solidFill>
              <a:prstDash val="solid"/>
              <a:headEnd type="none" w="med" len="med"/>
              <a:tailEnd type="triangle" w="med" len="med"/>
            </a:ln>
          </p:spPr>
        </p:sp>
      </p:grpSp>
      <p:grpSp>
        <p:nvGrpSpPr>
          <p:cNvPr id="4" name="Group 21"/>
          <p:cNvGrpSpPr/>
          <p:nvPr/>
        </p:nvGrpSpPr>
        <p:grpSpPr>
          <a:xfrm>
            <a:off x="6781800" y="4648200"/>
            <a:ext cx="685800" cy="396875"/>
            <a:chOff x="4560" y="1872"/>
            <a:chExt cx="432" cy="250"/>
          </a:xfrm>
        </p:grpSpPr>
        <p:sp>
          <p:nvSpPr>
            <p:cNvPr id="17458" name="Line 22"/>
            <p:cNvSpPr/>
            <p:nvPr/>
          </p:nvSpPr>
          <p:spPr>
            <a:xfrm>
              <a:off x="4560" y="2112"/>
              <a:ext cx="432" cy="0"/>
            </a:xfrm>
            <a:prstGeom prst="line">
              <a:avLst/>
            </a:prstGeom>
            <a:ln w="12700" cap="flat" cmpd="sng">
              <a:solidFill>
                <a:srgbClr val="00339A"/>
              </a:solidFill>
              <a:prstDash val="solid"/>
              <a:headEnd type="none" w="med" len="med"/>
              <a:tailEnd type="triangle" w="med" len="med"/>
            </a:ln>
          </p:spPr>
        </p:sp>
        <p:sp>
          <p:nvSpPr>
            <p:cNvPr id="17459" name="Text Box 23"/>
            <p:cNvSpPr txBox="1"/>
            <p:nvPr/>
          </p:nvSpPr>
          <p:spPr>
            <a:xfrm>
              <a:off x="4608" y="1872"/>
              <a:ext cx="384" cy="250"/>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Font typeface="Arial" panose="020B0604020202020204" pitchFamily="34" charset="0"/>
                <a:buNone/>
              </a:pPr>
              <a:r>
                <a:rPr lang="en-US" altLang="zh-CN" sz="2000" b="0" dirty="0"/>
                <a:t>top</a:t>
              </a:r>
            </a:p>
          </p:txBody>
        </p:sp>
      </p:grpSp>
      <p:grpSp>
        <p:nvGrpSpPr>
          <p:cNvPr id="5" name="Group 24"/>
          <p:cNvGrpSpPr/>
          <p:nvPr/>
        </p:nvGrpSpPr>
        <p:grpSpPr>
          <a:xfrm>
            <a:off x="6781800" y="4267200"/>
            <a:ext cx="685800" cy="396875"/>
            <a:chOff x="4560" y="1872"/>
            <a:chExt cx="432" cy="250"/>
          </a:xfrm>
        </p:grpSpPr>
        <p:sp>
          <p:nvSpPr>
            <p:cNvPr id="17456" name="Line 25"/>
            <p:cNvSpPr/>
            <p:nvPr/>
          </p:nvSpPr>
          <p:spPr>
            <a:xfrm>
              <a:off x="4560" y="2112"/>
              <a:ext cx="432" cy="0"/>
            </a:xfrm>
            <a:prstGeom prst="line">
              <a:avLst/>
            </a:prstGeom>
            <a:ln w="12700" cap="flat" cmpd="sng">
              <a:solidFill>
                <a:srgbClr val="00339A"/>
              </a:solidFill>
              <a:prstDash val="solid"/>
              <a:headEnd type="none" w="med" len="med"/>
              <a:tailEnd type="triangle" w="med" len="med"/>
            </a:ln>
          </p:spPr>
        </p:sp>
        <p:sp>
          <p:nvSpPr>
            <p:cNvPr id="17457" name="Text Box 26"/>
            <p:cNvSpPr txBox="1"/>
            <p:nvPr/>
          </p:nvSpPr>
          <p:spPr>
            <a:xfrm>
              <a:off x="4608" y="1872"/>
              <a:ext cx="384" cy="250"/>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Font typeface="Arial" panose="020B0604020202020204" pitchFamily="34" charset="0"/>
                <a:buNone/>
              </a:pPr>
              <a:r>
                <a:rPr lang="en-US" altLang="zh-CN" sz="2000" b="0" dirty="0"/>
                <a:t>top</a:t>
              </a:r>
            </a:p>
          </p:txBody>
        </p:sp>
      </p:grpSp>
      <p:grpSp>
        <p:nvGrpSpPr>
          <p:cNvPr id="6" name="Group 27"/>
          <p:cNvGrpSpPr/>
          <p:nvPr/>
        </p:nvGrpSpPr>
        <p:grpSpPr>
          <a:xfrm>
            <a:off x="6781800" y="3886200"/>
            <a:ext cx="685800" cy="396875"/>
            <a:chOff x="4560" y="1872"/>
            <a:chExt cx="432" cy="250"/>
          </a:xfrm>
        </p:grpSpPr>
        <p:sp>
          <p:nvSpPr>
            <p:cNvPr id="17454" name="Line 28"/>
            <p:cNvSpPr/>
            <p:nvPr/>
          </p:nvSpPr>
          <p:spPr>
            <a:xfrm>
              <a:off x="4560" y="2112"/>
              <a:ext cx="432" cy="0"/>
            </a:xfrm>
            <a:prstGeom prst="line">
              <a:avLst/>
            </a:prstGeom>
            <a:ln w="12700" cap="flat" cmpd="sng">
              <a:solidFill>
                <a:srgbClr val="00339A"/>
              </a:solidFill>
              <a:prstDash val="solid"/>
              <a:headEnd type="none" w="med" len="med"/>
              <a:tailEnd type="triangle" w="med" len="med"/>
            </a:ln>
          </p:spPr>
        </p:sp>
        <p:sp>
          <p:nvSpPr>
            <p:cNvPr id="17455" name="Text Box 29"/>
            <p:cNvSpPr txBox="1"/>
            <p:nvPr/>
          </p:nvSpPr>
          <p:spPr>
            <a:xfrm>
              <a:off x="4608" y="1872"/>
              <a:ext cx="384" cy="250"/>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Font typeface="Arial" panose="020B0604020202020204" pitchFamily="34" charset="0"/>
                <a:buNone/>
              </a:pPr>
              <a:r>
                <a:rPr lang="en-US" altLang="zh-CN" sz="2000" b="0" dirty="0"/>
                <a:t>top</a:t>
              </a:r>
            </a:p>
          </p:txBody>
        </p:sp>
      </p:grpSp>
      <p:grpSp>
        <p:nvGrpSpPr>
          <p:cNvPr id="7" name="Group 30"/>
          <p:cNvGrpSpPr/>
          <p:nvPr/>
        </p:nvGrpSpPr>
        <p:grpSpPr>
          <a:xfrm>
            <a:off x="6781800" y="3505200"/>
            <a:ext cx="685800" cy="396875"/>
            <a:chOff x="4560" y="1872"/>
            <a:chExt cx="432" cy="250"/>
          </a:xfrm>
        </p:grpSpPr>
        <p:sp>
          <p:nvSpPr>
            <p:cNvPr id="17452" name="Line 31"/>
            <p:cNvSpPr/>
            <p:nvPr/>
          </p:nvSpPr>
          <p:spPr>
            <a:xfrm>
              <a:off x="4560" y="2112"/>
              <a:ext cx="432" cy="0"/>
            </a:xfrm>
            <a:prstGeom prst="line">
              <a:avLst/>
            </a:prstGeom>
            <a:ln w="12700" cap="flat" cmpd="sng">
              <a:solidFill>
                <a:srgbClr val="00339A"/>
              </a:solidFill>
              <a:prstDash val="solid"/>
              <a:headEnd type="none" w="med" len="med"/>
              <a:tailEnd type="triangle" w="med" len="med"/>
            </a:ln>
          </p:spPr>
        </p:sp>
        <p:sp>
          <p:nvSpPr>
            <p:cNvPr id="17453" name="Text Box 32"/>
            <p:cNvSpPr txBox="1"/>
            <p:nvPr/>
          </p:nvSpPr>
          <p:spPr>
            <a:xfrm>
              <a:off x="4608" y="1872"/>
              <a:ext cx="384" cy="250"/>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Font typeface="Arial" panose="020B0604020202020204" pitchFamily="34" charset="0"/>
                <a:buNone/>
              </a:pPr>
              <a:r>
                <a:rPr lang="en-US" altLang="zh-CN" sz="2000" b="0" dirty="0"/>
                <a:t>top</a:t>
              </a:r>
            </a:p>
          </p:txBody>
        </p:sp>
      </p:grpSp>
      <p:grpSp>
        <p:nvGrpSpPr>
          <p:cNvPr id="8" name="Group 33"/>
          <p:cNvGrpSpPr/>
          <p:nvPr/>
        </p:nvGrpSpPr>
        <p:grpSpPr>
          <a:xfrm>
            <a:off x="6705600" y="3581400"/>
            <a:ext cx="1676400" cy="838200"/>
            <a:chOff x="4512" y="1200"/>
            <a:chExt cx="1056" cy="528"/>
          </a:xfrm>
        </p:grpSpPr>
        <p:grpSp>
          <p:nvGrpSpPr>
            <p:cNvPr id="17447" name="Group 34"/>
            <p:cNvGrpSpPr/>
            <p:nvPr/>
          </p:nvGrpSpPr>
          <p:grpSpPr>
            <a:xfrm>
              <a:off x="4560" y="1392"/>
              <a:ext cx="432" cy="250"/>
              <a:chOff x="4560" y="1872"/>
              <a:chExt cx="432" cy="250"/>
            </a:xfrm>
          </p:grpSpPr>
          <p:sp>
            <p:nvSpPr>
              <p:cNvPr id="17450" name="Line 35"/>
              <p:cNvSpPr/>
              <p:nvPr/>
            </p:nvSpPr>
            <p:spPr>
              <a:xfrm>
                <a:off x="4560" y="2112"/>
                <a:ext cx="432" cy="0"/>
              </a:xfrm>
              <a:prstGeom prst="line">
                <a:avLst/>
              </a:prstGeom>
              <a:ln w="12700" cap="flat" cmpd="sng">
                <a:solidFill>
                  <a:srgbClr val="00339A"/>
                </a:solidFill>
                <a:prstDash val="solid"/>
                <a:headEnd type="none" w="med" len="med"/>
                <a:tailEnd type="triangle" w="med" len="med"/>
              </a:ln>
            </p:spPr>
          </p:sp>
          <p:sp>
            <p:nvSpPr>
              <p:cNvPr id="17451" name="Text Box 36"/>
              <p:cNvSpPr txBox="1"/>
              <p:nvPr/>
            </p:nvSpPr>
            <p:spPr>
              <a:xfrm>
                <a:off x="4608" y="1872"/>
                <a:ext cx="384" cy="250"/>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Font typeface="Arial" panose="020B0604020202020204" pitchFamily="34" charset="0"/>
                  <a:buNone/>
                </a:pPr>
                <a:r>
                  <a:rPr lang="en-US" altLang="zh-CN" sz="2000" b="0" dirty="0"/>
                  <a:t>top</a:t>
                </a:r>
              </a:p>
            </p:txBody>
          </p:sp>
        </p:grpSp>
        <p:sp>
          <p:nvSpPr>
            <p:cNvPr id="17448" name="Rectangle 37" descr="empty-background"/>
            <p:cNvSpPr/>
            <p:nvPr/>
          </p:nvSpPr>
          <p:spPr>
            <a:xfrm>
              <a:off x="5040" y="1488"/>
              <a:ext cx="528" cy="240"/>
            </a:xfrm>
            <a:prstGeom prst="rect">
              <a:avLst/>
            </a:prstGeom>
            <a:blipFill rotWithShape="0">
              <a:blip r:embed="rId6"/>
              <a:stretch>
                <a:fillRect/>
              </a:stretch>
            </a:blipFill>
            <a:ln w="12700" cap="flat" cmpd="sng">
              <a:solidFill>
                <a:srgbClr val="00339A"/>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buClr>
                  <a:schemeClr val="tx2"/>
                </a:buClr>
                <a:buSzPct val="130000"/>
                <a:buNone/>
              </a:pPr>
              <a:endParaRPr lang="zh-CN" altLang="zh-CN" sz="1800" baseline="-25000" dirty="0"/>
            </a:p>
          </p:txBody>
        </p:sp>
        <p:sp>
          <p:nvSpPr>
            <p:cNvPr id="17449" name="Rectangle 38" descr="empty-background"/>
            <p:cNvSpPr/>
            <p:nvPr/>
          </p:nvSpPr>
          <p:spPr>
            <a:xfrm>
              <a:off x="4512" y="1200"/>
              <a:ext cx="528" cy="240"/>
            </a:xfrm>
            <a:prstGeom prst="rect">
              <a:avLst/>
            </a:prstGeom>
            <a:blipFill rotWithShape="0">
              <a:blip r:embed="rId6"/>
              <a:stretch>
                <a:fillRect/>
              </a:stretch>
            </a:blipFill>
            <a:ln w="12700">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buClr>
                  <a:schemeClr val="tx2"/>
                </a:buClr>
                <a:buSzPct val="130000"/>
                <a:buNone/>
              </a:pPr>
              <a:endParaRPr lang="zh-CN" altLang="zh-CN" sz="1800" baseline="-25000" dirty="0"/>
            </a:p>
          </p:txBody>
        </p:sp>
      </p:grpSp>
      <p:grpSp>
        <p:nvGrpSpPr>
          <p:cNvPr id="10" name="Group 39"/>
          <p:cNvGrpSpPr/>
          <p:nvPr/>
        </p:nvGrpSpPr>
        <p:grpSpPr>
          <a:xfrm>
            <a:off x="6705600" y="3962400"/>
            <a:ext cx="1676400" cy="838200"/>
            <a:chOff x="4512" y="1200"/>
            <a:chExt cx="1056" cy="528"/>
          </a:xfrm>
        </p:grpSpPr>
        <p:grpSp>
          <p:nvGrpSpPr>
            <p:cNvPr id="17442" name="Group 40"/>
            <p:cNvGrpSpPr/>
            <p:nvPr/>
          </p:nvGrpSpPr>
          <p:grpSpPr>
            <a:xfrm>
              <a:off x="4560" y="1392"/>
              <a:ext cx="432" cy="250"/>
              <a:chOff x="4560" y="1872"/>
              <a:chExt cx="432" cy="250"/>
            </a:xfrm>
          </p:grpSpPr>
          <p:sp>
            <p:nvSpPr>
              <p:cNvPr id="17445" name="Line 41"/>
              <p:cNvSpPr/>
              <p:nvPr/>
            </p:nvSpPr>
            <p:spPr>
              <a:xfrm>
                <a:off x="4560" y="2112"/>
                <a:ext cx="432" cy="0"/>
              </a:xfrm>
              <a:prstGeom prst="line">
                <a:avLst/>
              </a:prstGeom>
              <a:ln w="12700" cap="flat" cmpd="sng">
                <a:solidFill>
                  <a:srgbClr val="00339A"/>
                </a:solidFill>
                <a:prstDash val="solid"/>
                <a:headEnd type="none" w="med" len="med"/>
                <a:tailEnd type="triangle" w="med" len="med"/>
              </a:ln>
            </p:spPr>
          </p:sp>
          <p:sp>
            <p:nvSpPr>
              <p:cNvPr id="17446" name="Text Box 42"/>
              <p:cNvSpPr txBox="1"/>
              <p:nvPr/>
            </p:nvSpPr>
            <p:spPr>
              <a:xfrm>
                <a:off x="4608" y="1872"/>
                <a:ext cx="384" cy="250"/>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Font typeface="Arial" panose="020B0604020202020204" pitchFamily="34" charset="0"/>
                  <a:buNone/>
                </a:pPr>
                <a:r>
                  <a:rPr lang="en-US" altLang="zh-CN" sz="2000" b="0" dirty="0"/>
                  <a:t>top</a:t>
                </a:r>
              </a:p>
            </p:txBody>
          </p:sp>
        </p:grpSp>
        <p:sp>
          <p:nvSpPr>
            <p:cNvPr id="17443" name="Rectangle 43" descr="empty-background"/>
            <p:cNvSpPr/>
            <p:nvPr/>
          </p:nvSpPr>
          <p:spPr>
            <a:xfrm>
              <a:off x="5040" y="1488"/>
              <a:ext cx="528" cy="240"/>
            </a:xfrm>
            <a:prstGeom prst="rect">
              <a:avLst/>
            </a:prstGeom>
            <a:blipFill rotWithShape="0">
              <a:blip r:embed="rId6"/>
              <a:stretch>
                <a:fillRect/>
              </a:stretch>
            </a:blipFill>
            <a:ln w="12700" cap="flat" cmpd="sng">
              <a:solidFill>
                <a:srgbClr val="00339A"/>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buClr>
                  <a:schemeClr val="tx2"/>
                </a:buClr>
                <a:buSzPct val="130000"/>
                <a:buNone/>
              </a:pPr>
              <a:endParaRPr lang="zh-CN" altLang="zh-CN" sz="1800" baseline="-25000" dirty="0"/>
            </a:p>
          </p:txBody>
        </p:sp>
        <p:sp>
          <p:nvSpPr>
            <p:cNvPr id="17444" name="Rectangle 44" descr="empty-background"/>
            <p:cNvSpPr/>
            <p:nvPr/>
          </p:nvSpPr>
          <p:spPr>
            <a:xfrm>
              <a:off x="4512" y="1200"/>
              <a:ext cx="528" cy="240"/>
            </a:xfrm>
            <a:prstGeom prst="rect">
              <a:avLst/>
            </a:prstGeom>
            <a:blipFill rotWithShape="0">
              <a:blip r:embed="rId6"/>
              <a:stretch>
                <a:fillRect/>
              </a:stretch>
            </a:blipFill>
            <a:ln w="12700">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buClr>
                  <a:schemeClr val="tx2"/>
                </a:buClr>
                <a:buSzPct val="130000"/>
                <a:buNone/>
              </a:pPr>
              <a:endParaRPr lang="zh-CN" altLang="zh-CN" sz="1800" baseline="-25000" dirty="0"/>
            </a:p>
          </p:txBody>
        </p:sp>
      </p:grpSp>
      <p:grpSp>
        <p:nvGrpSpPr>
          <p:cNvPr id="12" name="Group 45"/>
          <p:cNvGrpSpPr/>
          <p:nvPr/>
        </p:nvGrpSpPr>
        <p:grpSpPr>
          <a:xfrm>
            <a:off x="6705600" y="4343400"/>
            <a:ext cx="1676400" cy="838200"/>
            <a:chOff x="4512" y="1200"/>
            <a:chExt cx="1056" cy="528"/>
          </a:xfrm>
        </p:grpSpPr>
        <p:grpSp>
          <p:nvGrpSpPr>
            <p:cNvPr id="17437" name="Group 46"/>
            <p:cNvGrpSpPr/>
            <p:nvPr/>
          </p:nvGrpSpPr>
          <p:grpSpPr>
            <a:xfrm>
              <a:off x="4560" y="1392"/>
              <a:ext cx="432" cy="250"/>
              <a:chOff x="4560" y="1872"/>
              <a:chExt cx="432" cy="250"/>
            </a:xfrm>
          </p:grpSpPr>
          <p:sp>
            <p:nvSpPr>
              <p:cNvPr id="17440" name="Line 47"/>
              <p:cNvSpPr/>
              <p:nvPr/>
            </p:nvSpPr>
            <p:spPr>
              <a:xfrm>
                <a:off x="4560" y="2112"/>
                <a:ext cx="432" cy="0"/>
              </a:xfrm>
              <a:prstGeom prst="line">
                <a:avLst/>
              </a:prstGeom>
              <a:ln w="12700" cap="flat" cmpd="sng">
                <a:solidFill>
                  <a:srgbClr val="00339A"/>
                </a:solidFill>
                <a:prstDash val="solid"/>
                <a:headEnd type="none" w="med" len="med"/>
                <a:tailEnd type="triangle" w="med" len="med"/>
              </a:ln>
            </p:spPr>
          </p:sp>
          <p:sp>
            <p:nvSpPr>
              <p:cNvPr id="17441" name="Text Box 48"/>
              <p:cNvSpPr txBox="1"/>
              <p:nvPr/>
            </p:nvSpPr>
            <p:spPr>
              <a:xfrm>
                <a:off x="4608" y="1872"/>
                <a:ext cx="384" cy="250"/>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Font typeface="Arial" panose="020B0604020202020204" pitchFamily="34" charset="0"/>
                  <a:buNone/>
                </a:pPr>
                <a:r>
                  <a:rPr lang="en-US" altLang="zh-CN" sz="2000" b="0" dirty="0"/>
                  <a:t>top</a:t>
                </a:r>
              </a:p>
            </p:txBody>
          </p:sp>
        </p:grpSp>
        <p:sp>
          <p:nvSpPr>
            <p:cNvPr id="17438" name="Rectangle 49" descr="empty-background"/>
            <p:cNvSpPr/>
            <p:nvPr/>
          </p:nvSpPr>
          <p:spPr>
            <a:xfrm>
              <a:off x="5040" y="1488"/>
              <a:ext cx="528" cy="240"/>
            </a:xfrm>
            <a:prstGeom prst="rect">
              <a:avLst/>
            </a:prstGeom>
            <a:blipFill rotWithShape="0">
              <a:blip r:embed="rId6"/>
              <a:stretch>
                <a:fillRect/>
              </a:stretch>
            </a:blipFill>
            <a:ln w="12700" cap="flat" cmpd="sng">
              <a:solidFill>
                <a:srgbClr val="00339A"/>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buClr>
                  <a:schemeClr val="tx2"/>
                </a:buClr>
                <a:buSzPct val="130000"/>
                <a:buNone/>
              </a:pPr>
              <a:endParaRPr lang="zh-CN" altLang="zh-CN" sz="1800" baseline="-25000" dirty="0"/>
            </a:p>
          </p:txBody>
        </p:sp>
        <p:sp>
          <p:nvSpPr>
            <p:cNvPr id="17439" name="Rectangle 50" descr="empty-background"/>
            <p:cNvSpPr/>
            <p:nvPr/>
          </p:nvSpPr>
          <p:spPr>
            <a:xfrm>
              <a:off x="4512" y="1200"/>
              <a:ext cx="528" cy="240"/>
            </a:xfrm>
            <a:prstGeom prst="rect">
              <a:avLst/>
            </a:prstGeom>
            <a:blipFill rotWithShape="0">
              <a:blip r:embed="rId6"/>
              <a:stretch>
                <a:fillRect/>
              </a:stretch>
            </a:blipFill>
            <a:ln w="12700">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buClr>
                  <a:schemeClr val="tx2"/>
                </a:buClr>
                <a:buSzPct val="130000"/>
                <a:buNone/>
              </a:pPr>
              <a:endParaRPr lang="zh-CN" altLang="zh-CN" sz="1800" baseline="-25000" dirty="0"/>
            </a:p>
          </p:txBody>
        </p:sp>
      </p:grpSp>
      <p:grpSp>
        <p:nvGrpSpPr>
          <p:cNvPr id="14" name="Group 51"/>
          <p:cNvGrpSpPr/>
          <p:nvPr/>
        </p:nvGrpSpPr>
        <p:grpSpPr>
          <a:xfrm>
            <a:off x="6705600" y="4724400"/>
            <a:ext cx="1676400" cy="838200"/>
            <a:chOff x="4512" y="1200"/>
            <a:chExt cx="1056" cy="528"/>
          </a:xfrm>
        </p:grpSpPr>
        <p:grpSp>
          <p:nvGrpSpPr>
            <p:cNvPr id="17432" name="Group 52"/>
            <p:cNvGrpSpPr/>
            <p:nvPr/>
          </p:nvGrpSpPr>
          <p:grpSpPr>
            <a:xfrm>
              <a:off x="4560" y="1392"/>
              <a:ext cx="432" cy="250"/>
              <a:chOff x="4560" y="1872"/>
              <a:chExt cx="432" cy="250"/>
            </a:xfrm>
          </p:grpSpPr>
          <p:sp>
            <p:nvSpPr>
              <p:cNvPr id="17435" name="Line 53"/>
              <p:cNvSpPr/>
              <p:nvPr/>
            </p:nvSpPr>
            <p:spPr>
              <a:xfrm>
                <a:off x="4560" y="2112"/>
                <a:ext cx="432" cy="0"/>
              </a:xfrm>
              <a:prstGeom prst="line">
                <a:avLst/>
              </a:prstGeom>
              <a:ln w="12700" cap="flat" cmpd="sng">
                <a:solidFill>
                  <a:srgbClr val="00339A"/>
                </a:solidFill>
                <a:prstDash val="solid"/>
                <a:headEnd type="none" w="med" len="med"/>
                <a:tailEnd type="triangle" w="med" len="med"/>
              </a:ln>
            </p:spPr>
          </p:sp>
          <p:sp>
            <p:nvSpPr>
              <p:cNvPr id="17436" name="Text Box 54"/>
              <p:cNvSpPr txBox="1"/>
              <p:nvPr/>
            </p:nvSpPr>
            <p:spPr>
              <a:xfrm>
                <a:off x="4608" y="1872"/>
                <a:ext cx="384" cy="250"/>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Font typeface="Arial" panose="020B0604020202020204" pitchFamily="34" charset="0"/>
                  <a:buNone/>
                </a:pPr>
                <a:r>
                  <a:rPr lang="en-US" altLang="zh-CN" sz="2000" b="0" dirty="0"/>
                  <a:t>top</a:t>
                </a:r>
              </a:p>
            </p:txBody>
          </p:sp>
        </p:grpSp>
        <p:sp>
          <p:nvSpPr>
            <p:cNvPr id="17433" name="Rectangle 55" descr="empty-background"/>
            <p:cNvSpPr/>
            <p:nvPr/>
          </p:nvSpPr>
          <p:spPr>
            <a:xfrm>
              <a:off x="5040" y="1488"/>
              <a:ext cx="528" cy="240"/>
            </a:xfrm>
            <a:prstGeom prst="rect">
              <a:avLst/>
            </a:prstGeom>
            <a:blipFill rotWithShape="0">
              <a:blip r:embed="rId6"/>
              <a:stretch>
                <a:fillRect/>
              </a:stretch>
            </a:blipFill>
            <a:ln w="12700" cap="flat" cmpd="sng">
              <a:solidFill>
                <a:srgbClr val="00339A"/>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buClr>
                  <a:schemeClr val="tx2"/>
                </a:buClr>
                <a:buSzPct val="130000"/>
                <a:buNone/>
              </a:pPr>
              <a:endParaRPr lang="zh-CN" altLang="zh-CN" sz="1800" baseline="-25000" dirty="0"/>
            </a:p>
          </p:txBody>
        </p:sp>
        <p:sp>
          <p:nvSpPr>
            <p:cNvPr id="17434" name="Rectangle 56" descr="empty-background"/>
            <p:cNvSpPr/>
            <p:nvPr/>
          </p:nvSpPr>
          <p:spPr>
            <a:xfrm>
              <a:off x="4512" y="1200"/>
              <a:ext cx="528" cy="240"/>
            </a:xfrm>
            <a:prstGeom prst="rect">
              <a:avLst/>
            </a:prstGeom>
            <a:blipFill rotWithShape="0">
              <a:blip r:embed="rId6"/>
              <a:stretch>
                <a:fillRect/>
              </a:stretch>
            </a:blipFill>
            <a:ln w="12700">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buClr>
                  <a:schemeClr val="tx2"/>
                </a:buClr>
                <a:buSzPct val="130000"/>
                <a:buNone/>
              </a:pPr>
              <a:endParaRPr lang="zh-CN" altLang="zh-CN" sz="1800" baseline="-25000" dirty="0"/>
            </a:p>
          </p:txBody>
        </p:sp>
      </p:grpSp>
      <p:sp>
        <p:nvSpPr>
          <p:cNvPr id="147513" name="Rectangle 57"/>
          <p:cNvSpPr/>
          <p:nvPr/>
        </p:nvSpPr>
        <p:spPr>
          <a:xfrm>
            <a:off x="152400" y="3505200"/>
            <a:ext cx="5486400" cy="14478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lnSpc>
                <a:spcPct val="105000"/>
              </a:lnSpc>
              <a:buClrTx/>
              <a:buSzPct val="100000"/>
              <a:buFont typeface="Arial" panose="020B0604020202020204" pitchFamily="34" charset="0"/>
              <a:buNone/>
            </a:pPr>
            <a:endParaRPr lang="en-US" altLang="zh-CN" sz="2300" dirty="0">
              <a:solidFill>
                <a:srgbClr val="000000"/>
              </a:solidFill>
              <a:ea typeface="楷体_GB2312" pitchFamily="49" charset="-122"/>
            </a:endParaRPr>
          </a:p>
          <a:p>
            <a:pPr marL="457200" lvl="0" indent="-457200" algn="just" eaLnBrk="1" hangingPunct="1">
              <a:lnSpc>
                <a:spcPct val="105000"/>
              </a:lnSpc>
              <a:buClrTx/>
              <a:buSzPct val="100000"/>
              <a:buChar char="v"/>
            </a:pPr>
            <a:r>
              <a:rPr lang="zh-CN" altLang="en-US" sz="2300" dirty="0">
                <a:solidFill>
                  <a:schemeClr val="accent2"/>
                </a:solidFill>
                <a:ea typeface="楷体_GB2312" pitchFamily="49" charset="-122"/>
              </a:rPr>
              <a:t>出栈（</a:t>
            </a:r>
            <a:r>
              <a:rPr lang="en-US" altLang="zh-CN" sz="2300" dirty="0">
                <a:solidFill>
                  <a:schemeClr val="accent2"/>
                </a:solidFill>
                <a:ea typeface="楷体_GB2312" pitchFamily="49" charset="-122"/>
              </a:rPr>
              <a:t>pop</a:t>
            </a:r>
            <a:r>
              <a:rPr lang="zh-CN" altLang="en-US" sz="2300" dirty="0">
                <a:solidFill>
                  <a:schemeClr val="accent2"/>
                </a:solidFill>
                <a:ea typeface="楷体_GB2312" pitchFamily="49" charset="-122"/>
              </a:rPr>
              <a:t>）：</a:t>
            </a:r>
            <a:r>
              <a:rPr lang="zh-CN" altLang="en-US" sz="2300" b="0" dirty="0">
                <a:solidFill>
                  <a:srgbClr val="000000"/>
                </a:solidFill>
                <a:ea typeface="楷体_GB2312" pitchFamily="49" charset="-122"/>
              </a:rPr>
              <a:t>也称弹出（删除）</a:t>
            </a:r>
            <a:r>
              <a:rPr lang="zh-CN" altLang="en-US" sz="2300" dirty="0">
                <a:solidFill>
                  <a:srgbClr val="000000"/>
                </a:solidFill>
                <a:ea typeface="楷体_GB2312" pitchFamily="49" charset="-122"/>
              </a:rPr>
              <a:t>。</a:t>
            </a:r>
          </a:p>
        </p:txBody>
      </p:sp>
      <p:sp>
        <p:nvSpPr>
          <p:cNvPr id="147514" name="Rectangle 58"/>
          <p:cNvSpPr/>
          <p:nvPr/>
        </p:nvSpPr>
        <p:spPr>
          <a:xfrm>
            <a:off x="304800" y="4648200"/>
            <a:ext cx="7620000" cy="8382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spcBef>
                <a:spcPct val="0"/>
              </a:spcBef>
              <a:buClrTx/>
              <a:buSzPct val="100000"/>
              <a:buFont typeface="Arial" panose="020B0604020202020204" pitchFamily="34" charset="0"/>
              <a:buNone/>
            </a:pPr>
            <a:r>
              <a:rPr lang="zh-CN" altLang="en-US" sz="1800" dirty="0">
                <a:ea typeface="楷体_GB2312" pitchFamily="49" charset="-122"/>
              </a:rPr>
              <a:t>栈又叫做后进先出（</a:t>
            </a:r>
            <a:r>
              <a:rPr lang="en-US" altLang="zh-CN" sz="1800" dirty="0">
                <a:ea typeface="楷体_GB2312" pitchFamily="49" charset="-122"/>
              </a:rPr>
              <a:t>Last In First Out</a:t>
            </a:r>
            <a:r>
              <a:rPr lang="zh-CN" altLang="en-US" sz="1800" dirty="0">
                <a:ea typeface="楷体_GB2312" pitchFamily="49" charset="-122"/>
              </a:rPr>
              <a:t>，</a:t>
            </a:r>
            <a:r>
              <a:rPr lang="en-US" altLang="zh-CN" sz="1800" dirty="0">
                <a:ea typeface="楷体_GB2312" pitchFamily="49" charset="-122"/>
              </a:rPr>
              <a:t>LIFO</a:t>
            </a:r>
            <a:r>
              <a:rPr lang="zh-CN" altLang="en-US" sz="1800" dirty="0">
                <a:ea typeface="楷体_GB2312" pitchFamily="49" charset="-122"/>
              </a:rPr>
              <a:t>）线性表。</a:t>
            </a:r>
          </a:p>
          <a:p>
            <a:pPr marL="457200" lvl="0" indent="-457200" eaLnBrk="1" hangingPunct="1">
              <a:spcBef>
                <a:spcPct val="0"/>
              </a:spcBef>
              <a:buClrTx/>
              <a:buSzPct val="100000"/>
              <a:buFont typeface="Arial" panose="020B0604020202020204" pitchFamily="34" charset="0"/>
              <a:buNone/>
            </a:pPr>
            <a:r>
              <a:rPr lang="zh-CN" altLang="en-US" sz="1800" dirty="0">
                <a:ea typeface="楷体_GB2312" pitchFamily="49" charset="-122"/>
              </a:rPr>
              <a:t>生活中的例子：洗碗、碟；火车调度。 </a:t>
            </a:r>
          </a:p>
        </p:txBody>
      </p:sp>
      <p:pic>
        <p:nvPicPr>
          <p:cNvPr id="59" name="Picture 7" descr="一叠碗"/>
          <p:cNvPicPr>
            <a:picLocks noChangeAspect="1"/>
          </p:cNvPicPr>
          <p:nvPr/>
        </p:nvPicPr>
        <p:blipFill>
          <a:blip r:embed="rId7"/>
          <a:stretch>
            <a:fillRect/>
          </a:stretch>
        </p:blipFill>
        <p:spPr>
          <a:xfrm>
            <a:off x="4662488" y="3519488"/>
            <a:ext cx="1317625" cy="25209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7459"/>
                                        </p:tgtEl>
                                        <p:attrNameLst>
                                          <p:attrName>style.visibility</p:attrName>
                                        </p:attrNameLst>
                                      </p:cBhvr>
                                      <p:to>
                                        <p:strVal val="visible"/>
                                      </p:to>
                                    </p:set>
                                    <p:animEffect transition="in" filter="blinds(horizontal)">
                                      <p:cBhvr>
                                        <p:cTn id="7" dur="500"/>
                                        <p:tgtEl>
                                          <p:spTgt spid="147459"/>
                                        </p:tgtEl>
                                      </p:cBhvr>
                                    </p:animEffect>
                                  </p:childTnLst>
                                  <p:subTnLst>
                                    <p:set>
                                      <p:cBhvr override="childStyle">
                                        <p:cTn dur="1" fill="hold" display="0" masterRel="nextClick" afterEffect="1"/>
                                        <p:tgtEl>
                                          <p:spTgt spid="147459"/>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47460"/>
                                        </p:tgtEl>
                                        <p:attrNameLst>
                                          <p:attrName>style.visibility</p:attrName>
                                        </p:attrNameLst>
                                      </p:cBhvr>
                                      <p:to>
                                        <p:strVal val="visible"/>
                                      </p:to>
                                    </p:set>
                                    <p:animEffect transition="in" filter="blinds(vertical)">
                                      <p:cBhvr>
                                        <p:cTn id="12" dur="500"/>
                                        <p:tgtEl>
                                          <p:spTgt spid="147460"/>
                                        </p:tgtEl>
                                      </p:cBhvr>
                                    </p:animEffect>
                                  </p:childTnLst>
                                  <p:subTnLst>
                                    <p:set>
                                      <p:cBhvr override="childStyle">
                                        <p:cTn dur="1" fill="hold" display="0" masterRel="nextClick" afterEffect="1"/>
                                        <p:tgtEl>
                                          <p:spTgt spid="147460"/>
                                        </p:tgtEl>
                                        <p:attrNameLst>
                                          <p:attrName>style.visibility</p:attrName>
                                        </p:attrNameLst>
                                      </p:cBhvr>
                                      <p:to>
                                        <p:strVal val="hidden"/>
                                      </p:to>
                                    </p:set>
                                    <p:audio>
                                      <p:cMediaNode>
                                        <p:cTn display="0" masterRel="sameClick">
                                          <p:stCondLst>
                                            <p:cond evt="begin" delay="0">
                                              <p:tn val="10"/>
                                            </p:cond>
                                          </p:stCondLst>
                                          <p:endCondLst>
                                            <p:cond evt="onStopAudio" delay="0">
                                              <p:tgtEl>
                                                <p:sldTgt/>
                                              </p:tgtEl>
                                            </p:cond>
                                          </p:endCondLst>
                                        </p:cTn>
                                        <p:tgtEl>
                                          <p:sndTgt r:embed="rId3" name="whoosh.wav"/>
                                        </p:tgtEl>
                                      </p:cMediaNode>
                                    </p:audio>
                                  </p:sub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47461">
                                            <p:txEl>
                                              <p:pRg st="0" end="0"/>
                                            </p:txEl>
                                          </p:spTgt>
                                        </p:tgtEl>
                                        <p:attrNameLst>
                                          <p:attrName>style.visibility</p:attrName>
                                        </p:attrNameLst>
                                      </p:cBhvr>
                                      <p:to>
                                        <p:strVal val="visible"/>
                                      </p:to>
                                    </p:set>
                                    <p:anim calcmode="lin" valueType="num">
                                      <p:cBhvr additive="base">
                                        <p:cTn id="17" dur="500" fill="hold"/>
                                        <p:tgtEl>
                                          <p:spTgt spid="147461">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4746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47461">
                                            <p:txEl>
                                              <p:pRg st="1" end="1"/>
                                            </p:txEl>
                                          </p:spTgt>
                                        </p:tgtEl>
                                        <p:attrNameLst>
                                          <p:attrName>style.visibility</p:attrName>
                                        </p:attrNameLst>
                                      </p:cBhvr>
                                      <p:to>
                                        <p:strVal val="visible"/>
                                      </p:to>
                                    </p:set>
                                    <p:anim calcmode="lin" valueType="num">
                                      <p:cBhvr additive="base">
                                        <p:cTn id="23" dur="500" fill="hold"/>
                                        <p:tgtEl>
                                          <p:spTgt spid="147461">
                                            <p:txEl>
                                              <p:pRg st="1" end="1"/>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4746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47461">
                                            <p:txEl>
                                              <p:pRg st="2" end="2"/>
                                            </p:txEl>
                                          </p:spTgt>
                                        </p:tgtEl>
                                        <p:attrNameLst>
                                          <p:attrName>style.visibility</p:attrName>
                                        </p:attrNameLst>
                                      </p:cBhvr>
                                      <p:to>
                                        <p:strVal val="visible"/>
                                      </p:to>
                                    </p:set>
                                    <p:anim calcmode="lin" valueType="num">
                                      <p:cBhvr additive="base">
                                        <p:cTn id="29" dur="500" fill="hold"/>
                                        <p:tgtEl>
                                          <p:spTgt spid="147461">
                                            <p:txEl>
                                              <p:pRg st="2" end="2"/>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4746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47461">
                                            <p:txEl>
                                              <p:pRg st="3" end="3"/>
                                            </p:txEl>
                                          </p:spTgt>
                                        </p:tgtEl>
                                        <p:attrNameLst>
                                          <p:attrName>style.visibility</p:attrName>
                                        </p:attrNameLst>
                                      </p:cBhvr>
                                      <p:to>
                                        <p:strVal val="visible"/>
                                      </p:to>
                                    </p:set>
                                    <p:anim calcmode="lin" valueType="num">
                                      <p:cBhvr additive="base">
                                        <p:cTn id="35" dur="500" fill="hold"/>
                                        <p:tgtEl>
                                          <p:spTgt spid="147461">
                                            <p:txEl>
                                              <p:pRg st="3" end="3"/>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4746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47461">
                                            <p:txEl>
                                              <p:pRg st="4" end="4"/>
                                            </p:txEl>
                                          </p:spTgt>
                                        </p:tgtEl>
                                        <p:attrNameLst>
                                          <p:attrName>style.visibility</p:attrName>
                                        </p:attrNameLst>
                                      </p:cBhvr>
                                      <p:to>
                                        <p:strVal val="visible"/>
                                      </p:to>
                                    </p:set>
                                    <p:anim calcmode="lin" valueType="num">
                                      <p:cBhvr additive="base">
                                        <p:cTn id="41" dur="500" fill="hold"/>
                                        <p:tgtEl>
                                          <p:spTgt spid="147461">
                                            <p:txEl>
                                              <p:pRg st="4" end="4"/>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4746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47461">
                                            <p:txEl>
                                              <p:pRg st="5" end="5"/>
                                            </p:txEl>
                                          </p:spTgt>
                                        </p:tgtEl>
                                        <p:attrNameLst>
                                          <p:attrName>style.visibility</p:attrName>
                                        </p:attrNameLst>
                                      </p:cBhvr>
                                      <p:to>
                                        <p:strVal val="visible"/>
                                      </p:to>
                                    </p:set>
                                    <p:anim calcmode="lin" valueType="num">
                                      <p:cBhvr additive="base">
                                        <p:cTn id="47" dur="500" fill="hold"/>
                                        <p:tgtEl>
                                          <p:spTgt spid="147461">
                                            <p:txEl>
                                              <p:pRg st="5" end="5"/>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4746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 presetClass="entr" presetSubtype="32" fill="hold" nodeType="click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box(out)">
                                      <p:cBhvr>
                                        <p:cTn id="53" dur="500"/>
                                        <p:tgtEl>
                                          <p:spTgt spid="2"/>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32" fill="hold" nodeType="click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box(out)">
                                      <p:cBhvr>
                                        <p:cTn id="58" dur="500"/>
                                        <p:tgtEl>
                                          <p:spTgt spid="3"/>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grpId="0" nodeType="clickEffect">
                                  <p:stCondLst>
                                    <p:cond delay="0"/>
                                  </p:stCondLst>
                                  <p:childTnLst>
                                    <p:set>
                                      <p:cBhvr>
                                        <p:cTn id="62" dur="1" fill="hold">
                                          <p:stCondLst>
                                            <p:cond delay="0"/>
                                          </p:stCondLst>
                                        </p:cTn>
                                        <p:tgtEl>
                                          <p:spTgt spid="147462"/>
                                        </p:tgtEl>
                                        <p:attrNameLst>
                                          <p:attrName>style.visibility</p:attrName>
                                        </p:attrNameLst>
                                      </p:cBhvr>
                                      <p:to>
                                        <p:strVal val="visible"/>
                                      </p:to>
                                    </p:set>
                                    <p:animEffect transition="in" filter="box(in)">
                                      <p:cBhvr>
                                        <p:cTn id="63" dur="500"/>
                                        <p:tgtEl>
                                          <p:spTgt spid="147462"/>
                                        </p:tgtEl>
                                      </p:cBhvr>
                                    </p:animEffect>
                                  </p:childTnLst>
                                  <p:subTnLst>
                                    <p:set>
                                      <p:cBhvr override="childStyle">
                                        <p:cTn dur="1" fill="hold" display="0" masterRel="nextClick" afterEffect="1"/>
                                        <p:tgtEl>
                                          <p:spTgt spid="147462"/>
                                        </p:tgtEl>
                                        <p:attrNameLst>
                                          <p:attrName>style.visibility</p:attrName>
                                        </p:attrNameLst>
                                      </p:cBhvr>
                                      <p:to>
                                        <p:strVal val="hidden"/>
                                      </p:to>
                                    </p:set>
                                  </p:sub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499"/>
                                          </p:stCondLst>
                                        </p:cTn>
                                        <p:tgtEl>
                                          <p:spTgt spid="147470"/>
                                        </p:tgtEl>
                                        <p:attrNameLst>
                                          <p:attrName>style.visibility</p:attrName>
                                        </p:attrNameLst>
                                      </p:cBhvr>
                                      <p:to>
                                        <p:strVal val="visible"/>
                                      </p:to>
                                    </p:set>
                                  </p:childTnLst>
                                  <p:subTnLst>
                                    <p:audio>
                                      <p:cMediaNode>
                                        <p:cTn display="0" masterRel="sameClick">
                                          <p:stCondLst>
                                            <p:cond evt="begin" delay="0">
                                              <p:tn val="66"/>
                                            </p:cond>
                                          </p:stCondLst>
                                          <p:endCondLst>
                                            <p:cond evt="onStopAudio" delay="0">
                                              <p:tgtEl>
                                                <p:sldTgt/>
                                              </p:tgtEl>
                                            </p:cond>
                                          </p:endCondLst>
                                        </p:cTn>
                                        <p:tgtEl>
                                          <p:sndTgt r:embed="rId3" name="whoosh.wav"/>
                                        </p:tgtEl>
                                      </p:cMediaNode>
                                    </p:audio>
                                  </p:sub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audio>
                                      <p:cMediaNode>
                                        <p:cTn display="0" masterRel="sameClick">
                                          <p:stCondLst>
                                            <p:cond evt="begin" delay="0">
                                              <p:tn val="70"/>
                                            </p:cond>
                                          </p:stCondLst>
                                          <p:endCondLst>
                                            <p:cond evt="onStopAudio" delay="0">
                                              <p:tgtEl>
                                                <p:sldTgt/>
                                              </p:tgtEl>
                                            </p:cond>
                                          </p:endCondLst>
                                        </p:cTn>
                                        <p:tgtEl>
                                          <p:sndTgt r:embed="rId4" name="camera.wav"/>
                                        </p:tgtEl>
                                      </p:cMediaNode>
                                    </p:audio>
                                  </p:subTnLst>
                                </p:cTn>
                              </p:par>
                            </p:childTnLst>
                          </p:cTn>
                        </p:par>
                      </p:childTnLst>
                    </p:cTn>
                  </p:par>
                  <p:par>
                    <p:cTn id="72" fill="hold">
                      <p:stCondLst>
                        <p:cond delay="indefinite"/>
                      </p:stCondLst>
                      <p:childTnLst>
                        <p:par>
                          <p:cTn id="73" fill="hold">
                            <p:stCondLst>
                              <p:cond delay="0"/>
                            </p:stCondLst>
                            <p:childTnLst>
                              <p:par>
                                <p:cTn id="74" presetID="4" presetClass="entr" presetSubtype="32" fill="hold" grpId="0" nodeType="clickEffect">
                                  <p:stCondLst>
                                    <p:cond delay="0"/>
                                  </p:stCondLst>
                                  <p:childTnLst>
                                    <p:set>
                                      <p:cBhvr>
                                        <p:cTn id="75" dur="1" fill="hold">
                                          <p:stCondLst>
                                            <p:cond delay="0"/>
                                          </p:stCondLst>
                                        </p:cTn>
                                        <p:tgtEl>
                                          <p:spTgt spid="147471"/>
                                        </p:tgtEl>
                                        <p:attrNameLst>
                                          <p:attrName>style.visibility</p:attrName>
                                        </p:attrNameLst>
                                      </p:cBhvr>
                                      <p:to>
                                        <p:strVal val="visible"/>
                                      </p:to>
                                    </p:set>
                                    <p:animEffect transition="in" filter="box(out)">
                                      <p:cBhvr>
                                        <p:cTn id="76" dur="500"/>
                                        <p:tgtEl>
                                          <p:spTgt spid="147471"/>
                                        </p:tgtEl>
                                      </p:cBhvr>
                                    </p:animEffect>
                                  </p:childTnLst>
                                  <p:subTnLst>
                                    <p:audio>
                                      <p:cMediaNode>
                                        <p:cTn display="0" masterRel="sameClick">
                                          <p:stCondLst>
                                            <p:cond evt="begin" delay="0">
                                              <p:tn val="74"/>
                                            </p:cond>
                                          </p:stCondLst>
                                          <p:endCondLst>
                                            <p:cond evt="onStopAudio" delay="0">
                                              <p:tgtEl>
                                                <p:sldTgt/>
                                              </p:tgtEl>
                                            </p:cond>
                                          </p:endCondLst>
                                        </p:cTn>
                                        <p:tgtEl>
                                          <p:sndTgt r:embed="rId3" name="whoosh.wav"/>
                                        </p:tgtEl>
                                      </p:cMediaNode>
                                    </p:audio>
                                  </p:sub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audio>
                                      <p:cMediaNode>
                                        <p:cTn display="0" masterRel="sameClick">
                                          <p:stCondLst>
                                            <p:cond evt="begin" delay="0">
                                              <p:tn val="79"/>
                                            </p:cond>
                                          </p:stCondLst>
                                          <p:endCondLst>
                                            <p:cond evt="onStopAudio" delay="0">
                                              <p:tgtEl>
                                                <p:sldTgt/>
                                              </p:tgtEl>
                                            </p:cond>
                                          </p:endCondLst>
                                        </p:cTn>
                                        <p:tgtEl>
                                          <p:sndTgt r:embed="rId4" name="camera.wav"/>
                                        </p:tgtEl>
                                      </p:cMediaNode>
                                    </p:audio>
                                  </p:subTnLst>
                                </p:cTn>
                              </p:par>
                            </p:childTnLst>
                          </p:cTn>
                        </p:par>
                      </p:childTnLst>
                    </p:cTn>
                  </p:par>
                  <p:par>
                    <p:cTn id="81" fill="hold">
                      <p:stCondLst>
                        <p:cond delay="indefinite"/>
                      </p:stCondLst>
                      <p:childTnLst>
                        <p:par>
                          <p:cTn id="82" fill="hold">
                            <p:stCondLst>
                              <p:cond delay="0"/>
                            </p:stCondLst>
                            <p:childTnLst>
                              <p:par>
                                <p:cTn id="83" presetID="4" presetClass="entr" presetSubtype="32" fill="hold" grpId="0" nodeType="clickEffect">
                                  <p:stCondLst>
                                    <p:cond delay="0"/>
                                  </p:stCondLst>
                                  <p:childTnLst>
                                    <p:set>
                                      <p:cBhvr>
                                        <p:cTn id="84" dur="1" fill="hold">
                                          <p:stCondLst>
                                            <p:cond delay="0"/>
                                          </p:stCondLst>
                                        </p:cTn>
                                        <p:tgtEl>
                                          <p:spTgt spid="147472"/>
                                        </p:tgtEl>
                                        <p:attrNameLst>
                                          <p:attrName>style.visibility</p:attrName>
                                        </p:attrNameLst>
                                      </p:cBhvr>
                                      <p:to>
                                        <p:strVal val="visible"/>
                                      </p:to>
                                    </p:set>
                                    <p:animEffect transition="in" filter="box(out)">
                                      <p:cBhvr>
                                        <p:cTn id="85" dur="500"/>
                                        <p:tgtEl>
                                          <p:spTgt spid="147472"/>
                                        </p:tgtEl>
                                      </p:cBhvr>
                                    </p:animEffect>
                                  </p:childTnLst>
                                  <p:subTnLst>
                                    <p:audio>
                                      <p:cMediaNode>
                                        <p:cTn display="0" masterRel="sameClick">
                                          <p:stCondLst>
                                            <p:cond evt="begin" delay="0">
                                              <p:tn val="83"/>
                                            </p:cond>
                                          </p:stCondLst>
                                          <p:endCondLst>
                                            <p:cond evt="onStopAudio" delay="0">
                                              <p:tgtEl>
                                                <p:sldTgt/>
                                              </p:tgtEl>
                                            </p:cond>
                                          </p:endCondLst>
                                        </p:cTn>
                                        <p:tgtEl>
                                          <p:sndTgt r:embed="rId3" name="whoosh.wav"/>
                                        </p:tgtEl>
                                      </p:cMediaNode>
                                    </p:audio>
                                  </p:sub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audio>
                                      <p:cMediaNode>
                                        <p:cTn display="0" masterRel="sameClick">
                                          <p:stCondLst>
                                            <p:cond evt="begin" delay="0">
                                              <p:tn val="88"/>
                                            </p:cond>
                                          </p:stCondLst>
                                          <p:endCondLst>
                                            <p:cond evt="onStopAudio" delay="0">
                                              <p:tgtEl>
                                                <p:sldTgt/>
                                              </p:tgtEl>
                                            </p:cond>
                                          </p:endCondLst>
                                        </p:cTn>
                                        <p:tgtEl>
                                          <p:sndTgt r:embed="rId4" name="camera.wav"/>
                                        </p:tgtEl>
                                      </p:cMediaNode>
                                    </p:audio>
                                  </p:subTnLst>
                                </p:cTn>
                              </p:par>
                            </p:childTnLst>
                          </p:cTn>
                        </p:par>
                      </p:childTnLst>
                    </p:cTn>
                  </p:par>
                  <p:par>
                    <p:cTn id="90" fill="hold">
                      <p:stCondLst>
                        <p:cond delay="indefinite"/>
                      </p:stCondLst>
                      <p:childTnLst>
                        <p:par>
                          <p:cTn id="91" fill="hold">
                            <p:stCondLst>
                              <p:cond delay="0"/>
                            </p:stCondLst>
                            <p:childTnLst>
                              <p:par>
                                <p:cTn id="92" presetID="4" presetClass="entr" presetSubtype="32" fill="hold" grpId="0" nodeType="clickEffect">
                                  <p:stCondLst>
                                    <p:cond delay="0"/>
                                  </p:stCondLst>
                                  <p:childTnLst>
                                    <p:set>
                                      <p:cBhvr>
                                        <p:cTn id="93" dur="1" fill="hold">
                                          <p:stCondLst>
                                            <p:cond delay="0"/>
                                          </p:stCondLst>
                                        </p:cTn>
                                        <p:tgtEl>
                                          <p:spTgt spid="147473"/>
                                        </p:tgtEl>
                                        <p:attrNameLst>
                                          <p:attrName>style.visibility</p:attrName>
                                        </p:attrNameLst>
                                      </p:cBhvr>
                                      <p:to>
                                        <p:strVal val="visible"/>
                                      </p:to>
                                    </p:set>
                                    <p:animEffect transition="in" filter="box(out)">
                                      <p:cBhvr>
                                        <p:cTn id="94" dur="500"/>
                                        <p:tgtEl>
                                          <p:spTgt spid="147473"/>
                                        </p:tgtEl>
                                      </p:cBhvr>
                                    </p:animEffect>
                                  </p:childTnLst>
                                  <p:subTnLst>
                                    <p:audio>
                                      <p:cMediaNode>
                                        <p:cTn display="0" masterRel="sameClick">
                                          <p:stCondLst>
                                            <p:cond evt="begin" delay="0">
                                              <p:tn val="92"/>
                                            </p:cond>
                                          </p:stCondLst>
                                          <p:endCondLst>
                                            <p:cond evt="onStopAudio" delay="0">
                                              <p:tgtEl>
                                                <p:sldTgt/>
                                              </p:tgtEl>
                                            </p:cond>
                                          </p:endCondLst>
                                        </p:cTn>
                                        <p:tgtEl>
                                          <p:sndTgt r:embed="rId3" name="whoosh.wav"/>
                                        </p:tgtEl>
                                      </p:cMediaNode>
                                    </p:audio>
                                  </p:sub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499"/>
                                          </p:stCondLst>
                                        </p:cTn>
                                        <p:tgtEl>
                                          <p:spTgt spid="7"/>
                                        </p:tgtEl>
                                        <p:attrNameLst>
                                          <p:attrName>style.visibility</p:attrName>
                                        </p:attrNameLst>
                                      </p:cBhvr>
                                      <p:to>
                                        <p:strVal val="visible"/>
                                      </p:to>
                                    </p:set>
                                  </p:childTnLst>
                                  <p:subTnLst>
                                    <p:audio>
                                      <p:cMediaNode>
                                        <p:cTn display="0" masterRel="sameClick">
                                          <p:stCondLst>
                                            <p:cond evt="begin" delay="0">
                                              <p:tn val="97"/>
                                            </p:cond>
                                          </p:stCondLst>
                                          <p:endCondLst>
                                            <p:cond evt="onStopAudio" delay="0">
                                              <p:tgtEl>
                                                <p:sldTgt/>
                                              </p:tgtEl>
                                            </p:cond>
                                          </p:endCondLst>
                                        </p:cTn>
                                        <p:tgtEl>
                                          <p:sndTgt r:embed="rId4" name="camera.wav"/>
                                        </p:tgtEl>
                                      </p:cMediaNode>
                                    </p:audio>
                                  </p:sub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147513"/>
                                        </p:tgtEl>
                                        <p:attrNameLst>
                                          <p:attrName>style.visibility</p:attrName>
                                        </p:attrNameLst>
                                      </p:cBhvr>
                                      <p:to>
                                        <p:strVal val="visible"/>
                                      </p:to>
                                    </p:set>
                                    <p:anim calcmode="lin" valueType="num">
                                      <p:cBhvr additive="base">
                                        <p:cTn id="103" dur="500" fill="hold"/>
                                        <p:tgtEl>
                                          <p:spTgt spid="147513"/>
                                        </p:tgtEl>
                                        <p:attrNameLst>
                                          <p:attrName>ppt_x</p:attrName>
                                        </p:attrNameLst>
                                      </p:cBhvr>
                                      <p:tavLst>
                                        <p:tav tm="0">
                                          <p:val>
                                            <p:strVal val="0-#ppt_w/2"/>
                                          </p:val>
                                        </p:tav>
                                        <p:tav tm="100000">
                                          <p:val>
                                            <p:strVal val="#ppt_x"/>
                                          </p:val>
                                        </p:tav>
                                      </p:tavLst>
                                    </p:anim>
                                    <p:anim calcmode="lin" valueType="num">
                                      <p:cBhvr additive="base">
                                        <p:cTn id="104" dur="500" fill="hold"/>
                                        <p:tgtEl>
                                          <p:spTgt spid="147513"/>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499"/>
                                          </p:stCondLst>
                                        </p:cTn>
                                        <p:tgtEl>
                                          <p:spTgt spid="8"/>
                                        </p:tgtEl>
                                        <p:attrNameLst>
                                          <p:attrName>style.visibility</p:attrName>
                                        </p:attrNameLst>
                                      </p:cBhvr>
                                      <p:to>
                                        <p:strVal val="visible"/>
                                      </p:to>
                                    </p:set>
                                  </p:childTnLst>
                                  <p:subTnLst>
                                    <p:audio>
                                      <p:cMediaNode>
                                        <p:cTn display="0" masterRel="sameClick">
                                          <p:stCondLst>
                                            <p:cond evt="begin" delay="0">
                                              <p:tn val="107"/>
                                            </p:cond>
                                          </p:stCondLst>
                                          <p:endCondLst>
                                            <p:cond evt="onStopAudio" delay="0">
                                              <p:tgtEl>
                                                <p:sldTgt/>
                                              </p:tgtEl>
                                            </p:cond>
                                          </p:endCondLst>
                                        </p:cTn>
                                        <p:tgtEl>
                                          <p:sndTgt r:embed="rId5" name="cashreg.wav"/>
                                        </p:tgtEl>
                                      </p:cMediaNode>
                                    </p:audio>
                                  </p:sub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499"/>
                                          </p:stCondLst>
                                        </p:cTn>
                                        <p:tgtEl>
                                          <p:spTgt spid="10"/>
                                        </p:tgtEl>
                                        <p:attrNameLst>
                                          <p:attrName>style.visibility</p:attrName>
                                        </p:attrNameLst>
                                      </p:cBhvr>
                                      <p:to>
                                        <p:strVal val="visible"/>
                                      </p:to>
                                    </p:set>
                                  </p:childTnLst>
                                  <p:subTnLst>
                                    <p:audio>
                                      <p:cMediaNode>
                                        <p:cTn display="0" masterRel="sameClick">
                                          <p:stCondLst>
                                            <p:cond evt="begin" delay="0">
                                              <p:tn val="111"/>
                                            </p:cond>
                                          </p:stCondLst>
                                          <p:endCondLst>
                                            <p:cond evt="onStopAudio" delay="0">
                                              <p:tgtEl>
                                                <p:sldTgt/>
                                              </p:tgtEl>
                                            </p:cond>
                                          </p:endCondLst>
                                        </p:cTn>
                                        <p:tgtEl>
                                          <p:sndTgt r:embed="rId5" name="cashreg.wav"/>
                                        </p:tgtEl>
                                      </p:cMediaNode>
                                    </p:audio>
                                  </p:sub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499"/>
                                          </p:stCondLst>
                                        </p:cTn>
                                        <p:tgtEl>
                                          <p:spTgt spid="12"/>
                                        </p:tgtEl>
                                        <p:attrNameLst>
                                          <p:attrName>style.visibility</p:attrName>
                                        </p:attrNameLst>
                                      </p:cBhvr>
                                      <p:to>
                                        <p:strVal val="visible"/>
                                      </p:to>
                                    </p:set>
                                  </p:childTnLst>
                                  <p:subTnLst>
                                    <p:audio>
                                      <p:cMediaNode>
                                        <p:cTn display="0" masterRel="sameClick">
                                          <p:stCondLst>
                                            <p:cond evt="begin" delay="0">
                                              <p:tn val="115"/>
                                            </p:cond>
                                          </p:stCondLst>
                                          <p:endCondLst>
                                            <p:cond evt="onStopAudio" delay="0">
                                              <p:tgtEl>
                                                <p:sldTgt/>
                                              </p:tgtEl>
                                            </p:cond>
                                          </p:endCondLst>
                                        </p:cTn>
                                        <p:tgtEl>
                                          <p:sndTgt r:embed="rId5" name="cashreg.wav"/>
                                        </p:tgtEl>
                                      </p:cMediaNode>
                                    </p:audio>
                                  </p:sub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499"/>
                                          </p:stCondLst>
                                        </p:cTn>
                                        <p:tgtEl>
                                          <p:spTgt spid="14"/>
                                        </p:tgtEl>
                                        <p:attrNameLst>
                                          <p:attrName>style.visibility</p:attrName>
                                        </p:attrNameLst>
                                      </p:cBhvr>
                                      <p:to>
                                        <p:strVal val="visible"/>
                                      </p:to>
                                    </p:set>
                                  </p:childTnLst>
                                  <p:subTnLst>
                                    <p:audio>
                                      <p:cMediaNode>
                                        <p:cTn display="0" masterRel="sameClick">
                                          <p:stCondLst>
                                            <p:cond evt="begin" delay="0">
                                              <p:tn val="119"/>
                                            </p:cond>
                                          </p:stCondLst>
                                          <p:endCondLst>
                                            <p:cond evt="onStopAudio" delay="0">
                                              <p:tgtEl>
                                                <p:sldTgt/>
                                              </p:tgtEl>
                                            </p:cond>
                                          </p:endCondLst>
                                        </p:cTn>
                                        <p:tgtEl>
                                          <p:sndTgt r:embed="rId5" name="cashreg.wav"/>
                                        </p:tgtEl>
                                      </p:cMediaNode>
                                    </p:audio>
                                  </p:subTnLst>
                                </p:cTn>
                              </p:par>
                            </p:childTnLst>
                          </p:cTn>
                        </p:par>
                      </p:childTnLst>
                    </p:cTn>
                  </p:par>
                  <p:par>
                    <p:cTn id="121" fill="hold">
                      <p:stCondLst>
                        <p:cond delay="indefinite"/>
                      </p:stCondLst>
                      <p:childTnLst>
                        <p:par>
                          <p:cTn id="122" fill="hold">
                            <p:stCondLst>
                              <p:cond delay="0"/>
                            </p:stCondLst>
                            <p:childTnLst>
                              <p:par>
                                <p:cTn id="123" presetID="16" presetClass="entr" presetSubtype="42" fill="hold" grpId="0" nodeType="clickEffect">
                                  <p:stCondLst>
                                    <p:cond delay="0"/>
                                  </p:stCondLst>
                                  <p:childTnLst>
                                    <p:set>
                                      <p:cBhvr>
                                        <p:cTn id="124" dur="1" fill="hold">
                                          <p:stCondLst>
                                            <p:cond delay="0"/>
                                          </p:stCondLst>
                                        </p:cTn>
                                        <p:tgtEl>
                                          <p:spTgt spid="147514">
                                            <p:txEl>
                                              <p:pRg st="0" end="0"/>
                                            </p:txEl>
                                          </p:spTgt>
                                        </p:tgtEl>
                                        <p:attrNameLst>
                                          <p:attrName>style.visibility</p:attrName>
                                        </p:attrNameLst>
                                      </p:cBhvr>
                                      <p:to>
                                        <p:strVal val="visible"/>
                                      </p:to>
                                    </p:set>
                                    <p:animEffect transition="in" filter="barn(outHorizontal)">
                                      <p:cBhvr>
                                        <p:cTn id="125" dur="500"/>
                                        <p:tgtEl>
                                          <p:spTgt spid="147514">
                                            <p:txEl>
                                              <p:pRg st="0" end="0"/>
                                            </p:txEl>
                                          </p:spTgt>
                                        </p:tgtEl>
                                      </p:cBhvr>
                                    </p:animEffect>
                                  </p:childTnLst>
                                </p:cTn>
                              </p:par>
                            </p:childTnLst>
                          </p:cTn>
                        </p:par>
                      </p:childTnLst>
                    </p:cTn>
                  </p:par>
                  <p:par>
                    <p:cTn id="126" fill="hold">
                      <p:stCondLst>
                        <p:cond delay="indefinite"/>
                      </p:stCondLst>
                      <p:childTnLst>
                        <p:par>
                          <p:cTn id="127" fill="hold">
                            <p:stCondLst>
                              <p:cond delay="0"/>
                            </p:stCondLst>
                            <p:childTnLst>
                              <p:par>
                                <p:cTn id="128" presetID="16" presetClass="entr" presetSubtype="42" fill="hold" grpId="0" nodeType="clickEffect">
                                  <p:stCondLst>
                                    <p:cond delay="0"/>
                                  </p:stCondLst>
                                  <p:childTnLst>
                                    <p:set>
                                      <p:cBhvr>
                                        <p:cTn id="129" dur="1" fill="hold">
                                          <p:stCondLst>
                                            <p:cond delay="0"/>
                                          </p:stCondLst>
                                        </p:cTn>
                                        <p:tgtEl>
                                          <p:spTgt spid="147514">
                                            <p:txEl>
                                              <p:pRg st="1" end="1"/>
                                            </p:txEl>
                                          </p:spTgt>
                                        </p:tgtEl>
                                        <p:attrNameLst>
                                          <p:attrName>style.visibility</p:attrName>
                                        </p:attrNameLst>
                                      </p:cBhvr>
                                      <p:to>
                                        <p:strVal val="visible"/>
                                      </p:to>
                                    </p:set>
                                    <p:animEffect transition="in" filter="barn(outHorizontal)">
                                      <p:cBhvr>
                                        <p:cTn id="130" dur="500"/>
                                        <p:tgtEl>
                                          <p:spTgt spid="147514">
                                            <p:txEl>
                                              <p:pRg st="1" end="1"/>
                                            </p:txEl>
                                          </p:spTgt>
                                        </p:tgtEl>
                                      </p:cBhvr>
                                    </p:animEffect>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nodeType="clickEffect">
                                  <p:stCondLst>
                                    <p:cond delay="0"/>
                                  </p:stCondLst>
                                  <p:childTnLst>
                                    <p:set>
                                      <p:cBhvr>
                                        <p:cTn id="134" dur="1" fill="hold">
                                          <p:stCondLst>
                                            <p:cond delay="0"/>
                                          </p:stCondLst>
                                        </p:cTn>
                                        <p:tgtEl>
                                          <p:spTgt spid="59"/>
                                        </p:tgtEl>
                                        <p:attrNameLst>
                                          <p:attrName>style.visibility</p:attrName>
                                        </p:attrNameLst>
                                      </p:cBhvr>
                                      <p:to>
                                        <p:strVal val="visible"/>
                                      </p:to>
                                    </p:set>
                                    <p:anim calcmode="lin" valueType="num">
                                      <p:cBhvr additive="base">
                                        <p:cTn id="135" dur="500" fill="hold"/>
                                        <p:tgtEl>
                                          <p:spTgt spid="59"/>
                                        </p:tgtEl>
                                        <p:attrNameLst>
                                          <p:attrName>ppt_x</p:attrName>
                                        </p:attrNameLst>
                                      </p:cBhvr>
                                      <p:tavLst>
                                        <p:tav tm="0">
                                          <p:val>
                                            <p:strVal val="#ppt_x"/>
                                          </p:val>
                                        </p:tav>
                                        <p:tav tm="100000">
                                          <p:val>
                                            <p:strVal val="#ppt_x"/>
                                          </p:val>
                                        </p:tav>
                                      </p:tavLst>
                                    </p:anim>
                                    <p:anim calcmode="lin" valueType="num">
                                      <p:cBhvr additive="base">
                                        <p:cTn id="136"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animBg="1"/>
      <p:bldP spid="147460" grpId="0" animBg="1"/>
      <p:bldP spid="147461" grpId="0" build="p" bldLvl="2"/>
      <p:bldP spid="147462" grpId="0"/>
      <p:bldP spid="147470" grpId="0" animBg="1"/>
      <p:bldP spid="147471" grpId="0" animBg="1"/>
      <p:bldP spid="147472" grpId="0" animBg="1"/>
      <p:bldP spid="147473" grpId="0" animBg="1"/>
      <p:bldP spid="147513" grpId="0"/>
      <p:bldP spid="14751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0" y="228600"/>
            <a:ext cx="9144000" cy="515938"/>
          </a:xfrm>
        </p:spPr>
        <p:txBody>
          <a:bodyPr vert="horz" wrap="square" lIns="91440" tIns="45720" rIns="91440" bIns="45720" anchor="t"/>
          <a:lstStyle/>
          <a:p>
            <a:pPr eaLnBrk="1" hangingPunct="1"/>
            <a:r>
              <a:rPr lang="en-US" altLang="zh-CN" dirty="0">
                <a:latin typeface="华文新魏" panose="02010800040101010101" pitchFamily="2" charset="-122"/>
              </a:rPr>
              <a:t>Example</a:t>
            </a:r>
          </a:p>
        </p:txBody>
      </p:sp>
      <p:sp>
        <p:nvSpPr>
          <p:cNvPr id="18435" name="Rectangle 3"/>
          <p:cNvSpPr/>
          <p:nvPr/>
        </p:nvSpPr>
        <p:spPr>
          <a:xfrm>
            <a:off x="0" y="914400"/>
            <a:ext cx="9144000" cy="9144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spcBef>
                <a:spcPct val="0"/>
              </a:spcBef>
              <a:buClrTx/>
              <a:buSzPct val="100000"/>
              <a:buFont typeface="Arial" panose="020B0604020202020204" pitchFamily="34" charset="0"/>
              <a:buNone/>
            </a:pPr>
            <a:r>
              <a:rPr lang="en-US" altLang="zh-CN" sz="1800" b="0" dirty="0">
                <a:ea typeface="楷体_GB2312" pitchFamily="49" charset="-122"/>
              </a:rPr>
              <a:t>Ex</a:t>
            </a:r>
            <a:r>
              <a:rPr lang="zh-CN" altLang="en-US" sz="1800" b="0" dirty="0">
                <a:ea typeface="楷体_GB2312" pitchFamily="49" charset="-122"/>
              </a:rPr>
              <a:t>：设有空栈</a:t>
            </a:r>
            <a:r>
              <a:rPr lang="en-US" altLang="zh-CN" sz="1800" b="0" dirty="0">
                <a:ea typeface="楷体_GB2312" pitchFamily="49" charset="-122"/>
              </a:rPr>
              <a:t>S</a:t>
            </a:r>
            <a:r>
              <a:rPr lang="zh-CN" altLang="en-US" sz="1800" b="0" dirty="0">
                <a:ea typeface="楷体_GB2312" pitchFamily="49" charset="-122"/>
              </a:rPr>
              <a:t>，进栈时，按照</a:t>
            </a:r>
            <a:r>
              <a:rPr lang="en-US" altLang="zh-CN" sz="1800" b="0" dirty="0">
                <a:ea typeface="楷体_GB2312" pitchFamily="49" charset="-122"/>
              </a:rPr>
              <a:t>A</a:t>
            </a:r>
            <a:r>
              <a:rPr lang="zh-CN" altLang="en-US" sz="1800" b="0" dirty="0">
                <a:ea typeface="楷体_GB2312" pitchFamily="49" charset="-122"/>
              </a:rPr>
              <a:t>、</a:t>
            </a:r>
            <a:r>
              <a:rPr lang="en-US" altLang="zh-CN" sz="1800" b="0" dirty="0">
                <a:ea typeface="楷体_GB2312" pitchFamily="49" charset="-122"/>
              </a:rPr>
              <a:t>B</a:t>
            </a:r>
            <a:r>
              <a:rPr lang="zh-CN" altLang="en-US" sz="1800" b="0" dirty="0">
                <a:ea typeface="楷体_GB2312" pitchFamily="49" charset="-122"/>
              </a:rPr>
              <a:t>、</a:t>
            </a:r>
            <a:r>
              <a:rPr lang="en-US" altLang="zh-CN" sz="1800" b="0" dirty="0">
                <a:ea typeface="楷体_GB2312" pitchFamily="49" charset="-122"/>
              </a:rPr>
              <a:t>C</a:t>
            </a:r>
            <a:r>
              <a:rPr lang="zh-CN" altLang="en-US" sz="1800" b="0" dirty="0">
                <a:ea typeface="楷体_GB2312" pitchFamily="49" charset="-122"/>
              </a:rPr>
              <a:t>、</a:t>
            </a:r>
            <a:r>
              <a:rPr lang="en-US" altLang="zh-CN" sz="1800" b="0" dirty="0">
                <a:ea typeface="楷体_GB2312" pitchFamily="49" charset="-122"/>
              </a:rPr>
              <a:t>D</a:t>
            </a:r>
            <a:r>
              <a:rPr lang="zh-CN" altLang="en-US" sz="1800" b="0" dirty="0">
                <a:ea typeface="楷体_GB2312" pitchFamily="49" charset="-122"/>
              </a:rPr>
              <a:t>的顺序，则不可能的栈次序为： （</a:t>
            </a:r>
            <a:r>
              <a:rPr lang="en-US" altLang="zh-CN" sz="1800" b="0" dirty="0">
                <a:ea typeface="楷体_GB2312" pitchFamily="49" charset="-122"/>
              </a:rPr>
              <a:t>ABCD</a:t>
            </a:r>
            <a:r>
              <a:rPr lang="zh-CN" altLang="en-US" sz="1800" b="0" dirty="0">
                <a:ea typeface="楷体_GB2312" pitchFamily="49" charset="-122"/>
              </a:rPr>
              <a:t>） （</a:t>
            </a:r>
            <a:r>
              <a:rPr lang="en-US" altLang="zh-CN" sz="1800" b="0" dirty="0">
                <a:ea typeface="楷体_GB2312" pitchFamily="49" charset="-122"/>
              </a:rPr>
              <a:t>BACD</a:t>
            </a:r>
            <a:r>
              <a:rPr lang="zh-CN" altLang="en-US" sz="1800" b="0" dirty="0">
                <a:ea typeface="楷体_GB2312" pitchFamily="49" charset="-122"/>
              </a:rPr>
              <a:t>） （</a:t>
            </a:r>
            <a:r>
              <a:rPr lang="en-US" altLang="zh-CN" sz="1800" b="0" dirty="0">
                <a:ea typeface="楷体_GB2312" pitchFamily="49" charset="-122"/>
              </a:rPr>
              <a:t>BADC</a:t>
            </a:r>
            <a:r>
              <a:rPr lang="zh-CN" altLang="en-US" sz="1800" b="0" dirty="0">
                <a:ea typeface="楷体_GB2312" pitchFamily="49" charset="-122"/>
              </a:rPr>
              <a:t>） （</a:t>
            </a:r>
            <a:r>
              <a:rPr lang="en-US" altLang="zh-CN" sz="1800" b="0" dirty="0">
                <a:ea typeface="楷体_GB2312" pitchFamily="49" charset="-122"/>
              </a:rPr>
              <a:t>DABC</a:t>
            </a:r>
            <a:r>
              <a:rPr lang="zh-CN" altLang="en-US" sz="1800" b="0" dirty="0">
                <a:ea typeface="楷体_GB2312" pitchFamily="49" charset="-122"/>
              </a:rPr>
              <a:t>）</a:t>
            </a:r>
          </a:p>
        </p:txBody>
      </p:sp>
      <p:sp>
        <p:nvSpPr>
          <p:cNvPr id="148484" name="Rectangle 4"/>
          <p:cNvSpPr/>
          <p:nvPr/>
        </p:nvSpPr>
        <p:spPr>
          <a:xfrm>
            <a:off x="1981200" y="3200400"/>
            <a:ext cx="2514600" cy="6096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spcBef>
                <a:spcPct val="0"/>
              </a:spcBef>
              <a:buClrTx/>
              <a:buSzPct val="100000"/>
              <a:buFont typeface="Arial" panose="020B0604020202020204" pitchFamily="34" charset="0"/>
              <a:buNone/>
            </a:pPr>
            <a:r>
              <a:rPr lang="en-US" altLang="zh-CN" sz="1800" dirty="0">
                <a:ea typeface="楷体_GB2312" pitchFamily="49" charset="-122"/>
              </a:rPr>
              <a:t>Ans: </a:t>
            </a:r>
            <a:r>
              <a:rPr lang="zh-CN" altLang="en-US" sz="1800" b="0" dirty="0">
                <a:ea typeface="楷体_GB2312" pitchFamily="49" charset="-122"/>
              </a:rPr>
              <a:t>（</a:t>
            </a:r>
            <a:r>
              <a:rPr lang="en-US" altLang="zh-CN" sz="1800" b="0" dirty="0">
                <a:ea typeface="楷体_GB2312" pitchFamily="49" charset="-122"/>
              </a:rPr>
              <a:t>DABC</a:t>
            </a:r>
            <a:r>
              <a:rPr lang="zh-CN" altLang="en-US" sz="1800" b="0" dirty="0">
                <a:ea typeface="楷体_GB2312" pitchFamily="49" charset="-122"/>
              </a:rPr>
              <a:t>）</a:t>
            </a:r>
          </a:p>
        </p:txBody>
      </p:sp>
      <p:sp>
        <p:nvSpPr>
          <p:cNvPr id="148485" name="Rectangle 5"/>
          <p:cNvSpPr/>
          <p:nvPr/>
        </p:nvSpPr>
        <p:spPr>
          <a:xfrm>
            <a:off x="5410200" y="2286000"/>
            <a:ext cx="3505200" cy="13716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spcBef>
                <a:spcPct val="0"/>
              </a:spcBef>
              <a:buClrTx/>
              <a:buSzPct val="100000"/>
              <a:buFont typeface="Arial" panose="020B0604020202020204" pitchFamily="34" charset="0"/>
              <a:buNone/>
            </a:pPr>
            <a:r>
              <a:rPr lang="en-US" altLang="zh-CN" sz="2000" b="0" dirty="0">
                <a:ea typeface="楷体_GB2312" pitchFamily="49" charset="-122"/>
              </a:rPr>
              <a:t>		</a:t>
            </a:r>
            <a:r>
              <a:rPr lang="zh-CN" altLang="en-US" sz="2000" b="0" dirty="0">
                <a:ea typeface="楷体_GB2312" pitchFamily="49" charset="-122"/>
              </a:rPr>
              <a:t>栈的两种抽象数据类型：采用顺序存储方式的顺序栈和采用链式存储方式的链式栈。</a:t>
            </a:r>
          </a:p>
        </p:txBody>
      </p:sp>
      <p:sp>
        <p:nvSpPr>
          <p:cNvPr id="148486" name="Text Box 6"/>
          <p:cNvSpPr txBox="1"/>
          <p:nvPr/>
        </p:nvSpPr>
        <p:spPr>
          <a:xfrm>
            <a:off x="990600" y="3429000"/>
            <a:ext cx="533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A</a:t>
            </a:r>
          </a:p>
        </p:txBody>
      </p:sp>
      <p:grpSp>
        <p:nvGrpSpPr>
          <p:cNvPr id="2" name="Group 7"/>
          <p:cNvGrpSpPr/>
          <p:nvPr/>
        </p:nvGrpSpPr>
        <p:grpSpPr>
          <a:xfrm>
            <a:off x="838200" y="1828800"/>
            <a:ext cx="914400" cy="2514600"/>
            <a:chOff x="2304" y="1584"/>
            <a:chExt cx="576" cy="1584"/>
          </a:xfrm>
        </p:grpSpPr>
        <p:grpSp>
          <p:nvGrpSpPr>
            <p:cNvPr id="18456" name="Group 8"/>
            <p:cNvGrpSpPr/>
            <p:nvPr/>
          </p:nvGrpSpPr>
          <p:grpSpPr>
            <a:xfrm>
              <a:off x="2352" y="1584"/>
              <a:ext cx="336" cy="1329"/>
              <a:chOff x="2352" y="1584"/>
              <a:chExt cx="336" cy="1329"/>
            </a:xfrm>
          </p:grpSpPr>
          <p:sp>
            <p:nvSpPr>
              <p:cNvPr id="18458" name="Text Box 9"/>
              <p:cNvSpPr txBox="1"/>
              <p:nvPr/>
            </p:nvSpPr>
            <p:spPr>
              <a:xfrm>
                <a:off x="2352" y="1584"/>
                <a:ext cx="336" cy="1329"/>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 </a:t>
                </a:r>
              </a:p>
              <a:p>
                <a:pPr marL="0" lvl="0" indent="0" eaLnBrk="1" hangingPunct="1">
                  <a:spcBef>
                    <a:spcPct val="50000"/>
                  </a:spcBef>
                  <a:buClrTx/>
                  <a:buSzPct val="100000"/>
                  <a:buFont typeface="Arial" panose="020B0604020202020204" pitchFamily="34" charset="0"/>
                  <a:buNone/>
                </a:pPr>
                <a:r>
                  <a:rPr lang="en-US" altLang="zh-CN" sz="1800" b="0" dirty="0"/>
                  <a:t> </a:t>
                </a:r>
              </a:p>
              <a:p>
                <a:pPr marL="0" lvl="0" indent="0" eaLnBrk="1" hangingPunct="1">
                  <a:spcBef>
                    <a:spcPct val="50000"/>
                  </a:spcBef>
                  <a:buClrTx/>
                  <a:buSzPct val="100000"/>
                  <a:buFont typeface="Arial" panose="020B0604020202020204" pitchFamily="34" charset="0"/>
                  <a:buNone/>
                </a:pPr>
                <a:endParaRPr lang="en-US" altLang="zh-CN" sz="1800" b="0" dirty="0"/>
              </a:p>
              <a:p>
                <a:pPr marL="0" lvl="0" indent="0" eaLnBrk="1" hangingPunct="1">
                  <a:spcBef>
                    <a:spcPct val="50000"/>
                  </a:spcBef>
                  <a:buClrTx/>
                  <a:buSzPct val="100000"/>
                  <a:buFont typeface="Arial" panose="020B0604020202020204" pitchFamily="34" charset="0"/>
                  <a:buNone/>
                </a:pPr>
                <a:endParaRPr lang="en-US" altLang="zh-CN" sz="1800" b="0" dirty="0"/>
              </a:p>
            </p:txBody>
          </p:sp>
          <p:sp>
            <p:nvSpPr>
              <p:cNvPr id="18459" name="Line 10"/>
              <p:cNvSpPr/>
              <p:nvPr/>
            </p:nvSpPr>
            <p:spPr>
              <a:xfrm>
                <a:off x="2352" y="1920"/>
                <a:ext cx="336" cy="0"/>
              </a:xfrm>
              <a:prstGeom prst="line">
                <a:avLst/>
              </a:prstGeom>
              <a:ln w="9525" cap="flat" cmpd="sng">
                <a:solidFill>
                  <a:schemeClr val="tx1"/>
                </a:solidFill>
                <a:prstDash val="solid"/>
                <a:headEnd type="none" w="med" len="med"/>
                <a:tailEnd type="none" w="med" len="med"/>
              </a:ln>
            </p:spPr>
          </p:sp>
          <p:sp>
            <p:nvSpPr>
              <p:cNvPr id="18460" name="Line 11"/>
              <p:cNvSpPr/>
              <p:nvPr/>
            </p:nvSpPr>
            <p:spPr>
              <a:xfrm>
                <a:off x="2352" y="2256"/>
                <a:ext cx="336" cy="0"/>
              </a:xfrm>
              <a:prstGeom prst="line">
                <a:avLst/>
              </a:prstGeom>
              <a:ln w="9525" cap="flat" cmpd="sng">
                <a:solidFill>
                  <a:schemeClr val="tx1"/>
                </a:solidFill>
                <a:prstDash val="solid"/>
                <a:headEnd type="none" w="med" len="med"/>
                <a:tailEnd type="none" w="med" len="med"/>
              </a:ln>
            </p:spPr>
          </p:sp>
          <p:sp>
            <p:nvSpPr>
              <p:cNvPr id="18461" name="Line 12"/>
              <p:cNvSpPr/>
              <p:nvPr/>
            </p:nvSpPr>
            <p:spPr>
              <a:xfrm>
                <a:off x="2352" y="2592"/>
                <a:ext cx="336" cy="0"/>
              </a:xfrm>
              <a:prstGeom prst="line">
                <a:avLst/>
              </a:prstGeom>
              <a:ln w="9525" cap="flat" cmpd="sng">
                <a:solidFill>
                  <a:schemeClr val="tx1"/>
                </a:solidFill>
                <a:prstDash val="solid"/>
                <a:headEnd type="none" w="med" len="med"/>
                <a:tailEnd type="none" w="med" len="med"/>
              </a:ln>
            </p:spPr>
          </p:sp>
        </p:grpSp>
        <p:sp>
          <p:nvSpPr>
            <p:cNvPr id="18457" name="Text Box 13"/>
            <p:cNvSpPr txBox="1"/>
            <p:nvPr/>
          </p:nvSpPr>
          <p:spPr>
            <a:xfrm>
              <a:off x="2304" y="2880"/>
              <a:ext cx="576"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stack</a:t>
              </a:r>
            </a:p>
          </p:txBody>
        </p:sp>
      </p:grpSp>
      <p:sp>
        <p:nvSpPr>
          <p:cNvPr id="148494" name="Text Box 14"/>
          <p:cNvSpPr txBox="1"/>
          <p:nvPr/>
        </p:nvSpPr>
        <p:spPr>
          <a:xfrm>
            <a:off x="990600" y="2895600"/>
            <a:ext cx="533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B</a:t>
            </a:r>
          </a:p>
        </p:txBody>
      </p:sp>
      <p:sp>
        <p:nvSpPr>
          <p:cNvPr id="148495" name="Line 15"/>
          <p:cNvSpPr/>
          <p:nvPr/>
        </p:nvSpPr>
        <p:spPr>
          <a:xfrm>
            <a:off x="1752600" y="2667000"/>
            <a:ext cx="457200" cy="0"/>
          </a:xfrm>
          <a:prstGeom prst="line">
            <a:avLst/>
          </a:prstGeom>
          <a:ln w="9525" cap="flat" cmpd="sng">
            <a:solidFill>
              <a:schemeClr val="tx1"/>
            </a:solidFill>
            <a:prstDash val="solid"/>
            <a:headEnd type="none" w="med" len="med"/>
            <a:tailEnd type="triangle" w="med" len="med"/>
          </a:ln>
        </p:spPr>
      </p:sp>
      <p:sp>
        <p:nvSpPr>
          <p:cNvPr id="148496" name="Text Box 16"/>
          <p:cNvSpPr txBox="1"/>
          <p:nvPr/>
        </p:nvSpPr>
        <p:spPr>
          <a:xfrm>
            <a:off x="2362200" y="2514600"/>
            <a:ext cx="533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B</a:t>
            </a:r>
          </a:p>
        </p:txBody>
      </p:sp>
      <p:sp>
        <p:nvSpPr>
          <p:cNvPr id="148497" name="Text Box 17"/>
          <p:cNvSpPr txBox="1"/>
          <p:nvPr/>
        </p:nvSpPr>
        <p:spPr>
          <a:xfrm>
            <a:off x="2743200" y="2514600"/>
            <a:ext cx="533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A</a:t>
            </a:r>
          </a:p>
        </p:txBody>
      </p:sp>
      <p:grpSp>
        <p:nvGrpSpPr>
          <p:cNvPr id="4" name="Group 18"/>
          <p:cNvGrpSpPr/>
          <p:nvPr/>
        </p:nvGrpSpPr>
        <p:grpSpPr>
          <a:xfrm>
            <a:off x="4572000" y="1752600"/>
            <a:ext cx="914400" cy="2514600"/>
            <a:chOff x="2304" y="1584"/>
            <a:chExt cx="576" cy="1584"/>
          </a:xfrm>
        </p:grpSpPr>
        <p:grpSp>
          <p:nvGrpSpPr>
            <p:cNvPr id="18450" name="Group 19"/>
            <p:cNvGrpSpPr/>
            <p:nvPr/>
          </p:nvGrpSpPr>
          <p:grpSpPr>
            <a:xfrm>
              <a:off x="2352" y="1584"/>
              <a:ext cx="336" cy="1329"/>
              <a:chOff x="2352" y="1584"/>
              <a:chExt cx="336" cy="1329"/>
            </a:xfrm>
          </p:grpSpPr>
          <p:sp>
            <p:nvSpPr>
              <p:cNvPr id="18452" name="Text Box 20"/>
              <p:cNvSpPr txBox="1"/>
              <p:nvPr/>
            </p:nvSpPr>
            <p:spPr>
              <a:xfrm>
                <a:off x="2352" y="1584"/>
                <a:ext cx="336" cy="1329"/>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 </a:t>
                </a:r>
              </a:p>
              <a:p>
                <a:pPr marL="0" lvl="0" indent="0" eaLnBrk="1" hangingPunct="1">
                  <a:spcBef>
                    <a:spcPct val="50000"/>
                  </a:spcBef>
                  <a:buClrTx/>
                  <a:buSzPct val="100000"/>
                  <a:buFont typeface="Arial" panose="020B0604020202020204" pitchFamily="34" charset="0"/>
                  <a:buNone/>
                </a:pPr>
                <a:r>
                  <a:rPr lang="en-US" altLang="zh-CN" sz="1800" b="0" dirty="0"/>
                  <a:t> </a:t>
                </a:r>
              </a:p>
              <a:p>
                <a:pPr marL="0" lvl="0" indent="0" eaLnBrk="1" hangingPunct="1">
                  <a:spcBef>
                    <a:spcPct val="50000"/>
                  </a:spcBef>
                  <a:buClrTx/>
                  <a:buSzPct val="100000"/>
                  <a:buFont typeface="Arial" panose="020B0604020202020204" pitchFamily="34" charset="0"/>
                  <a:buNone/>
                </a:pPr>
                <a:endParaRPr lang="en-US" altLang="zh-CN" sz="1800" b="0" dirty="0"/>
              </a:p>
              <a:p>
                <a:pPr marL="0" lvl="0" indent="0" eaLnBrk="1" hangingPunct="1">
                  <a:spcBef>
                    <a:spcPct val="50000"/>
                  </a:spcBef>
                  <a:buClrTx/>
                  <a:buSzPct val="100000"/>
                  <a:buFont typeface="Arial" panose="020B0604020202020204" pitchFamily="34" charset="0"/>
                  <a:buNone/>
                </a:pPr>
                <a:endParaRPr lang="en-US" altLang="zh-CN" sz="1800" b="0" dirty="0"/>
              </a:p>
            </p:txBody>
          </p:sp>
          <p:sp>
            <p:nvSpPr>
              <p:cNvPr id="18453" name="Line 21"/>
              <p:cNvSpPr/>
              <p:nvPr/>
            </p:nvSpPr>
            <p:spPr>
              <a:xfrm>
                <a:off x="2352" y="1920"/>
                <a:ext cx="336" cy="0"/>
              </a:xfrm>
              <a:prstGeom prst="line">
                <a:avLst/>
              </a:prstGeom>
              <a:ln w="9525" cap="flat" cmpd="sng">
                <a:solidFill>
                  <a:schemeClr val="tx1"/>
                </a:solidFill>
                <a:prstDash val="solid"/>
                <a:headEnd type="none" w="med" len="med"/>
                <a:tailEnd type="none" w="med" len="med"/>
              </a:ln>
            </p:spPr>
          </p:sp>
          <p:sp>
            <p:nvSpPr>
              <p:cNvPr id="18454" name="Line 22"/>
              <p:cNvSpPr/>
              <p:nvPr/>
            </p:nvSpPr>
            <p:spPr>
              <a:xfrm>
                <a:off x="2352" y="2256"/>
                <a:ext cx="336" cy="0"/>
              </a:xfrm>
              <a:prstGeom prst="line">
                <a:avLst/>
              </a:prstGeom>
              <a:ln w="9525" cap="flat" cmpd="sng">
                <a:solidFill>
                  <a:schemeClr val="tx1"/>
                </a:solidFill>
                <a:prstDash val="solid"/>
                <a:headEnd type="none" w="med" len="med"/>
                <a:tailEnd type="none" w="med" len="med"/>
              </a:ln>
            </p:spPr>
          </p:sp>
          <p:sp>
            <p:nvSpPr>
              <p:cNvPr id="18455" name="Line 23"/>
              <p:cNvSpPr/>
              <p:nvPr/>
            </p:nvSpPr>
            <p:spPr>
              <a:xfrm>
                <a:off x="2352" y="2592"/>
                <a:ext cx="336" cy="0"/>
              </a:xfrm>
              <a:prstGeom prst="line">
                <a:avLst/>
              </a:prstGeom>
              <a:ln w="9525" cap="flat" cmpd="sng">
                <a:solidFill>
                  <a:schemeClr val="tx1"/>
                </a:solidFill>
                <a:prstDash val="solid"/>
                <a:headEnd type="none" w="med" len="med"/>
                <a:tailEnd type="none" w="med" len="med"/>
              </a:ln>
            </p:spPr>
          </p:sp>
        </p:grpSp>
        <p:sp>
          <p:nvSpPr>
            <p:cNvPr id="18451" name="Text Box 24"/>
            <p:cNvSpPr txBox="1"/>
            <p:nvPr/>
          </p:nvSpPr>
          <p:spPr>
            <a:xfrm>
              <a:off x="2304" y="2880"/>
              <a:ext cx="576"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stack</a:t>
              </a:r>
            </a:p>
          </p:txBody>
        </p:sp>
      </p:grpSp>
      <p:sp>
        <p:nvSpPr>
          <p:cNvPr id="148505" name="Text Box 25"/>
          <p:cNvSpPr txBox="1"/>
          <p:nvPr/>
        </p:nvSpPr>
        <p:spPr>
          <a:xfrm>
            <a:off x="4724400" y="3352800"/>
            <a:ext cx="533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C</a:t>
            </a:r>
          </a:p>
        </p:txBody>
      </p:sp>
      <p:sp>
        <p:nvSpPr>
          <p:cNvPr id="148506" name="Text Box 26"/>
          <p:cNvSpPr txBox="1"/>
          <p:nvPr/>
        </p:nvSpPr>
        <p:spPr>
          <a:xfrm>
            <a:off x="4724400" y="2895600"/>
            <a:ext cx="533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D</a:t>
            </a:r>
          </a:p>
        </p:txBody>
      </p:sp>
      <p:sp>
        <p:nvSpPr>
          <p:cNvPr id="148507" name="Text Box 27"/>
          <p:cNvSpPr txBox="1"/>
          <p:nvPr/>
        </p:nvSpPr>
        <p:spPr>
          <a:xfrm>
            <a:off x="3200400" y="2514600"/>
            <a:ext cx="533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D</a:t>
            </a:r>
          </a:p>
        </p:txBody>
      </p:sp>
      <p:sp>
        <p:nvSpPr>
          <p:cNvPr id="148508" name="Text Box 28"/>
          <p:cNvSpPr txBox="1"/>
          <p:nvPr/>
        </p:nvSpPr>
        <p:spPr>
          <a:xfrm>
            <a:off x="3581400" y="2514600"/>
            <a:ext cx="533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C</a:t>
            </a:r>
          </a:p>
        </p:txBody>
      </p:sp>
      <p:sp>
        <p:nvSpPr>
          <p:cNvPr id="148509" name="Text Box 29"/>
          <p:cNvSpPr txBox="1"/>
          <p:nvPr/>
        </p:nvSpPr>
        <p:spPr>
          <a:xfrm>
            <a:off x="228600" y="4343400"/>
            <a:ext cx="5638800" cy="23447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100000"/>
              <a:buFont typeface="Arial" panose="020B0604020202020204" pitchFamily="34" charset="0"/>
              <a:buNone/>
            </a:pPr>
            <a:r>
              <a:rPr lang="en-US" altLang="zh-CN" sz="2800" dirty="0">
                <a:latin typeface="隶书" panose="02010509060101010101" pitchFamily="49" charset="-122"/>
                <a:ea typeface="隶书" panose="02010509060101010101" pitchFamily="49" charset="-122"/>
              </a:rPr>
              <a:t>2. </a:t>
            </a:r>
            <a:r>
              <a:rPr lang="zh-CN" altLang="en-US" sz="2800" dirty="0">
                <a:latin typeface="隶书" panose="02010509060101010101" pitchFamily="49" charset="-122"/>
                <a:ea typeface="隶书" panose="02010509060101010101" pitchFamily="49" charset="-122"/>
              </a:rPr>
              <a:t>操作</a:t>
            </a:r>
          </a:p>
          <a:p>
            <a:pPr marL="457200" lvl="1" indent="0" algn="just" eaLnBrk="1" hangingPunct="1">
              <a:lnSpc>
                <a:spcPct val="90000"/>
              </a:lnSpc>
              <a:spcBef>
                <a:spcPct val="10000"/>
              </a:spcBef>
              <a:buClrTx/>
              <a:buSzPct val="100000"/>
              <a:buChar char="§"/>
            </a:pPr>
            <a:r>
              <a:rPr lang="zh-CN" altLang="en-US" sz="1800" dirty="0">
                <a:ea typeface="楷体_GB2312" pitchFamily="49" charset="-122"/>
              </a:rPr>
              <a:t> 进栈</a:t>
            </a:r>
          </a:p>
          <a:p>
            <a:pPr marL="457200" lvl="1" indent="0" algn="just" eaLnBrk="1" hangingPunct="1">
              <a:lnSpc>
                <a:spcPct val="90000"/>
              </a:lnSpc>
              <a:spcBef>
                <a:spcPct val="10000"/>
              </a:spcBef>
              <a:buClrTx/>
              <a:buSzPct val="100000"/>
              <a:buChar char="§"/>
            </a:pPr>
            <a:r>
              <a:rPr lang="zh-CN" altLang="en-US" sz="1800" dirty="0">
                <a:ea typeface="楷体_GB2312" pitchFamily="49" charset="-122"/>
              </a:rPr>
              <a:t> 出栈</a:t>
            </a:r>
          </a:p>
          <a:p>
            <a:pPr marL="457200" lvl="1" indent="0" algn="just" eaLnBrk="1" hangingPunct="1">
              <a:lnSpc>
                <a:spcPct val="90000"/>
              </a:lnSpc>
              <a:spcBef>
                <a:spcPct val="10000"/>
              </a:spcBef>
              <a:buClrTx/>
              <a:buSzPct val="100000"/>
              <a:buChar char="§"/>
            </a:pPr>
            <a:r>
              <a:rPr lang="zh-CN" altLang="en-US" sz="1800" dirty="0">
                <a:ea typeface="楷体_GB2312" pitchFamily="49" charset="-122"/>
              </a:rPr>
              <a:t> 取栈顶元素</a:t>
            </a:r>
          </a:p>
          <a:p>
            <a:pPr marL="457200" lvl="1" indent="0" algn="just" eaLnBrk="1" hangingPunct="1">
              <a:lnSpc>
                <a:spcPct val="90000"/>
              </a:lnSpc>
              <a:spcBef>
                <a:spcPct val="10000"/>
              </a:spcBef>
              <a:buClrTx/>
              <a:buSzPct val="100000"/>
              <a:buChar char="§"/>
            </a:pPr>
            <a:r>
              <a:rPr lang="zh-CN" altLang="en-US" sz="1800" dirty="0">
                <a:ea typeface="楷体_GB2312" pitchFamily="49" charset="-122"/>
              </a:rPr>
              <a:t> 栈是否为空</a:t>
            </a:r>
          </a:p>
          <a:p>
            <a:pPr marL="457200" lvl="1" indent="0" algn="just" eaLnBrk="1" hangingPunct="1">
              <a:lnSpc>
                <a:spcPct val="90000"/>
              </a:lnSpc>
              <a:spcBef>
                <a:spcPct val="10000"/>
              </a:spcBef>
              <a:buClrTx/>
              <a:buSzPct val="100000"/>
              <a:buChar char="§"/>
            </a:pPr>
            <a:r>
              <a:rPr lang="zh-CN" altLang="en-US" sz="1800" dirty="0">
                <a:ea typeface="楷体_GB2312" pitchFamily="49" charset="-122"/>
              </a:rPr>
              <a:t> 初始化栈</a:t>
            </a:r>
            <a:endParaRPr lang="zh-CN" altLang="en-US" sz="2800" b="0" dirty="0">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848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4849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148495"/>
                                        </p:tgtEl>
                                        <p:attrNameLst>
                                          <p:attrName>style.visibility</p:attrName>
                                        </p:attrNameLst>
                                      </p:cBhvr>
                                      <p:to>
                                        <p:strVal val="visible"/>
                                      </p:to>
                                    </p:set>
                                    <p:animEffect transition="in" filter="box(in)">
                                      <p:cBhvr>
                                        <p:cTn id="20" dur="500"/>
                                        <p:tgtEl>
                                          <p:spTgt spid="148495"/>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148496"/>
                                        </p:tgtEl>
                                        <p:attrNameLst>
                                          <p:attrName>style.visibility</p:attrName>
                                        </p:attrNameLst>
                                      </p:cBhvr>
                                      <p:to>
                                        <p:strVal val="visible"/>
                                      </p:to>
                                    </p:set>
                                    <p:animEffect transition="in" filter="box(out)">
                                      <p:cBhvr>
                                        <p:cTn id="25" dur="500"/>
                                        <p:tgtEl>
                                          <p:spTgt spid="148496"/>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148497"/>
                                        </p:tgtEl>
                                        <p:attrNameLst>
                                          <p:attrName>style.visibility</p:attrName>
                                        </p:attrNameLst>
                                      </p:cBhvr>
                                      <p:to>
                                        <p:strVal val="visible"/>
                                      </p:to>
                                    </p:set>
                                    <p:animEffect transition="in" filter="box(out)">
                                      <p:cBhvr>
                                        <p:cTn id="30" dur="500"/>
                                        <p:tgtEl>
                                          <p:spTgt spid="148497"/>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box(out)">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148505"/>
                                        </p:tgtEl>
                                        <p:attrNameLst>
                                          <p:attrName>style.visibility</p:attrName>
                                        </p:attrNameLst>
                                      </p:cBhvr>
                                      <p:to>
                                        <p:strVal val="visible"/>
                                      </p:to>
                                    </p:set>
                                    <p:animEffect transition="in" filter="box(in)">
                                      <p:cBhvr>
                                        <p:cTn id="40" dur="500"/>
                                        <p:tgtEl>
                                          <p:spTgt spid="148505"/>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148506"/>
                                        </p:tgtEl>
                                        <p:attrNameLst>
                                          <p:attrName>style.visibility</p:attrName>
                                        </p:attrNameLst>
                                      </p:cBhvr>
                                      <p:to>
                                        <p:strVal val="visible"/>
                                      </p:to>
                                    </p:set>
                                    <p:animEffect transition="in" filter="box(in)">
                                      <p:cBhvr>
                                        <p:cTn id="45" dur="500"/>
                                        <p:tgtEl>
                                          <p:spTgt spid="148506"/>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32" fill="hold" grpId="0" nodeType="clickEffect">
                                  <p:stCondLst>
                                    <p:cond delay="0"/>
                                  </p:stCondLst>
                                  <p:childTnLst>
                                    <p:set>
                                      <p:cBhvr>
                                        <p:cTn id="49" dur="1" fill="hold">
                                          <p:stCondLst>
                                            <p:cond delay="0"/>
                                          </p:stCondLst>
                                        </p:cTn>
                                        <p:tgtEl>
                                          <p:spTgt spid="148507"/>
                                        </p:tgtEl>
                                        <p:attrNameLst>
                                          <p:attrName>style.visibility</p:attrName>
                                        </p:attrNameLst>
                                      </p:cBhvr>
                                      <p:to>
                                        <p:strVal val="visible"/>
                                      </p:to>
                                    </p:set>
                                    <p:animEffect transition="in" filter="box(out)">
                                      <p:cBhvr>
                                        <p:cTn id="50" dur="500"/>
                                        <p:tgtEl>
                                          <p:spTgt spid="148507"/>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32" fill="hold" grpId="0" nodeType="clickEffect">
                                  <p:stCondLst>
                                    <p:cond delay="0"/>
                                  </p:stCondLst>
                                  <p:childTnLst>
                                    <p:set>
                                      <p:cBhvr>
                                        <p:cTn id="54" dur="1" fill="hold">
                                          <p:stCondLst>
                                            <p:cond delay="0"/>
                                          </p:stCondLst>
                                        </p:cTn>
                                        <p:tgtEl>
                                          <p:spTgt spid="148508"/>
                                        </p:tgtEl>
                                        <p:attrNameLst>
                                          <p:attrName>style.visibility</p:attrName>
                                        </p:attrNameLst>
                                      </p:cBhvr>
                                      <p:to>
                                        <p:strVal val="visible"/>
                                      </p:to>
                                    </p:set>
                                    <p:animEffect transition="in" filter="box(out)">
                                      <p:cBhvr>
                                        <p:cTn id="55" dur="500"/>
                                        <p:tgtEl>
                                          <p:spTgt spid="148508"/>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32" fill="hold" grpId="0" nodeType="clickEffect">
                                  <p:stCondLst>
                                    <p:cond delay="0"/>
                                  </p:stCondLst>
                                  <p:childTnLst>
                                    <p:set>
                                      <p:cBhvr>
                                        <p:cTn id="59" dur="1" fill="hold">
                                          <p:stCondLst>
                                            <p:cond delay="0"/>
                                          </p:stCondLst>
                                        </p:cTn>
                                        <p:tgtEl>
                                          <p:spTgt spid="148484"/>
                                        </p:tgtEl>
                                        <p:attrNameLst>
                                          <p:attrName>style.visibility</p:attrName>
                                        </p:attrNameLst>
                                      </p:cBhvr>
                                      <p:to>
                                        <p:strVal val="visible"/>
                                      </p:to>
                                    </p:set>
                                    <p:animEffect transition="in" filter="box(out)">
                                      <p:cBhvr>
                                        <p:cTn id="60" dur="500"/>
                                        <p:tgtEl>
                                          <p:spTgt spid="148484"/>
                                        </p:tgtEl>
                                      </p:cBhvr>
                                    </p:animEffect>
                                  </p:childTnLst>
                                </p:cTn>
                              </p:par>
                            </p:childTnLst>
                          </p:cTn>
                        </p:par>
                      </p:childTnLst>
                    </p:cTn>
                  </p:par>
                  <p:par>
                    <p:cTn id="61" fill="hold">
                      <p:stCondLst>
                        <p:cond delay="indefinite"/>
                      </p:stCondLst>
                      <p:childTnLst>
                        <p:par>
                          <p:cTn id="62" fill="hold">
                            <p:stCondLst>
                              <p:cond delay="0"/>
                            </p:stCondLst>
                            <p:childTnLst>
                              <p:par>
                                <p:cTn id="63" presetID="4" presetClass="entr" presetSubtype="32" fill="hold" grpId="0" nodeType="clickEffect">
                                  <p:stCondLst>
                                    <p:cond delay="0"/>
                                  </p:stCondLst>
                                  <p:childTnLst>
                                    <p:set>
                                      <p:cBhvr>
                                        <p:cTn id="64" dur="1" fill="hold">
                                          <p:stCondLst>
                                            <p:cond delay="0"/>
                                          </p:stCondLst>
                                        </p:cTn>
                                        <p:tgtEl>
                                          <p:spTgt spid="148485"/>
                                        </p:tgtEl>
                                        <p:attrNameLst>
                                          <p:attrName>style.visibility</p:attrName>
                                        </p:attrNameLst>
                                      </p:cBhvr>
                                      <p:to>
                                        <p:strVal val="visible"/>
                                      </p:to>
                                    </p:set>
                                    <p:animEffect transition="in" filter="box(out)">
                                      <p:cBhvr>
                                        <p:cTn id="65" dur="500"/>
                                        <p:tgtEl>
                                          <p:spTgt spid="148485"/>
                                        </p:tgtEl>
                                      </p:cBhvr>
                                    </p:animEffect>
                                  </p:childTnLst>
                                </p:cTn>
                              </p:par>
                            </p:childTnLst>
                          </p:cTn>
                        </p:par>
                      </p:childTnLst>
                    </p:cTn>
                  </p:par>
                  <p:par>
                    <p:cTn id="66" fill="hold">
                      <p:stCondLst>
                        <p:cond delay="indefinite"/>
                      </p:stCondLst>
                      <p:childTnLst>
                        <p:par>
                          <p:cTn id="67" fill="hold">
                            <p:stCondLst>
                              <p:cond delay="0"/>
                            </p:stCondLst>
                            <p:childTnLst>
                              <p:par>
                                <p:cTn id="68" presetID="18" presetClass="entr" presetSubtype="12" fill="hold" grpId="0" nodeType="clickEffect">
                                  <p:stCondLst>
                                    <p:cond delay="0"/>
                                  </p:stCondLst>
                                  <p:childTnLst>
                                    <p:set>
                                      <p:cBhvr>
                                        <p:cTn id="69" dur="1" fill="hold">
                                          <p:stCondLst>
                                            <p:cond delay="0"/>
                                          </p:stCondLst>
                                        </p:cTn>
                                        <p:tgtEl>
                                          <p:spTgt spid="148509"/>
                                        </p:tgtEl>
                                        <p:attrNameLst>
                                          <p:attrName>style.visibility</p:attrName>
                                        </p:attrNameLst>
                                      </p:cBhvr>
                                      <p:to>
                                        <p:strVal val="visible"/>
                                      </p:to>
                                    </p:set>
                                    <p:animEffect transition="in" filter="strips(downLeft)">
                                      <p:cBhvr>
                                        <p:cTn id="70" dur="500"/>
                                        <p:tgtEl>
                                          <p:spTgt spid="148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4" grpId="0"/>
      <p:bldP spid="148485" grpId="0"/>
      <p:bldP spid="148486" grpId="0"/>
      <p:bldP spid="148494" grpId="0"/>
      <p:bldP spid="148496" grpId="0"/>
      <p:bldP spid="148497" grpId="0"/>
      <p:bldP spid="148505" grpId="0"/>
      <p:bldP spid="148506" grpId="0"/>
      <p:bldP spid="148507" grpId="0"/>
      <p:bldP spid="148508" grpId="0"/>
      <p:bldP spid="14850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0" y="228600"/>
            <a:ext cx="9144000" cy="515938"/>
          </a:xfrm>
        </p:spPr>
        <p:txBody>
          <a:bodyPr vert="horz" wrap="square" lIns="91440" tIns="45720" rIns="91440" bIns="45720" anchor="t"/>
          <a:lstStyle/>
          <a:p>
            <a:pPr eaLnBrk="1" hangingPunct="1"/>
            <a:r>
              <a:rPr lang="en-US" altLang="zh-CN" dirty="0">
                <a:solidFill>
                  <a:srgbClr val="008080"/>
                </a:solidFill>
                <a:latin typeface="华文新魏" panose="02010800040101010101" pitchFamily="2" charset="-122"/>
              </a:rPr>
              <a:t>4.1.1</a:t>
            </a:r>
            <a:r>
              <a:rPr lang="en-US" altLang="zh-CN" dirty="0">
                <a:solidFill>
                  <a:srgbClr val="008080"/>
                </a:solidFill>
              </a:rPr>
              <a:t> </a:t>
            </a:r>
            <a:r>
              <a:rPr lang="en-US" altLang="zh-CN" dirty="0">
                <a:solidFill>
                  <a:srgbClr val="008080"/>
                </a:solidFill>
                <a:latin typeface="华文新魏" panose="02010800040101010101" pitchFamily="2" charset="-122"/>
              </a:rPr>
              <a:t> </a:t>
            </a:r>
            <a:r>
              <a:rPr lang="zh-CN" altLang="en-US" dirty="0">
                <a:solidFill>
                  <a:srgbClr val="008080"/>
                </a:solidFill>
                <a:latin typeface="华文新魏" panose="02010800040101010101" pitchFamily="2" charset="-122"/>
              </a:rPr>
              <a:t>顺序栈</a:t>
            </a:r>
          </a:p>
        </p:txBody>
      </p:sp>
      <p:sp>
        <p:nvSpPr>
          <p:cNvPr id="149507" name="Rectangle 3"/>
          <p:cNvSpPr/>
          <p:nvPr/>
        </p:nvSpPr>
        <p:spPr>
          <a:xfrm>
            <a:off x="0" y="914400"/>
            <a:ext cx="9144000" cy="11430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lnSpc>
                <a:spcPct val="90000"/>
              </a:lnSpc>
              <a:spcBef>
                <a:spcPct val="50000"/>
              </a:spcBef>
              <a:buClrTx/>
              <a:buSzPct val="100000"/>
              <a:buAutoNum type="arabicPeriod"/>
            </a:pPr>
            <a:r>
              <a:rPr lang="zh-CN" altLang="en-US" sz="3600" dirty="0">
                <a:ea typeface="华文行楷" panose="02010800040101010101" pitchFamily="2" charset="-122"/>
              </a:rPr>
              <a:t>定义</a:t>
            </a:r>
          </a:p>
          <a:p>
            <a:pPr marL="457200" lvl="0" indent="-457200" algn="just" eaLnBrk="1" hangingPunct="1">
              <a:buClrTx/>
              <a:buSzPct val="100000"/>
              <a:buFont typeface="Arial" panose="020B0604020202020204" pitchFamily="34" charset="0"/>
              <a:buNone/>
            </a:pPr>
            <a:r>
              <a:rPr lang="zh-CN" altLang="en-US" sz="1800" dirty="0">
                <a:solidFill>
                  <a:srgbClr val="0000FF"/>
                </a:solidFill>
                <a:ea typeface="楷体_GB2312" pitchFamily="49" charset="-122"/>
              </a:rPr>
              <a:t>	</a:t>
            </a:r>
            <a:r>
              <a:rPr lang="zh-CN" altLang="en-US" sz="1800" dirty="0">
                <a:solidFill>
                  <a:schemeClr val="accent2"/>
                </a:solidFill>
                <a:ea typeface="楷体_GB2312" pitchFamily="49" charset="-122"/>
              </a:rPr>
              <a:t>顺序栈（</a:t>
            </a:r>
            <a:r>
              <a:rPr lang="en-US" altLang="zh-CN" sz="1800" dirty="0">
                <a:solidFill>
                  <a:schemeClr val="accent2"/>
                </a:solidFill>
                <a:ea typeface="楷体_GB2312" pitchFamily="49" charset="-122"/>
              </a:rPr>
              <a:t>seqential stack</a:t>
            </a:r>
            <a:r>
              <a:rPr lang="zh-CN" altLang="en-US" sz="1800" dirty="0">
                <a:solidFill>
                  <a:schemeClr val="accent2"/>
                </a:solidFill>
                <a:ea typeface="楷体_GB2312" pitchFamily="49" charset="-122"/>
              </a:rPr>
              <a:t>）：</a:t>
            </a:r>
            <a:r>
              <a:rPr lang="zh-CN" altLang="en-US" sz="1800" b="0" dirty="0">
                <a:ea typeface="楷体_GB2312" pitchFamily="49" charset="-122"/>
              </a:rPr>
              <a:t>用顺序存储方式存储的栈。</a:t>
            </a:r>
          </a:p>
        </p:txBody>
      </p:sp>
      <p:sp>
        <p:nvSpPr>
          <p:cNvPr id="149513" name="Rectangle 9"/>
          <p:cNvSpPr/>
          <p:nvPr/>
        </p:nvSpPr>
        <p:spPr>
          <a:xfrm>
            <a:off x="304800" y="5105400"/>
            <a:ext cx="7924800" cy="12954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spcBef>
                <a:spcPct val="5000"/>
              </a:spcBef>
              <a:buClrTx/>
              <a:buSzPct val="100000"/>
              <a:buFont typeface="Arial" panose="020B0604020202020204" pitchFamily="34" charset="0"/>
              <a:buNone/>
            </a:pPr>
            <a:r>
              <a:rPr lang="zh-CN" altLang="en-US" sz="1800" dirty="0">
                <a:solidFill>
                  <a:schemeClr val="accent2"/>
                </a:solidFill>
                <a:ea typeface="楷体_GB2312" pitchFamily="49" charset="-122"/>
              </a:rPr>
              <a:t>数组</a:t>
            </a:r>
            <a:r>
              <a:rPr lang="en-US" altLang="zh-CN" sz="1800" dirty="0">
                <a:solidFill>
                  <a:schemeClr val="accent2"/>
                </a:solidFill>
                <a:ea typeface="楷体_GB2312" pitchFamily="49" charset="-122"/>
              </a:rPr>
              <a:t>stacka[maxsize]</a:t>
            </a:r>
            <a:r>
              <a:rPr lang="zh-CN" altLang="en-US" sz="1800" dirty="0">
                <a:solidFill>
                  <a:schemeClr val="accent2"/>
                </a:solidFill>
                <a:ea typeface="楷体_GB2312" pitchFamily="49" charset="-122"/>
              </a:rPr>
              <a:t>：</a:t>
            </a:r>
            <a:r>
              <a:rPr lang="zh-CN" altLang="en-US" sz="1800" b="0" dirty="0">
                <a:ea typeface="楷体_GB2312" pitchFamily="49" charset="-122"/>
              </a:rPr>
              <a:t>存储顺序栈的元素。 </a:t>
            </a:r>
          </a:p>
          <a:p>
            <a:pPr marL="457200" lvl="0" indent="-457200" algn="just" eaLnBrk="1" hangingPunct="1">
              <a:spcBef>
                <a:spcPct val="5000"/>
              </a:spcBef>
              <a:buClrTx/>
              <a:buSzPct val="100000"/>
              <a:buFont typeface="Arial" panose="020B0604020202020204" pitchFamily="34" charset="0"/>
              <a:buNone/>
            </a:pPr>
            <a:r>
              <a:rPr lang="en-US" altLang="zh-CN" sz="1800" dirty="0">
                <a:solidFill>
                  <a:schemeClr val="accent2"/>
                </a:solidFill>
                <a:ea typeface="楷体_GB2312" pitchFamily="49" charset="-122"/>
              </a:rPr>
              <a:t>maxsize</a:t>
            </a:r>
            <a:r>
              <a:rPr lang="zh-CN" altLang="en-US" sz="1800" dirty="0">
                <a:solidFill>
                  <a:schemeClr val="accent2"/>
                </a:solidFill>
                <a:ea typeface="楷体_GB2312" pitchFamily="49" charset="-122"/>
              </a:rPr>
              <a:t>：</a:t>
            </a:r>
            <a:r>
              <a:rPr lang="zh-CN" altLang="en-US" sz="1800" b="0" dirty="0">
                <a:ea typeface="楷体_GB2312" pitchFamily="49" charset="-122"/>
              </a:rPr>
              <a:t>最大允许存放元素的个数。</a:t>
            </a:r>
          </a:p>
          <a:p>
            <a:pPr marL="457200" lvl="0" indent="-457200" algn="just" eaLnBrk="1" hangingPunct="1">
              <a:spcBef>
                <a:spcPct val="5000"/>
              </a:spcBef>
              <a:buClrTx/>
              <a:buSzPct val="100000"/>
              <a:buFont typeface="Arial" panose="020B0604020202020204" pitchFamily="34" charset="0"/>
              <a:buNone/>
            </a:pPr>
            <a:r>
              <a:rPr lang="en-US" altLang="zh-CN" sz="1800" dirty="0">
                <a:solidFill>
                  <a:schemeClr val="accent2"/>
                </a:solidFill>
                <a:ea typeface="楷体_GB2312" pitchFamily="49" charset="-122"/>
              </a:rPr>
              <a:t>top</a:t>
            </a:r>
            <a:r>
              <a:rPr lang="zh-CN" altLang="en-US" sz="1800" dirty="0">
                <a:solidFill>
                  <a:schemeClr val="accent2"/>
                </a:solidFill>
                <a:ea typeface="楷体_GB2312" pitchFamily="49" charset="-122"/>
              </a:rPr>
              <a:t>：</a:t>
            </a:r>
            <a:r>
              <a:rPr lang="zh-CN" altLang="en-US" sz="1800" b="0" dirty="0">
                <a:ea typeface="楷体_GB2312" pitchFamily="49" charset="-122"/>
              </a:rPr>
              <a:t>表示栈顶部元素的位置。</a:t>
            </a:r>
          </a:p>
        </p:txBody>
      </p:sp>
      <p:grpSp>
        <p:nvGrpSpPr>
          <p:cNvPr id="3" name="Group 18"/>
          <p:cNvGrpSpPr/>
          <p:nvPr/>
        </p:nvGrpSpPr>
        <p:grpSpPr>
          <a:xfrm>
            <a:off x="927100" y="2259013"/>
            <a:ext cx="914400" cy="2514600"/>
            <a:chOff x="2304" y="1584"/>
            <a:chExt cx="576" cy="1584"/>
          </a:xfrm>
        </p:grpSpPr>
        <p:grpSp>
          <p:nvGrpSpPr>
            <p:cNvPr id="19495" name="Group 19"/>
            <p:cNvGrpSpPr/>
            <p:nvPr/>
          </p:nvGrpSpPr>
          <p:grpSpPr>
            <a:xfrm>
              <a:off x="2352" y="1584"/>
              <a:ext cx="336" cy="1329"/>
              <a:chOff x="2352" y="1584"/>
              <a:chExt cx="336" cy="1329"/>
            </a:xfrm>
          </p:grpSpPr>
          <p:sp>
            <p:nvSpPr>
              <p:cNvPr id="19497" name="Text Box 20"/>
              <p:cNvSpPr txBox="1"/>
              <p:nvPr/>
            </p:nvSpPr>
            <p:spPr>
              <a:xfrm>
                <a:off x="2352" y="1584"/>
                <a:ext cx="336" cy="1329"/>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 </a:t>
                </a:r>
              </a:p>
              <a:p>
                <a:pPr marL="0" lvl="0" indent="0" eaLnBrk="1" hangingPunct="1">
                  <a:spcBef>
                    <a:spcPct val="50000"/>
                  </a:spcBef>
                  <a:buClrTx/>
                  <a:buSzPct val="100000"/>
                  <a:buFont typeface="Arial" panose="020B0604020202020204" pitchFamily="34" charset="0"/>
                  <a:buNone/>
                </a:pPr>
                <a:r>
                  <a:rPr lang="en-US" altLang="zh-CN" sz="1800" b="0" dirty="0"/>
                  <a:t> </a:t>
                </a:r>
              </a:p>
              <a:p>
                <a:pPr marL="0" lvl="0" indent="0" eaLnBrk="1" hangingPunct="1">
                  <a:spcBef>
                    <a:spcPct val="50000"/>
                  </a:spcBef>
                  <a:buClrTx/>
                  <a:buSzPct val="100000"/>
                  <a:buFont typeface="Arial" panose="020B0604020202020204" pitchFamily="34" charset="0"/>
                  <a:buNone/>
                </a:pPr>
                <a:endParaRPr lang="en-US" altLang="zh-CN" sz="1800" b="0" dirty="0"/>
              </a:p>
              <a:p>
                <a:pPr marL="0" lvl="0" indent="0" eaLnBrk="1" hangingPunct="1">
                  <a:spcBef>
                    <a:spcPct val="50000"/>
                  </a:spcBef>
                  <a:buClrTx/>
                  <a:buSzPct val="100000"/>
                  <a:buFont typeface="Arial" panose="020B0604020202020204" pitchFamily="34" charset="0"/>
                  <a:buNone/>
                </a:pPr>
                <a:endParaRPr lang="en-US" altLang="zh-CN" sz="1800" b="0" dirty="0"/>
              </a:p>
            </p:txBody>
          </p:sp>
          <p:sp>
            <p:nvSpPr>
              <p:cNvPr id="19498" name="Line 21"/>
              <p:cNvSpPr/>
              <p:nvPr/>
            </p:nvSpPr>
            <p:spPr>
              <a:xfrm>
                <a:off x="2352" y="1920"/>
                <a:ext cx="336" cy="0"/>
              </a:xfrm>
              <a:prstGeom prst="line">
                <a:avLst/>
              </a:prstGeom>
              <a:ln w="9525" cap="flat" cmpd="sng">
                <a:solidFill>
                  <a:schemeClr val="tx1"/>
                </a:solidFill>
                <a:prstDash val="solid"/>
                <a:headEnd type="none" w="med" len="med"/>
                <a:tailEnd type="none" w="med" len="med"/>
              </a:ln>
            </p:spPr>
          </p:sp>
          <p:sp>
            <p:nvSpPr>
              <p:cNvPr id="19499" name="Line 22"/>
              <p:cNvSpPr/>
              <p:nvPr/>
            </p:nvSpPr>
            <p:spPr>
              <a:xfrm>
                <a:off x="2352" y="2256"/>
                <a:ext cx="336" cy="0"/>
              </a:xfrm>
              <a:prstGeom prst="line">
                <a:avLst/>
              </a:prstGeom>
              <a:ln w="9525" cap="flat" cmpd="sng">
                <a:solidFill>
                  <a:schemeClr val="tx1"/>
                </a:solidFill>
                <a:prstDash val="solid"/>
                <a:headEnd type="none" w="med" len="med"/>
                <a:tailEnd type="none" w="med" len="med"/>
              </a:ln>
            </p:spPr>
          </p:sp>
          <p:sp>
            <p:nvSpPr>
              <p:cNvPr id="19500" name="Line 23"/>
              <p:cNvSpPr/>
              <p:nvPr/>
            </p:nvSpPr>
            <p:spPr>
              <a:xfrm>
                <a:off x="2352" y="2592"/>
                <a:ext cx="336" cy="0"/>
              </a:xfrm>
              <a:prstGeom prst="line">
                <a:avLst/>
              </a:prstGeom>
              <a:ln w="9525" cap="flat" cmpd="sng">
                <a:solidFill>
                  <a:schemeClr val="tx1"/>
                </a:solidFill>
                <a:prstDash val="solid"/>
                <a:headEnd type="none" w="med" len="med"/>
                <a:tailEnd type="none" w="med" len="med"/>
              </a:ln>
            </p:spPr>
          </p:sp>
        </p:grpSp>
        <p:sp>
          <p:nvSpPr>
            <p:cNvPr id="19496" name="Text Box 24"/>
            <p:cNvSpPr txBox="1"/>
            <p:nvPr/>
          </p:nvSpPr>
          <p:spPr>
            <a:xfrm>
              <a:off x="2304" y="2880"/>
              <a:ext cx="576"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stack</a:t>
              </a:r>
            </a:p>
          </p:txBody>
        </p:sp>
      </p:grpSp>
      <p:grpSp>
        <p:nvGrpSpPr>
          <p:cNvPr id="5" name="组合 41"/>
          <p:cNvGrpSpPr/>
          <p:nvPr/>
        </p:nvGrpSpPr>
        <p:grpSpPr>
          <a:xfrm>
            <a:off x="1646238" y="4103688"/>
            <a:ext cx="2116137" cy="369887"/>
            <a:chOff x="2231740" y="3155395"/>
            <a:chExt cx="2114850" cy="369332"/>
          </a:xfrm>
        </p:grpSpPr>
        <p:sp>
          <p:nvSpPr>
            <p:cNvPr id="19493" name="Text Box 20"/>
            <p:cNvSpPr txBox="1"/>
            <p:nvPr/>
          </p:nvSpPr>
          <p:spPr>
            <a:xfrm>
              <a:off x="2917540" y="3155395"/>
              <a:ext cx="1429050" cy="36933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Top</a:t>
              </a:r>
            </a:p>
          </p:txBody>
        </p:sp>
        <p:sp>
          <p:nvSpPr>
            <p:cNvPr id="19494" name="Line 21"/>
            <p:cNvSpPr/>
            <p:nvPr/>
          </p:nvSpPr>
          <p:spPr>
            <a:xfrm>
              <a:off x="2231740" y="3383995"/>
              <a:ext cx="762000" cy="0"/>
            </a:xfrm>
            <a:prstGeom prst="line">
              <a:avLst/>
            </a:prstGeom>
            <a:ln w="9525" cap="flat" cmpd="sng">
              <a:solidFill>
                <a:schemeClr val="tx1"/>
              </a:solidFill>
              <a:prstDash val="solid"/>
              <a:headEnd type="none" w="med" len="med"/>
              <a:tailEnd type="triangle" w="med" len="med"/>
            </a:ln>
          </p:spPr>
        </p:sp>
      </p:grpSp>
      <p:sp>
        <p:nvSpPr>
          <p:cNvPr id="51" name="Text Box 4"/>
          <p:cNvSpPr txBox="1"/>
          <p:nvPr/>
        </p:nvSpPr>
        <p:spPr>
          <a:xfrm>
            <a:off x="7239000" y="2743200"/>
            <a:ext cx="1066800"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solidFill>
                  <a:srgbClr val="FF0000"/>
                </a:solidFill>
                <a:uFillTx/>
              </a:rPr>
              <a:t>= i</a:t>
            </a:r>
          </a:p>
        </p:txBody>
      </p:sp>
      <p:grpSp>
        <p:nvGrpSpPr>
          <p:cNvPr id="6" name="Group 5"/>
          <p:cNvGrpSpPr/>
          <p:nvPr/>
        </p:nvGrpSpPr>
        <p:grpSpPr>
          <a:xfrm>
            <a:off x="6019800" y="4329118"/>
            <a:ext cx="2316163" cy="457200"/>
            <a:chOff x="3792" y="2727"/>
            <a:chExt cx="1459" cy="288"/>
          </a:xfrm>
        </p:grpSpPr>
        <p:sp>
          <p:nvSpPr>
            <p:cNvPr id="19490" name="Text Box 6"/>
            <p:cNvSpPr txBox="1"/>
            <p:nvPr/>
          </p:nvSpPr>
          <p:spPr>
            <a:xfrm>
              <a:off x="4224" y="2736"/>
              <a:ext cx="768" cy="23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smtClean="0"/>
                <a:t>Top</a:t>
              </a:r>
              <a:r>
                <a:rPr lang="zh-CN" altLang="en-US" sz="1800" b="0" dirty="0" smtClean="0"/>
                <a:t>初值</a:t>
              </a:r>
              <a:endParaRPr lang="en-US" altLang="zh-CN" sz="1800" b="0" dirty="0"/>
            </a:p>
          </p:txBody>
        </p:sp>
        <p:sp>
          <p:nvSpPr>
            <p:cNvPr id="19491" name="Line 7"/>
            <p:cNvSpPr/>
            <p:nvPr/>
          </p:nvSpPr>
          <p:spPr>
            <a:xfrm>
              <a:off x="3792" y="2880"/>
              <a:ext cx="480" cy="0"/>
            </a:xfrm>
            <a:prstGeom prst="line">
              <a:avLst/>
            </a:prstGeom>
            <a:ln w="9525" cap="flat" cmpd="sng">
              <a:solidFill>
                <a:schemeClr val="tx1"/>
              </a:solidFill>
              <a:prstDash val="solid"/>
              <a:headEnd type="none" w="med" len="med"/>
              <a:tailEnd type="triangle" w="med" len="med"/>
            </a:ln>
          </p:spPr>
        </p:sp>
        <p:sp>
          <p:nvSpPr>
            <p:cNvPr id="19492" name="Text Box 8"/>
            <p:cNvSpPr txBox="1"/>
            <p:nvPr/>
          </p:nvSpPr>
          <p:spPr>
            <a:xfrm>
              <a:off x="4723" y="2727"/>
              <a:ext cx="528"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 0</a:t>
              </a:r>
            </a:p>
          </p:txBody>
        </p:sp>
      </p:grpSp>
      <p:grpSp>
        <p:nvGrpSpPr>
          <p:cNvPr id="7" name="Group 11"/>
          <p:cNvGrpSpPr/>
          <p:nvPr/>
        </p:nvGrpSpPr>
        <p:grpSpPr>
          <a:xfrm>
            <a:off x="4572000" y="2057400"/>
            <a:ext cx="2971800" cy="2795588"/>
            <a:chOff x="2880" y="1296"/>
            <a:chExt cx="1872" cy="1761"/>
          </a:xfrm>
        </p:grpSpPr>
        <p:grpSp>
          <p:nvGrpSpPr>
            <p:cNvPr id="19478" name="Group 12"/>
            <p:cNvGrpSpPr/>
            <p:nvPr/>
          </p:nvGrpSpPr>
          <p:grpSpPr>
            <a:xfrm>
              <a:off x="3408" y="1392"/>
              <a:ext cx="480" cy="1665"/>
              <a:chOff x="1680" y="2112"/>
              <a:chExt cx="480" cy="1665"/>
            </a:xfrm>
          </p:grpSpPr>
          <p:sp>
            <p:nvSpPr>
              <p:cNvPr id="19483" name="Line 13"/>
              <p:cNvSpPr/>
              <p:nvPr/>
            </p:nvSpPr>
            <p:spPr>
              <a:xfrm flipV="1">
                <a:off x="1680" y="2112"/>
                <a:ext cx="0" cy="336"/>
              </a:xfrm>
              <a:prstGeom prst="line">
                <a:avLst/>
              </a:prstGeom>
              <a:ln w="9525" cap="flat" cmpd="sng">
                <a:solidFill>
                  <a:schemeClr val="tx1"/>
                </a:solidFill>
                <a:prstDash val="solid"/>
                <a:headEnd type="none" w="med" len="med"/>
                <a:tailEnd type="none" w="med" len="med"/>
              </a:ln>
            </p:spPr>
          </p:sp>
          <p:sp>
            <p:nvSpPr>
              <p:cNvPr id="19484" name="Line 14"/>
              <p:cNvSpPr/>
              <p:nvPr/>
            </p:nvSpPr>
            <p:spPr>
              <a:xfrm flipV="1">
                <a:off x="2160" y="2112"/>
                <a:ext cx="0" cy="336"/>
              </a:xfrm>
              <a:prstGeom prst="line">
                <a:avLst/>
              </a:prstGeom>
              <a:ln w="9525" cap="flat" cmpd="sng">
                <a:solidFill>
                  <a:schemeClr val="tx1"/>
                </a:solidFill>
                <a:prstDash val="solid"/>
                <a:headEnd type="none" w="med" len="med"/>
                <a:tailEnd type="none" w="med" len="med"/>
              </a:ln>
            </p:spPr>
          </p:sp>
          <p:sp>
            <p:nvSpPr>
              <p:cNvPr id="19485" name="Text Box 15"/>
              <p:cNvSpPr txBox="1"/>
              <p:nvPr/>
            </p:nvSpPr>
            <p:spPr>
              <a:xfrm>
                <a:off x="1680" y="2448"/>
                <a:ext cx="480" cy="1329"/>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a</a:t>
                </a:r>
                <a:r>
                  <a:rPr lang="en-US" altLang="zh-CN" sz="1800" b="0" baseline="-25000" dirty="0"/>
                  <a:t>m</a:t>
                </a:r>
              </a:p>
              <a:p>
                <a:pPr marL="0" lvl="0" indent="0" eaLnBrk="1" hangingPunct="1">
                  <a:spcBef>
                    <a:spcPct val="50000"/>
                  </a:spcBef>
                  <a:buClrTx/>
                  <a:buSzPct val="100000"/>
                  <a:buFont typeface="Arial" panose="020B0604020202020204" pitchFamily="34" charset="0"/>
                  <a:buNone/>
                </a:pPr>
                <a:r>
                  <a:rPr lang="en-US" altLang="zh-CN" sz="1800" b="0" dirty="0"/>
                  <a:t>……</a:t>
                </a:r>
              </a:p>
              <a:p>
                <a:pPr marL="0" lvl="0" indent="0" eaLnBrk="1" hangingPunct="1">
                  <a:spcBef>
                    <a:spcPct val="50000"/>
                  </a:spcBef>
                  <a:buClrTx/>
                  <a:buSzPct val="100000"/>
                  <a:buFont typeface="Arial" panose="020B0604020202020204" pitchFamily="34" charset="0"/>
                  <a:buNone/>
                </a:pPr>
                <a:endParaRPr lang="en-US" altLang="zh-CN" sz="1800" b="0" dirty="0"/>
              </a:p>
              <a:p>
                <a:pPr marL="0" lvl="0" indent="0" eaLnBrk="1" hangingPunct="1">
                  <a:spcBef>
                    <a:spcPct val="50000"/>
                  </a:spcBef>
                  <a:buClrTx/>
                  <a:buSzPct val="100000"/>
                  <a:buFont typeface="Arial" panose="020B0604020202020204" pitchFamily="34" charset="0"/>
                  <a:buNone/>
                </a:pPr>
                <a:r>
                  <a:rPr lang="en-US" altLang="zh-CN" sz="1800" b="0" dirty="0"/>
                  <a:t>a</a:t>
                </a:r>
                <a:r>
                  <a:rPr lang="en-US" altLang="zh-CN" sz="1800" b="0" baseline="-25000" dirty="0"/>
                  <a:t>2</a:t>
                </a:r>
                <a:endParaRPr lang="en-US" altLang="zh-CN" sz="1800" b="0" dirty="0"/>
              </a:p>
              <a:p>
                <a:pPr marL="0" lvl="0" indent="0" eaLnBrk="1" hangingPunct="1">
                  <a:spcBef>
                    <a:spcPct val="50000"/>
                  </a:spcBef>
                  <a:buClrTx/>
                  <a:buSzPct val="100000"/>
                  <a:buFont typeface="Arial" panose="020B0604020202020204" pitchFamily="34" charset="0"/>
                  <a:buNone/>
                </a:pPr>
                <a:r>
                  <a:rPr lang="en-US" altLang="zh-CN" sz="1800" b="0" dirty="0"/>
                  <a:t>a</a:t>
                </a:r>
                <a:r>
                  <a:rPr lang="en-US" altLang="zh-CN" sz="1800" b="0" baseline="-25000" dirty="0"/>
                  <a:t>1</a:t>
                </a:r>
              </a:p>
            </p:txBody>
          </p:sp>
          <p:sp>
            <p:nvSpPr>
              <p:cNvPr id="19486" name="Line 16"/>
              <p:cNvSpPr/>
              <p:nvPr/>
            </p:nvSpPr>
            <p:spPr>
              <a:xfrm>
                <a:off x="1680" y="3456"/>
                <a:ext cx="480" cy="0"/>
              </a:xfrm>
              <a:prstGeom prst="line">
                <a:avLst/>
              </a:prstGeom>
              <a:ln w="9525" cap="flat" cmpd="sng">
                <a:solidFill>
                  <a:schemeClr val="tx1"/>
                </a:solidFill>
                <a:prstDash val="solid"/>
                <a:headEnd type="none" w="med" len="med"/>
                <a:tailEnd type="none" w="med" len="med"/>
              </a:ln>
            </p:spPr>
          </p:sp>
          <p:sp>
            <p:nvSpPr>
              <p:cNvPr id="19487" name="Line 17"/>
              <p:cNvSpPr/>
              <p:nvPr/>
            </p:nvSpPr>
            <p:spPr>
              <a:xfrm>
                <a:off x="1680" y="3120"/>
                <a:ext cx="480" cy="0"/>
              </a:xfrm>
              <a:prstGeom prst="line">
                <a:avLst/>
              </a:prstGeom>
              <a:ln w="9525" cap="flat" cmpd="sng">
                <a:solidFill>
                  <a:schemeClr val="tx1"/>
                </a:solidFill>
                <a:prstDash val="solid"/>
                <a:headEnd type="none" w="med" len="med"/>
                <a:tailEnd type="none" w="med" len="med"/>
              </a:ln>
            </p:spPr>
          </p:sp>
          <p:sp>
            <p:nvSpPr>
              <p:cNvPr id="19488" name="Line 18"/>
              <p:cNvSpPr/>
              <p:nvPr/>
            </p:nvSpPr>
            <p:spPr>
              <a:xfrm>
                <a:off x="1680" y="2784"/>
                <a:ext cx="480" cy="0"/>
              </a:xfrm>
              <a:prstGeom prst="line">
                <a:avLst/>
              </a:prstGeom>
              <a:ln w="9525" cap="flat" cmpd="sng">
                <a:solidFill>
                  <a:schemeClr val="tx1"/>
                </a:solidFill>
                <a:prstDash val="solid"/>
                <a:headEnd type="none" w="med" len="med"/>
                <a:tailEnd type="none" w="med" len="med"/>
              </a:ln>
            </p:spPr>
          </p:sp>
          <p:sp>
            <p:nvSpPr>
              <p:cNvPr id="19489" name="Text Box 19"/>
              <p:cNvSpPr txBox="1"/>
              <p:nvPr/>
            </p:nvSpPr>
            <p:spPr>
              <a:xfrm>
                <a:off x="1680" y="2160"/>
                <a:ext cx="480"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a:t>
                </a:r>
              </a:p>
            </p:txBody>
          </p:sp>
        </p:grpSp>
        <p:sp>
          <p:nvSpPr>
            <p:cNvPr id="19479" name="Text Box 20"/>
            <p:cNvSpPr txBox="1"/>
            <p:nvPr/>
          </p:nvSpPr>
          <p:spPr>
            <a:xfrm>
              <a:off x="4272" y="1728"/>
              <a:ext cx="480" cy="23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solidFill>
                    <a:srgbClr val="FF0000"/>
                  </a:solidFill>
                  <a:uFillTx/>
                </a:rPr>
                <a:t>top</a:t>
              </a:r>
            </a:p>
          </p:txBody>
        </p:sp>
        <p:sp>
          <p:nvSpPr>
            <p:cNvPr id="19480" name="Line 21"/>
            <p:cNvSpPr/>
            <p:nvPr/>
          </p:nvSpPr>
          <p:spPr>
            <a:xfrm>
              <a:off x="3840" y="1872"/>
              <a:ext cx="480" cy="0"/>
            </a:xfrm>
            <a:prstGeom prst="line">
              <a:avLst/>
            </a:prstGeom>
            <a:ln w="9525" cap="flat" cmpd="sng">
              <a:solidFill>
                <a:schemeClr val="tx1"/>
              </a:solidFill>
              <a:prstDash val="solid"/>
              <a:headEnd type="none" w="med" len="med"/>
              <a:tailEnd type="triangle" w="med" len="med"/>
            </a:ln>
          </p:spPr>
        </p:sp>
        <p:sp>
          <p:nvSpPr>
            <p:cNvPr id="19481" name="Text Box 22"/>
            <p:cNvSpPr txBox="1"/>
            <p:nvPr/>
          </p:nvSpPr>
          <p:spPr>
            <a:xfrm>
              <a:off x="2908" y="1706"/>
              <a:ext cx="480" cy="128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50000"/>
                </a:spcBef>
                <a:buClrTx/>
                <a:buSzPct val="100000"/>
                <a:buFont typeface="Arial" panose="020B0604020202020204" pitchFamily="34" charset="0"/>
                <a:buNone/>
              </a:pPr>
              <a:r>
                <a:rPr lang="en-US" altLang="zh-CN" sz="1800" b="0" dirty="0"/>
                <a:t>i</a:t>
              </a:r>
            </a:p>
            <a:p>
              <a:pPr marL="0" lvl="0" indent="0" algn="r" eaLnBrk="1" hangingPunct="1">
                <a:spcBef>
                  <a:spcPct val="50000"/>
                </a:spcBef>
                <a:buClrTx/>
                <a:buSzPct val="100000"/>
                <a:buFont typeface="Arial" panose="020B0604020202020204" pitchFamily="34" charset="0"/>
                <a:buNone/>
              </a:pPr>
              <a:r>
                <a:rPr lang="en-US" altLang="zh-CN" sz="1800" b="0" dirty="0"/>
                <a:t>……</a:t>
              </a:r>
            </a:p>
            <a:p>
              <a:pPr marL="0" lvl="0" indent="0" algn="r" eaLnBrk="1" hangingPunct="1">
                <a:spcBef>
                  <a:spcPct val="50000"/>
                </a:spcBef>
                <a:buClrTx/>
                <a:buSzPct val="100000"/>
                <a:buFont typeface="Arial" panose="020B0604020202020204" pitchFamily="34" charset="0"/>
                <a:buNone/>
              </a:pPr>
              <a:endParaRPr lang="en-US" altLang="zh-CN" sz="1800" b="0" dirty="0"/>
            </a:p>
            <a:p>
              <a:pPr marL="0" lvl="0" indent="0" algn="r" eaLnBrk="1" hangingPunct="1">
                <a:spcBef>
                  <a:spcPct val="50000"/>
                </a:spcBef>
                <a:buClrTx/>
                <a:buSzPct val="100000"/>
                <a:buFont typeface="Arial" panose="020B0604020202020204" pitchFamily="34" charset="0"/>
                <a:buNone/>
              </a:pPr>
              <a:r>
                <a:rPr lang="en-US" altLang="zh-CN" sz="1800" b="0" dirty="0"/>
                <a:t>1</a:t>
              </a:r>
            </a:p>
            <a:p>
              <a:pPr marL="0" lvl="0" indent="0" algn="r" eaLnBrk="1" hangingPunct="1">
                <a:spcBef>
                  <a:spcPct val="50000"/>
                </a:spcBef>
                <a:buClrTx/>
                <a:buSzPct val="100000"/>
                <a:buFont typeface="Arial" panose="020B0604020202020204" pitchFamily="34" charset="0"/>
                <a:buNone/>
              </a:pPr>
              <a:r>
                <a:rPr lang="en-US" altLang="zh-CN" sz="1800" b="0" dirty="0"/>
                <a:t>0</a:t>
              </a:r>
              <a:endParaRPr lang="en-US" altLang="zh-CN" sz="1800" b="0" baseline="-25000" dirty="0"/>
            </a:p>
          </p:txBody>
        </p:sp>
        <p:sp>
          <p:nvSpPr>
            <p:cNvPr id="19482" name="Text Box 23"/>
            <p:cNvSpPr txBox="1"/>
            <p:nvPr/>
          </p:nvSpPr>
          <p:spPr>
            <a:xfrm>
              <a:off x="2880" y="1296"/>
              <a:ext cx="576"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index</a:t>
              </a:r>
            </a:p>
          </p:txBody>
        </p:sp>
      </p:grpSp>
      <p:grpSp>
        <p:nvGrpSpPr>
          <p:cNvPr id="9" name="Group 28"/>
          <p:cNvGrpSpPr/>
          <p:nvPr/>
        </p:nvGrpSpPr>
        <p:grpSpPr>
          <a:xfrm>
            <a:off x="6019800" y="2349500"/>
            <a:ext cx="2216150" cy="469900"/>
            <a:chOff x="3792" y="1480"/>
            <a:chExt cx="1396" cy="296"/>
          </a:xfrm>
        </p:grpSpPr>
        <p:sp>
          <p:nvSpPr>
            <p:cNvPr id="19475" name="Text Box 29"/>
            <p:cNvSpPr txBox="1"/>
            <p:nvPr/>
          </p:nvSpPr>
          <p:spPr>
            <a:xfrm>
              <a:off x="4224" y="1488"/>
              <a:ext cx="768"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top</a:t>
              </a:r>
            </a:p>
          </p:txBody>
        </p:sp>
        <p:sp>
          <p:nvSpPr>
            <p:cNvPr id="19476" name="Line 30"/>
            <p:cNvSpPr/>
            <p:nvPr/>
          </p:nvSpPr>
          <p:spPr>
            <a:xfrm>
              <a:off x="3792" y="1632"/>
              <a:ext cx="480" cy="0"/>
            </a:xfrm>
            <a:prstGeom prst="line">
              <a:avLst/>
            </a:prstGeom>
            <a:ln w="9525" cap="flat" cmpd="sng">
              <a:solidFill>
                <a:schemeClr val="tx1"/>
              </a:solidFill>
              <a:prstDash val="solid"/>
              <a:headEnd type="none" w="med" len="med"/>
              <a:tailEnd type="triangle" w="med" len="med"/>
            </a:ln>
          </p:spPr>
        </p:sp>
        <p:sp>
          <p:nvSpPr>
            <p:cNvPr id="19477" name="Text Box 31"/>
            <p:cNvSpPr txBox="1"/>
            <p:nvPr/>
          </p:nvSpPr>
          <p:spPr>
            <a:xfrm>
              <a:off x="4468" y="1480"/>
              <a:ext cx="720"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 i+1</a:t>
              </a:r>
            </a:p>
          </p:txBody>
        </p:sp>
      </p:grpSp>
      <p:grpSp>
        <p:nvGrpSpPr>
          <p:cNvPr id="10" name="组合 79"/>
          <p:cNvGrpSpPr/>
          <p:nvPr/>
        </p:nvGrpSpPr>
        <p:grpSpPr>
          <a:xfrm>
            <a:off x="1016000" y="3338513"/>
            <a:ext cx="533400" cy="996950"/>
            <a:chOff x="1016605" y="3338990"/>
            <a:chExt cx="533400" cy="997260"/>
          </a:xfrm>
        </p:grpSpPr>
        <p:sp>
          <p:nvSpPr>
            <p:cNvPr id="19473" name="Text Box 25"/>
            <p:cNvSpPr txBox="1"/>
            <p:nvPr/>
          </p:nvSpPr>
          <p:spPr>
            <a:xfrm>
              <a:off x="1016605" y="3879050"/>
              <a:ext cx="533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C</a:t>
              </a:r>
            </a:p>
          </p:txBody>
        </p:sp>
        <p:sp>
          <p:nvSpPr>
            <p:cNvPr id="19474" name="Text Box 25"/>
            <p:cNvSpPr txBox="1"/>
            <p:nvPr/>
          </p:nvSpPr>
          <p:spPr>
            <a:xfrm>
              <a:off x="1016605" y="3338990"/>
              <a:ext cx="533400" cy="36933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A</a:t>
              </a:r>
            </a:p>
          </p:txBody>
        </p:sp>
      </p:grpSp>
      <p:grpSp>
        <p:nvGrpSpPr>
          <p:cNvPr id="11" name="Group 5"/>
          <p:cNvGrpSpPr/>
          <p:nvPr/>
        </p:nvGrpSpPr>
        <p:grpSpPr>
          <a:xfrm>
            <a:off x="5967413" y="4860931"/>
            <a:ext cx="2386012" cy="376238"/>
            <a:chOff x="3792" y="2731"/>
            <a:chExt cx="1503" cy="237"/>
          </a:xfrm>
        </p:grpSpPr>
        <p:sp>
          <p:nvSpPr>
            <p:cNvPr id="19470" name="Text Box 6"/>
            <p:cNvSpPr txBox="1"/>
            <p:nvPr/>
          </p:nvSpPr>
          <p:spPr>
            <a:xfrm>
              <a:off x="4224" y="2736"/>
              <a:ext cx="768" cy="23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smtClean="0">
                  <a:solidFill>
                    <a:srgbClr val="FF0000"/>
                  </a:solidFill>
                  <a:uFillTx/>
                </a:rPr>
                <a:t>Top</a:t>
              </a:r>
              <a:r>
                <a:rPr lang="zh-CN" altLang="en-US" sz="1800" b="0" dirty="0" smtClean="0">
                  <a:solidFill>
                    <a:srgbClr val="FF0000"/>
                  </a:solidFill>
                  <a:uFillTx/>
                </a:rPr>
                <a:t>初值</a:t>
              </a:r>
              <a:endParaRPr lang="en-US" altLang="zh-CN" sz="1800" b="0" dirty="0">
                <a:solidFill>
                  <a:srgbClr val="FF0000"/>
                </a:solidFill>
                <a:uFillTx/>
              </a:endParaRPr>
            </a:p>
          </p:txBody>
        </p:sp>
        <p:sp>
          <p:nvSpPr>
            <p:cNvPr id="19471" name="Line 7"/>
            <p:cNvSpPr/>
            <p:nvPr/>
          </p:nvSpPr>
          <p:spPr>
            <a:xfrm>
              <a:off x="3792" y="2880"/>
              <a:ext cx="480" cy="0"/>
            </a:xfrm>
            <a:prstGeom prst="line">
              <a:avLst/>
            </a:prstGeom>
            <a:ln w="9525" cap="flat" cmpd="sng">
              <a:solidFill>
                <a:schemeClr val="tx1"/>
              </a:solidFill>
              <a:prstDash val="solid"/>
              <a:headEnd type="none" w="med" len="med"/>
              <a:tailEnd type="triangle" w="med" len="med"/>
            </a:ln>
          </p:spPr>
        </p:sp>
        <p:sp>
          <p:nvSpPr>
            <p:cNvPr id="19472" name="Text Box 8"/>
            <p:cNvSpPr txBox="1"/>
            <p:nvPr/>
          </p:nvSpPr>
          <p:spPr>
            <a:xfrm>
              <a:off x="4767" y="2731"/>
              <a:ext cx="528" cy="23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solidFill>
                    <a:srgbClr val="FF0000"/>
                  </a:solidFill>
                  <a:uFillTx/>
                </a:rPr>
                <a:t>= -1</a:t>
              </a:r>
            </a:p>
          </p:txBody>
        </p:sp>
      </p:grpSp>
      <p:sp>
        <p:nvSpPr>
          <p:cNvPr id="4" name="文本框 3"/>
          <p:cNvSpPr txBox="1"/>
          <p:nvPr/>
        </p:nvSpPr>
        <p:spPr>
          <a:xfrm>
            <a:off x="5359400" y="5554980"/>
            <a:ext cx="3569970" cy="706755"/>
          </a:xfrm>
          <a:prstGeom prst="rect">
            <a:avLst/>
          </a:prstGeom>
          <a:noFill/>
        </p:spPr>
        <p:txBody>
          <a:bodyPr wrap="square" rtlCol="0">
            <a:spAutoFit/>
          </a:bodyPr>
          <a:lstStyle/>
          <a:p>
            <a:r>
              <a:rPr lang="zh-CN" altLang="en-US" sz="4000">
                <a:solidFill>
                  <a:srgbClr val="FF0000"/>
                </a:solidFill>
                <a:uFillTx/>
              </a:rPr>
              <a:t>栈空？栈满？</a:t>
            </a:r>
          </a:p>
        </p:txBody>
      </p:sp>
      <p:sp>
        <p:nvSpPr>
          <p:cNvPr id="2" name="文本框 1"/>
          <p:cNvSpPr txBox="1"/>
          <p:nvPr/>
        </p:nvSpPr>
        <p:spPr>
          <a:xfrm>
            <a:off x="5202043" y="458802"/>
            <a:ext cx="3420228" cy="369332"/>
          </a:xfrm>
          <a:prstGeom prst="rect">
            <a:avLst/>
          </a:prstGeom>
          <a:noFill/>
        </p:spPr>
        <p:txBody>
          <a:bodyPr wrap="square" rtlCol="0">
            <a:spAutoFit/>
          </a:bodyPr>
          <a:lstStyle/>
          <a:p>
            <a:r>
              <a:rPr lang="zh-CN" altLang="en-US" dirty="0" smtClean="0">
                <a:solidFill>
                  <a:srgbClr val="FF0000"/>
                </a:solidFill>
              </a:rPr>
              <a:t>实际栈顶元素</a:t>
            </a:r>
            <a:endParaRPr lang="zh-CN" altLang="en-US" dirty="0"/>
          </a:p>
        </p:txBody>
      </p:sp>
      <p:sp>
        <p:nvSpPr>
          <p:cNvPr id="8" name="矩形 7"/>
          <p:cNvSpPr/>
          <p:nvPr/>
        </p:nvSpPr>
        <p:spPr>
          <a:xfrm>
            <a:off x="5202043" y="840834"/>
            <a:ext cx="2262158" cy="369332"/>
          </a:xfrm>
          <a:prstGeom prst="rect">
            <a:avLst/>
          </a:prstGeom>
        </p:spPr>
        <p:txBody>
          <a:bodyPr wrap="none">
            <a:spAutoFit/>
          </a:bodyPr>
          <a:lstStyle/>
          <a:p>
            <a:r>
              <a:rPr lang="zh-CN" altLang="en-US" dirty="0"/>
              <a:t>下</a:t>
            </a:r>
            <a:r>
              <a:rPr lang="zh-CN" altLang="en-US" dirty="0" smtClean="0"/>
              <a:t>一</a:t>
            </a:r>
            <a:r>
              <a:rPr lang="zh-CN" altLang="en-US" dirty="0"/>
              <a:t>个</a:t>
            </a:r>
            <a:r>
              <a:rPr lang="zh-CN" altLang="en-US" dirty="0" smtClean="0"/>
              <a:t>元素存放位置</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9507"/>
                                        </p:tgtEl>
                                        <p:attrNameLst>
                                          <p:attrName>style.visibility</p:attrName>
                                        </p:attrNameLst>
                                      </p:cBhvr>
                                      <p:to>
                                        <p:strVal val="visible"/>
                                      </p:to>
                                    </p:set>
                                    <p:anim calcmode="lin" valueType="num">
                                      <p:cBhvr additive="base">
                                        <p:cTn id="7" dur="500" fill="hold"/>
                                        <p:tgtEl>
                                          <p:spTgt spid="149507"/>
                                        </p:tgtEl>
                                        <p:attrNameLst>
                                          <p:attrName>ppt_x</p:attrName>
                                        </p:attrNameLst>
                                      </p:cBhvr>
                                      <p:tavLst>
                                        <p:tav tm="0">
                                          <p:val>
                                            <p:strVal val="0-#ppt_w/2"/>
                                          </p:val>
                                        </p:tav>
                                        <p:tav tm="100000">
                                          <p:val>
                                            <p:strVal val="#ppt_x"/>
                                          </p:val>
                                        </p:tav>
                                      </p:tavLst>
                                    </p:anim>
                                    <p:anim calcmode="lin" valueType="num">
                                      <p:cBhvr additive="base">
                                        <p:cTn id="8" dur="500" fill="hold"/>
                                        <p:tgtEl>
                                          <p:spTgt spid="14950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9513"/>
                                        </p:tgtEl>
                                        <p:attrNameLst>
                                          <p:attrName>style.visibility</p:attrName>
                                        </p:attrNameLst>
                                      </p:cBhvr>
                                      <p:to>
                                        <p:strVal val="visible"/>
                                      </p:to>
                                    </p:set>
                                    <p:anim calcmode="lin" valueType="num">
                                      <p:cBhvr additive="base">
                                        <p:cTn id="13" dur="500" fill="hold"/>
                                        <p:tgtEl>
                                          <p:spTgt spid="149513"/>
                                        </p:tgtEl>
                                        <p:attrNameLst>
                                          <p:attrName>ppt_x</p:attrName>
                                        </p:attrNameLst>
                                      </p:cBhvr>
                                      <p:tavLst>
                                        <p:tav tm="0">
                                          <p:val>
                                            <p:strVal val="0-#ppt_w/2"/>
                                          </p:val>
                                        </p:tav>
                                        <p:tav tm="100000">
                                          <p:val>
                                            <p:strVal val="#ppt_x"/>
                                          </p:val>
                                        </p:tav>
                                      </p:tavLst>
                                    </p:anim>
                                    <p:anim calcmode="lin" valueType="num">
                                      <p:cBhvr additive="base">
                                        <p:cTn id="14" dur="500" fill="hold"/>
                                        <p:tgtEl>
                                          <p:spTgt spid="14951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3" presetClass="entr" presetSubtype="16"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plus(in)">
                                      <p:cBhvr>
                                        <p:cTn id="19" dur="2000"/>
                                        <p:tgtEl>
                                          <p:spTgt spid="3"/>
                                        </p:tgtEl>
                                      </p:cBhvr>
                                    </p:animEffect>
                                  </p:childTnLst>
                                </p:cTn>
                              </p:par>
                            </p:childTnLst>
                          </p:cTn>
                        </p:par>
                        <p:par>
                          <p:cTn id="20" fill="hold">
                            <p:stCondLst>
                              <p:cond delay="2000"/>
                            </p:stCondLst>
                            <p:childTnLst>
                              <p:par>
                                <p:cTn id="21" presetID="13" presetClass="entr" presetSubtype="16"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plus(in)">
                                      <p:cBhvr>
                                        <p:cTn id="23" dur="20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3" presetClass="entr" presetSubtype="16"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plus(in)">
                                      <p:cBhvr>
                                        <p:cTn id="28" dur="20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64" presetClass="path" presetSubtype="0" accel="50000" decel="50000" fill="hold" nodeType="clickEffect">
                                  <p:stCondLst>
                                    <p:cond delay="0"/>
                                  </p:stCondLst>
                                  <p:childTnLst>
                                    <p:animMotion origin="layout" path="M 4.72222E-6 4.44444E-6 L 4.72222E-6 -0.08588 " pathEditMode="relative" rAng="0" ptsTypes="AA">
                                      <p:cBhvr>
                                        <p:cTn id="32" dur="2000" fill="hold"/>
                                        <p:tgtEl>
                                          <p:spTgt spid="5"/>
                                        </p:tgtEl>
                                        <p:attrNameLst>
                                          <p:attrName>ppt_x</p:attrName>
                                          <p:attrName>ppt_y</p:attrName>
                                        </p:attrNameLst>
                                      </p:cBhvr>
                                      <p:rCtr x="0" y="-4300"/>
                                    </p:animMotion>
                                  </p:childTnLst>
                                </p:cTn>
                              </p:par>
                            </p:childTnLst>
                          </p:cTn>
                        </p:par>
                      </p:childTnLst>
                    </p:cTn>
                  </p:par>
                  <p:par>
                    <p:cTn id="33" fill="hold">
                      <p:stCondLst>
                        <p:cond delay="indefinite"/>
                      </p:stCondLst>
                      <p:childTnLst>
                        <p:par>
                          <p:cTn id="34" fill="hold">
                            <p:stCondLst>
                              <p:cond delay="0"/>
                            </p:stCondLst>
                            <p:childTnLst>
                              <p:par>
                                <p:cTn id="35" presetID="13" presetClass="entr" presetSubtype="16"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plus(in)">
                                      <p:cBhvr>
                                        <p:cTn id="37" dur="20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additive="base">
                                        <p:cTn id="42" dur="500" fill="hold"/>
                                        <p:tgtEl>
                                          <p:spTgt spid="2"/>
                                        </p:tgtEl>
                                        <p:attrNameLst>
                                          <p:attrName>ppt_x</p:attrName>
                                        </p:attrNameLst>
                                      </p:cBhvr>
                                      <p:tavLst>
                                        <p:tav tm="0">
                                          <p:val>
                                            <p:strVal val="#ppt_x"/>
                                          </p:val>
                                        </p:tav>
                                        <p:tav tm="100000">
                                          <p:val>
                                            <p:strVal val="#ppt_x"/>
                                          </p:val>
                                        </p:tav>
                                      </p:tavLst>
                                    </p:anim>
                                    <p:anim calcmode="lin" valueType="num">
                                      <p:cBhvr additive="base">
                                        <p:cTn id="4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51"/>
                                        </p:tgtEl>
                                        <p:attrNameLst>
                                          <p:attrName>style.visibility</p:attrName>
                                        </p:attrNameLst>
                                      </p:cBhvr>
                                      <p:to>
                                        <p:strVal val="visible"/>
                                      </p:to>
                                    </p:set>
                                    <p:anim calcmode="lin" valueType="num">
                                      <p:cBhvr additive="base">
                                        <p:cTn id="48" dur="500" fill="hold"/>
                                        <p:tgtEl>
                                          <p:spTgt spid="51"/>
                                        </p:tgtEl>
                                        <p:attrNameLst>
                                          <p:attrName>ppt_x</p:attrName>
                                        </p:attrNameLst>
                                      </p:cBhvr>
                                      <p:tavLst>
                                        <p:tav tm="0">
                                          <p:val>
                                            <p:strVal val="1+#ppt_w/2"/>
                                          </p:val>
                                        </p:tav>
                                        <p:tav tm="100000">
                                          <p:val>
                                            <p:strVal val="#ppt_x"/>
                                          </p:val>
                                        </p:tav>
                                      </p:tavLst>
                                    </p:anim>
                                    <p:anim calcmode="lin" valueType="num">
                                      <p:cBhvr additive="base">
                                        <p:cTn id="49"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499"/>
                                          </p:stCondLst>
                                        </p:cTn>
                                        <p:tgtEl>
                                          <p:spTgt spid="11"/>
                                        </p:tgtEl>
                                        <p:attrNameLst>
                                          <p:attrName>style.visibility</p:attrName>
                                        </p:attrNameLst>
                                      </p:cBhvr>
                                      <p:to>
                                        <p:strVal val="visible"/>
                                      </p:to>
                                    </p:set>
                                  </p:childTnLst>
                                  <p:subTnLst>
                                    <p:audio>
                                      <p:cMediaNode>
                                        <p:cTn display="0" masterRel="sameClick">
                                          <p:stCondLst>
                                            <p:cond evt="begin" delay="0">
                                              <p:tn val="52"/>
                                            </p:cond>
                                          </p:stCondLst>
                                          <p:endCondLst>
                                            <p:cond evt="onStopAudio" delay="0">
                                              <p:tgtEl>
                                                <p:sldTgt/>
                                              </p:tgtEl>
                                            </p:cond>
                                          </p:endCondLst>
                                        </p:cTn>
                                        <p:tgtEl>
                                          <p:sndTgt r:embed="rId2" name="camera.wav"/>
                                        </p:tgtEl>
                                      </p:cMediaNode>
                                    </p:audio>
                                  </p:subTnLst>
                                </p:cTn>
                              </p:par>
                            </p:childTnLst>
                          </p:cTn>
                        </p:par>
                      </p:childTnLst>
                    </p:cTn>
                  </p:par>
                  <p:par>
                    <p:cTn id="54" fill="hold">
                      <p:stCondLst>
                        <p:cond delay="indefinite"/>
                      </p:stCondLst>
                      <p:childTnLst>
                        <p:par>
                          <p:cTn id="55" fill="hold">
                            <p:stCondLst>
                              <p:cond delay="0"/>
                            </p:stCondLst>
                            <p:childTnLst>
                              <p:par>
                                <p:cTn id="56" presetID="21" presetClass="entr" presetSubtype="1" fill="hold" grpId="0" nodeType="click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wheel(1)">
                                      <p:cBhvr>
                                        <p:cTn id="58" dur="2000"/>
                                        <p:tgtEl>
                                          <p:spTgt spid="8"/>
                                        </p:tgtEl>
                                      </p:cBhvr>
                                    </p:animEffect>
                                  </p:childTnLst>
                                </p:cTn>
                              </p:par>
                            </p:childTnLst>
                          </p:cTn>
                        </p:par>
                      </p:childTnLst>
                    </p:cTn>
                  </p:par>
                  <p:par>
                    <p:cTn id="59" fill="hold">
                      <p:stCondLst>
                        <p:cond delay="indefinite"/>
                      </p:stCondLst>
                      <p:childTnLst>
                        <p:par>
                          <p:cTn id="60" fill="hold">
                            <p:stCondLst>
                              <p:cond delay="0"/>
                            </p:stCondLst>
                            <p:childTnLst>
                              <p:par>
                                <p:cTn id="61" presetID="13" presetClass="entr" presetSubtype="16" fill="hold" nodeType="clickEffect">
                                  <p:stCondLst>
                                    <p:cond delay="0"/>
                                  </p:stCondLst>
                                  <p:childTnLst>
                                    <p:set>
                                      <p:cBhvr>
                                        <p:cTn id="62" dur="2000" fill="hold">
                                          <p:stCondLst>
                                            <p:cond delay="0"/>
                                          </p:stCondLst>
                                        </p:cTn>
                                        <p:tgtEl>
                                          <p:spTgt spid="9"/>
                                        </p:tgtEl>
                                        <p:attrNameLst>
                                          <p:attrName>style.visibility</p:attrName>
                                        </p:attrNameLst>
                                      </p:cBhvr>
                                      <p:to>
                                        <p:strVal val="visible"/>
                                      </p:to>
                                    </p:set>
                                    <p:animEffect transition="in" filter="plus(in)">
                                      <p:cBhvr>
                                        <p:cTn id="63" dur="2000"/>
                                        <p:tgtEl>
                                          <p:spTgt spid="9"/>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499"/>
                                          </p:stCondLst>
                                        </p:cTn>
                                        <p:tgtEl>
                                          <p:spTgt spid="6"/>
                                        </p:tgtEl>
                                        <p:attrNameLst>
                                          <p:attrName>style.visibility</p:attrName>
                                        </p:attrNameLst>
                                      </p:cBhvr>
                                      <p:to>
                                        <p:strVal val="visible"/>
                                      </p:to>
                                    </p:set>
                                  </p:childTnLst>
                                  <p:subTnLst>
                                    <p:audio>
                                      <p:cMediaNode>
                                        <p:cTn display="0" masterRel="sameClick">
                                          <p:stCondLst>
                                            <p:cond evt="begin" delay="0">
                                              <p:tn val="66"/>
                                            </p:cond>
                                          </p:stCondLst>
                                          <p:endCondLst>
                                            <p:cond evt="onStopAudio" delay="0">
                                              <p:tgtEl>
                                                <p:sldTgt/>
                                              </p:tgtEl>
                                            </p:cond>
                                          </p:endCondLst>
                                        </p:cTn>
                                        <p:tgtEl>
                                          <p:sndTgt r:embed="rId2" name="camera.wav"/>
                                        </p:tgtEl>
                                      </p:cMediaNode>
                                    </p:audio>
                                  </p:sub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4"/>
                                        </p:tgtEl>
                                        <p:attrNameLst>
                                          <p:attrName>style.visibility</p:attrName>
                                        </p:attrNameLst>
                                      </p:cBhvr>
                                      <p:to>
                                        <p:strVal val="visible"/>
                                      </p:to>
                                    </p:set>
                                    <p:anim calcmode="lin" valueType="num">
                                      <p:cBhvr additive="base">
                                        <p:cTn id="72" dur="500" fill="hold"/>
                                        <p:tgtEl>
                                          <p:spTgt spid="4"/>
                                        </p:tgtEl>
                                        <p:attrNameLst>
                                          <p:attrName>ppt_x</p:attrName>
                                        </p:attrNameLst>
                                      </p:cBhvr>
                                      <p:tavLst>
                                        <p:tav tm="0">
                                          <p:val>
                                            <p:strVal val="#ppt_x"/>
                                          </p:val>
                                        </p:tav>
                                        <p:tav tm="100000">
                                          <p:val>
                                            <p:strVal val="#ppt_x"/>
                                          </p:val>
                                        </p:tav>
                                      </p:tavLst>
                                    </p:anim>
                                    <p:anim calcmode="lin" valueType="num">
                                      <p:cBhvr additive="base">
                                        <p:cTn id="7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p:bldP spid="149513" grpId="0"/>
      <p:bldP spid="51" grpId="0"/>
      <p:bldP spid="4" grpId="0"/>
      <p:bldP spid="2"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0" y="228600"/>
            <a:ext cx="9144000" cy="457200"/>
          </a:xfrm>
        </p:spPr>
        <p:txBody>
          <a:bodyPr vert="horz" wrap="square" lIns="91440" tIns="45720" rIns="91440" bIns="45720" anchor="t"/>
          <a:lstStyle/>
          <a:p>
            <a:pPr eaLnBrk="1" hangingPunct="1"/>
            <a:r>
              <a:rPr lang="en-US" altLang="zh-CN" sz="3200" dirty="0">
                <a:latin typeface="华文行楷" panose="02010800040101010101" pitchFamily="2" charset="-122"/>
                <a:ea typeface="华文行楷" panose="02010800040101010101" pitchFamily="2" charset="-122"/>
              </a:rPr>
              <a:t>3. </a:t>
            </a:r>
            <a:r>
              <a:rPr lang="zh-CN" altLang="en-US" sz="3200" dirty="0">
                <a:latin typeface="华文行楷" panose="02010800040101010101" pitchFamily="2" charset="-122"/>
                <a:ea typeface="华文行楷" panose="02010800040101010101" pitchFamily="2" charset="-122"/>
              </a:rPr>
              <a:t>类定义</a:t>
            </a:r>
          </a:p>
        </p:txBody>
      </p:sp>
      <p:sp>
        <p:nvSpPr>
          <p:cNvPr id="20483" name="Rectangle 3"/>
          <p:cNvSpPr/>
          <p:nvPr/>
        </p:nvSpPr>
        <p:spPr>
          <a:xfrm>
            <a:off x="0" y="914400"/>
            <a:ext cx="9144000" cy="59436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lnSpc>
                <a:spcPct val="90000"/>
              </a:lnSpc>
              <a:buClrTx/>
              <a:buSzPct val="100000"/>
              <a:buFont typeface="Arial" panose="020B0604020202020204" pitchFamily="34" charset="0"/>
              <a:buNone/>
            </a:pPr>
            <a:r>
              <a:rPr lang="en-US" altLang="zh-CN" sz="1800" dirty="0">
                <a:ea typeface="楷体_GB2312" pitchFamily="49" charset="-122"/>
              </a:rPr>
              <a:t>template</a:t>
            </a:r>
            <a:r>
              <a:rPr lang="en-US" altLang="zh-CN" sz="1800" b="0" dirty="0">
                <a:ea typeface="楷体_GB2312" pitchFamily="49" charset="-122"/>
              </a:rPr>
              <a:t> &lt;</a:t>
            </a:r>
            <a:r>
              <a:rPr lang="en-US" altLang="zh-CN" sz="1800" dirty="0">
                <a:ea typeface="楷体_GB2312" pitchFamily="49" charset="-122"/>
              </a:rPr>
              <a:t>class</a:t>
            </a:r>
            <a:r>
              <a:rPr lang="en-US" altLang="zh-CN" sz="1800" b="0" dirty="0">
                <a:ea typeface="楷体_GB2312" pitchFamily="49" charset="-122"/>
              </a:rPr>
              <a:t> type&gt; </a:t>
            </a:r>
            <a:r>
              <a:rPr lang="en-US" altLang="zh-CN" sz="1800" dirty="0">
                <a:ea typeface="楷体_GB2312" pitchFamily="49" charset="-122"/>
              </a:rPr>
              <a:t>class</a:t>
            </a:r>
            <a:r>
              <a:rPr lang="en-US" altLang="zh-CN" sz="1800" b="0" dirty="0">
                <a:ea typeface="楷体_GB2312" pitchFamily="49" charset="-122"/>
              </a:rPr>
              <a:t> seqstack  {	//</a:t>
            </a:r>
            <a:r>
              <a:rPr lang="zh-CN" altLang="en-US" sz="1800" b="0" dirty="0">
                <a:ea typeface="楷体_GB2312" pitchFamily="49" charset="-122"/>
              </a:rPr>
              <a:t>顺序栈的类定义</a:t>
            </a:r>
          </a:p>
          <a:p>
            <a:pPr marL="457200" lvl="0" indent="-457200" algn="just" eaLnBrk="1" hangingPunct="1">
              <a:lnSpc>
                <a:spcPct val="90000"/>
              </a:lnSpc>
              <a:buClrTx/>
              <a:buSzPct val="100000"/>
              <a:buFont typeface="Arial" panose="020B0604020202020204" pitchFamily="34" charset="0"/>
              <a:buNone/>
            </a:pPr>
            <a:r>
              <a:rPr lang="zh-CN" altLang="en-US" sz="1800" dirty="0">
                <a:ea typeface="楷体_GB2312" pitchFamily="49" charset="-122"/>
              </a:rPr>
              <a:t>	</a:t>
            </a:r>
            <a:r>
              <a:rPr lang="en-US" altLang="zh-CN" sz="1800" dirty="0">
                <a:ea typeface="楷体_GB2312" pitchFamily="49" charset="-122"/>
              </a:rPr>
              <a:t>private</a:t>
            </a:r>
            <a:r>
              <a:rPr lang="en-US" altLang="zh-CN" sz="1800" b="0" dirty="0">
                <a:ea typeface="楷体_GB2312" pitchFamily="49" charset="-122"/>
              </a:rPr>
              <a:t>:</a:t>
            </a:r>
          </a:p>
          <a:p>
            <a:pPr marL="457200" lvl="0" indent="-457200" algn="just" eaLnBrk="1" hangingPunct="1">
              <a:lnSpc>
                <a:spcPct val="90000"/>
              </a:lnSpc>
              <a:buClrTx/>
              <a:buSzPct val="100000"/>
              <a:buFont typeface="Arial" panose="020B0604020202020204" pitchFamily="34" charset="0"/>
              <a:buNone/>
            </a:pPr>
            <a:r>
              <a:rPr lang="en-US" altLang="zh-CN" sz="1800" dirty="0">
                <a:ea typeface="楷体_GB2312" pitchFamily="49" charset="-122"/>
              </a:rPr>
              <a:t>		int</a:t>
            </a:r>
            <a:r>
              <a:rPr lang="en-US" altLang="zh-CN" sz="1800" b="0" dirty="0">
                <a:ea typeface="楷体_GB2312" pitchFamily="49" charset="-122"/>
              </a:rPr>
              <a:t> top;            </a:t>
            </a:r>
            <a:r>
              <a:rPr lang="zh-CN" altLang="en-US" sz="1800" b="0" dirty="0">
                <a:ea typeface="楷体_GB2312" pitchFamily="49" charset="-122"/>
              </a:rPr>
              <a:t>　　　　　　</a:t>
            </a:r>
            <a:r>
              <a:rPr lang="en-US" altLang="zh-CN" sz="1800" b="0" dirty="0">
                <a:ea typeface="楷体_GB2312" pitchFamily="49" charset="-122"/>
              </a:rPr>
              <a:t>//</a:t>
            </a:r>
            <a:r>
              <a:rPr lang="zh-CN" altLang="en-US" sz="1800" b="0" dirty="0">
                <a:ea typeface="楷体_GB2312" pitchFamily="49" charset="-122"/>
              </a:rPr>
              <a:t>栈顶指示</a:t>
            </a:r>
          </a:p>
          <a:p>
            <a:pPr marL="457200" lvl="0" indent="-457200" algn="just" eaLnBrk="1" hangingPunct="1">
              <a:lnSpc>
                <a:spcPct val="90000"/>
              </a:lnSpc>
              <a:buClrTx/>
              <a:buSzPct val="100000"/>
              <a:buFont typeface="Arial" panose="020B0604020202020204" pitchFamily="34" charset="0"/>
              <a:buNone/>
            </a:pPr>
            <a:r>
              <a:rPr lang="zh-CN" altLang="en-US" sz="1800" b="0" dirty="0">
                <a:ea typeface="楷体_GB2312" pitchFamily="49" charset="-122"/>
              </a:rPr>
              <a:t>		</a:t>
            </a:r>
            <a:r>
              <a:rPr lang="en-US" altLang="zh-CN" sz="1800" b="0" dirty="0">
                <a:ea typeface="楷体_GB2312" pitchFamily="49" charset="-122"/>
              </a:rPr>
              <a:t>type * stacka;      </a:t>
            </a:r>
            <a:r>
              <a:rPr lang="zh-CN" altLang="en-US" sz="1800" b="0" dirty="0">
                <a:ea typeface="楷体_GB2312" pitchFamily="49" charset="-122"/>
              </a:rPr>
              <a:t>　　　　　</a:t>
            </a:r>
            <a:r>
              <a:rPr lang="en-US" altLang="zh-CN" sz="1800" b="0" dirty="0">
                <a:ea typeface="楷体_GB2312" pitchFamily="49" charset="-122"/>
              </a:rPr>
              <a:t>//</a:t>
            </a:r>
            <a:r>
              <a:rPr lang="zh-CN" altLang="en-US" sz="1800" b="0" dirty="0">
                <a:ea typeface="楷体_GB2312" pitchFamily="49" charset="-122"/>
              </a:rPr>
              <a:t>数组名</a:t>
            </a:r>
          </a:p>
          <a:p>
            <a:pPr marL="457200" lvl="0" indent="-457200" algn="just" eaLnBrk="1" hangingPunct="1">
              <a:lnSpc>
                <a:spcPct val="90000"/>
              </a:lnSpc>
              <a:buClrTx/>
              <a:buSzPct val="100000"/>
              <a:buFont typeface="Arial" panose="020B0604020202020204" pitchFamily="34" charset="0"/>
              <a:buNone/>
            </a:pPr>
            <a:r>
              <a:rPr lang="zh-CN" altLang="en-US" sz="1800" dirty="0">
                <a:ea typeface="楷体_GB2312" pitchFamily="49" charset="-122"/>
              </a:rPr>
              <a:t>		</a:t>
            </a:r>
            <a:r>
              <a:rPr lang="en-US" altLang="zh-CN" sz="1800" dirty="0">
                <a:ea typeface="楷体_GB2312" pitchFamily="49" charset="-122"/>
              </a:rPr>
              <a:t>int</a:t>
            </a:r>
            <a:r>
              <a:rPr lang="en-US" altLang="zh-CN" sz="1800" b="0" dirty="0">
                <a:ea typeface="楷体_GB2312" pitchFamily="49" charset="-122"/>
              </a:rPr>
              <a:t> maxsize;       </a:t>
            </a:r>
            <a:r>
              <a:rPr lang="zh-CN" altLang="en-US" sz="1800" b="0" dirty="0">
                <a:ea typeface="楷体_GB2312" pitchFamily="49" charset="-122"/>
              </a:rPr>
              <a:t>　　　　　</a:t>
            </a:r>
            <a:r>
              <a:rPr lang="en-US" altLang="zh-CN" sz="1800" b="0" dirty="0">
                <a:ea typeface="楷体_GB2312" pitchFamily="49" charset="-122"/>
              </a:rPr>
              <a:t>//</a:t>
            </a:r>
            <a:r>
              <a:rPr lang="zh-CN" altLang="en-US" sz="1800" b="0" dirty="0">
                <a:ea typeface="楷体_GB2312" pitchFamily="49" charset="-122"/>
              </a:rPr>
              <a:t>栈最大可容纳元素个数</a:t>
            </a:r>
          </a:p>
          <a:p>
            <a:pPr marL="457200" lvl="0" indent="-457200" algn="just" eaLnBrk="1" hangingPunct="1">
              <a:lnSpc>
                <a:spcPct val="90000"/>
              </a:lnSpc>
              <a:buClrTx/>
              <a:buSzPct val="100000"/>
              <a:buFont typeface="Arial" panose="020B0604020202020204" pitchFamily="34" charset="0"/>
              <a:buNone/>
            </a:pPr>
            <a:endParaRPr lang="zh-CN" altLang="en-US" sz="1800" b="0" dirty="0">
              <a:ea typeface="楷体_GB2312" pitchFamily="49" charset="-122"/>
            </a:endParaRPr>
          </a:p>
          <a:p>
            <a:pPr marL="457200" lvl="0" indent="-457200" algn="just" eaLnBrk="1" hangingPunct="1">
              <a:lnSpc>
                <a:spcPct val="90000"/>
              </a:lnSpc>
              <a:buClrTx/>
              <a:buSzPct val="100000"/>
              <a:buFont typeface="Arial" panose="020B0604020202020204" pitchFamily="34" charset="0"/>
              <a:buNone/>
            </a:pPr>
            <a:r>
              <a:rPr lang="zh-CN" altLang="en-US" sz="1800" b="0" dirty="0">
                <a:ea typeface="楷体_GB2312" pitchFamily="49" charset="-122"/>
              </a:rPr>
              <a:t>	 </a:t>
            </a:r>
            <a:r>
              <a:rPr lang="en-US" altLang="zh-CN" sz="1800" dirty="0">
                <a:ea typeface="楷体_GB2312" pitchFamily="49" charset="-122"/>
              </a:rPr>
              <a:t>public</a:t>
            </a:r>
            <a:r>
              <a:rPr lang="en-US" altLang="zh-CN" sz="1800" b="0" dirty="0">
                <a:ea typeface="楷体_GB2312" pitchFamily="49" charset="-122"/>
              </a:rPr>
              <a:t>: </a:t>
            </a:r>
          </a:p>
          <a:p>
            <a:pPr marL="457200" lvl="0" indent="-457200" algn="just" eaLnBrk="1" hangingPunct="1">
              <a:lnSpc>
                <a:spcPct val="90000"/>
              </a:lnSpc>
              <a:buClrTx/>
              <a:buSzPct val="100000"/>
              <a:buFont typeface="Arial" panose="020B0604020202020204" pitchFamily="34" charset="0"/>
              <a:buNone/>
            </a:pPr>
            <a:r>
              <a:rPr lang="en-US" altLang="zh-CN" sz="1800" b="0" dirty="0">
                <a:ea typeface="楷体_GB2312" pitchFamily="49" charset="-122"/>
              </a:rPr>
              <a:t>		seqstack( int size );         //</a:t>
            </a:r>
            <a:r>
              <a:rPr lang="zh-CN" altLang="en-US" sz="1800" b="0" dirty="0">
                <a:ea typeface="楷体_GB2312" pitchFamily="49" charset="-122"/>
              </a:rPr>
              <a:t>构造函数</a:t>
            </a:r>
          </a:p>
          <a:p>
            <a:pPr marL="457200" lvl="0" indent="-457200" algn="just" eaLnBrk="1" hangingPunct="1">
              <a:lnSpc>
                <a:spcPct val="115000"/>
              </a:lnSpc>
              <a:buClrTx/>
              <a:buSzPct val="100000"/>
              <a:buFont typeface="Arial" panose="020B0604020202020204" pitchFamily="34" charset="0"/>
              <a:buNone/>
            </a:pPr>
            <a:r>
              <a:rPr lang="zh-CN" altLang="en-US" sz="1800" b="0" dirty="0">
                <a:ea typeface="楷体_GB2312" pitchFamily="49" charset="-122"/>
              </a:rPr>
              <a:t>		</a:t>
            </a:r>
            <a:r>
              <a:rPr lang="en-US" altLang="zh-CN" sz="1800" b="0" dirty="0">
                <a:ea typeface="楷体_GB2312" pitchFamily="49" charset="-122"/>
              </a:rPr>
              <a:t>~seqstack( ) { </a:t>
            </a:r>
            <a:r>
              <a:rPr lang="en-US" altLang="zh-CN" sz="1800" dirty="0">
                <a:ea typeface="楷体_GB2312" pitchFamily="49" charset="-122"/>
              </a:rPr>
              <a:t>delete</a:t>
            </a:r>
            <a:r>
              <a:rPr lang="en-US" altLang="zh-CN" sz="1800" b="0" dirty="0">
                <a:ea typeface="楷体_GB2312" pitchFamily="49" charset="-122"/>
              </a:rPr>
              <a:t> [ ] stacka;}      //</a:t>
            </a:r>
            <a:r>
              <a:rPr lang="zh-CN" altLang="en-US" sz="1800" b="0" dirty="0">
                <a:ea typeface="楷体_GB2312" pitchFamily="49" charset="-122"/>
              </a:rPr>
              <a:t>析构函数</a:t>
            </a:r>
          </a:p>
          <a:p>
            <a:pPr marL="457200" lvl="0" indent="-457200" algn="just" eaLnBrk="1" hangingPunct="1">
              <a:lnSpc>
                <a:spcPct val="115000"/>
              </a:lnSpc>
              <a:buClrTx/>
              <a:buSzPct val="100000"/>
              <a:buFont typeface="Arial" panose="020B0604020202020204" pitchFamily="34" charset="0"/>
              <a:buNone/>
            </a:pPr>
            <a:r>
              <a:rPr lang="zh-CN" altLang="en-US" sz="1800" b="0" dirty="0">
                <a:ea typeface="楷体_GB2312" pitchFamily="49" charset="-122"/>
              </a:rPr>
              <a:t>		</a:t>
            </a:r>
            <a:r>
              <a:rPr lang="en-US" altLang="zh-CN" sz="1800" b="0" dirty="0">
                <a:ea typeface="楷体_GB2312" pitchFamily="49" charset="-122"/>
              </a:rPr>
              <a:t>……</a:t>
            </a:r>
          </a:p>
          <a:p>
            <a:pPr marL="457200" lvl="0" indent="-457200" algn="just" eaLnBrk="1" hangingPunct="1">
              <a:lnSpc>
                <a:spcPct val="90000"/>
              </a:lnSpc>
              <a:spcBef>
                <a:spcPct val="265000"/>
              </a:spcBef>
              <a:buClrTx/>
              <a:buSzPct val="100000"/>
              <a:buFont typeface="Arial" panose="020B0604020202020204" pitchFamily="34" charset="0"/>
              <a:buNone/>
            </a:pPr>
            <a:r>
              <a:rPr lang="en-US" altLang="zh-CN" sz="1800" b="0" dirty="0">
                <a:ea typeface="楷体_GB2312" pitchFamily="49" charset="-122"/>
              </a:rPr>
              <a:t>}	</a:t>
            </a:r>
          </a:p>
        </p:txBody>
      </p:sp>
      <p:sp>
        <p:nvSpPr>
          <p:cNvPr id="151556" name="Rectangle 4" descr="empty-background"/>
          <p:cNvSpPr/>
          <p:nvPr/>
        </p:nvSpPr>
        <p:spPr>
          <a:xfrm>
            <a:off x="0" y="1538288"/>
            <a:ext cx="9144000" cy="4114800"/>
          </a:xfrm>
          <a:prstGeom prst="rect">
            <a:avLst/>
          </a:prstGeom>
          <a:blipFill rotWithShape="0">
            <a:blip r:embed="rId2"/>
            <a:stretch>
              <a:fillRect/>
            </a:stretch>
          </a:blip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lnSpc>
                <a:spcPct val="115000"/>
              </a:lnSpc>
              <a:buClrTx/>
              <a:buSzPct val="100000"/>
              <a:buFont typeface="Arial" panose="020B0604020202020204" pitchFamily="34" charset="0"/>
              <a:buNone/>
            </a:pPr>
            <a:r>
              <a:rPr lang="en-US" altLang="zh-CN" sz="1800" dirty="0">
                <a:ea typeface="楷体_GB2312" pitchFamily="49" charset="-122"/>
              </a:rPr>
              <a:t>		void</a:t>
            </a:r>
            <a:r>
              <a:rPr lang="en-US" altLang="zh-CN" sz="1800" b="0" dirty="0">
                <a:ea typeface="楷体_GB2312" pitchFamily="49" charset="-122"/>
              </a:rPr>
              <a:t> push (</a:t>
            </a:r>
            <a:r>
              <a:rPr lang="en-US" altLang="zh-CN" sz="1800" dirty="0">
                <a:ea typeface="楷体_GB2312" pitchFamily="49" charset="-122"/>
              </a:rPr>
              <a:t>const</a:t>
            </a:r>
            <a:r>
              <a:rPr lang="en-US" altLang="zh-CN" sz="1800" b="0" dirty="0">
                <a:ea typeface="楷体_GB2312" pitchFamily="49" charset="-122"/>
              </a:rPr>
              <a:t> type </a:t>
            </a:r>
            <a:r>
              <a:rPr lang="en-US" altLang="zh-CN" sz="1800" dirty="0">
                <a:ea typeface="楷体_GB2312" pitchFamily="49" charset="-122"/>
              </a:rPr>
              <a:t>&amp;</a:t>
            </a:r>
            <a:r>
              <a:rPr lang="en-US" altLang="zh-CN" sz="1800" b="0" dirty="0">
                <a:ea typeface="楷体_GB2312" pitchFamily="49" charset="-122"/>
              </a:rPr>
              <a:t> item);       //</a:t>
            </a:r>
            <a:r>
              <a:rPr lang="zh-CN" altLang="en-US" sz="1800" b="0" dirty="0">
                <a:ea typeface="楷体_GB2312" pitchFamily="49" charset="-122"/>
              </a:rPr>
              <a:t>元素</a:t>
            </a:r>
            <a:r>
              <a:rPr lang="en-US" altLang="zh-CN" sz="1800" b="0" dirty="0">
                <a:ea typeface="楷体_GB2312" pitchFamily="49" charset="-122"/>
              </a:rPr>
              <a:t>item</a:t>
            </a:r>
            <a:r>
              <a:rPr lang="zh-CN" altLang="en-US" sz="1800" b="0" dirty="0">
                <a:ea typeface="楷体_GB2312" pitchFamily="49" charset="-122"/>
              </a:rPr>
              <a:t>进栈</a:t>
            </a:r>
          </a:p>
          <a:p>
            <a:pPr marL="457200" lvl="0" indent="-457200" algn="just" eaLnBrk="1" hangingPunct="1">
              <a:lnSpc>
                <a:spcPct val="115000"/>
              </a:lnSpc>
              <a:buClrTx/>
              <a:buSzPct val="100000"/>
              <a:buFont typeface="Arial" panose="020B0604020202020204" pitchFamily="34" charset="0"/>
              <a:buNone/>
            </a:pPr>
            <a:r>
              <a:rPr lang="zh-CN" altLang="en-US" sz="1800" b="0" dirty="0">
                <a:ea typeface="楷体_GB2312" pitchFamily="49" charset="-122"/>
              </a:rPr>
              <a:t>		</a:t>
            </a:r>
            <a:r>
              <a:rPr lang="en-US" altLang="zh-CN" sz="1800" b="0" dirty="0">
                <a:ea typeface="楷体_GB2312" pitchFamily="49" charset="-122"/>
              </a:rPr>
              <a:t>type pop(</a:t>
            </a:r>
            <a:r>
              <a:rPr lang="en-US" altLang="zh-CN" sz="1800" dirty="0">
                <a:ea typeface="楷体_GB2312" pitchFamily="49" charset="-122"/>
              </a:rPr>
              <a:t>void</a:t>
            </a:r>
            <a:r>
              <a:rPr lang="en-US" altLang="zh-CN" sz="1800" b="0" dirty="0">
                <a:ea typeface="楷体_GB2312" pitchFamily="49" charset="-122"/>
              </a:rPr>
              <a:t> );            //</a:t>
            </a:r>
            <a:r>
              <a:rPr lang="zh-CN" altLang="en-US" sz="1800" b="0" dirty="0">
                <a:ea typeface="楷体_GB2312" pitchFamily="49" charset="-122"/>
              </a:rPr>
              <a:t>数据元素出栈，返回之</a:t>
            </a:r>
          </a:p>
          <a:p>
            <a:pPr marL="457200" lvl="0" indent="-457200" algn="just" eaLnBrk="1" hangingPunct="1">
              <a:lnSpc>
                <a:spcPct val="115000"/>
              </a:lnSpc>
              <a:buClrTx/>
              <a:buSzPct val="100000"/>
              <a:buFont typeface="Arial" panose="020B0604020202020204" pitchFamily="34" charset="0"/>
              <a:buNone/>
            </a:pPr>
            <a:r>
              <a:rPr lang="zh-CN" altLang="en-US" sz="1800" b="0" dirty="0">
                <a:ea typeface="楷体_GB2312" pitchFamily="49" charset="-122"/>
              </a:rPr>
              <a:t>		</a:t>
            </a:r>
            <a:r>
              <a:rPr lang="en-US" altLang="zh-CN" sz="1800" b="0" dirty="0">
                <a:ea typeface="楷体_GB2312" pitchFamily="49" charset="-122"/>
              </a:rPr>
              <a:t>type gettop( );            //</a:t>
            </a:r>
            <a:r>
              <a:rPr lang="zh-CN" altLang="en-US" sz="1800" b="0" dirty="0">
                <a:ea typeface="楷体_GB2312" pitchFamily="49" charset="-122"/>
              </a:rPr>
              <a:t>读栈顶数据元素并返回</a:t>
            </a:r>
          </a:p>
          <a:p>
            <a:pPr marL="457200" lvl="0" indent="-457200" algn="just" eaLnBrk="1" hangingPunct="1">
              <a:lnSpc>
                <a:spcPct val="115000"/>
              </a:lnSpc>
              <a:buClrTx/>
              <a:buSzPct val="100000"/>
              <a:buFont typeface="Arial" panose="020B0604020202020204" pitchFamily="34" charset="0"/>
              <a:buNone/>
            </a:pPr>
            <a:r>
              <a:rPr lang="zh-CN" altLang="en-US" sz="1800" dirty="0">
                <a:ea typeface="楷体_GB2312" pitchFamily="49" charset="-122"/>
              </a:rPr>
              <a:t>		</a:t>
            </a:r>
            <a:r>
              <a:rPr lang="en-US" altLang="zh-CN" sz="1800" dirty="0">
                <a:solidFill>
                  <a:srgbClr val="FF0000"/>
                </a:solidFill>
                <a:uFillTx/>
                <a:ea typeface="楷体_GB2312" pitchFamily="49" charset="-122"/>
              </a:rPr>
              <a:t>int</a:t>
            </a:r>
            <a:r>
              <a:rPr lang="en-US" altLang="zh-CN" sz="1800" b="0" dirty="0">
                <a:solidFill>
                  <a:srgbClr val="FF0000"/>
                </a:solidFill>
                <a:uFillTx/>
                <a:ea typeface="楷体_GB2312" pitchFamily="49" charset="-122"/>
              </a:rPr>
              <a:t> empty (</a:t>
            </a:r>
            <a:r>
              <a:rPr lang="en-US" altLang="zh-CN" sz="1800" dirty="0">
                <a:solidFill>
                  <a:srgbClr val="FF0000"/>
                </a:solidFill>
                <a:uFillTx/>
                <a:ea typeface="楷体_GB2312" pitchFamily="49" charset="-122"/>
              </a:rPr>
              <a:t>void</a:t>
            </a:r>
            <a:r>
              <a:rPr lang="en-US" altLang="zh-CN" sz="1800" b="0" dirty="0">
                <a:solidFill>
                  <a:srgbClr val="FF0000"/>
                </a:solidFill>
                <a:uFillTx/>
                <a:ea typeface="楷体_GB2312" pitchFamily="49" charset="-122"/>
              </a:rPr>
              <a:t>) </a:t>
            </a:r>
            <a:r>
              <a:rPr lang="en-US" altLang="zh-CN" sz="1800" dirty="0">
                <a:solidFill>
                  <a:srgbClr val="FF0000"/>
                </a:solidFill>
                <a:uFillTx/>
                <a:ea typeface="楷体_GB2312" pitchFamily="49" charset="-122"/>
              </a:rPr>
              <a:t>const</a:t>
            </a:r>
            <a:r>
              <a:rPr lang="en-US" altLang="zh-CN" sz="1800" b="0" dirty="0">
                <a:solidFill>
                  <a:srgbClr val="FF0000"/>
                </a:solidFill>
                <a:uFillTx/>
                <a:ea typeface="楷体_GB2312" pitchFamily="49" charset="-122"/>
              </a:rPr>
              <a:t> {</a:t>
            </a:r>
            <a:r>
              <a:rPr lang="en-US" altLang="zh-CN" sz="1800" dirty="0">
                <a:solidFill>
                  <a:srgbClr val="FF0000"/>
                </a:solidFill>
                <a:uFillTx/>
                <a:ea typeface="楷体_GB2312" pitchFamily="49" charset="-122"/>
              </a:rPr>
              <a:t>return</a:t>
            </a:r>
            <a:r>
              <a:rPr lang="en-US" altLang="zh-CN" sz="1800" b="0" dirty="0">
                <a:solidFill>
                  <a:srgbClr val="FF0000"/>
                </a:solidFill>
                <a:uFillTx/>
                <a:ea typeface="楷体_GB2312" pitchFamily="49" charset="-122"/>
              </a:rPr>
              <a:t> top = = -1;}   </a:t>
            </a:r>
          </a:p>
          <a:p>
            <a:pPr marL="457200" lvl="0" indent="-457200" algn="just" eaLnBrk="1" hangingPunct="1">
              <a:lnSpc>
                <a:spcPct val="115000"/>
              </a:lnSpc>
              <a:buClrTx/>
              <a:buSzPct val="100000"/>
              <a:buFont typeface="Arial" panose="020B0604020202020204" pitchFamily="34" charset="0"/>
              <a:buNone/>
            </a:pPr>
            <a:r>
              <a:rPr lang="en-US" altLang="zh-CN" sz="1800" b="0" dirty="0">
                <a:solidFill>
                  <a:srgbClr val="FF0000"/>
                </a:solidFill>
                <a:uFillTx/>
                <a:ea typeface="楷体_GB2312" pitchFamily="49" charset="-122"/>
              </a:rPr>
              <a:t>		//</a:t>
            </a:r>
            <a:r>
              <a:rPr lang="zh-CN" altLang="en-US" sz="1800" b="0" dirty="0">
                <a:solidFill>
                  <a:srgbClr val="FF0000"/>
                </a:solidFill>
                <a:uFillTx/>
                <a:ea typeface="楷体_GB2312" pitchFamily="49" charset="-122"/>
              </a:rPr>
              <a:t>栈空返回</a:t>
            </a:r>
            <a:r>
              <a:rPr lang="en-US" altLang="zh-CN" sz="1800" b="0" dirty="0">
                <a:solidFill>
                  <a:srgbClr val="FF0000"/>
                </a:solidFill>
                <a:uFillTx/>
                <a:ea typeface="楷体_GB2312" pitchFamily="49" charset="-122"/>
              </a:rPr>
              <a:t>1</a:t>
            </a:r>
            <a:r>
              <a:rPr lang="zh-CN" altLang="en-US" sz="1800" b="0" dirty="0">
                <a:solidFill>
                  <a:srgbClr val="FF0000"/>
                </a:solidFill>
                <a:uFillTx/>
                <a:ea typeface="楷体_GB2312" pitchFamily="49" charset="-122"/>
              </a:rPr>
              <a:t>，否则返回</a:t>
            </a:r>
            <a:r>
              <a:rPr lang="en-US" altLang="zh-CN" sz="1800" b="0" dirty="0">
                <a:solidFill>
                  <a:srgbClr val="FF0000"/>
                </a:solidFill>
                <a:uFillTx/>
                <a:ea typeface="楷体_GB2312" pitchFamily="49" charset="-122"/>
              </a:rPr>
              <a:t>0</a:t>
            </a:r>
          </a:p>
          <a:p>
            <a:pPr marL="457200" lvl="0" indent="-457200" algn="just" eaLnBrk="1" hangingPunct="1">
              <a:lnSpc>
                <a:spcPct val="115000"/>
              </a:lnSpc>
              <a:buClrTx/>
              <a:buSzPct val="100000"/>
              <a:buFont typeface="Arial" panose="020B0604020202020204" pitchFamily="34" charset="0"/>
              <a:buNone/>
            </a:pPr>
            <a:r>
              <a:rPr lang="en-US" altLang="zh-CN" sz="1800" dirty="0">
                <a:solidFill>
                  <a:srgbClr val="FF0000"/>
                </a:solidFill>
                <a:uFillTx/>
                <a:ea typeface="楷体_GB2312" pitchFamily="49" charset="-122"/>
              </a:rPr>
              <a:t>		</a:t>
            </a:r>
            <a:r>
              <a:rPr lang="en-US" altLang="zh-CN" sz="1800" dirty="0">
                <a:solidFill>
                  <a:schemeClr val="tx2"/>
                </a:solidFill>
                <a:uFillTx/>
                <a:ea typeface="楷体_GB2312" pitchFamily="49" charset="-122"/>
              </a:rPr>
              <a:t>int</a:t>
            </a:r>
            <a:r>
              <a:rPr lang="en-US" altLang="zh-CN" sz="1800" b="0" dirty="0">
                <a:solidFill>
                  <a:schemeClr val="tx2"/>
                </a:solidFill>
                <a:uFillTx/>
                <a:ea typeface="楷体_GB2312" pitchFamily="49" charset="-122"/>
              </a:rPr>
              <a:t> full ( ) </a:t>
            </a:r>
            <a:r>
              <a:rPr lang="en-US" altLang="zh-CN" sz="1800" dirty="0">
                <a:solidFill>
                  <a:schemeClr val="tx2"/>
                </a:solidFill>
                <a:uFillTx/>
                <a:ea typeface="楷体_GB2312" pitchFamily="49" charset="-122"/>
              </a:rPr>
              <a:t>const</a:t>
            </a:r>
            <a:r>
              <a:rPr lang="en-US" altLang="zh-CN" sz="1800" b="0" dirty="0">
                <a:solidFill>
                  <a:schemeClr val="tx2"/>
                </a:solidFill>
                <a:uFillTx/>
                <a:ea typeface="楷体_GB2312" pitchFamily="49" charset="-122"/>
              </a:rPr>
              <a:t> {</a:t>
            </a:r>
            <a:r>
              <a:rPr lang="en-US" altLang="zh-CN" sz="1800" dirty="0">
                <a:solidFill>
                  <a:schemeClr val="tx2"/>
                </a:solidFill>
                <a:uFillTx/>
                <a:ea typeface="楷体_GB2312" pitchFamily="49" charset="-122"/>
              </a:rPr>
              <a:t>return</a:t>
            </a:r>
            <a:r>
              <a:rPr lang="en-US" altLang="zh-CN" sz="1800" b="0" dirty="0">
                <a:solidFill>
                  <a:schemeClr val="tx2"/>
                </a:solidFill>
                <a:uFillTx/>
                <a:ea typeface="楷体_GB2312" pitchFamily="49" charset="-122"/>
              </a:rPr>
              <a:t> top = = maxsize-1;}  /*  </a:t>
            </a:r>
            <a:r>
              <a:rPr lang="zh-CN" altLang="en-US" sz="1800" b="0" dirty="0">
                <a:solidFill>
                  <a:schemeClr val="tx2"/>
                </a:solidFill>
                <a:uFillTx/>
                <a:ea typeface="楷体_GB2312" pitchFamily="49" charset="-122"/>
              </a:rPr>
              <a:t>如果栈中元素个数等于</a:t>
            </a:r>
            <a:r>
              <a:rPr lang="en-US" altLang="zh-CN" sz="1800" b="0" dirty="0">
                <a:solidFill>
                  <a:schemeClr val="tx2"/>
                </a:solidFill>
                <a:uFillTx/>
                <a:ea typeface="楷体_GB2312" pitchFamily="49" charset="-122"/>
              </a:rPr>
              <a:t>maxsize</a:t>
            </a:r>
            <a:r>
              <a:rPr lang="zh-CN" altLang="en-US" sz="1800" b="0" dirty="0">
                <a:solidFill>
                  <a:schemeClr val="tx2"/>
                </a:solidFill>
                <a:uFillTx/>
                <a:ea typeface="楷体_GB2312" pitchFamily="49" charset="-122"/>
              </a:rPr>
              <a:t>，则返回</a:t>
            </a:r>
            <a:r>
              <a:rPr lang="en-US" altLang="zh-CN" sz="1800" b="0" dirty="0">
                <a:solidFill>
                  <a:schemeClr val="tx2"/>
                </a:solidFill>
                <a:uFillTx/>
                <a:ea typeface="楷体_GB2312" pitchFamily="49" charset="-122"/>
              </a:rPr>
              <a:t>1</a:t>
            </a:r>
            <a:r>
              <a:rPr lang="zh-CN" altLang="en-US" sz="1800" b="0" dirty="0">
                <a:solidFill>
                  <a:schemeClr val="tx2"/>
                </a:solidFill>
                <a:uFillTx/>
                <a:ea typeface="楷体_GB2312" pitchFamily="49" charset="-122"/>
              </a:rPr>
              <a:t>，否则返回</a:t>
            </a:r>
            <a:r>
              <a:rPr lang="en-US" altLang="zh-CN" sz="1800" b="0" dirty="0">
                <a:solidFill>
                  <a:schemeClr val="tx2"/>
                </a:solidFill>
                <a:uFillTx/>
                <a:ea typeface="楷体_GB2312" pitchFamily="49" charset="-122"/>
              </a:rPr>
              <a:t>0  */</a:t>
            </a:r>
          </a:p>
          <a:p>
            <a:pPr marL="457200" lvl="0" indent="-457200" algn="just" eaLnBrk="1" hangingPunct="1">
              <a:lnSpc>
                <a:spcPct val="115000"/>
              </a:lnSpc>
              <a:buClrTx/>
              <a:buSzPct val="100000"/>
              <a:buFont typeface="Arial" panose="020B0604020202020204" pitchFamily="34" charset="0"/>
              <a:buNone/>
            </a:pPr>
            <a:r>
              <a:rPr lang="en-US" altLang="zh-CN" sz="1800" dirty="0">
                <a:solidFill>
                  <a:srgbClr val="FF0000"/>
                </a:solidFill>
                <a:uFillTx/>
                <a:ea typeface="楷体_GB2312" pitchFamily="49" charset="-122"/>
              </a:rPr>
              <a:t>		</a:t>
            </a:r>
            <a:r>
              <a:rPr lang="en-US" altLang="zh-CN" sz="1800" dirty="0">
                <a:solidFill>
                  <a:srgbClr val="7030A0"/>
                </a:solidFill>
                <a:uFillTx/>
                <a:ea typeface="楷体_GB2312" pitchFamily="49" charset="-122"/>
              </a:rPr>
              <a:t>void</a:t>
            </a:r>
            <a:r>
              <a:rPr lang="en-US" altLang="zh-CN" sz="1800" b="0" dirty="0">
                <a:solidFill>
                  <a:srgbClr val="7030A0"/>
                </a:solidFill>
                <a:uFillTx/>
                <a:ea typeface="楷体_GB2312" pitchFamily="49" charset="-122"/>
              </a:rPr>
              <a:t> clear(</a:t>
            </a:r>
            <a:r>
              <a:rPr lang="en-US" altLang="zh-CN" sz="1800" dirty="0">
                <a:solidFill>
                  <a:srgbClr val="7030A0"/>
                </a:solidFill>
                <a:uFillTx/>
                <a:ea typeface="楷体_GB2312" pitchFamily="49" charset="-122"/>
              </a:rPr>
              <a:t>void</a:t>
            </a:r>
            <a:r>
              <a:rPr lang="en-US" altLang="zh-CN" sz="1800" b="0" dirty="0">
                <a:solidFill>
                  <a:srgbClr val="7030A0"/>
                </a:solidFill>
                <a:uFillTx/>
                <a:ea typeface="楷体_GB2312" pitchFamily="49" charset="-122"/>
              </a:rPr>
              <a:t>) {top = -1;}   </a:t>
            </a:r>
            <a:r>
              <a:rPr lang="en-US" altLang="zh-CN" sz="1800" b="0" dirty="0">
                <a:solidFill>
                  <a:srgbClr val="FF0000"/>
                </a:solidFill>
                <a:uFillTx/>
                <a:ea typeface="楷体_GB2312" pitchFamily="49" charset="-122"/>
              </a:rPr>
              <a:t> </a:t>
            </a:r>
            <a:r>
              <a:rPr lang="en-US" altLang="zh-CN" sz="1800" b="0" dirty="0">
                <a:ea typeface="楷体_GB2312" pitchFamily="49" charset="-122"/>
              </a:rPr>
              <a:t>         //</a:t>
            </a:r>
            <a:r>
              <a:rPr lang="zh-CN" altLang="en-US" sz="1800" b="0" dirty="0">
                <a:ea typeface="楷体_GB2312" pitchFamily="49" charset="-122"/>
              </a:rPr>
              <a:t>清空栈</a:t>
            </a:r>
          </a:p>
        </p:txBody>
      </p:sp>
      <p:pic>
        <p:nvPicPr>
          <p:cNvPr id="20485" name="Picture 4"/>
          <p:cNvPicPr>
            <a:picLocks noChangeAspect="1"/>
          </p:cNvPicPr>
          <p:nvPr/>
        </p:nvPicPr>
        <p:blipFill>
          <a:blip r:embed="rId3"/>
          <a:stretch>
            <a:fillRect/>
          </a:stretch>
        </p:blipFill>
        <p:spPr>
          <a:xfrm>
            <a:off x="4481513" y="4149725"/>
            <a:ext cx="3925887" cy="221456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51556"/>
                                        </p:tgtEl>
                                        <p:attrNameLst>
                                          <p:attrName>style.visibility</p:attrName>
                                        </p:attrNameLst>
                                      </p:cBhvr>
                                      <p:to>
                                        <p:strVal val="visible"/>
                                      </p:to>
                                    </p:set>
                                    <p:animEffect transition="in" filter="barn(outHorizontal)">
                                      <p:cBhvr>
                                        <p:cTn id="7" dur="500"/>
                                        <p:tgtEl>
                                          <p:spTgt spid="151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a:xfrm>
            <a:off x="0" y="228600"/>
            <a:ext cx="9144000" cy="457200"/>
          </a:xfrm>
        </p:spPr>
        <p:txBody>
          <a:bodyPr vert="horz" wrap="square" lIns="91440" tIns="45720" rIns="91440" bIns="45720" anchor="t"/>
          <a:lstStyle/>
          <a:p>
            <a:pPr eaLnBrk="1" hangingPunct="1"/>
            <a:r>
              <a:rPr lang="en-US" altLang="zh-CN" sz="3200" dirty="0">
                <a:latin typeface="华文行楷" panose="02010800040101010101" pitchFamily="2" charset="-122"/>
                <a:ea typeface="华文行楷" panose="02010800040101010101" pitchFamily="2" charset="-122"/>
              </a:rPr>
              <a:t>4. </a:t>
            </a:r>
            <a:r>
              <a:rPr lang="zh-CN" altLang="en-US" sz="3200" dirty="0">
                <a:latin typeface="华文行楷" panose="02010800040101010101" pitchFamily="2" charset="-122"/>
                <a:ea typeface="华文行楷" panose="02010800040101010101" pitchFamily="2" charset="-122"/>
              </a:rPr>
              <a:t>类实现</a:t>
            </a:r>
            <a:r>
              <a:rPr lang="en-US" altLang="zh-CN" sz="3200" dirty="0">
                <a:ea typeface="华文行楷" panose="02010800040101010101" pitchFamily="2" charset="-122"/>
              </a:rPr>
              <a:t>—</a:t>
            </a:r>
            <a:r>
              <a:rPr lang="zh-CN" altLang="en-US" sz="3200" dirty="0">
                <a:latin typeface="华文行楷" panose="02010800040101010101" pitchFamily="2" charset="-122"/>
                <a:ea typeface="华文行楷" panose="02010800040101010101" pitchFamily="2" charset="-122"/>
              </a:rPr>
              <a:t>进栈</a:t>
            </a:r>
          </a:p>
        </p:txBody>
      </p:sp>
      <p:grpSp>
        <p:nvGrpSpPr>
          <p:cNvPr id="22531" name="Group 7"/>
          <p:cNvGrpSpPr/>
          <p:nvPr/>
        </p:nvGrpSpPr>
        <p:grpSpPr>
          <a:xfrm>
            <a:off x="6327775" y="1763713"/>
            <a:ext cx="914400" cy="2514600"/>
            <a:chOff x="2304" y="1584"/>
            <a:chExt cx="576" cy="1584"/>
          </a:xfrm>
        </p:grpSpPr>
        <p:grpSp>
          <p:nvGrpSpPr>
            <p:cNvPr id="22544" name="Group 8"/>
            <p:cNvGrpSpPr/>
            <p:nvPr/>
          </p:nvGrpSpPr>
          <p:grpSpPr>
            <a:xfrm>
              <a:off x="2352" y="1584"/>
              <a:ext cx="336" cy="1329"/>
              <a:chOff x="2352" y="1584"/>
              <a:chExt cx="336" cy="1329"/>
            </a:xfrm>
          </p:grpSpPr>
          <p:sp>
            <p:nvSpPr>
              <p:cNvPr id="22546" name="Text Box 9"/>
              <p:cNvSpPr txBox="1"/>
              <p:nvPr/>
            </p:nvSpPr>
            <p:spPr>
              <a:xfrm>
                <a:off x="2352" y="1584"/>
                <a:ext cx="336" cy="1329"/>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 </a:t>
                </a:r>
              </a:p>
              <a:p>
                <a:pPr marL="0" lvl="0" indent="0" eaLnBrk="1" hangingPunct="1">
                  <a:spcBef>
                    <a:spcPct val="50000"/>
                  </a:spcBef>
                  <a:buClrTx/>
                  <a:buSzPct val="100000"/>
                  <a:buFont typeface="Arial" panose="020B0604020202020204" pitchFamily="34" charset="0"/>
                  <a:buNone/>
                </a:pPr>
                <a:r>
                  <a:rPr lang="en-US" altLang="zh-CN" sz="1800" b="0" dirty="0"/>
                  <a:t> </a:t>
                </a:r>
              </a:p>
              <a:p>
                <a:pPr marL="0" lvl="0" indent="0" eaLnBrk="1" hangingPunct="1">
                  <a:spcBef>
                    <a:spcPct val="50000"/>
                  </a:spcBef>
                  <a:buClrTx/>
                  <a:buSzPct val="100000"/>
                  <a:buFont typeface="Arial" panose="020B0604020202020204" pitchFamily="34" charset="0"/>
                  <a:buNone/>
                </a:pPr>
                <a:endParaRPr lang="en-US" altLang="zh-CN" sz="1800" b="0" dirty="0"/>
              </a:p>
              <a:p>
                <a:pPr marL="0" lvl="0" indent="0" eaLnBrk="1" hangingPunct="1">
                  <a:spcBef>
                    <a:spcPct val="50000"/>
                  </a:spcBef>
                  <a:buClrTx/>
                  <a:buSzPct val="100000"/>
                  <a:buFont typeface="Arial" panose="020B0604020202020204" pitchFamily="34" charset="0"/>
                  <a:buNone/>
                </a:pPr>
                <a:endParaRPr lang="en-US" altLang="zh-CN" sz="1800" b="0" dirty="0"/>
              </a:p>
            </p:txBody>
          </p:sp>
          <p:sp>
            <p:nvSpPr>
              <p:cNvPr id="22547" name="Line 10"/>
              <p:cNvSpPr/>
              <p:nvPr/>
            </p:nvSpPr>
            <p:spPr>
              <a:xfrm>
                <a:off x="2352" y="1920"/>
                <a:ext cx="336" cy="0"/>
              </a:xfrm>
              <a:prstGeom prst="line">
                <a:avLst/>
              </a:prstGeom>
              <a:ln w="9525" cap="flat" cmpd="sng">
                <a:solidFill>
                  <a:schemeClr val="tx1"/>
                </a:solidFill>
                <a:prstDash val="solid"/>
                <a:headEnd type="none" w="med" len="med"/>
                <a:tailEnd type="none" w="med" len="med"/>
              </a:ln>
            </p:spPr>
          </p:sp>
          <p:sp>
            <p:nvSpPr>
              <p:cNvPr id="22548" name="Line 11"/>
              <p:cNvSpPr/>
              <p:nvPr/>
            </p:nvSpPr>
            <p:spPr>
              <a:xfrm>
                <a:off x="2352" y="2256"/>
                <a:ext cx="336" cy="0"/>
              </a:xfrm>
              <a:prstGeom prst="line">
                <a:avLst/>
              </a:prstGeom>
              <a:ln w="9525" cap="flat" cmpd="sng">
                <a:solidFill>
                  <a:schemeClr val="tx1"/>
                </a:solidFill>
                <a:prstDash val="solid"/>
                <a:headEnd type="none" w="med" len="med"/>
                <a:tailEnd type="none" w="med" len="med"/>
              </a:ln>
            </p:spPr>
          </p:sp>
          <p:sp>
            <p:nvSpPr>
              <p:cNvPr id="22549" name="Line 12"/>
              <p:cNvSpPr/>
              <p:nvPr/>
            </p:nvSpPr>
            <p:spPr>
              <a:xfrm>
                <a:off x="2352" y="2592"/>
                <a:ext cx="336" cy="0"/>
              </a:xfrm>
              <a:prstGeom prst="line">
                <a:avLst/>
              </a:prstGeom>
              <a:ln w="9525" cap="flat" cmpd="sng">
                <a:solidFill>
                  <a:schemeClr val="tx1"/>
                </a:solidFill>
                <a:prstDash val="solid"/>
                <a:headEnd type="none" w="med" len="med"/>
                <a:tailEnd type="none" w="med" len="med"/>
              </a:ln>
            </p:spPr>
          </p:sp>
        </p:grpSp>
        <p:sp>
          <p:nvSpPr>
            <p:cNvPr id="22545" name="Text Box 13"/>
            <p:cNvSpPr txBox="1"/>
            <p:nvPr/>
          </p:nvSpPr>
          <p:spPr>
            <a:xfrm>
              <a:off x="2304" y="2880"/>
              <a:ext cx="576"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stack</a:t>
              </a:r>
            </a:p>
          </p:txBody>
        </p:sp>
      </p:grpSp>
      <p:sp>
        <p:nvSpPr>
          <p:cNvPr id="17" name="Line 15"/>
          <p:cNvSpPr/>
          <p:nvPr/>
        </p:nvSpPr>
        <p:spPr>
          <a:xfrm>
            <a:off x="5562600" y="2438400"/>
            <a:ext cx="457200" cy="0"/>
          </a:xfrm>
          <a:prstGeom prst="line">
            <a:avLst/>
          </a:prstGeom>
          <a:ln w="9525" cap="flat" cmpd="sng">
            <a:solidFill>
              <a:schemeClr val="tx1"/>
            </a:solidFill>
            <a:prstDash val="solid"/>
            <a:headEnd type="none" w="med" len="med"/>
            <a:tailEnd type="triangle" w="med" len="med"/>
          </a:ln>
        </p:spPr>
      </p:sp>
      <p:sp>
        <p:nvSpPr>
          <p:cNvPr id="18" name="Text Box 16"/>
          <p:cNvSpPr txBox="1"/>
          <p:nvPr/>
        </p:nvSpPr>
        <p:spPr>
          <a:xfrm>
            <a:off x="6372225" y="2889250"/>
            <a:ext cx="533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B</a:t>
            </a:r>
          </a:p>
        </p:txBody>
      </p:sp>
      <p:sp>
        <p:nvSpPr>
          <p:cNvPr id="19" name="Text Box 17"/>
          <p:cNvSpPr txBox="1"/>
          <p:nvPr/>
        </p:nvSpPr>
        <p:spPr>
          <a:xfrm>
            <a:off x="6416675" y="3384550"/>
            <a:ext cx="533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A</a:t>
            </a:r>
          </a:p>
        </p:txBody>
      </p:sp>
      <p:sp>
        <p:nvSpPr>
          <p:cNvPr id="20" name="Text Box 27"/>
          <p:cNvSpPr txBox="1"/>
          <p:nvPr/>
        </p:nvSpPr>
        <p:spPr>
          <a:xfrm>
            <a:off x="6416675" y="2349500"/>
            <a:ext cx="533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D</a:t>
            </a:r>
          </a:p>
        </p:txBody>
      </p:sp>
      <p:sp>
        <p:nvSpPr>
          <p:cNvPr id="23" name="Text Box 27"/>
          <p:cNvSpPr txBox="1"/>
          <p:nvPr/>
        </p:nvSpPr>
        <p:spPr>
          <a:xfrm>
            <a:off x="5021263" y="2303463"/>
            <a:ext cx="5334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top</a:t>
            </a:r>
          </a:p>
        </p:txBody>
      </p:sp>
      <p:sp>
        <p:nvSpPr>
          <p:cNvPr id="24" name="Text Box 27"/>
          <p:cNvSpPr txBox="1"/>
          <p:nvPr/>
        </p:nvSpPr>
        <p:spPr>
          <a:xfrm>
            <a:off x="6416675" y="1808163"/>
            <a:ext cx="5334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b="0" dirty="0"/>
              <a:t>R</a:t>
            </a:r>
          </a:p>
        </p:txBody>
      </p:sp>
      <p:sp>
        <p:nvSpPr>
          <p:cNvPr id="25" name="矩形 24"/>
          <p:cNvSpPr/>
          <p:nvPr/>
        </p:nvSpPr>
        <p:spPr>
          <a:xfrm>
            <a:off x="296863" y="1268413"/>
            <a:ext cx="4572000" cy="14779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lnSpc>
                <a:spcPct val="115000"/>
              </a:lnSpc>
              <a:buClrTx/>
              <a:buSzPct val="100000"/>
              <a:buFont typeface="Arial" panose="020B0604020202020204" pitchFamily="34" charset="0"/>
              <a:buNone/>
            </a:pPr>
            <a:r>
              <a:rPr lang="en-US" altLang="zh-CN" sz="3600" b="0" dirty="0">
                <a:ea typeface="楷体_GB2312" pitchFamily="49" charset="-122"/>
              </a:rPr>
              <a:t>top++;</a:t>
            </a:r>
            <a:r>
              <a:rPr lang="zh-CN" altLang="en-US" sz="3600" b="0" dirty="0">
                <a:ea typeface="楷体_GB2312" pitchFamily="49" charset="-122"/>
              </a:rPr>
              <a:t>　　</a:t>
            </a:r>
            <a:endParaRPr lang="en-US" altLang="zh-CN" sz="3600" b="0" dirty="0">
              <a:ea typeface="楷体_GB2312" pitchFamily="49" charset="-122"/>
            </a:endParaRPr>
          </a:p>
          <a:p>
            <a:pPr marL="457200" lvl="0" indent="-457200" algn="just" eaLnBrk="1" hangingPunct="1">
              <a:lnSpc>
                <a:spcPct val="115000"/>
              </a:lnSpc>
              <a:buClrTx/>
              <a:buSzPct val="100000"/>
              <a:buFont typeface="Arial" panose="020B0604020202020204" pitchFamily="34" charset="0"/>
              <a:buNone/>
            </a:pPr>
            <a:r>
              <a:rPr lang="en-US" altLang="zh-CN" sz="3600" b="0" dirty="0">
                <a:ea typeface="楷体_GB2312" pitchFamily="49" charset="-122"/>
              </a:rPr>
              <a:t>stacka[top] = item;</a:t>
            </a:r>
          </a:p>
        </p:txBody>
      </p:sp>
      <p:sp>
        <p:nvSpPr>
          <p:cNvPr id="2" name="Rectangle 3"/>
          <p:cNvSpPr/>
          <p:nvPr/>
        </p:nvSpPr>
        <p:spPr>
          <a:xfrm>
            <a:off x="0" y="914400"/>
            <a:ext cx="9144000" cy="5943600"/>
          </a:xfrm>
          <a:prstGeom prst="rect">
            <a:avLst/>
          </a:prstGeom>
          <a:solidFill>
            <a:schemeClr val="bg1"/>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lnSpc>
                <a:spcPct val="90000"/>
              </a:lnSpc>
              <a:buClrTx/>
              <a:buSzPct val="100000"/>
              <a:buFont typeface="Arial" panose="020B0604020202020204" pitchFamily="34" charset="0"/>
              <a:buNone/>
            </a:pPr>
            <a:r>
              <a:rPr lang="en-US" altLang="zh-CN" sz="1800" dirty="0">
                <a:ea typeface="楷体_GB2312" pitchFamily="49" charset="-122"/>
              </a:rPr>
              <a:t>template</a:t>
            </a:r>
            <a:r>
              <a:rPr lang="en-US" altLang="zh-CN" sz="1800" b="0" dirty="0">
                <a:ea typeface="楷体_GB2312" pitchFamily="49" charset="-122"/>
              </a:rPr>
              <a:t> &lt;</a:t>
            </a:r>
            <a:r>
              <a:rPr lang="en-US" altLang="zh-CN" sz="1800" dirty="0">
                <a:ea typeface="楷体_GB2312" pitchFamily="49" charset="-122"/>
              </a:rPr>
              <a:t>class</a:t>
            </a:r>
            <a:r>
              <a:rPr lang="en-US" altLang="zh-CN" sz="1800" b="0" dirty="0">
                <a:ea typeface="楷体_GB2312" pitchFamily="49" charset="-122"/>
              </a:rPr>
              <a:t> type&gt;</a:t>
            </a:r>
            <a:r>
              <a:rPr lang="en-US" altLang="zh-CN" sz="1800" dirty="0">
                <a:ea typeface="楷体_GB2312" pitchFamily="49" charset="-122"/>
              </a:rPr>
              <a:t>void</a:t>
            </a:r>
            <a:r>
              <a:rPr lang="en-US" altLang="zh-CN" sz="1800" b="0" dirty="0">
                <a:ea typeface="楷体_GB2312" pitchFamily="49" charset="-122"/>
              </a:rPr>
              <a:t> seqstack &lt;type&gt; :: push(</a:t>
            </a:r>
            <a:r>
              <a:rPr lang="en-US" altLang="zh-CN" sz="1800" dirty="0">
                <a:ea typeface="楷体_GB2312" pitchFamily="49" charset="-122"/>
              </a:rPr>
              <a:t>const</a:t>
            </a:r>
            <a:r>
              <a:rPr lang="en-US" altLang="zh-CN" sz="1800" b="0" dirty="0">
                <a:ea typeface="楷体_GB2312" pitchFamily="49" charset="-122"/>
              </a:rPr>
              <a:t> type </a:t>
            </a:r>
            <a:r>
              <a:rPr lang="en-US" altLang="zh-CN" sz="1800" dirty="0">
                <a:ea typeface="楷体_GB2312" pitchFamily="49" charset="-122"/>
              </a:rPr>
              <a:t>&amp;</a:t>
            </a:r>
            <a:r>
              <a:rPr lang="en-US" altLang="zh-CN" sz="1800" b="0" dirty="0">
                <a:ea typeface="楷体_GB2312" pitchFamily="49" charset="-122"/>
              </a:rPr>
              <a:t> item)</a:t>
            </a:r>
          </a:p>
          <a:p>
            <a:pPr marL="457200" lvl="0" indent="-457200" algn="just" eaLnBrk="1" hangingPunct="1">
              <a:lnSpc>
                <a:spcPct val="115000"/>
              </a:lnSpc>
              <a:buClrTx/>
              <a:buSzPct val="100000"/>
              <a:buFont typeface="Arial" panose="020B0604020202020204" pitchFamily="34" charset="0"/>
              <a:buNone/>
            </a:pPr>
            <a:r>
              <a:rPr lang="en-US" altLang="zh-CN" sz="1800" b="0" dirty="0">
                <a:ea typeface="楷体_GB2312" pitchFamily="49" charset="-122"/>
              </a:rPr>
              <a:t>{</a:t>
            </a:r>
          </a:p>
          <a:p>
            <a:pPr marL="457200" lvl="0" indent="-457200" algn="just" eaLnBrk="1" hangingPunct="1">
              <a:lnSpc>
                <a:spcPct val="115000"/>
              </a:lnSpc>
              <a:buClrTx/>
              <a:buSzPct val="100000"/>
              <a:buFont typeface="Arial" panose="020B0604020202020204" pitchFamily="34" charset="0"/>
              <a:buNone/>
            </a:pPr>
            <a:r>
              <a:rPr lang="en-US" altLang="zh-CN" sz="1800" b="0" dirty="0">
                <a:ea typeface="楷体_GB2312" pitchFamily="49" charset="-122"/>
              </a:rPr>
              <a:t>	//</a:t>
            </a:r>
            <a:r>
              <a:rPr lang="zh-CN" altLang="en-US" sz="1800" b="0" dirty="0">
                <a:ea typeface="楷体_GB2312" pitchFamily="49" charset="-122"/>
              </a:rPr>
              <a:t>若栈已满，出错处理；否则把元素</a:t>
            </a:r>
            <a:r>
              <a:rPr lang="en-US" altLang="zh-CN" sz="1800" b="0" dirty="0">
                <a:ea typeface="楷体_GB2312" pitchFamily="49" charset="-122"/>
              </a:rPr>
              <a:t>item</a:t>
            </a:r>
            <a:r>
              <a:rPr lang="zh-CN" altLang="en-US" sz="1800" b="0" dirty="0">
                <a:ea typeface="楷体_GB2312" pitchFamily="49" charset="-122"/>
              </a:rPr>
              <a:t>入栈</a:t>
            </a:r>
          </a:p>
          <a:p>
            <a:pPr marL="457200" lvl="0" indent="-457200" algn="just" eaLnBrk="1" hangingPunct="1">
              <a:lnSpc>
                <a:spcPct val="115000"/>
              </a:lnSpc>
              <a:buClrTx/>
              <a:buSzPct val="100000"/>
              <a:buFont typeface="Arial" panose="020B0604020202020204" pitchFamily="34" charset="0"/>
              <a:buNone/>
            </a:pPr>
            <a:r>
              <a:rPr lang="zh-CN" altLang="en-US" sz="1800" dirty="0">
                <a:ea typeface="楷体_GB2312" pitchFamily="49" charset="-122"/>
              </a:rPr>
              <a:t>	</a:t>
            </a:r>
            <a:r>
              <a:rPr lang="en-US" altLang="zh-CN" sz="1800" dirty="0">
                <a:solidFill>
                  <a:srgbClr val="FF0000"/>
                </a:solidFill>
                <a:ea typeface="楷体_GB2312" pitchFamily="49" charset="-122"/>
              </a:rPr>
              <a:t>if</a:t>
            </a:r>
            <a:r>
              <a:rPr lang="en-US" altLang="zh-CN" sz="1800" b="0" dirty="0">
                <a:solidFill>
                  <a:srgbClr val="FF0000"/>
                </a:solidFill>
                <a:ea typeface="楷体_GB2312" pitchFamily="49" charset="-122"/>
              </a:rPr>
              <a:t> (full( ))</a:t>
            </a:r>
            <a:r>
              <a:rPr lang="zh-CN" altLang="en-US" sz="1800" b="0" dirty="0">
                <a:ea typeface="楷体_GB2312" pitchFamily="49" charset="-122"/>
              </a:rPr>
              <a:t>　　</a:t>
            </a:r>
            <a:r>
              <a:rPr lang="en-US" altLang="zh-CN" sz="1800" b="0" dirty="0">
                <a:ea typeface="楷体_GB2312" pitchFamily="49" charset="-122"/>
              </a:rPr>
              <a:t>{</a:t>
            </a:r>
            <a:r>
              <a:rPr lang="zh-CN" altLang="en-US" sz="1800" b="0" dirty="0">
                <a:ea typeface="楷体_GB2312" pitchFamily="49" charset="-122"/>
              </a:rPr>
              <a:t>　　　　　　　　　</a:t>
            </a:r>
            <a:r>
              <a:rPr lang="en-US" altLang="zh-CN" sz="1800" b="0" dirty="0">
                <a:ea typeface="楷体_GB2312" pitchFamily="49" charset="-122"/>
              </a:rPr>
              <a:t>//stack is full</a:t>
            </a:r>
          </a:p>
          <a:p>
            <a:pPr marL="457200" lvl="0" indent="-457200" algn="just" eaLnBrk="1" hangingPunct="1">
              <a:lnSpc>
                <a:spcPct val="115000"/>
              </a:lnSpc>
              <a:buClrTx/>
              <a:buSzPct val="100000"/>
              <a:buFont typeface="Arial" panose="020B0604020202020204" pitchFamily="34" charset="0"/>
              <a:buNone/>
            </a:pPr>
            <a:r>
              <a:rPr lang="en-US" altLang="zh-CN" sz="1800" b="0" dirty="0">
                <a:ea typeface="楷体_GB2312" pitchFamily="49" charset="-122"/>
              </a:rPr>
              <a:t>		</a:t>
            </a:r>
            <a:r>
              <a:rPr lang="en-US" altLang="zh-CN" sz="1800" dirty="0">
                <a:ea typeface="楷体_GB2312" pitchFamily="49" charset="-122"/>
              </a:rPr>
              <a:t>cerr </a:t>
            </a:r>
            <a:r>
              <a:rPr lang="en-US" altLang="zh-CN" sz="1800" b="0" dirty="0">
                <a:ea typeface="楷体_GB2312" pitchFamily="49" charset="-122"/>
              </a:rPr>
              <a:t>&lt;&lt; “stack is full</a:t>
            </a:r>
            <a:r>
              <a:rPr lang="zh-CN" altLang="en-US" sz="1800" b="0" dirty="0">
                <a:ea typeface="楷体_GB2312" pitchFamily="49" charset="-122"/>
              </a:rPr>
              <a:t>，</a:t>
            </a:r>
            <a:r>
              <a:rPr lang="en-US" altLang="zh-CN" sz="1800" b="0" dirty="0">
                <a:ea typeface="楷体_GB2312" pitchFamily="49" charset="-122"/>
              </a:rPr>
              <a:t>cannot push any item</a:t>
            </a:r>
            <a:r>
              <a:rPr lang="zh-CN" altLang="en-US" sz="1800" b="0" dirty="0">
                <a:ea typeface="楷体_GB2312" pitchFamily="49" charset="-122"/>
              </a:rPr>
              <a:t>！” </a:t>
            </a:r>
            <a:r>
              <a:rPr lang="en-US" altLang="zh-CN" sz="1800" b="0" dirty="0">
                <a:ea typeface="楷体_GB2312" pitchFamily="49" charset="-122"/>
              </a:rPr>
              <a:t>&lt;&lt; </a:t>
            </a:r>
            <a:r>
              <a:rPr lang="en-US" altLang="zh-CN" sz="1800" dirty="0">
                <a:ea typeface="楷体_GB2312" pitchFamily="49" charset="-122"/>
              </a:rPr>
              <a:t>endl</a:t>
            </a:r>
            <a:r>
              <a:rPr lang="en-US" altLang="zh-CN" sz="1800" b="0" dirty="0">
                <a:ea typeface="楷体_GB2312" pitchFamily="49" charset="-122"/>
              </a:rPr>
              <a:t>;</a:t>
            </a:r>
          </a:p>
          <a:p>
            <a:pPr marL="457200" lvl="0" indent="-457200" algn="just" eaLnBrk="1" hangingPunct="1">
              <a:lnSpc>
                <a:spcPct val="115000"/>
              </a:lnSpc>
              <a:buClrTx/>
              <a:buSzPct val="100000"/>
              <a:buFont typeface="Arial" panose="020B0604020202020204" pitchFamily="34" charset="0"/>
              <a:buNone/>
            </a:pPr>
            <a:r>
              <a:rPr lang="en-US" altLang="zh-CN" sz="1800" dirty="0">
                <a:ea typeface="楷体_GB2312" pitchFamily="49" charset="-122"/>
              </a:rPr>
              <a:t>		exit</a:t>
            </a:r>
            <a:r>
              <a:rPr lang="en-US" altLang="zh-CN" sz="1800" b="0" dirty="0">
                <a:ea typeface="楷体_GB2312" pitchFamily="49" charset="-122"/>
              </a:rPr>
              <a:t>(1);  // </a:t>
            </a:r>
            <a:r>
              <a:rPr lang="en-US" altLang="zh-CN" sz="2000" dirty="0">
                <a:solidFill>
                  <a:schemeClr val="accent1"/>
                </a:solidFill>
                <a:sym typeface="Symbol" panose="05050102010706020507" pitchFamily="18" charset="2"/>
              </a:rPr>
              <a:t>print an error message and more ..</a:t>
            </a:r>
            <a:endParaRPr lang="en-US" altLang="zh-CN" sz="1800" b="0" dirty="0">
              <a:ea typeface="楷体_GB2312" pitchFamily="49" charset="-122"/>
            </a:endParaRPr>
          </a:p>
          <a:p>
            <a:pPr marL="457200" lvl="0" indent="-457200" algn="just" eaLnBrk="1" hangingPunct="1">
              <a:lnSpc>
                <a:spcPct val="115000"/>
              </a:lnSpc>
              <a:buClrTx/>
              <a:buSzPct val="100000"/>
              <a:buFont typeface="Arial" panose="020B0604020202020204" pitchFamily="34" charset="0"/>
              <a:buNone/>
            </a:pPr>
            <a:r>
              <a:rPr lang="en-US" altLang="zh-CN" sz="1800" b="0" dirty="0">
                <a:ea typeface="楷体_GB2312" pitchFamily="49" charset="-122"/>
              </a:rPr>
              <a:t>	}</a:t>
            </a:r>
          </a:p>
          <a:p>
            <a:pPr marL="457200" lvl="0" indent="-457200" algn="just" eaLnBrk="1" hangingPunct="1">
              <a:lnSpc>
                <a:spcPct val="115000"/>
              </a:lnSpc>
              <a:buClrTx/>
              <a:buSzPct val="100000"/>
              <a:buFont typeface="Arial" panose="020B0604020202020204" pitchFamily="34" charset="0"/>
              <a:buNone/>
            </a:pPr>
            <a:r>
              <a:rPr lang="en-US" altLang="zh-CN" sz="1800" b="0" dirty="0">
                <a:ea typeface="楷体_GB2312" pitchFamily="49" charset="-122"/>
              </a:rPr>
              <a:t>	top++;</a:t>
            </a:r>
            <a:r>
              <a:rPr lang="zh-CN" altLang="en-US" sz="1800" b="0" dirty="0">
                <a:ea typeface="楷体_GB2312" pitchFamily="49" charset="-122"/>
              </a:rPr>
              <a:t>　　　　</a:t>
            </a:r>
            <a:r>
              <a:rPr lang="en-US" altLang="zh-CN" sz="1800" b="0" dirty="0">
                <a:ea typeface="楷体_GB2312" pitchFamily="49" charset="-122"/>
              </a:rPr>
              <a:t>// stack is not full</a:t>
            </a:r>
            <a:r>
              <a:rPr lang="zh-CN" altLang="en-US" sz="1800" b="0" dirty="0">
                <a:ea typeface="楷体_GB2312" pitchFamily="49" charset="-122"/>
              </a:rPr>
              <a:t>， </a:t>
            </a:r>
            <a:r>
              <a:rPr lang="en-US" altLang="zh-CN" sz="2000" dirty="0">
                <a:solidFill>
                  <a:schemeClr val="accent1"/>
                </a:solidFill>
              </a:rPr>
              <a:t>add an item to the global stack </a:t>
            </a:r>
            <a:endParaRPr lang="en-US" altLang="zh-CN" sz="1800" b="0" dirty="0">
              <a:ea typeface="楷体_GB2312" pitchFamily="49" charset="-122"/>
            </a:endParaRPr>
          </a:p>
          <a:p>
            <a:pPr marL="457200" lvl="0" indent="-457200" algn="just" eaLnBrk="1" hangingPunct="1">
              <a:lnSpc>
                <a:spcPct val="115000"/>
              </a:lnSpc>
              <a:buClrTx/>
              <a:buSzPct val="100000"/>
              <a:buFont typeface="Arial" panose="020B0604020202020204" pitchFamily="34" charset="0"/>
              <a:buNone/>
            </a:pPr>
            <a:r>
              <a:rPr lang="en-US" altLang="zh-CN" sz="1800" b="0" dirty="0">
                <a:ea typeface="楷体_GB2312" pitchFamily="49" charset="-122"/>
              </a:rPr>
              <a:t>	stacka[top] = item;</a:t>
            </a:r>
          </a:p>
          <a:p>
            <a:pPr marL="457200" lvl="0" indent="-457200" algn="just" eaLnBrk="1" hangingPunct="1">
              <a:lnSpc>
                <a:spcPct val="115000"/>
              </a:lnSpc>
              <a:buClrTx/>
              <a:buSzPct val="100000"/>
              <a:buFont typeface="Arial" panose="020B0604020202020204" pitchFamily="34" charset="0"/>
              <a:buNone/>
            </a:pPr>
            <a:r>
              <a:rPr lang="en-US" altLang="zh-CN" sz="1800" b="0" dirty="0">
                <a:ea typeface="楷体_GB2312" pitchFamily="49" charset="-122"/>
              </a:rPr>
              <a:t>}</a:t>
            </a:r>
          </a:p>
        </p:txBody>
      </p:sp>
      <p:grpSp>
        <p:nvGrpSpPr>
          <p:cNvPr id="5" name="Group 4"/>
          <p:cNvGrpSpPr/>
          <p:nvPr/>
        </p:nvGrpSpPr>
        <p:grpSpPr>
          <a:xfrm>
            <a:off x="431800" y="3833813"/>
            <a:ext cx="7696200" cy="1446212"/>
            <a:chOff x="336" y="3072"/>
            <a:chExt cx="4848" cy="911"/>
          </a:xfrm>
        </p:grpSpPr>
        <p:sp>
          <p:nvSpPr>
            <p:cNvPr id="22541" name="Line 5"/>
            <p:cNvSpPr/>
            <p:nvPr/>
          </p:nvSpPr>
          <p:spPr>
            <a:xfrm>
              <a:off x="384" y="3408"/>
              <a:ext cx="1536" cy="0"/>
            </a:xfrm>
            <a:prstGeom prst="line">
              <a:avLst/>
            </a:prstGeom>
            <a:ln w="38100" cap="flat" cmpd="sng">
              <a:solidFill>
                <a:srgbClr val="CC0000"/>
              </a:solidFill>
              <a:prstDash val="solid"/>
              <a:headEnd type="none" w="med" len="med"/>
              <a:tailEnd type="none" w="med" len="med"/>
            </a:ln>
          </p:spPr>
        </p:sp>
        <p:sp>
          <p:nvSpPr>
            <p:cNvPr id="22542" name="Text Box 6"/>
            <p:cNvSpPr txBox="1"/>
            <p:nvPr/>
          </p:nvSpPr>
          <p:spPr>
            <a:xfrm>
              <a:off x="2016" y="3120"/>
              <a:ext cx="3168" cy="8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Font typeface="Arial" panose="020B0604020202020204" pitchFamily="34" charset="0"/>
                <a:buNone/>
              </a:pPr>
              <a:r>
                <a:rPr lang="en-US" altLang="zh-CN" sz="1800" dirty="0">
                  <a:solidFill>
                    <a:srgbClr val="CC0000"/>
                  </a:solidFill>
                </a:rPr>
                <a:t>Thinking:</a:t>
              </a:r>
            </a:p>
            <a:p>
              <a:pPr marL="0" lvl="0" indent="0" eaLnBrk="1" hangingPunct="1">
                <a:spcBef>
                  <a:spcPct val="50000"/>
                </a:spcBef>
                <a:buClrTx/>
                <a:buSzPct val="100000"/>
                <a:buFont typeface="Arial" panose="020B0604020202020204" pitchFamily="34" charset="0"/>
                <a:buNone/>
              </a:pPr>
              <a:r>
                <a:rPr lang="zh-CN" altLang="en-US" sz="1800" dirty="0">
                  <a:solidFill>
                    <a:srgbClr val="CC0000"/>
                  </a:solidFill>
                </a:rPr>
                <a:t>这两条语句顺序是否能改变？什么情况下交换？</a:t>
              </a:r>
            </a:p>
          </p:txBody>
        </p:sp>
        <p:sp>
          <p:nvSpPr>
            <p:cNvPr id="22543" name="Line 7"/>
            <p:cNvSpPr/>
            <p:nvPr/>
          </p:nvSpPr>
          <p:spPr>
            <a:xfrm>
              <a:off x="336" y="3072"/>
              <a:ext cx="864" cy="0"/>
            </a:xfrm>
            <a:prstGeom prst="line">
              <a:avLst/>
            </a:prstGeom>
            <a:ln w="38100" cap="flat" cmpd="sng">
              <a:solidFill>
                <a:srgbClr val="CC0000"/>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ox(in)">
                                      <p:cBhvr>
                                        <p:cTn id="7" dur="500"/>
                                        <p:tgtEl>
                                          <p:spTgt spid="1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ox(in)">
                                      <p:cBhvr>
                                        <p:cTn id="10" dur="500"/>
                                        <p:tgtEl>
                                          <p:spTgt spid="19"/>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box(in)">
                                      <p:cBhvr>
                                        <p:cTn id="13" dur="500"/>
                                        <p:tgtEl>
                                          <p:spTgt spid="20"/>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box(in)">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box(in)">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64" presetClass="path" presetSubtype="0" accel="50000" decel="50000" fill="hold" nodeType="clickEffect">
                                  <p:stCondLst>
                                    <p:cond delay="0"/>
                                  </p:stCondLst>
                                  <p:childTnLst>
                                    <p:animMotion origin="layout" path="M -3.33333E-6 3.358E-6 L -0.00052 -0.08511 " pathEditMode="relative" rAng="0" ptsTypes="AA">
                                      <p:cBhvr>
                                        <p:cTn id="25" dur="2000" fill="hold"/>
                                        <p:tgtEl>
                                          <p:spTgt spid="17"/>
                                        </p:tgtEl>
                                        <p:attrNameLst>
                                          <p:attrName>ppt_x</p:attrName>
                                          <p:attrName>ppt_y</p:attrName>
                                        </p:attrNameLst>
                                      </p:cBhvr>
                                      <p:rCtr x="0" y="-4300"/>
                                    </p:animMotion>
                                  </p:childTnLst>
                                </p:cTn>
                              </p:par>
                              <p:par>
                                <p:cTn id="26" presetID="64" presetClass="path" presetSubtype="0" accel="50000" decel="50000" fill="hold" grpId="1" nodeType="withEffect">
                                  <p:stCondLst>
                                    <p:cond delay="0"/>
                                  </p:stCondLst>
                                  <p:childTnLst>
                                    <p:animMotion origin="layout" path="M 1.38889E-6 4.07031E-6 L 0.00052 -0.09228 " pathEditMode="relative" rAng="0" ptsTypes="AA">
                                      <p:cBhvr>
                                        <p:cTn id="27" dur="2000" fill="hold"/>
                                        <p:tgtEl>
                                          <p:spTgt spid="23"/>
                                        </p:tgtEl>
                                        <p:attrNameLst>
                                          <p:attrName>ppt_x</p:attrName>
                                          <p:attrName>ppt_y</p:attrName>
                                        </p:attrNameLst>
                                      </p:cBhvr>
                                      <p:rCtr x="0" y="-4600"/>
                                    </p:animMotion>
                                  </p:childTnLst>
                                </p:cTn>
                              </p:par>
                            </p:childTnLst>
                          </p:cTn>
                        </p:par>
                      </p:childTnLst>
                    </p:cTn>
                  </p:par>
                  <p:par>
                    <p:cTn id="28" fill="hold">
                      <p:stCondLst>
                        <p:cond delay="indefinite"/>
                      </p:stCondLst>
                      <p:childTnLst>
                        <p:par>
                          <p:cTn id="29" fill="hold">
                            <p:stCondLst>
                              <p:cond delay="0"/>
                            </p:stCondLst>
                            <p:childTnLst>
                              <p:par>
                                <p:cTn id="30" presetID="38" presetClass="entr" presetSubtype="0" accel="50000" fill="hold" grpId="0" nodeType="clickEffect">
                                  <p:stCondLst>
                                    <p:cond delay="0"/>
                                  </p:stCondLst>
                                  <p:iterate type="lt">
                                    <p:tmPct val="50000"/>
                                  </p:iterate>
                                  <p:childTnLst>
                                    <p:set>
                                      <p:cBhvr>
                                        <p:cTn id="31" dur="1" fill="hold">
                                          <p:stCondLst>
                                            <p:cond delay="0"/>
                                          </p:stCondLst>
                                        </p:cTn>
                                        <p:tgtEl>
                                          <p:spTgt spid="24"/>
                                        </p:tgtEl>
                                        <p:attrNameLst>
                                          <p:attrName>style.visibility</p:attrName>
                                        </p:attrNameLst>
                                      </p:cBhvr>
                                      <p:to>
                                        <p:strVal val="visible"/>
                                      </p:to>
                                    </p:set>
                                    <p:set>
                                      <p:cBhvr>
                                        <p:cTn id="32" dur="455" fill="hold">
                                          <p:stCondLst>
                                            <p:cond delay="0"/>
                                          </p:stCondLst>
                                        </p:cTn>
                                        <p:tgtEl>
                                          <p:spTgt spid="24"/>
                                        </p:tgtEl>
                                        <p:attrNameLst>
                                          <p:attrName>style.rotation</p:attrName>
                                        </p:attrNameLst>
                                      </p:cBhvr>
                                      <p:to>
                                        <p:strVal val="-45.0"/>
                                      </p:to>
                                    </p:set>
                                    <p:anim calcmode="lin" valueType="num">
                                      <p:cBhvr>
                                        <p:cTn id="33" dur="455" fill="hold">
                                          <p:stCondLst>
                                            <p:cond delay="455"/>
                                          </p:stCondLst>
                                        </p:cTn>
                                        <p:tgtEl>
                                          <p:spTgt spid="24"/>
                                        </p:tgtEl>
                                        <p:attrNameLst>
                                          <p:attrName>style.rotation</p:attrName>
                                        </p:attrNameLst>
                                      </p:cBhvr>
                                      <p:tavLst>
                                        <p:tav tm="0">
                                          <p:val>
                                            <p:fltVal val="-45"/>
                                          </p:val>
                                        </p:tav>
                                        <p:tav tm="69900">
                                          <p:val>
                                            <p:fltVal val="45"/>
                                          </p:val>
                                        </p:tav>
                                        <p:tav tm="100000">
                                          <p:val>
                                            <p:fltVal val="0"/>
                                          </p:val>
                                        </p:tav>
                                      </p:tavLst>
                                    </p:anim>
                                    <p:anim calcmode="lin" valueType="num">
                                      <p:cBhvr>
                                        <p:cTn id="34" dur="455" fill="hold">
                                          <p:stCondLst>
                                            <p:cond delay="0"/>
                                          </p:stCondLst>
                                        </p:cTn>
                                        <p:tgtEl>
                                          <p:spTgt spid="24"/>
                                        </p:tgtEl>
                                        <p:attrNameLst>
                                          <p:attrName>ppt_y</p:attrName>
                                        </p:attrNameLst>
                                      </p:cBhvr>
                                      <p:tavLst>
                                        <p:tav tm="0">
                                          <p:val>
                                            <p:strVal val="#ppt_y-1"/>
                                          </p:val>
                                        </p:tav>
                                        <p:tav tm="100000">
                                          <p:val>
                                            <p:strVal val="#ppt_y-(0.354*#ppt_w-0.172*#ppt_h)"/>
                                          </p:val>
                                        </p:tav>
                                      </p:tavLst>
                                    </p:anim>
                                    <p:anim calcmode="lin" valueType="num">
                                      <p:cBhvr>
                                        <p:cTn id="35" dur="156" decel="50000" autoRev="1" fill="hold">
                                          <p:stCondLst>
                                            <p:cond delay="455"/>
                                          </p:stCondLst>
                                        </p:cTn>
                                        <p:tgtEl>
                                          <p:spTgt spid="24"/>
                                        </p:tgtEl>
                                        <p:attrNameLst>
                                          <p:attrName>ppt_y</p:attrName>
                                        </p:attrNameLst>
                                      </p:cBhvr>
                                      <p:tavLst>
                                        <p:tav tm="0">
                                          <p:val>
                                            <p:strVal val="#ppt_y-(0.354*#ppt_w-0.172*#ppt_h)"/>
                                          </p:val>
                                        </p:tav>
                                        <p:tav tm="100000">
                                          <p:val>
                                            <p:strVal val="#ppt_y-(0.354*#ppt_w-0.172*#ppt_h)-#ppt_h/2"/>
                                          </p:val>
                                        </p:tav>
                                      </p:tavLst>
                                    </p:anim>
                                    <p:anim calcmode="lin" valueType="num">
                                      <p:cBhvr>
                                        <p:cTn id="36" dur="136" fill="hold">
                                          <p:stCondLst>
                                            <p:cond delay="864"/>
                                          </p:stCondLst>
                                        </p:cTn>
                                        <p:tgtEl>
                                          <p:spTgt spid="24"/>
                                        </p:tgtEl>
                                        <p:attrNameLst>
                                          <p:attrName>ppt_y</p:attrName>
                                        </p:attrNameLst>
                                      </p:cBhvr>
                                      <p:tavLst>
                                        <p:tav tm="0">
                                          <p:val>
                                            <p:strVal val="#ppt_y-(0.354*#ppt_w-0.172*#ppt_h)"/>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box(in)">
                                      <p:cBhvr>
                                        <p:cTn id="41" dur="500"/>
                                        <p:tgtEl>
                                          <p:spTgt spid="25"/>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dissolve">
                                      <p:cBhvr>
                                        <p:cTn id="46" dur="500"/>
                                        <p:tgtEl>
                                          <p:spTgt spid="2"/>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dissolve">
                                      <p:cBhvr>
                                        <p:cTn id="5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3" grpId="0"/>
      <p:bldP spid="23" grpId="1"/>
      <p:bldP spid="24" grpId="0"/>
      <p:bldP spid="25" grpId="0"/>
      <p:bldP spid="2" grpId="0" animBg="1"/>
    </p:bld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Template>
  <TotalTime>197</TotalTime>
  <Words>2263</Words>
  <Application>Microsoft Office PowerPoint</Application>
  <PresentationFormat>全屏显示(4:3)</PresentationFormat>
  <Paragraphs>727</Paragraphs>
  <Slides>44</Slides>
  <Notes>4</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3</vt:i4>
      </vt:variant>
      <vt:variant>
        <vt:lpstr>幻灯片标题</vt:lpstr>
      </vt:variant>
      <vt:variant>
        <vt:i4>44</vt:i4>
      </vt:variant>
    </vt:vector>
  </HeadingPairs>
  <TitlesOfParts>
    <vt:vector size="66" baseType="lpstr">
      <vt:lpstr>MS Mincho</vt:lpstr>
      <vt:lpstr>仿宋_GB2312</vt:lpstr>
      <vt:lpstr>黑体</vt:lpstr>
      <vt:lpstr>华文行楷</vt:lpstr>
      <vt:lpstr>华文楷体</vt:lpstr>
      <vt:lpstr>华文宋体</vt:lpstr>
      <vt:lpstr>华文新魏</vt:lpstr>
      <vt:lpstr>楷体_GB2312</vt:lpstr>
      <vt:lpstr>隶书</vt:lpstr>
      <vt:lpstr>宋体</vt:lpstr>
      <vt:lpstr>宋体-方正超大字符集</vt:lpstr>
      <vt:lpstr>Arial</vt:lpstr>
      <vt:lpstr>Garamond</vt:lpstr>
      <vt:lpstr>Georgia</vt:lpstr>
      <vt:lpstr>Symbol</vt:lpstr>
      <vt:lpstr>Times New Roman</vt:lpstr>
      <vt:lpstr>Wingdings</vt:lpstr>
      <vt:lpstr>Wingdings 2</vt:lpstr>
      <vt:lpstr>Edge</vt:lpstr>
      <vt:lpstr>Visio.Drawing.11</vt:lpstr>
      <vt:lpstr>Microsoft 公式 3.0</vt:lpstr>
      <vt:lpstr>Microsoft Word 97 - 2003 文档</vt:lpstr>
      <vt:lpstr>PowerPoint 演示文稿</vt:lpstr>
      <vt:lpstr>栈，队列和递归</vt:lpstr>
      <vt:lpstr>主要内容</vt:lpstr>
      <vt:lpstr>学习难点</vt:lpstr>
      <vt:lpstr>第四章　栈、队列和递归</vt:lpstr>
      <vt:lpstr>Example</vt:lpstr>
      <vt:lpstr>4.1.1  顺序栈</vt:lpstr>
      <vt:lpstr>3. 类定义</vt:lpstr>
      <vt:lpstr>4. 类实现—进栈</vt:lpstr>
      <vt:lpstr>4. 类实现—出栈</vt:lpstr>
      <vt:lpstr>4. 类实现—取栈顶元素</vt:lpstr>
      <vt:lpstr>5. 栈共享</vt:lpstr>
      <vt:lpstr>4.1.2 Linked Stack</vt:lpstr>
      <vt:lpstr>4.1.2 Linked Stack</vt:lpstr>
      <vt:lpstr>4.1.2 Linked Stack—续</vt:lpstr>
      <vt:lpstr>栈的两种存储结构的比较</vt:lpstr>
      <vt:lpstr>4.2 队列(Queue)</vt:lpstr>
      <vt:lpstr>4.2.1 顺序队列</vt:lpstr>
      <vt:lpstr>（3） 循环队列</vt:lpstr>
      <vt:lpstr>解决方案</vt:lpstr>
      <vt:lpstr>4. 类定义</vt:lpstr>
      <vt:lpstr>4. 类实现</vt:lpstr>
      <vt:lpstr>4. 类实现</vt:lpstr>
      <vt:lpstr>3. 类实现</vt:lpstr>
      <vt:lpstr>4. 类实现</vt:lpstr>
      <vt:lpstr>4. 类实现</vt:lpstr>
      <vt:lpstr>4. 类实现</vt:lpstr>
      <vt:lpstr>4. 类实现</vt:lpstr>
      <vt:lpstr>4. 类实现</vt:lpstr>
      <vt:lpstr>4.2.2 链式队</vt:lpstr>
      <vt:lpstr>3.  类定义</vt:lpstr>
      <vt:lpstr>4.  类实现</vt:lpstr>
      <vt:lpstr>PowerPoint 演示文稿</vt:lpstr>
      <vt:lpstr>4.3 递归</vt:lpstr>
      <vt:lpstr>PowerPoint 演示文稿</vt:lpstr>
      <vt:lpstr>3.  递归条件</vt:lpstr>
      <vt:lpstr>PowerPoint 演示文稿</vt:lpstr>
      <vt:lpstr>4.3.2  递归过程与递归工作栈</vt:lpstr>
      <vt:lpstr>PowerPoint 演示文稿</vt:lpstr>
      <vt:lpstr>3.  递归过程分析</vt:lpstr>
      <vt:lpstr>4.3.3  递归转换为非递归</vt:lpstr>
      <vt:lpstr>2.  转换方法—用栈模拟系统运行时的栈</vt:lpstr>
      <vt:lpstr>非递归算法</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Stuart</dc:creator>
  <cp:lastModifiedBy>teng zhongmei</cp:lastModifiedBy>
  <cp:revision>199</cp:revision>
  <dcterms:created xsi:type="dcterms:W3CDTF">2015-12-06T14:12:00Z</dcterms:created>
  <dcterms:modified xsi:type="dcterms:W3CDTF">2019-12-08T17:09:33Z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2052-11.1.0.8162</vt:lpwstr>
  </property>
</Properties>
</file>