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25"/>
  </p:notesMasterIdLst>
  <p:handoutMasterIdLst>
    <p:handoutMasterId r:id="rId26"/>
  </p:handoutMasterIdLst>
  <p:sldIdLst>
    <p:sldId id="312" r:id="rId4"/>
    <p:sldId id="537" r:id="rId5"/>
    <p:sldId id="538" r:id="rId6"/>
    <p:sldId id="539" r:id="rId7"/>
    <p:sldId id="540" r:id="rId8"/>
    <p:sldId id="575" r:id="rId9"/>
    <p:sldId id="542" r:id="rId10"/>
    <p:sldId id="543" r:id="rId11"/>
    <p:sldId id="544" r:id="rId12"/>
    <p:sldId id="576" r:id="rId13"/>
    <p:sldId id="577" r:id="rId14"/>
    <p:sldId id="578" r:id="rId15"/>
    <p:sldId id="579" r:id="rId16"/>
    <p:sldId id="580" r:id="rId17"/>
    <p:sldId id="546" r:id="rId18"/>
    <p:sldId id="547" r:id="rId19"/>
    <p:sldId id="550" r:id="rId20"/>
    <p:sldId id="551" r:id="rId21"/>
    <p:sldId id="581" r:id="rId22"/>
    <p:sldId id="552" r:id="rId23"/>
    <p:sldId id="549" r:id="rId24"/>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4623"/>
    <a:srgbClr val="005C2E"/>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03"/>
  </p:normalViewPr>
  <p:slideViewPr>
    <p:cSldViewPr showGuides="1">
      <p:cViewPr varScale="1">
        <p:scale>
          <a:sx n="97" d="100"/>
          <a:sy n="97" d="100"/>
        </p:scale>
        <p:origin x="81" y="99"/>
      </p:cViewPr>
      <p:guideLst>
        <p:guide orient="horz" pos="218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s-faculty.stanford.edu/~knuth/"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5</a:t>
            </a:fld>
            <a:endParaRPr lang="en-US" altLang="zh-CN" dirty="0">
              <a:solidFill>
                <a:srgbClr val="000000"/>
              </a:solidFill>
            </a:endParaRPr>
          </a:p>
        </p:txBody>
      </p:sp>
      <p:sp>
        <p:nvSpPr>
          <p:cNvPr id="197635"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9763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en-US" sz="2400" dirty="0">
              <a:solidFill>
                <a:srgbClr val="CC0000"/>
              </a:solidFill>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6</a:t>
            </a:fld>
            <a:endParaRPr lang="en-US" altLang="zh-CN" dirty="0"/>
          </a:p>
        </p:txBody>
      </p:sp>
      <p:sp>
        <p:nvSpPr>
          <p:cNvPr id="58371" name="Rectangle 2"/>
          <p:cNvSpPr>
            <a:spLocks noGrp="1" noRot="1" noChangeAspect="1" noTextEdit="1"/>
          </p:cNvSpPr>
          <p:nvPr>
            <p:ph type="sldImg"/>
          </p:nvPr>
        </p:nvSpPr>
        <p:spPr>
          <a:solidFill>
            <a:srgbClr val="FFFFFF">
              <a:alpha val="100000"/>
            </a:srgbClr>
          </a:solidFill>
        </p:spPr>
      </p:sp>
      <p:sp>
        <p:nvSpPr>
          <p:cNvPr id="58372"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7</a:t>
            </a:fld>
            <a:endParaRPr lang="en-US" altLang="zh-CN" dirty="0">
              <a:solidFill>
                <a:srgbClr val="000000"/>
              </a:solidFill>
            </a:endParaRPr>
          </a:p>
        </p:txBody>
      </p:sp>
      <p:sp>
        <p:nvSpPr>
          <p:cNvPr id="199683"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99684"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algn="just" eaLnBrk="1" hangingPunct="1">
              <a:lnSpc>
                <a:spcPct val="110000"/>
              </a:lnSpc>
              <a:spcBef>
                <a:spcPct val="50000"/>
              </a:spcBef>
            </a:pPr>
            <a:endParaRPr lang="en-US" altLang="zh-CN" sz="2400" dirty="0">
              <a:solidFill>
                <a:srgbClr val="CC0000"/>
              </a:solidFill>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9</a:t>
            </a:fld>
            <a:endParaRPr lang="en-US" altLang="zh-CN" dirty="0">
              <a:solidFill>
                <a:srgbClr val="000000"/>
              </a:solidFill>
            </a:endParaRPr>
          </a:p>
        </p:txBody>
      </p:sp>
      <p:sp>
        <p:nvSpPr>
          <p:cNvPr id="200707"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00708"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algn="just" eaLnBrk="1" hangingPunct="1">
              <a:spcBef>
                <a:spcPct val="20000"/>
              </a:spcBef>
              <a:buFont typeface="Wingdings" panose="05000000000000000000" pitchFamily="2" charset="2"/>
              <a:buChar char="•"/>
            </a:pP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14</a:t>
            </a:fld>
            <a:endParaRPr lang="en-US" altLang="zh-CN" dirty="0"/>
          </a:p>
        </p:txBody>
      </p:sp>
      <p:sp>
        <p:nvSpPr>
          <p:cNvPr id="60419" name="Rectangle 2"/>
          <p:cNvSpPr>
            <a:spLocks noGrp="1" noRot="1" noChangeAspect="1" noTextEdit="1"/>
          </p:cNvSpPr>
          <p:nvPr>
            <p:ph type="sldImg"/>
          </p:nvPr>
        </p:nvSpPr>
        <p:spPr>
          <a:solidFill>
            <a:srgbClr val="FFFFFF">
              <a:alpha val="100000"/>
            </a:srgbClr>
          </a:solidFill>
        </p:spPr>
      </p:sp>
      <p:sp>
        <p:nvSpPr>
          <p:cNvPr id="60420"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algn="just" eaLnBrk="1" hangingPunct="1">
              <a:lnSpc>
                <a:spcPct val="110000"/>
              </a:lnSpc>
              <a:spcBef>
                <a:spcPct val="20000"/>
              </a:spcBef>
            </a:pP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solidFill>
                  <a:srgbClr val="000000"/>
                </a:solidFill>
              </a:rPr>
              <a:t>17</a:t>
            </a:fld>
            <a:endParaRPr lang="zh-CN" altLang="en-US" dirty="0">
              <a:solidFill>
                <a:srgbClr val="000000"/>
              </a:solidFill>
            </a:endParaRPr>
          </a:p>
        </p:txBody>
      </p:sp>
      <p:sp>
        <p:nvSpPr>
          <p:cNvPr id="202755" name="Rectangle 2"/>
          <p:cNvSpPr>
            <a:spLocks noGrp="1" noRot="1" noChangeAspect="1" noTextEdit="1"/>
          </p:cNvSpPr>
          <p:nvPr>
            <p:ph type="sldImg"/>
          </p:nvPr>
        </p:nvSpPr>
        <p:spPr>
          <a:ln>
            <a:solidFill>
              <a:srgbClr val="000000">
                <a:alpha val="100000"/>
              </a:srgbClr>
            </a:solidFill>
            <a:miter lim="800000"/>
          </a:ln>
        </p:spPr>
      </p:sp>
      <p:sp>
        <p:nvSpPr>
          <p:cNvPr id="202756" name="Rectangle 3"/>
          <p:cNvSpPr>
            <a:spLocks noGrp="1"/>
          </p:cNvSpPr>
          <p:nvPr>
            <p:ph type="body" idx="1"/>
          </p:nvPr>
        </p:nvSpPr>
        <p:spPr>
          <a:noFill/>
          <a:ln>
            <a:noFill/>
          </a:ln>
        </p:spPr>
        <p:txBody>
          <a:bodyPr wrap="square" lIns="91440" tIns="45720" rIns="91440" bIns="45720" anchor="t"/>
          <a:lstStyle/>
          <a:p>
            <a:pPr lvl="0">
              <a:lnSpc>
                <a:spcPct val="80000"/>
              </a:lnSpc>
            </a:pPr>
            <a:r>
              <a:rPr lang="en-US" altLang="zh-CN" sz="800" dirty="0"/>
              <a:t>Donald E. Knuth</a:t>
            </a:r>
            <a:r>
              <a:rPr lang="zh-CN" altLang="en-US" sz="800" dirty="0"/>
              <a:t>，</a:t>
            </a:r>
            <a:r>
              <a:rPr lang="en-US" altLang="zh-CN" sz="800" dirty="0"/>
              <a:t>1938</a:t>
            </a:r>
            <a:r>
              <a:rPr lang="zh-CN" altLang="en-US" sz="800" dirty="0"/>
              <a:t>年出生于</a:t>
            </a:r>
            <a:r>
              <a:rPr lang="en-US" altLang="zh-CN" sz="800" dirty="0"/>
              <a:t>Wisconsin</a:t>
            </a:r>
            <a:r>
              <a:rPr lang="zh-CN" altLang="en-US" sz="800" dirty="0"/>
              <a:t>。</a:t>
            </a:r>
            <a:r>
              <a:rPr lang="en-US" altLang="zh-CN" sz="800" dirty="0"/>
              <a:t>1960</a:t>
            </a:r>
            <a:r>
              <a:rPr lang="zh-CN" altLang="en-US" sz="800" dirty="0"/>
              <a:t>年，当他毕业于</a:t>
            </a:r>
            <a:r>
              <a:rPr lang="en-US" altLang="zh-CN" sz="800" dirty="0"/>
              <a:t>Case Institute of Te</a:t>
            </a:r>
            <a:br>
              <a:rPr lang="en-US" altLang="zh-CN" sz="800" dirty="0"/>
            </a:br>
            <a:r>
              <a:rPr lang="en-US" altLang="zh-CN" sz="800" dirty="0"/>
              <a:t>chnology</a:t>
            </a:r>
            <a:r>
              <a:rPr lang="zh-CN" altLang="en-US" sz="800" dirty="0"/>
              <a:t>数学系时，因为成绩过于出色，被校方打破历史</a:t>
            </a:r>
            <a:br>
              <a:rPr lang="zh-CN" altLang="en-US" sz="800" dirty="0"/>
            </a:br>
            <a:r>
              <a:rPr lang="zh-CN" altLang="en-US" sz="800" dirty="0"/>
              <a:t>惯例，同时授予学士和硕士学位。他随即进入大名鼎鼎的加州理工学院</a:t>
            </a:r>
            <a:br>
              <a:rPr lang="zh-CN" altLang="en-US" sz="800" dirty="0"/>
            </a:br>
            <a:r>
              <a:rPr lang="zh-CN" altLang="en-US" sz="800" dirty="0"/>
              <a:t>数学系，仅用三年时间便取得博士学位，此时年仅</a:t>
            </a:r>
            <a:r>
              <a:rPr lang="en-US" altLang="zh-CN" sz="800" dirty="0"/>
              <a:t>25</a:t>
            </a:r>
            <a:r>
              <a:rPr lang="zh-CN" altLang="en-US" sz="800" dirty="0"/>
              <a:t>岁。 </a:t>
            </a:r>
          </a:p>
          <a:p>
            <a:pPr lvl="0">
              <a:lnSpc>
                <a:spcPct val="80000"/>
              </a:lnSpc>
            </a:pPr>
            <a:r>
              <a:rPr lang="zh-CN" altLang="en-US" sz="800" dirty="0"/>
              <a:t>毕业后留校任助理教授，</a:t>
            </a:r>
            <a:r>
              <a:rPr lang="en-US" altLang="zh-CN" sz="800" dirty="0"/>
              <a:t>28</a:t>
            </a:r>
            <a:r>
              <a:rPr lang="zh-CN" altLang="en-US" sz="800" dirty="0"/>
              <a:t>岁时升为副教授。</a:t>
            </a:r>
            <a:r>
              <a:rPr lang="en-US" altLang="zh-CN" sz="800" dirty="0"/>
              <a:t>30</a:t>
            </a:r>
            <a:r>
              <a:rPr lang="zh-CN" altLang="en-US" sz="800" dirty="0"/>
              <a:t>岁时，加盟斯坦福大学计</a:t>
            </a:r>
            <a:br>
              <a:rPr lang="zh-CN" altLang="en-US" sz="800" dirty="0"/>
            </a:br>
            <a:r>
              <a:rPr lang="zh-CN" altLang="en-US" sz="800" dirty="0"/>
              <a:t>算机系，任正教授。从</a:t>
            </a:r>
            <a:r>
              <a:rPr lang="en-US" altLang="zh-CN" sz="800" dirty="0"/>
              <a:t>31</a:t>
            </a:r>
            <a:r>
              <a:rPr lang="zh-CN" altLang="en-US" sz="800" dirty="0"/>
              <a:t>岁那年起，他开始出版他的历史性经典巨著：</a:t>
            </a:r>
            <a:br>
              <a:rPr lang="zh-CN" altLang="en-US" sz="800" dirty="0"/>
            </a:br>
            <a:r>
              <a:rPr lang="en-US" altLang="zh-CN" sz="800" dirty="0"/>
              <a:t>The Art of Computer Programming</a:t>
            </a:r>
            <a:r>
              <a:rPr lang="zh-CN" altLang="en-US" sz="800" dirty="0"/>
              <a:t>。他计划共写</a:t>
            </a:r>
            <a:r>
              <a:rPr lang="en-US" altLang="zh-CN" sz="800" dirty="0"/>
              <a:t>7</a:t>
            </a:r>
            <a:r>
              <a:rPr lang="zh-CN" altLang="en-US" sz="800" dirty="0"/>
              <a:t>卷，然而仅仅出版三卷</a:t>
            </a:r>
            <a:br>
              <a:rPr lang="zh-CN" altLang="en-US" sz="800" dirty="0"/>
            </a:br>
            <a:r>
              <a:rPr lang="zh-CN" altLang="en-US" sz="800" dirty="0"/>
              <a:t>之后，已经震惊世界，使他获得计算机科学界的最高荣誉</a:t>
            </a:r>
            <a:r>
              <a:rPr lang="en-US" altLang="zh-CN" sz="800" dirty="0"/>
              <a:t>Turing Award!</a:t>
            </a:r>
            <a:br>
              <a:rPr lang="en-US" altLang="zh-CN" sz="800" dirty="0"/>
            </a:br>
            <a:r>
              <a:rPr lang="zh-CN" altLang="en-US" sz="800" dirty="0"/>
              <a:t>此时，他年仅</a:t>
            </a:r>
            <a:r>
              <a:rPr lang="en-US" altLang="zh-CN" sz="800" dirty="0"/>
              <a:t>38</a:t>
            </a:r>
            <a:r>
              <a:rPr lang="zh-CN" altLang="en-US" sz="800" dirty="0"/>
              <a:t>岁！后来，此书与牛顿的“自然哲学的数学原理”等一起，</a:t>
            </a:r>
            <a:br>
              <a:rPr lang="zh-CN" altLang="en-US" sz="800" dirty="0"/>
            </a:br>
            <a:r>
              <a:rPr lang="zh-CN" altLang="en-US" sz="800" dirty="0"/>
              <a:t>被评为“世界历史上最伟大的十种科学著作”之一。相信学过数据结构和编</a:t>
            </a:r>
            <a:br>
              <a:rPr lang="zh-CN" altLang="en-US" sz="800" dirty="0"/>
            </a:br>
            <a:r>
              <a:rPr lang="zh-CN" altLang="en-US" sz="800" dirty="0"/>
              <a:t>译原理的同学们都知道</a:t>
            </a:r>
            <a:r>
              <a:rPr lang="en-US" altLang="zh-CN" sz="800" dirty="0"/>
              <a:t>KMP</a:t>
            </a:r>
            <a:r>
              <a:rPr lang="zh-CN" altLang="en-US" sz="800" dirty="0"/>
              <a:t>算法和</a:t>
            </a:r>
            <a:r>
              <a:rPr lang="en-US" altLang="zh-CN" sz="800" dirty="0"/>
              <a:t>LR(K)</a:t>
            </a:r>
            <a:r>
              <a:rPr lang="zh-CN" altLang="en-US" sz="800" dirty="0"/>
              <a:t>算法有多么不可思议，然而此书</a:t>
            </a:r>
            <a:br>
              <a:rPr lang="zh-CN" altLang="en-US" sz="800" dirty="0"/>
            </a:br>
            <a:r>
              <a:rPr lang="zh-CN" altLang="en-US" sz="800" dirty="0"/>
              <a:t>中这样的算法比比皆是！</a:t>
            </a:r>
          </a:p>
          <a:p>
            <a:pPr lvl="0">
              <a:lnSpc>
                <a:spcPct val="80000"/>
              </a:lnSpc>
            </a:pPr>
            <a:r>
              <a:rPr lang="zh-CN" altLang="en-US" sz="800" dirty="0"/>
              <a:t>在计算机科学上，他主要是一位理论家。然而，他在理论以外也同样做出</a:t>
            </a:r>
            <a:br>
              <a:rPr lang="zh-CN" altLang="en-US" sz="800" dirty="0"/>
            </a:br>
            <a:r>
              <a:rPr lang="zh-CN" altLang="en-US" sz="800" dirty="0"/>
              <a:t>惊人的成就。鼎鼎大名的排版软件</a:t>
            </a:r>
            <a:r>
              <a:rPr lang="en-US" altLang="zh-CN" sz="800" dirty="0"/>
              <a:t>Tex</a:t>
            </a:r>
            <a:r>
              <a:rPr lang="zh-CN" altLang="en-US" sz="800" dirty="0"/>
              <a:t>，就是他的作品。此外，还有</a:t>
            </a:r>
            <a:r>
              <a:rPr lang="en-US" altLang="zh-CN" sz="800" dirty="0"/>
              <a:t>Metafont</a:t>
            </a:r>
            <a:br>
              <a:rPr lang="en-US" altLang="zh-CN" sz="800" dirty="0"/>
            </a:br>
            <a:r>
              <a:rPr lang="zh-CN" altLang="en-US" sz="800" dirty="0"/>
              <a:t>等，也在世界上得到广泛使用。</a:t>
            </a:r>
          </a:p>
          <a:p>
            <a:pPr lvl="0">
              <a:lnSpc>
                <a:spcPct val="80000"/>
              </a:lnSpc>
            </a:pPr>
            <a:r>
              <a:rPr lang="en-US" altLang="zh-CN" sz="800" dirty="0"/>
              <a:t>Knuth</a:t>
            </a:r>
            <a:r>
              <a:rPr lang="zh-CN" altLang="en-US" sz="800" dirty="0"/>
              <a:t>获得图灵奖时为</a:t>
            </a:r>
            <a:r>
              <a:rPr lang="en-US" altLang="zh-CN" sz="800" dirty="0"/>
              <a:t>36</a:t>
            </a:r>
            <a:r>
              <a:rPr lang="zh-CN" altLang="en-US" sz="800" dirty="0"/>
              <a:t>岁，前面多说了两岁。估计他可能是历史上最年轻的图灵奖</a:t>
            </a:r>
            <a:br>
              <a:rPr lang="zh-CN" altLang="en-US" sz="800" dirty="0"/>
            </a:br>
            <a:r>
              <a:rPr lang="zh-CN" altLang="en-US" sz="800" dirty="0"/>
              <a:t>获得者，甚至有可能永远把这个记录保持下去。</a:t>
            </a:r>
          </a:p>
          <a:p>
            <a:pPr lvl="0">
              <a:lnSpc>
                <a:spcPct val="80000"/>
              </a:lnSpc>
            </a:pPr>
            <a:r>
              <a:rPr lang="zh-CN" altLang="en-US" sz="800" dirty="0"/>
              <a:t>相比之下，其他获得图灵奖的人当时一般都是五十几岁或者六十几岁</a:t>
            </a:r>
            <a:r>
              <a:rPr lang="en-US" altLang="zh-CN" sz="800" dirty="0"/>
              <a:t>(</a:t>
            </a:r>
            <a:r>
              <a:rPr lang="zh-CN" altLang="en-US" sz="800" dirty="0"/>
              <a:t>例如去年的</a:t>
            </a:r>
            <a:br>
              <a:rPr lang="zh-CN" altLang="en-US" sz="800" dirty="0"/>
            </a:br>
            <a:r>
              <a:rPr lang="zh-CN" altLang="en-US" sz="800" dirty="0"/>
              <a:t>姚先生，和刚去世的</a:t>
            </a:r>
            <a:r>
              <a:rPr lang="en-US" altLang="zh-CN" sz="800" dirty="0"/>
              <a:t>Simon)</a:t>
            </a:r>
            <a:r>
              <a:rPr lang="zh-CN" altLang="en-US" sz="800" dirty="0"/>
              <a:t>，可见</a:t>
            </a:r>
            <a:r>
              <a:rPr lang="en-US" altLang="zh-CN" sz="800" dirty="0"/>
              <a:t>Knuth</a:t>
            </a:r>
            <a:r>
              <a:rPr lang="zh-CN" altLang="en-US" sz="800" dirty="0"/>
              <a:t>有多伟大！他真不愧为大师中的大师！</a:t>
            </a:r>
          </a:p>
          <a:p>
            <a:pPr lvl="0">
              <a:lnSpc>
                <a:spcPct val="80000"/>
              </a:lnSpc>
            </a:pPr>
            <a:r>
              <a:rPr lang="zh-CN" altLang="en-US" sz="800" dirty="0"/>
              <a:t>他很早就提前退休，为的是集中精力把巨著</a:t>
            </a:r>
            <a:r>
              <a:rPr lang="en-US" altLang="zh-CN" sz="800" dirty="0"/>
              <a:t>The Art of Computer Programming</a:t>
            </a:r>
            <a:r>
              <a:rPr lang="zh-CN" altLang="en-US" sz="800" dirty="0"/>
              <a:t>写完。</a:t>
            </a:r>
            <a:br>
              <a:rPr lang="zh-CN" altLang="en-US" sz="800" dirty="0"/>
            </a:br>
            <a:r>
              <a:rPr lang="zh-CN" altLang="en-US" sz="800" dirty="0"/>
              <a:t>他一生共带过二十四个</a:t>
            </a:r>
            <a:r>
              <a:rPr lang="en-US" altLang="zh-CN" sz="800" dirty="0"/>
              <a:t>(</a:t>
            </a:r>
            <a:r>
              <a:rPr lang="zh-CN" altLang="en-US" sz="800" dirty="0"/>
              <a:t>此数字也许不准</a:t>
            </a:r>
            <a:r>
              <a:rPr lang="en-US" altLang="zh-CN" sz="800" dirty="0"/>
              <a:t>)</a:t>
            </a:r>
            <a:r>
              <a:rPr lang="zh-CN" altLang="en-US" sz="800" dirty="0"/>
              <a:t>博士生，发誓不会再带更多的学生。但是，</a:t>
            </a:r>
            <a:br>
              <a:rPr lang="zh-CN" altLang="en-US" sz="800" dirty="0"/>
            </a:br>
            <a:r>
              <a:rPr lang="zh-CN" altLang="en-US" sz="800" dirty="0"/>
              <a:t>他有一个奇妙的承诺：</a:t>
            </a:r>
          </a:p>
          <a:p>
            <a:pPr lvl="0">
              <a:lnSpc>
                <a:spcPct val="80000"/>
              </a:lnSpc>
            </a:pPr>
            <a:r>
              <a:rPr lang="zh-CN" altLang="en-US" sz="800" dirty="0"/>
              <a:t>在他定期进行的讲座中，会不断提出一些新的难题。如果有人能在给定的期限内解出</a:t>
            </a:r>
            <a:br>
              <a:rPr lang="zh-CN" altLang="en-US" sz="800" dirty="0"/>
            </a:br>
            <a:r>
              <a:rPr lang="zh-CN" altLang="en-US" sz="800" dirty="0"/>
              <a:t>任何一道难题，他将为那个人的博士论文签名！不知道</a:t>
            </a:r>
            <a:br>
              <a:rPr lang="zh-CN" altLang="en-US" sz="800" dirty="0"/>
            </a:br>
            <a:r>
              <a:rPr lang="zh-CN" altLang="en-US" sz="800" dirty="0"/>
              <a:t>世界之大，有没有哪位后起之秀能获得这样的殊誉？</a:t>
            </a:r>
            <a:br>
              <a:rPr lang="zh-CN" altLang="en-US" sz="800" dirty="0"/>
            </a:br>
            <a:r>
              <a:rPr lang="zh-CN" altLang="en-US" sz="800" dirty="0"/>
              <a:t>他的其它著作和论文难以数计，其中包括</a:t>
            </a:r>
            <a:r>
              <a:rPr lang="en-US" altLang="zh-CN" sz="800" dirty="0"/>
              <a:t>Concrete Mathematics</a:t>
            </a:r>
            <a:r>
              <a:rPr lang="zh-CN" altLang="en-US" sz="800" dirty="0"/>
              <a:t>等名著。</a:t>
            </a:r>
          </a:p>
          <a:p>
            <a:pPr lvl="0">
              <a:lnSpc>
                <a:spcPct val="80000"/>
              </a:lnSpc>
            </a:pPr>
            <a:r>
              <a:rPr lang="zh-CN" altLang="en-US" sz="800" dirty="0"/>
              <a:t>从</a:t>
            </a:r>
            <a:r>
              <a:rPr lang="en-US" altLang="zh-CN" sz="800" dirty="0"/>
              <a:t>1977</a:t>
            </a:r>
            <a:r>
              <a:rPr lang="zh-CN" altLang="en-US" sz="800" dirty="0"/>
              <a:t>年起，他获得</a:t>
            </a:r>
            <a:r>
              <a:rPr lang="en-US" altLang="zh-CN" sz="800" dirty="0"/>
              <a:t>Fletcher Jones Professor of Computer Science</a:t>
            </a:r>
            <a:r>
              <a:rPr lang="zh-CN" altLang="en-US" sz="800" dirty="0"/>
              <a:t>的</a:t>
            </a:r>
            <a:br>
              <a:rPr lang="zh-CN" altLang="en-US" sz="800" dirty="0"/>
            </a:br>
            <a:r>
              <a:rPr lang="zh-CN" altLang="en-US" sz="800" dirty="0"/>
              <a:t>头衔，并且同时兼任</a:t>
            </a:r>
            <a:r>
              <a:rPr lang="en-US" altLang="zh-CN" sz="800" dirty="0"/>
              <a:t>Professor of Electrical Engineering</a:t>
            </a:r>
            <a:r>
              <a:rPr lang="zh-CN" altLang="en-US" sz="800" dirty="0"/>
              <a:t>。</a:t>
            </a:r>
            <a:r>
              <a:rPr lang="en-US" altLang="zh-CN" sz="800" dirty="0"/>
              <a:t>1990</a:t>
            </a:r>
            <a:r>
              <a:rPr lang="zh-CN" altLang="en-US" sz="800" dirty="0"/>
              <a:t>年，斯坦</a:t>
            </a:r>
            <a:br>
              <a:rPr lang="zh-CN" altLang="en-US" sz="800" dirty="0"/>
            </a:br>
            <a:r>
              <a:rPr lang="zh-CN" altLang="en-US" sz="800" dirty="0"/>
              <a:t>福大学更授予他一个非同寻常的头衔</a:t>
            </a:r>
            <a:r>
              <a:rPr lang="en-US" altLang="zh-CN" sz="800" dirty="0"/>
              <a:t>Professor of The Art of Computer </a:t>
            </a:r>
            <a:br>
              <a:rPr lang="en-US" altLang="zh-CN" sz="800" dirty="0"/>
            </a:br>
            <a:r>
              <a:rPr lang="en-US" altLang="zh-CN" sz="800" dirty="0"/>
              <a:t>Science</a:t>
            </a:r>
            <a:r>
              <a:rPr lang="zh-CN" altLang="en-US" sz="800" dirty="0"/>
              <a:t>，作为对他的特殊贡献的承认！</a:t>
            </a:r>
          </a:p>
          <a:p>
            <a:pPr lvl="0">
              <a:lnSpc>
                <a:spcPct val="80000"/>
              </a:lnSpc>
            </a:pPr>
            <a:r>
              <a:rPr lang="zh-CN" altLang="en-US" sz="800" dirty="0"/>
              <a:t>他的其它荣誉数不胜数，其中主要的有：美国国家科学院院士，美国艺术</a:t>
            </a:r>
            <a:br>
              <a:rPr lang="zh-CN" altLang="en-US" sz="800" dirty="0"/>
            </a:br>
            <a:r>
              <a:rPr lang="zh-CN" altLang="en-US" sz="800" dirty="0"/>
              <a:t>与科学院院士，美国工程院院士，法国科学院外籍院士，挪威科学院外籍</a:t>
            </a:r>
            <a:br>
              <a:rPr lang="zh-CN" altLang="en-US" sz="800" dirty="0"/>
            </a:br>
            <a:r>
              <a:rPr lang="zh-CN" altLang="en-US" sz="800" dirty="0"/>
              <a:t>院士</a:t>
            </a:r>
            <a:r>
              <a:rPr lang="en-US" altLang="zh-CN" sz="800" dirty="0"/>
              <a:t>.......</a:t>
            </a:r>
            <a:r>
              <a:rPr lang="zh-CN" altLang="en-US" sz="800" dirty="0"/>
              <a:t>；美国数学会</a:t>
            </a:r>
            <a:r>
              <a:rPr lang="en-US" altLang="zh-CN" sz="800" dirty="0"/>
              <a:t>Steele</a:t>
            </a:r>
            <a:r>
              <a:rPr lang="zh-CN" altLang="en-US" sz="800" dirty="0"/>
              <a:t>奖，瑞典皇家科学院</a:t>
            </a:r>
            <a:r>
              <a:rPr lang="en-US" altLang="zh-CN" sz="800" dirty="0"/>
              <a:t>Adelskold</a:t>
            </a:r>
            <a:r>
              <a:rPr lang="zh-CN" altLang="en-US" sz="800" dirty="0"/>
              <a:t>奖，以色列</a:t>
            </a:r>
            <a:br>
              <a:rPr lang="zh-CN" altLang="en-US" sz="800" dirty="0"/>
            </a:br>
            <a:r>
              <a:rPr lang="zh-CN" altLang="en-US" sz="800" dirty="0"/>
              <a:t>工学院</a:t>
            </a:r>
            <a:r>
              <a:rPr lang="en-US" altLang="zh-CN" sz="800" dirty="0"/>
              <a:t>Harvey</a:t>
            </a:r>
            <a:r>
              <a:rPr lang="zh-CN" altLang="en-US" sz="800" dirty="0"/>
              <a:t>奖，</a:t>
            </a:r>
            <a:r>
              <a:rPr lang="en-US" altLang="zh-CN" sz="800" dirty="0"/>
              <a:t>IEEE</a:t>
            </a:r>
            <a:r>
              <a:rPr lang="zh-CN" altLang="en-US" sz="800" dirty="0"/>
              <a:t>冯诺依曼奖，东京高科技奖</a:t>
            </a:r>
            <a:r>
              <a:rPr lang="en-US" altLang="zh-CN" sz="800" dirty="0"/>
              <a:t>...... </a:t>
            </a:r>
            <a:r>
              <a:rPr lang="zh-CN" altLang="en-US" sz="800" dirty="0"/>
              <a:t>共达数十个之多。</a:t>
            </a:r>
            <a:br>
              <a:rPr lang="zh-CN" altLang="en-US" sz="800" dirty="0"/>
            </a:br>
            <a:r>
              <a:rPr lang="zh-CN" altLang="en-US" sz="800" dirty="0"/>
              <a:t>同时，他还是牛津大学等二十几所大学的荣誉博士。早在</a:t>
            </a:r>
            <a:r>
              <a:rPr lang="en-US" altLang="zh-CN" sz="800" dirty="0"/>
              <a:t>1970</a:t>
            </a:r>
            <a:r>
              <a:rPr lang="zh-CN" altLang="en-US" sz="800" dirty="0"/>
              <a:t>年，他就在</a:t>
            </a:r>
            <a:br>
              <a:rPr lang="zh-CN" altLang="en-US" sz="800" dirty="0"/>
            </a:br>
            <a:r>
              <a:rPr lang="zh-CN" altLang="en-US" sz="800" dirty="0"/>
              <a:t>国际数学大会上做过特邀报告。建议感兴趣的同学参观他的竹叶：</a:t>
            </a:r>
            <a:br>
              <a:rPr lang="zh-CN" altLang="en-US" sz="800" dirty="0"/>
            </a:br>
            <a:r>
              <a:rPr lang="en-US" altLang="zh-CN" sz="800" dirty="0">
                <a:hlinkClick r:id="rId3"/>
              </a:rPr>
              <a:t>http://www-cs-faculty.stanford.edu/~knuth/</a:t>
            </a:r>
            <a:endParaRPr lang="zh-CN" altLang="en-US" sz="8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18</a:t>
            </a:fld>
            <a:endParaRPr lang="en-US" altLang="zh-CN" dirty="0">
              <a:solidFill>
                <a:srgbClr val="000000"/>
              </a:solidFill>
            </a:endParaRPr>
          </a:p>
        </p:txBody>
      </p:sp>
      <p:sp>
        <p:nvSpPr>
          <p:cNvPr id="203779"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03780"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algn="just" eaLnBrk="1" hangingPunct="1">
              <a:lnSpc>
                <a:spcPct val="110000"/>
              </a:lnSpc>
              <a:spcBef>
                <a:spcPct val="20000"/>
              </a:spcBef>
              <a:buFont typeface="Wingdings" panose="05000000000000000000" pitchFamily="2" charset="2"/>
              <a:buChar char="•"/>
            </a:pPr>
            <a:endParaRPr lang="en-US" altLang="zh-CN" sz="2800" dirty="0">
              <a:ea typeface="楷体_GB2312"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197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146"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6147"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6148"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Tx/>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Tx/>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263650" y="404813"/>
            <a:ext cx="7772400" cy="720725"/>
          </a:xfrm>
        </p:spPr>
        <p:txBody>
          <a:bodyPr/>
          <a:lstStyle/>
          <a:p>
            <a:r>
              <a:rPr lang="zh-CN" altLang="en-US"/>
              <a:t>单击此处编辑母版标题样式</a:t>
            </a:r>
          </a:p>
        </p:txBody>
      </p:sp>
      <p:sp>
        <p:nvSpPr>
          <p:cNvPr id="3" name="内容占位符 2"/>
          <p:cNvSpPr>
            <a:spLocks noGrp="1"/>
          </p:cNvSpPr>
          <p:nvPr>
            <p:ph sz="quarter" idx="1"/>
          </p:nvPr>
        </p:nvSpPr>
        <p:spPr>
          <a:xfrm>
            <a:off x="6858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3"/>
          </p:nvPr>
        </p:nvSpPr>
        <p:spPr>
          <a:xfrm>
            <a:off x="3124200" y="6083300"/>
            <a:ext cx="2895600" cy="457200"/>
          </a:xfrm>
          <a:prstGeom prst="rect">
            <a:avLst/>
          </a:prstGeom>
        </p:spPr>
        <p:txBody>
          <a:bodyPr/>
          <a:lstStyle>
            <a:lvl1pPr eaLnBrk="1" hangingPunct="1">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6"/>
          <p:cNvSpPr>
            <a:spLocks noGrp="1" noChangeArrowheads="1"/>
          </p:cNvSpPr>
          <p:nvPr>
            <p:ph type="sldNum" sz="quarter" idx="14"/>
          </p:nvPr>
        </p:nvSpPr>
        <p:spPr>
          <a:xfrm>
            <a:off x="6934200" y="6324600"/>
            <a:ext cx="1905000" cy="457200"/>
          </a:xfrm>
          <a:prstGeom prst="rect">
            <a:avLst/>
          </a:prstGeom>
        </p:spPr>
        <p:txBody>
          <a:bodyPr vert="horz" wrap="square" lIns="91440" tIns="45720" rIns="91440" bIns="45720" numCol="1" anchor="t" anchorCtr="0" compatLnSpc="1"/>
          <a:lstStyle/>
          <a:p>
            <a:pPr lvl="0" eaLnBrk="1" hangingPunct="1">
              <a:buChar char="•"/>
            </a:pPr>
            <a:fld id="{9A0DB2DC-4C9A-4742-B13C-FB6460FD3503}" type="slidenum">
              <a:rPr lang="zh-CN" altLang="en-US" dirty="0"/>
              <a:t>‹#›</a:t>
            </a:fld>
            <a:endParaRPr lang="zh-CN"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8194"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8195"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8196"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 typeface="Arial" panose="020B0604020202020204" pitchFamily="34" charset="0"/>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263650" y="404813"/>
            <a:ext cx="7772400" cy="720725"/>
          </a:xfrm>
        </p:spPr>
        <p:txBody>
          <a:bodyPr/>
          <a:lstStyle/>
          <a:p>
            <a:r>
              <a:rPr lang="zh-CN" altLang="en-US"/>
              <a:t>单击此处编辑母版标题样式</a:t>
            </a:r>
          </a:p>
        </p:txBody>
      </p:sp>
      <p:sp>
        <p:nvSpPr>
          <p:cNvPr id="3" name="内容占位符 2"/>
          <p:cNvSpPr>
            <a:spLocks noGrp="1"/>
          </p:cNvSpPr>
          <p:nvPr>
            <p:ph sz="quarter" idx="1"/>
          </p:nvPr>
        </p:nvSpPr>
        <p:spPr>
          <a:xfrm>
            <a:off x="6858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3"/>
          </p:nvPr>
        </p:nvSpPr>
        <p:spPr>
          <a:xfrm>
            <a:off x="3124200" y="6083300"/>
            <a:ext cx="2895600" cy="457200"/>
          </a:xfrm>
          <a:prstGeom prst="rect">
            <a:avLst/>
          </a:prstGeom>
        </p:spPr>
        <p:txBody>
          <a:bodyPr/>
          <a:lstStyle>
            <a:lvl1pPr eaLnBrk="1" hangingPunct="1">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6"/>
          <p:cNvSpPr>
            <a:spLocks noGrp="1" noChangeArrowheads="1"/>
          </p:cNvSpPr>
          <p:nvPr>
            <p:ph type="sldNum" sz="quarter" idx="14"/>
          </p:nvPr>
        </p:nvSpPr>
        <p:spPr>
          <a:xfrm>
            <a:off x="6934200" y="6324600"/>
            <a:ext cx="1905000" cy="457200"/>
          </a:xfrm>
          <a:prstGeom prst="rect">
            <a:avLst/>
          </a:prstGeom>
        </p:spPr>
        <p:txBody>
          <a:bodyPr vert="horz" wrap="square" lIns="91440" tIns="45720" rIns="91440" bIns="45720" numCol="1" anchor="t" anchorCtr="0" compatLnSpc="1"/>
          <a:lstStyle/>
          <a:p>
            <a:pPr lvl="0" eaLnBrk="1" hangingPunct="1">
              <a:buChar char="•"/>
            </a:pPr>
            <a:fld id="{9A0DB2DC-4C9A-4742-B13C-FB6460FD3503}" type="slidenum">
              <a:rPr lang="zh-CN" altLang="en-US" dirty="0"/>
              <a:t>‹#›</a:t>
            </a:fld>
            <a:endParaRPr lang="zh-CN" altLang="en-US" dirty="0"/>
          </a:p>
        </p:txBody>
      </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242"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10243"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10244"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 typeface="Arial" panose="020B0604020202020204" pitchFamily="34" charset="0"/>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transition spd="slow">
    <p:push/>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2625" y="76200"/>
            <a:ext cx="7772400" cy="790575"/>
          </a:xfrm>
        </p:spPr>
        <p:txBody>
          <a:bodyPr/>
          <a:lstStyle/>
          <a:p>
            <a:r>
              <a:rPr lang="zh-CN" altLang="en-US"/>
              <a:t>单击此处编辑母版标题样式</a:t>
            </a:r>
          </a:p>
        </p:txBody>
      </p:sp>
      <p:sp>
        <p:nvSpPr>
          <p:cNvPr id="3" name="内容占位符 2"/>
          <p:cNvSpPr>
            <a:spLocks noGrp="1"/>
          </p:cNvSpPr>
          <p:nvPr>
            <p:ph sz="quarter" idx="1"/>
          </p:nvPr>
        </p:nvSpPr>
        <p:spPr>
          <a:xfrm>
            <a:off x="374650" y="1141413"/>
            <a:ext cx="4117975" cy="2462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5025" y="1141413"/>
            <a:ext cx="4119563" cy="2462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74650" y="3756025"/>
            <a:ext cx="4117975" cy="2463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5025" y="3756025"/>
            <a:ext cx="4119563" cy="2463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6457950" y="6418263"/>
            <a:ext cx="1279525" cy="274638"/>
          </a:xfrm>
          <a:prstGeom prst="rect">
            <a:avLst/>
          </a:prstGeom>
        </p:spPr>
        <p:txBody>
          <a:bodyPr/>
          <a:lstStyle>
            <a:lvl1pPr eaLnBrk="1" hangingPunct="1">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3B5EF17-4232-4C0C-9BE3-8724EC0AB539}" type="datetime1">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2019/12/15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Freeform 7"/>
          <p:cNvSpPr/>
          <p:nvPr/>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2051" name="Rectangle 3"/>
          <p:cNvSpPr>
            <a:spLocks noGrp="1"/>
          </p:cNvSpPr>
          <p:nvPr>
            <p:ph type="body" idx="1"/>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2" name="Freeform 7"/>
          <p:cNvSpPr/>
          <p:nvPr userDrawn="1"/>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3075" name="Rectangle 3"/>
          <p:cNvSpPr>
            <a:spLocks noGrp="1"/>
          </p:cNvSpPr>
          <p:nvPr>
            <p:ph type="body" idx="1"/>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6" name="Freeform 7"/>
          <p:cNvSpPr/>
          <p:nvPr userDrawn="1"/>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spd="slow">
    <p:push/>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jpeg"/><Relationship Id="rId3" Type="http://schemas.openxmlformats.org/officeDocument/2006/relationships/audio" Target="../media/audio1.wav"/><Relationship Id="rId7" Type="http://schemas.openxmlformats.org/officeDocument/2006/relationships/image" Target="../media/image2.jpeg"/><Relationship Id="rId12"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audio" Target="../media/audio4.wav"/><Relationship Id="rId11" Type="http://schemas.openxmlformats.org/officeDocument/2006/relationships/image" Target="../media/image6.jpeg"/><Relationship Id="rId5" Type="http://schemas.openxmlformats.org/officeDocument/2006/relationships/audio" Target="../media/audio3.wav"/><Relationship Id="rId10" Type="http://schemas.openxmlformats.org/officeDocument/2006/relationships/image" Target="../media/image5.jpeg"/><Relationship Id="rId4" Type="http://schemas.openxmlformats.org/officeDocument/2006/relationships/audio" Target="../media/audio2.wav"/><Relationship Id="rId9"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5.wav"/><Relationship Id="rId1" Type="http://schemas.openxmlformats.org/officeDocument/2006/relationships/slideLayout" Target="../slideLayouts/slideLayout15.xml"/><Relationship Id="rId6" Type="http://schemas.openxmlformats.org/officeDocument/2006/relationships/audio" Target="../media/audio9.wav"/><Relationship Id="rId5" Type="http://schemas.openxmlformats.org/officeDocument/2006/relationships/audio" Target="../media/audio8.wav"/><Relationship Id="rId4" Type="http://schemas.openxmlformats.org/officeDocument/2006/relationships/audio" Target="../media/audio7.wav"/></Relationships>
</file>

<file path=ppt/slides/_rels/slide17.xml.rels><?xml version="1.0" encoding="UTF-8" standalone="yes"?>
<Relationships xmlns="http://schemas.openxmlformats.org/package/2006/relationships"><Relationship Id="rId8" Type="http://schemas.openxmlformats.org/officeDocument/2006/relationships/hyperlink" Target="https://baike.baidu.com/item/%E8%8E%AB%E9%87%8C%E6%96%AF" TargetMode="External"/><Relationship Id="rId3" Type="http://schemas.openxmlformats.org/officeDocument/2006/relationships/image" Target="../media/image9.png"/><Relationship Id="rId7" Type="http://schemas.openxmlformats.org/officeDocument/2006/relationships/hyperlink" Target="https://baike.baidu.com/item/%E5%85%8B%E5%8A%AA%E7%89%B9" TargetMode="External"/><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hyperlink" Target="https://baike.baidu.com/item/%E5%AD%97%E7%AC%A6%E4%B8%B2%E5%8C%B9%E9%85%8D" TargetMode="External"/><Relationship Id="rId5" Type="http://schemas.openxmlformats.org/officeDocument/2006/relationships/hyperlink" Target="http://www.stanford.edu/" TargetMode="External"/><Relationship Id="rId10" Type="http://schemas.openxmlformats.org/officeDocument/2006/relationships/hyperlink" Target="https://baike.baidu.com/item/%E6%97%B6%E9%97%B4%E5%A4%8D%E6%9D%82%E5%BA%A6" TargetMode="External"/><Relationship Id="rId4" Type="http://schemas.openxmlformats.org/officeDocument/2006/relationships/hyperlink" Target="http://www-cs-faculty.stanford.edu/~knuth/taocp.html" TargetMode="External"/><Relationship Id="rId9" Type="http://schemas.openxmlformats.org/officeDocument/2006/relationships/hyperlink" Target="https://baike.baidu.com/item/%E6%99%AE%E6%8B%89%E7%89%B9" TargetMode="Externa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34.xml"/><Relationship Id="rId5" Type="http://schemas.openxmlformats.org/officeDocument/2006/relationships/audio" Target="../media/audio3.wav"/><Relationship Id="rId4" Type="http://schemas.openxmlformats.org/officeDocument/2006/relationships/audio" Target="../media/audio4.wav"/></Relationships>
</file>

<file path=ppt/slides/_rels/slide1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2"/>
          <p:cNvSpPr txBox="1"/>
          <p:nvPr/>
        </p:nvSpPr>
        <p:spPr bwMode="auto">
          <a:xfrm>
            <a:off x="1016000" y="3563938"/>
            <a:ext cx="6985000" cy="2478088"/>
          </a:xfrm>
          <a:prstGeom prst="rect">
            <a:avLst/>
          </a:prstGeom>
          <a:noFill/>
          <a:ln w="9525">
            <a:noFill/>
            <a:miter lim="800000"/>
          </a:ln>
        </p:spPr>
        <p:txBody>
          <a:bodyPr anchor="ctr">
            <a:normAutofit/>
          </a:bodyPr>
          <a:lstStyle/>
          <a:p>
            <a:pPr marR="0" algn="ctr" defTabSz="914400" eaLnBrk="1" hangingPunct="1">
              <a:buClrTx/>
              <a:buSzTx/>
              <a:buFontTx/>
              <a:buNone/>
              <a:defRPr/>
            </a:pPr>
            <a:r>
              <a:rPr kumimoji="0" lang="zh-CN" altLang="en-US" sz="5400" b="1" kern="0" cap="none" spc="0" normalizeH="0" baseline="0" noProof="0" dirty="0">
                <a:solidFill>
                  <a:srgbClr val="FF0000"/>
                </a:solidFill>
                <a:latin typeface="+mn-ea"/>
                <a:ea typeface="+mn-ea"/>
                <a:cs typeface="+mj-cs"/>
              </a:rPr>
              <a:t>数据结构</a:t>
            </a:r>
            <a:r>
              <a:rPr kumimoji="0" lang="en-US" altLang="zh-CN" sz="5400" b="1" kern="0" cap="none" spc="0" normalizeH="0" baseline="0" noProof="0" dirty="0">
                <a:solidFill>
                  <a:srgbClr val="FF0000"/>
                </a:solidFill>
                <a:latin typeface="+mn-ea"/>
                <a:ea typeface="+mn-ea"/>
                <a:cs typeface="+mj-cs"/>
              </a:rPr>
              <a:t>1</a:t>
            </a:r>
            <a:endParaRPr kumimoji="0" lang="zh-CN" altLang="en-US" sz="5400" b="1" kern="0" cap="none" spc="0" normalizeH="0" baseline="0" noProof="0" dirty="0">
              <a:solidFill>
                <a:srgbClr val="FF0000"/>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descr="Rectangle: Click to edit Master text styles&#10;Second level&#10;Third level&#10;Fourth level&#10;Fifth level"/>
          <p:cNvSpPr>
            <a:spLocks noGrp="1"/>
          </p:cNvSpPr>
          <p:nvPr>
            <p:ph type="body" idx="1"/>
          </p:nvPr>
        </p:nvSpPr>
        <p:spPr>
          <a:xfrm>
            <a:off x="275273" y="652780"/>
            <a:ext cx="8593137" cy="5075238"/>
          </a:xfrm>
        </p:spPr>
        <p:txBody>
          <a:bodyPr vert="horz" wrap="square" lIns="91440" tIns="45720" rIns="91440" bIns="45720" anchor="t"/>
          <a:lstStyle/>
          <a:p>
            <a:pPr algn="l">
              <a:buSzPct val="130000"/>
            </a:pPr>
            <a:r>
              <a:rPr lang="zh-CN" altLang="zh-CN" sz="2800" kern="1200" dirty="0">
                <a:latin typeface="+mn-lt"/>
                <a:ea typeface="+mn-ea"/>
                <a:cs typeface="+mn-cs"/>
              </a:rPr>
              <a:t>转换构造函数</a:t>
            </a:r>
          </a:p>
          <a:p>
            <a:pPr algn="l">
              <a:buSzPct val="130000"/>
            </a:pPr>
            <a:r>
              <a:rPr lang="zh-CN" altLang="zh-CN" sz="2800" kern="1200" dirty="0">
                <a:latin typeface="+mn-lt"/>
                <a:ea typeface="+mn-ea"/>
                <a:cs typeface="+mn-cs"/>
              </a:rPr>
              <a:t>操作结果：用</a:t>
            </a:r>
            <a:r>
              <a:rPr lang="en-US" altLang="zh-CN" sz="2800" kern="1200" dirty="0">
                <a:latin typeface="+mn-lt"/>
                <a:ea typeface="+mn-ea"/>
                <a:cs typeface="+mn-cs"/>
              </a:rPr>
              <a:t>C++</a:t>
            </a:r>
            <a:r>
              <a:rPr lang="zh-CN" altLang="zh-CN" sz="2800" kern="1200" dirty="0">
                <a:latin typeface="+mn-lt"/>
                <a:ea typeface="+mn-ea"/>
                <a:cs typeface="+mn-cs"/>
              </a:rPr>
              <a:t>的字符数组</a:t>
            </a:r>
            <a:r>
              <a:rPr lang="en-US" altLang="zh-CN" sz="2800" kern="1200" dirty="0">
                <a:latin typeface="+mn-lt"/>
                <a:ea typeface="+mn-ea"/>
                <a:cs typeface="+mn-cs"/>
              </a:rPr>
              <a:t>s</a:t>
            </a:r>
            <a:r>
              <a:rPr lang="zh-CN" altLang="zh-CN" sz="2800" kern="1200" dirty="0">
                <a:latin typeface="+mn-lt"/>
                <a:ea typeface="+mn-ea"/>
                <a:cs typeface="+mn-cs"/>
              </a:rPr>
              <a:t>转换构造新串</a:t>
            </a:r>
          </a:p>
          <a:p>
            <a:pPr algn="l">
              <a:buSzPct val="130000"/>
            </a:pPr>
            <a:r>
              <a:rPr lang="en-US" altLang="zh-CN" sz="2800" kern="1200" dirty="0">
                <a:latin typeface="+mn-lt"/>
                <a:ea typeface="+mn-ea"/>
                <a:cs typeface="+mn-cs"/>
              </a:rPr>
              <a:t>String::String(const char *s) </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	length = strlen(s);		// </a:t>
            </a:r>
            <a:r>
              <a:rPr lang="zh-CN" altLang="zh-CN" sz="2800" kern="1200" dirty="0">
                <a:latin typeface="+mn-lt"/>
                <a:ea typeface="+mn-ea"/>
                <a:cs typeface="+mn-cs"/>
              </a:rPr>
              <a:t>设置串长</a:t>
            </a:r>
          </a:p>
          <a:p>
            <a:pPr algn="l">
              <a:buSzPct val="130000"/>
            </a:pPr>
            <a:r>
              <a:rPr lang="en-US" altLang="zh-CN" sz="2800" kern="1200" dirty="0">
                <a:latin typeface="+mn-lt"/>
                <a:ea typeface="+mn-ea"/>
                <a:cs typeface="+mn-cs"/>
              </a:rPr>
              <a:t>	sVal = new char[length + 1];// </a:t>
            </a:r>
            <a:r>
              <a:rPr lang="zh-CN" altLang="zh-CN" sz="2800" kern="1200" dirty="0">
                <a:latin typeface="+mn-lt"/>
                <a:ea typeface="+mn-ea"/>
                <a:cs typeface="+mn-cs"/>
              </a:rPr>
              <a:t>分配存储空间</a:t>
            </a:r>
            <a:r>
              <a:rPr lang="en-US" altLang="zh-CN" sz="2800" kern="1200" dirty="0">
                <a:latin typeface="+mn-lt"/>
                <a:ea typeface="+mn-ea"/>
                <a:cs typeface="+mn-cs"/>
              </a:rPr>
              <a:t> </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	strcpy(sVal, s);		// </a:t>
            </a:r>
            <a:r>
              <a:rPr lang="zh-CN" altLang="zh-CN" sz="2800" kern="1200" dirty="0">
                <a:latin typeface="+mn-lt"/>
                <a:ea typeface="+mn-ea"/>
                <a:cs typeface="+mn-cs"/>
              </a:rPr>
              <a:t>复制串值</a:t>
            </a:r>
          </a:p>
          <a:p>
            <a:pPr algn="l">
              <a:buSzPct val="130000"/>
            </a:pPr>
            <a:r>
              <a:rPr lang="en-US" altLang="zh-CN" sz="2800" kern="1200" dirty="0">
                <a:latin typeface="+mn-lt"/>
                <a:ea typeface="+mn-ea"/>
                <a:cs typeface="+mn-cs"/>
              </a:rPr>
              <a:t>	sVal[length] = '\0';</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a:t>
            </a:r>
            <a:endParaRPr lang="zh-CN" altLang="zh-CN" sz="2800" kern="1200" dirty="0">
              <a:latin typeface="+mn-lt"/>
              <a:ea typeface="+mn-ea"/>
              <a:cs typeface="+mn-cs"/>
            </a:endParaRPr>
          </a:p>
        </p:txBody>
      </p:sp>
    </p:spTree>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descr="Rectangle: Click to edit Master text styles&#10;Second level&#10;Third level&#10;Fourth level&#10;Fifth level"/>
          <p:cNvSpPr>
            <a:spLocks noGrp="1"/>
          </p:cNvSpPr>
          <p:nvPr>
            <p:ph type="body" idx="1"/>
          </p:nvPr>
        </p:nvSpPr>
        <p:spPr>
          <a:xfrm>
            <a:off x="294323" y="445135"/>
            <a:ext cx="8664575" cy="5075238"/>
          </a:xfrm>
        </p:spPr>
        <p:txBody>
          <a:bodyPr vert="horz" wrap="square" lIns="91440" tIns="45720" rIns="91440" bIns="45720" anchor="t"/>
          <a:lstStyle/>
          <a:p>
            <a:pPr algn="l">
              <a:buSzPct val="130000"/>
            </a:pPr>
            <a:r>
              <a:rPr lang="zh-CN" altLang="zh-CN" sz="2800" kern="1200" dirty="0">
                <a:latin typeface="+mn-lt"/>
                <a:ea typeface="+mn-ea"/>
                <a:cs typeface="+mn-cs"/>
              </a:rPr>
              <a:t>转换构造函数</a:t>
            </a:r>
          </a:p>
          <a:p>
            <a:pPr algn="l">
              <a:buSzPct val="130000"/>
            </a:pPr>
            <a:r>
              <a:rPr lang="zh-CN" altLang="zh-CN" sz="2800" kern="1200" dirty="0">
                <a:latin typeface="+mn-lt"/>
                <a:ea typeface="+mn-ea"/>
                <a:cs typeface="+mn-cs"/>
              </a:rPr>
              <a:t>操作结果：从线性</a:t>
            </a:r>
            <a:r>
              <a:rPr lang="zh-CN" altLang="en-US" sz="2800" kern="1200" dirty="0">
                <a:latin typeface="+mn-lt"/>
                <a:ea typeface="+mn-ea"/>
                <a:cs typeface="+mn-cs"/>
              </a:rPr>
              <a:t>链</a:t>
            </a:r>
            <a:r>
              <a:rPr lang="zh-CN" altLang="zh-CN" sz="2800" kern="1200" dirty="0">
                <a:latin typeface="+mn-lt"/>
                <a:ea typeface="+mn-ea"/>
                <a:cs typeface="+mn-cs"/>
              </a:rPr>
              <a:t>表</a:t>
            </a:r>
            <a:r>
              <a:rPr lang="en-US" altLang="zh-CN" sz="2800" kern="1200" dirty="0">
                <a:latin typeface="+mn-lt"/>
                <a:ea typeface="+mn-ea"/>
                <a:cs typeface="+mn-cs"/>
              </a:rPr>
              <a:t>s</a:t>
            </a:r>
            <a:r>
              <a:rPr lang="zh-CN" altLang="zh-CN" sz="2800" kern="1200" dirty="0">
                <a:latin typeface="+mn-lt"/>
                <a:ea typeface="+mn-ea"/>
                <a:cs typeface="+mn-cs"/>
              </a:rPr>
              <a:t>转换构造新串</a:t>
            </a:r>
          </a:p>
          <a:p>
            <a:pPr algn="l">
              <a:buSzPct val="130000"/>
            </a:pPr>
            <a:r>
              <a:rPr lang="en-US" altLang="zh-CN" sz="2800" kern="1200" dirty="0">
                <a:latin typeface="+mn-lt"/>
                <a:ea typeface="+mn-ea"/>
                <a:cs typeface="+mn-cs"/>
              </a:rPr>
              <a:t>String::String(LinkList&lt;char&gt; &amp;s)</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	length = s.GetLength();	// </a:t>
            </a:r>
            <a:r>
              <a:rPr lang="zh-CN" altLang="zh-CN" sz="2800" kern="1200" dirty="0">
                <a:latin typeface="+mn-lt"/>
                <a:ea typeface="+mn-ea"/>
                <a:cs typeface="+mn-cs"/>
              </a:rPr>
              <a:t>串长</a:t>
            </a:r>
          </a:p>
          <a:p>
            <a:pPr algn="l">
              <a:buSzPct val="130000"/>
            </a:pPr>
            <a:r>
              <a:rPr lang="en-US" altLang="zh-CN" sz="2800" kern="1200" dirty="0">
                <a:latin typeface="+mn-lt"/>
                <a:ea typeface="+mn-ea"/>
                <a:cs typeface="+mn-cs"/>
              </a:rPr>
              <a:t>	sVal = new char[length + 1];// </a:t>
            </a:r>
            <a:r>
              <a:rPr lang="zh-CN" altLang="zh-CN" sz="2800" kern="1200" dirty="0">
                <a:latin typeface="+mn-lt"/>
                <a:ea typeface="+mn-ea"/>
                <a:cs typeface="+mn-cs"/>
              </a:rPr>
              <a:t>分配存储空间</a:t>
            </a:r>
            <a:r>
              <a:rPr lang="en-US" altLang="zh-CN" sz="2800" kern="1200" dirty="0">
                <a:latin typeface="+mn-lt"/>
                <a:ea typeface="+mn-ea"/>
                <a:cs typeface="+mn-cs"/>
              </a:rPr>
              <a:t> </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	for (int i = 0; i &lt; length; i++)	 // </a:t>
            </a:r>
            <a:r>
              <a:rPr lang="zh-CN" altLang="zh-CN" sz="2800" kern="1200" dirty="0">
                <a:latin typeface="+mn-lt"/>
                <a:ea typeface="+mn-ea"/>
                <a:cs typeface="+mn-cs"/>
              </a:rPr>
              <a:t>复制串值</a:t>
            </a:r>
          </a:p>
          <a:p>
            <a:pPr algn="l">
              <a:buSzPct val="130000"/>
            </a:pPr>
            <a:r>
              <a:rPr lang="en-US" altLang="zh-CN" sz="2800" kern="1200" dirty="0">
                <a:latin typeface="+mn-lt"/>
                <a:ea typeface="+mn-ea"/>
                <a:cs typeface="+mn-cs"/>
              </a:rPr>
              <a:t>		s.GetElem(i + 1, sVal[i]);</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	sVal[length] = '\0';		// </a:t>
            </a:r>
            <a:r>
              <a:rPr lang="zh-CN" altLang="zh-CN" sz="2800" kern="1200" dirty="0">
                <a:latin typeface="+mn-lt"/>
                <a:ea typeface="+mn-ea"/>
                <a:cs typeface="+mn-cs"/>
              </a:rPr>
              <a:t>串值以</a:t>
            </a:r>
            <a:r>
              <a:rPr lang="en-US" altLang="zh-CN" sz="2800" kern="1200" dirty="0">
                <a:latin typeface="+mn-lt"/>
                <a:ea typeface="+mn-ea"/>
                <a:cs typeface="+mn-cs"/>
              </a:rPr>
              <a:t>'\0'</a:t>
            </a:r>
            <a:r>
              <a:rPr lang="zh-CN" altLang="zh-CN" sz="2800" kern="1200" dirty="0">
                <a:latin typeface="+mn-lt"/>
                <a:ea typeface="+mn-ea"/>
                <a:cs typeface="+mn-cs"/>
              </a:rPr>
              <a:t>结束</a:t>
            </a:r>
            <a:r>
              <a:rPr lang="en-US" altLang="zh-CN" sz="2800" kern="1200" dirty="0">
                <a:latin typeface="+mn-lt"/>
                <a:ea typeface="+mn-ea"/>
                <a:cs typeface="+mn-cs"/>
              </a:rPr>
              <a:t>	</a:t>
            </a:r>
            <a:endParaRPr lang="zh-CN" altLang="zh-CN" sz="2800" kern="1200" dirty="0">
              <a:latin typeface="+mn-lt"/>
              <a:ea typeface="+mn-ea"/>
              <a:cs typeface="+mn-cs"/>
            </a:endParaRPr>
          </a:p>
          <a:p>
            <a:pPr algn="l">
              <a:buSzPct val="130000"/>
            </a:pPr>
            <a:r>
              <a:rPr lang="en-US" altLang="zh-CN" sz="2800" kern="1200" dirty="0">
                <a:latin typeface="+mn-lt"/>
                <a:ea typeface="+mn-ea"/>
                <a:cs typeface="+mn-cs"/>
              </a:rPr>
              <a:t>}</a:t>
            </a:r>
            <a:endParaRPr lang="zh-CN" altLang="zh-CN" sz="2800" kern="1200" dirty="0">
              <a:latin typeface="+mn-lt"/>
              <a:ea typeface="+mn-ea"/>
              <a:cs typeface="+mn-cs"/>
            </a:endParaRPr>
          </a:p>
        </p:txBody>
      </p:sp>
    </p:spTree>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descr="Rectangle: Click to edit Master text styles&#10;Second level&#10;Third level&#10;Fourth level&#10;Fifth level"/>
          <p:cNvSpPr>
            <a:spLocks noGrp="1"/>
          </p:cNvSpPr>
          <p:nvPr>
            <p:ph type="body" idx="1"/>
          </p:nvPr>
        </p:nvSpPr>
        <p:spPr>
          <a:xfrm>
            <a:off x="192088" y="981075"/>
            <a:ext cx="8951912" cy="5075238"/>
          </a:xfrm>
        </p:spPr>
        <p:txBody>
          <a:bodyPr vert="horz" wrap="square" lIns="91440" tIns="45720" rIns="91440" bIns="45720" anchor="t"/>
          <a:lstStyle/>
          <a:p>
            <a:pPr algn="l" eaLnBrk="1" hangingPunct="1">
              <a:buSzPct val="130000"/>
            </a:pPr>
            <a:r>
              <a:rPr lang="en-US" altLang="zh-CN" sz="2800" kern="1200" dirty="0">
                <a:latin typeface="+mn-lt"/>
                <a:ea typeface="+mn-ea"/>
                <a:cs typeface="+mn-cs"/>
              </a:rPr>
              <a:t>void Write(const String &amp;s);	// </a:t>
            </a:r>
            <a:r>
              <a:rPr lang="zh-CN" altLang="zh-CN" sz="2800" kern="1200" dirty="0">
                <a:latin typeface="+mn-lt"/>
                <a:ea typeface="+mn-ea"/>
                <a:cs typeface="+mn-cs"/>
              </a:rPr>
              <a:t>输出串</a:t>
            </a:r>
          </a:p>
          <a:p>
            <a:pPr algn="l" eaLnBrk="1" hangingPunct="1">
              <a:buSzPct val="130000"/>
            </a:pPr>
            <a:r>
              <a:rPr lang="en-US" altLang="zh-CN" sz="2800" kern="1200" dirty="0">
                <a:latin typeface="+mn-lt"/>
                <a:ea typeface="+mn-ea"/>
                <a:cs typeface="+mn-cs"/>
              </a:rPr>
              <a:t>void Copy(String &amp;s1, const String &amp;s2);</a:t>
            </a:r>
          </a:p>
          <a:p>
            <a:pPr algn="l" eaLnBrk="1" hangingPunct="1">
              <a:buSzPct val="130000"/>
              <a:buFont typeface="Wingdings" panose="05000000000000000000" pitchFamily="2" charset="2"/>
            </a:pPr>
            <a:r>
              <a:rPr lang="en-US" altLang="zh-CN" sz="2800" kern="1200" dirty="0">
                <a:latin typeface="+mn-lt"/>
                <a:ea typeface="+mn-ea"/>
                <a:cs typeface="+mn-cs"/>
              </a:rPr>
              <a:t>	// </a:t>
            </a:r>
            <a:r>
              <a:rPr lang="zh-CN" altLang="zh-CN" sz="2800" kern="1200" dirty="0">
                <a:latin typeface="+mn-lt"/>
                <a:ea typeface="+mn-ea"/>
                <a:cs typeface="+mn-cs"/>
              </a:rPr>
              <a:t>将串</a:t>
            </a:r>
            <a:r>
              <a:rPr lang="en-US" altLang="zh-CN" sz="2800" kern="1200" dirty="0">
                <a:latin typeface="+mn-lt"/>
                <a:ea typeface="+mn-ea"/>
                <a:cs typeface="+mn-cs"/>
              </a:rPr>
              <a:t>s2</a:t>
            </a:r>
            <a:r>
              <a:rPr lang="zh-CN" altLang="zh-CN" sz="2800" kern="1200" dirty="0">
                <a:latin typeface="+mn-lt"/>
                <a:ea typeface="+mn-ea"/>
                <a:cs typeface="+mn-cs"/>
              </a:rPr>
              <a:t>复制到串</a:t>
            </a:r>
            <a:r>
              <a:rPr lang="en-US" altLang="zh-CN" sz="2800" kern="1200" dirty="0">
                <a:latin typeface="+mn-lt"/>
                <a:ea typeface="+mn-ea"/>
                <a:cs typeface="+mn-cs"/>
              </a:rPr>
              <a:t>s1</a:t>
            </a:r>
            <a:endParaRPr lang="zh-CN" altLang="zh-CN" sz="2800" kern="1200" dirty="0">
              <a:latin typeface="+mn-lt"/>
              <a:ea typeface="+mn-ea"/>
              <a:cs typeface="+mn-cs"/>
            </a:endParaRPr>
          </a:p>
          <a:p>
            <a:pPr algn="l" eaLnBrk="1" hangingPunct="1">
              <a:buSzPct val="130000"/>
            </a:pPr>
            <a:r>
              <a:rPr lang="en-US" altLang="zh-CN" sz="2800" kern="1200" dirty="0">
                <a:latin typeface="+mn-lt"/>
                <a:ea typeface="+mn-ea"/>
                <a:cs typeface="+mn-cs"/>
              </a:rPr>
              <a:t>void Copy(String &amp;s1, const String &amp;s2, int n);</a:t>
            </a:r>
          </a:p>
          <a:p>
            <a:pPr algn="l" eaLnBrk="1" hangingPunct="1">
              <a:buSzPct val="130000"/>
              <a:buFont typeface="Wingdings" panose="05000000000000000000" pitchFamily="2" charset="2"/>
            </a:pPr>
            <a:r>
              <a:rPr lang="en-US" altLang="zh-CN" sz="2800" kern="1200" dirty="0">
                <a:latin typeface="+mn-lt"/>
                <a:ea typeface="+mn-ea"/>
                <a:cs typeface="+mn-cs"/>
              </a:rPr>
              <a:t>	// </a:t>
            </a:r>
            <a:r>
              <a:rPr lang="zh-CN" altLang="zh-CN" sz="2800" kern="1200" dirty="0">
                <a:latin typeface="+mn-lt"/>
                <a:ea typeface="+mn-ea"/>
                <a:cs typeface="+mn-cs"/>
              </a:rPr>
              <a:t>将串</a:t>
            </a:r>
            <a:r>
              <a:rPr lang="en-US" altLang="zh-CN" sz="2800" kern="1200" dirty="0">
                <a:latin typeface="+mn-lt"/>
                <a:ea typeface="+mn-ea"/>
                <a:cs typeface="+mn-cs"/>
              </a:rPr>
              <a:t>s2</a:t>
            </a:r>
            <a:r>
              <a:rPr lang="zh-CN" altLang="zh-CN" sz="2800" kern="1200" dirty="0">
                <a:latin typeface="+mn-lt"/>
                <a:ea typeface="+mn-ea"/>
                <a:cs typeface="+mn-cs"/>
              </a:rPr>
              <a:t>复制</a:t>
            </a:r>
            <a:r>
              <a:rPr lang="en-US" altLang="zh-CN" sz="2800" kern="1200" dirty="0">
                <a:latin typeface="+mn-lt"/>
                <a:ea typeface="+mn-ea"/>
                <a:cs typeface="+mn-cs"/>
              </a:rPr>
              <a:t>n</a:t>
            </a:r>
            <a:r>
              <a:rPr lang="zh-CN" altLang="zh-CN" sz="2800" kern="1200" dirty="0">
                <a:latin typeface="+mn-lt"/>
                <a:ea typeface="+mn-ea"/>
                <a:cs typeface="+mn-cs"/>
              </a:rPr>
              <a:t>个字符到串</a:t>
            </a:r>
            <a:r>
              <a:rPr lang="en-US" altLang="zh-CN" sz="2800" kern="1200" dirty="0">
                <a:latin typeface="+mn-lt"/>
                <a:ea typeface="+mn-ea"/>
                <a:cs typeface="+mn-cs"/>
              </a:rPr>
              <a:t>s1 </a:t>
            </a:r>
            <a:endParaRPr lang="zh-CN" altLang="zh-CN" sz="2800" kern="1200" dirty="0">
              <a:latin typeface="+mn-lt"/>
              <a:ea typeface="+mn-ea"/>
              <a:cs typeface="+mn-cs"/>
            </a:endParaRPr>
          </a:p>
          <a:p>
            <a:pPr algn="l" eaLnBrk="1" hangingPunct="1">
              <a:buSzPct val="130000"/>
            </a:pPr>
            <a:r>
              <a:rPr lang="en-US" altLang="zh-CN" sz="2800" kern="1200" dirty="0">
                <a:latin typeface="+mn-lt"/>
                <a:ea typeface="+mn-ea"/>
                <a:cs typeface="+mn-cs"/>
              </a:rPr>
              <a:t>Status Insert(String &amp;s1, const String &amp;s2, int p);</a:t>
            </a:r>
          </a:p>
          <a:p>
            <a:pPr algn="l" eaLnBrk="1" hangingPunct="1">
              <a:buSzPct val="130000"/>
              <a:buFont typeface="Wingdings" panose="05000000000000000000" pitchFamily="2" charset="2"/>
            </a:pPr>
            <a:r>
              <a:rPr lang="en-US" altLang="zh-CN" sz="2800" kern="1200" dirty="0">
                <a:latin typeface="+mn-lt"/>
                <a:ea typeface="+mn-ea"/>
                <a:cs typeface="+mn-cs"/>
              </a:rPr>
              <a:t>	// </a:t>
            </a:r>
            <a:r>
              <a:rPr lang="zh-CN" altLang="zh-CN" sz="2800" kern="1200" dirty="0">
                <a:latin typeface="+mn-lt"/>
                <a:ea typeface="+mn-ea"/>
                <a:cs typeface="+mn-cs"/>
              </a:rPr>
              <a:t>将字符串</a:t>
            </a:r>
            <a:r>
              <a:rPr lang="en-US" altLang="zh-CN" sz="2800" kern="1200" dirty="0">
                <a:latin typeface="+mn-lt"/>
                <a:ea typeface="+mn-ea"/>
                <a:cs typeface="+mn-cs"/>
              </a:rPr>
              <a:t>s2</a:t>
            </a:r>
            <a:r>
              <a:rPr lang="zh-CN" altLang="zh-CN" sz="2800" kern="1200" dirty="0">
                <a:latin typeface="+mn-lt"/>
                <a:ea typeface="+mn-ea"/>
                <a:cs typeface="+mn-cs"/>
              </a:rPr>
              <a:t>插入到</a:t>
            </a:r>
            <a:r>
              <a:rPr lang="en-US" altLang="zh-CN" sz="2800" kern="1200" dirty="0">
                <a:latin typeface="+mn-lt"/>
                <a:ea typeface="+mn-ea"/>
                <a:cs typeface="+mn-cs"/>
              </a:rPr>
              <a:t>s1</a:t>
            </a:r>
            <a:r>
              <a:rPr lang="zh-CN" altLang="zh-CN" sz="2800" kern="1200" dirty="0">
                <a:latin typeface="+mn-lt"/>
                <a:ea typeface="+mn-ea"/>
                <a:cs typeface="+mn-cs"/>
              </a:rPr>
              <a:t>的</a:t>
            </a:r>
            <a:r>
              <a:rPr lang="en-US" altLang="zh-CN" sz="2800" kern="1200" dirty="0">
                <a:latin typeface="+mn-lt"/>
                <a:ea typeface="+mn-ea"/>
                <a:cs typeface="+mn-cs"/>
              </a:rPr>
              <a:t>p</a:t>
            </a:r>
            <a:r>
              <a:rPr lang="zh-CN" altLang="zh-CN" sz="2800" kern="1200" dirty="0">
                <a:latin typeface="+mn-lt"/>
                <a:ea typeface="+mn-ea"/>
                <a:cs typeface="+mn-cs"/>
              </a:rPr>
              <a:t>位置</a:t>
            </a:r>
            <a:r>
              <a:rPr lang="en-US" altLang="zh-CN" sz="2800" kern="1200" dirty="0">
                <a:latin typeface="+mn-lt"/>
                <a:ea typeface="+mn-ea"/>
                <a:cs typeface="+mn-cs"/>
              </a:rPr>
              <a:t> </a:t>
            </a:r>
            <a:endParaRPr lang="zh-CN" altLang="zh-CN" sz="2800" kern="1200" dirty="0">
              <a:latin typeface="+mn-lt"/>
              <a:ea typeface="+mn-ea"/>
              <a:cs typeface="+mn-cs"/>
            </a:endParaRPr>
          </a:p>
          <a:p>
            <a:pPr algn="l" eaLnBrk="1" hangingPunct="1">
              <a:buSzPct val="130000"/>
            </a:pPr>
            <a:r>
              <a:rPr lang="en-US" altLang="zh-CN" sz="2800" kern="1200" dirty="0">
                <a:latin typeface="+mn-lt"/>
                <a:ea typeface="+mn-ea"/>
                <a:cs typeface="+mn-cs"/>
              </a:rPr>
              <a:t>Status Delete(String &amp;s, int p, int n);</a:t>
            </a:r>
            <a:endParaRPr lang="zh-CN" altLang="zh-CN" sz="2800" kern="1200" dirty="0">
              <a:latin typeface="+mn-lt"/>
              <a:ea typeface="+mn-ea"/>
              <a:cs typeface="+mn-cs"/>
            </a:endParaRPr>
          </a:p>
          <a:p>
            <a:pPr algn="l" eaLnBrk="1" hangingPunct="1">
              <a:buSzPct val="130000"/>
              <a:buFont typeface="Wingdings" panose="05000000000000000000" pitchFamily="2" charset="2"/>
            </a:pPr>
            <a:r>
              <a:rPr lang="en-US" altLang="zh-CN" sz="2800" kern="1200" dirty="0">
                <a:latin typeface="+mn-lt"/>
                <a:ea typeface="+mn-ea"/>
                <a:cs typeface="+mn-cs"/>
              </a:rPr>
              <a:t>	// </a:t>
            </a:r>
            <a:r>
              <a:rPr lang="zh-CN" altLang="zh-CN" sz="2800" kern="1200" dirty="0">
                <a:latin typeface="+mn-lt"/>
                <a:ea typeface="+mn-ea"/>
                <a:cs typeface="+mn-cs"/>
              </a:rPr>
              <a:t>删除字符串</a:t>
            </a:r>
            <a:r>
              <a:rPr lang="en-US" altLang="zh-CN" sz="2800" kern="1200" dirty="0">
                <a:latin typeface="+mn-lt"/>
                <a:ea typeface="+mn-ea"/>
                <a:cs typeface="+mn-cs"/>
              </a:rPr>
              <a:t>s</a:t>
            </a:r>
            <a:r>
              <a:rPr lang="zh-CN" altLang="zh-CN" sz="2800" kern="1200" dirty="0">
                <a:latin typeface="+mn-lt"/>
                <a:ea typeface="+mn-ea"/>
                <a:cs typeface="+mn-cs"/>
              </a:rPr>
              <a:t>中从</a:t>
            </a:r>
            <a:r>
              <a:rPr lang="en-US" altLang="zh-CN" sz="2800" kern="1200" dirty="0">
                <a:latin typeface="+mn-lt"/>
                <a:ea typeface="+mn-ea"/>
                <a:cs typeface="+mn-cs"/>
              </a:rPr>
              <a:t>p</a:t>
            </a:r>
            <a:r>
              <a:rPr lang="zh-CN" altLang="zh-CN" sz="2800" kern="1200" dirty="0">
                <a:latin typeface="+mn-lt"/>
                <a:ea typeface="+mn-ea"/>
                <a:cs typeface="+mn-cs"/>
              </a:rPr>
              <a:t>位置开始长度为</a:t>
            </a:r>
            <a:r>
              <a:rPr lang="en-US" altLang="zh-CN" sz="2800" kern="1200" dirty="0">
                <a:latin typeface="+mn-lt"/>
                <a:ea typeface="+mn-ea"/>
                <a:cs typeface="+mn-cs"/>
              </a:rPr>
              <a:t>n</a:t>
            </a:r>
            <a:r>
              <a:rPr lang="zh-CN" altLang="zh-CN" sz="2800" kern="1200" dirty="0">
                <a:latin typeface="+mn-lt"/>
                <a:ea typeface="+mn-ea"/>
                <a:cs typeface="+mn-cs"/>
              </a:rPr>
              <a:t>的字符串</a:t>
            </a:r>
            <a:r>
              <a:rPr lang="en-US" altLang="zh-CN" sz="2800" kern="1200" dirty="0">
                <a:latin typeface="+mn-lt"/>
                <a:ea typeface="+mn-ea"/>
                <a:cs typeface="+mn-cs"/>
              </a:rPr>
              <a:t> </a:t>
            </a:r>
            <a:endParaRPr lang="zh-CN" altLang="zh-CN" sz="2800" kern="1200" dirty="0">
              <a:latin typeface="+mn-lt"/>
              <a:ea typeface="+mn-ea"/>
              <a:cs typeface="+mn-cs"/>
            </a:endParaRPr>
          </a:p>
          <a:p>
            <a:pPr algn="l" eaLnBrk="1" hangingPunct="1">
              <a:buSzPct val="130000"/>
            </a:pPr>
            <a:r>
              <a:rPr lang="en-US" altLang="zh-CN" sz="2800" kern="1200" dirty="0">
                <a:latin typeface="+mn-lt"/>
                <a:ea typeface="+mn-ea"/>
                <a:cs typeface="+mn-cs"/>
              </a:rPr>
              <a:t>String SubString(const String &amp;s, int p, int n);</a:t>
            </a:r>
            <a:endParaRPr lang="zh-CN" altLang="zh-CN" sz="2800" kern="1200" dirty="0">
              <a:latin typeface="+mn-lt"/>
              <a:ea typeface="+mn-ea"/>
              <a:cs typeface="+mn-cs"/>
            </a:endParaRPr>
          </a:p>
          <a:p>
            <a:pPr algn="l" eaLnBrk="1" hangingPunct="1">
              <a:buSzPct val="130000"/>
              <a:buFont typeface="Wingdings" panose="05000000000000000000" pitchFamily="2" charset="2"/>
            </a:pPr>
            <a:r>
              <a:rPr lang="en-US" altLang="zh-CN" sz="2800" kern="1200" dirty="0">
                <a:latin typeface="+mn-lt"/>
                <a:ea typeface="+mn-ea"/>
                <a:cs typeface="+mn-cs"/>
              </a:rPr>
              <a:t>	// </a:t>
            </a:r>
            <a:r>
              <a:rPr lang="zh-CN" altLang="zh-CN" sz="2800" kern="1200" dirty="0">
                <a:latin typeface="+mn-lt"/>
                <a:ea typeface="+mn-ea"/>
                <a:cs typeface="+mn-cs"/>
              </a:rPr>
              <a:t>求串</a:t>
            </a:r>
            <a:r>
              <a:rPr lang="en-US" altLang="zh-CN" sz="2800" kern="1200" dirty="0">
                <a:latin typeface="+mn-lt"/>
                <a:ea typeface="+mn-ea"/>
                <a:cs typeface="+mn-cs"/>
              </a:rPr>
              <a:t>s</a:t>
            </a:r>
            <a:r>
              <a:rPr lang="zh-CN" altLang="zh-CN" sz="2800" kern="1200" dirty="0">
                <a:latin typeface="+mn-lt"/>
                <a:ea typeface="+mn-ea"/>
                <a:cs typeface="+mn-cs"/>
              </a:rPr>
              <a:t>的第</a:t>
            </a:r>
            <a:r>
              <a:rPr lang="en-US" altLang="zh-CN" sz="2800" kern="1200" dirty="0">
                <a:latin typeface="+mn-lt"/>
                <a:ea typeface="+mn-ea"/>
                <a:cs typeface="+mn-cs"/>
              </a:rPr>
              <a:t>p</a:t>
            </a:r>
            <a:r>
              <a:rPr lang="zh-CN" altLang="zh-CN" sz="2800" kern="1200" dirty="0">
                <a:latin typeface="+mn-lt"/>
                <a:ea typeface="+mn-ea"/>
                <a:cs typeface="+mn-cs"/>
              </a:rPr>
              <a:t>个字符开始的长度为</a:t>
            </a:r>
            <a:r>
              <a:rPr lang="en-US" altLang="zh-CN" sz="2800" kern="1200" dirty="0">
                <a:latin typeface="+mn-lt"/>
                <a:ea typeface="+mn-ea"/>
                <a:cs typeface="+mn-cs"/>
              </a:rPr>
              <a:t>n</a:t>
            </a:r>
            <a:r>
              <a:rPr lang="zh-CN" altLang="zh-CN" sz="2800" kern="1200" dirty="0">
                <a:latin typeface="+mn-lt"/>
                <a:ea typeface="+mn-ea"/>
                <a:cs typeface="+mn-cs"/>
              </a:rPr>
              <a:t>的子串</a:t>
            </a:r>
          </a:p>
          <a:p>
            <a:pPr algn="l" eaLnBrk="1" hangingPunct="1">
              <a:lnSpc>
                <a:spcPct val="90000"/>
              </a:lnSpc>
              <a:buClr>
                <a:srgbClr val="0000FF"/>
              </a:buClr>
              <a:buSzPct val="130000"/>
              <a:buFont typeface="Wingdings" panose="05000000000000000000" pitchFamily="2" charset="2"/>
            </a:pPr>
            <a:endParaRPr lang="en-US" altLang="zh-CN" sz="2800" kern="1200" dirty="0">
              <a:solidFill>
                <a:srgbClr val="CC0000"/>
              </a:solidFill>
              <a:latin typeface="Comic Sans MS" panose="030F0702030302020204" pitchFamily="66" charset="0"/>
              <a:ea typeface="楷体_GB2312" pitchFamily="49" charset="-122"/>
              <a:cs typeface="+mn-cs"/>
            </a:endParaRPr>
          </a:p>
        </p:txBody>
      </p:sp>
      <p:sp>
        <p:nvSpPr>
          <p:cNvPr id="2" name="标题 1"/>
          <p:cNvSpPr>
            <a:spLocks noGrp="1"/>
          </p:cNvSpPr>
          <p:nvPr>
            <p:ph type="title"/>
          </p:nvPr>
        </p:nvSpPr>
        <p:spPr>
          <a:xfrm>
            <a:off x="72390" y="91440"/>
            <a:ext cx="3947160" cy="838200"/>
          </a:xfrm>
          <a:noFill/>
          <a:ln>
            <a:noFill/>
          </a:ln>
          <a:scene3d>
            <a:camera prst="orthographicFront"/>
            <a:lightRig rig="balanced" dir="t"/>
          </a:scene3d>
          <a:sp3d prstMaterial="plastic"/>
        </p:spPr>
        <p:txBody>
          <a:bodyPr vert="horz" lIns="91440" tIns="45720" rIns="91440" bIns="45720" rtlCol="0" anchor="b" anchorCtr="0">
            <a:noAutofit/>
          </a:bodyPr>
          <a:lstStyle/>
          <a:p>
            <a:pPr marL="0" marR="0" lvl="0" indent="0" algn="r" defTabSz="914400" rtl="0" eaLnBrk="0" fontAlgn="base" latinLnBrk="0" hangingPunct="0">
              <a:lnSpc>
                <a:spcPct val="100000"/>
              </a:lnSpc>
              <a:spcBef>
                <a:spcPct val="0"/>
              </a:spcBef>
              <a:spcAft>
                <a:spcPct val="0"/>
              </a:spcAft>
              <a:buClr>
                <a:srgbClr val="C3260C"/>
              </a:buClr>
              <a:buSzPct val="128000"/>
              <a:buFont typeface="Georgia" panose="02040502050405020303" pitchFamily="18" charset="0"/>
              <a:buNone/>
              <a:defRPr/>
            </a:pPr>
            <a:r>
              <a:rPr kumimoji="0" lang="zh-CN" altLang="en-US" sz="3600" b="1" i="0" u="none" strike="noStrike" cap="none" spc="0" normalizeH="0" baseline="0" dirty="0">
                <a:solidFill>
                  <a:srgbClr val="008080"/>
                </a:solidFill>
                <a:latin typeface="华文新魏" panose="02010800040101010101" pitchFamily="2" charset="-122"/>
                <a:cs typeface="+mj-cs"/>
              </a:rPr>
              <a:t>串的相关函数定义</a:t>
            </a:r>
          </a:p>
        </p:txBody>
      </p:sp>
    </p:spTree>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descr="Rectangle: Click to edit Master text styles&#10;Second level&#10;Third level&#10;Fourth level&#10;Fifth level"/>
          <p:cNvSpPr>
            <a:spLocks noGrp="1"/>
          </p:cNvSpPr>
          <p:nvPr>
            <p:ph type="body" idx="1"/>
          </p:nvPr>
        </p:nvSpPr>
        <p:spPr>
          <a:xfrm>
            <a:off x="300355" y="1384300"/>
            <a:ext cx="9148445" cy="5166995"/>
          </a:xfrm>
        </p:spPr>
        <p:txBody>
          <a:bodyPr vert="horz" wrap="square" lIns="91440" tIns="45720" rIns="91440" bIns="45720" anchor="t"/>
          <a:lstStyle/>
          <a:p>
            <a:pPr algn="l" eaLnBrk="1" hangingPunct="1">
              <a:buSzPct val="130000"/>
            </a:pPr>
            <a:r>
              <a:rPr lang="en-US" altLang="zh-CN" sz="2400" kern="1200" dirty="0">
                <a:latin typeface="+mn-lt"/>
                <a:ea typeface="+mn-ea"/>
                <a:cs typeface="+mn-cs"/>
              </a:rPr>
              <a:t>String operator +(const String &amp;s1, const String &amp;s2);</a:t>
            </a:r>
          </a:p>
          <a:p>
            <a:pPr algn="l" eaLnBrk="1" hangingPunct="1">
              <a:buSzPct val="130000"/>
              <a:buFont typeface="Wingdings" panose="05000000000000000000" pitchFamily="2" charset="2"/>
            </a:pPr>
            <a:r>
              <a:rPr lang="en-US" altLang="zh-CN" sz="2400" kern="1200" dirty="0">
                <a:latin typeface="+mn-lt"/>
                <a:ea typeface="+mn-ea"/>
                <a:cs typeface="+mn-cs"/>
              </a:rPr>
              <a:t>	// </a:t>
            </a:r>
            <a:r>
              <a:rPr lang="zh-CN" altLang="zh-CN" sz="2400" kern="1200" dirty="0">
                <a:latin typeface="+mn-lt"/>
                <a:ea typeface="+mn-ea"/>
                <a:cs typeface="+mn-cs"/>
              </a:rPr>
              <a:t>重载</a:t>
            </a:r>
            <a:r>
              <a:rPr lang="zh-CN" altLang="en-US" sz="2400" kern="1200" dirty="0">
                <a:latin typeface="+mn-lt"/>
                <a:ea typeface="+mn-ea"/>
                <a:cs typeface="+mn-cs"/>
              </a:rPr>
              <a:t>连接</a:t>
            </a:r>
            <a:r>
              <a:rPr lang="zh-CN" altLang="zh-CN" sz="2400" kern="1200" dirty="0">
                <a:latin typeface="+mn-lt"/>
                <a:ea typeface="+mn-ea"/>
                <a:cs typeface="+mn-cs"/>
              </a:rPr>
              <a:t>运算符</a:t>
            </a:r>
            <a:r>
              <a:rPr lang="en-US" altLang="zh-CN" sz="2400" kern="1200" dirty="0">
                <a:latin typeface="+mn-lt"/>
                <a:ea typeface="+mn-ea"/>
                <a:cs typeface="+mn-cs"/>
              </a:rPr>
              <a:t>+</a:t>
            </a:r>
            <a:endParaRPr lang="zh-CN" altLang="zh-CN" sz="2400" kern="1200" dirty="0">
              <a:latin typeface="+mn-lt"/>
              <a:ea typeface="+mn-ea"/>
              <a:cs typeface="+mn-cs"/>
            </a:endParaRPr>
          </a:p>
          <a:p>
            <a:pPr algn="l" eaLnBrk="1" hangingPunct="1">
              <a:buSzPct val="130000"/>
            </a:pPr>
            <a:r>
              <a:rPr lang="en-US" altLang="zh-CN" sz="2400" kern="1200" dirty="0">
                <a:latin typeface="+mn-lt"/>
                <a:ea typeface="+mn-ea"/>
                <a:cs typeface="+mn-cs"/>
              </a:rPr>
              <a:t>bool operator ==(const String &amp;s1, const String &amp;s2);</a:t>
            </a:r>
          </a:p>
          <a:p>
            <a:pPr algn="l" eaLnBrk="1" hangingPunct="1">
              <a:buSzPct val="130000"/>
              <a:buFont typeface="Wingdings" panose="05000000000000000000" pitchFamily="2" charset="2"/>
            </a:pPr>
            <a:r>
              <a:rPr lang="en-US" altLang="zh-CN" sz="2400" kern="1200" dirty="0">
                <a:latin typeface="+mn-lt"/>
                <a:ea typeface="+mn-ea"/>
                <a:cs typeface="+mn-cs"/>
              </a:rPr>
              <a:t>	// </a:t>
            </a:r>
            <a:r>
              <a:rPr lang="zh-CN" altLang="zh-CN" sz="2400" kern="1200" dirty="0">
                <a:latin typeface="+mn-lt"/>
                <a:ea typeface="+mn-ea"/>
                <a:cs typeface="+mn-cs"/>
              </a:rPr>
              <a:t>重载关系运算符</a:t>
            </a:r>
            <a:r>
              <a:rPr lang="en-US" altLang="zh-CN" sz="2400" kern="1200" dirty="0">
                <a:latin typeface="+mn-lt"/>
                <a:ea typeface="+mn-ea"/>
                <a:cs typeface="+mn-cs"/>
              </a:rPr>
              <a:t>==</a:t>
            </a:r>
            <a:endParaRPr lang="zh-CN" altLang="zh-CN" sz="2400" kern="1200" dirty="0">
              <a:latin typeface="+mn-lt"/>
              <a:ea typeface="+mn-ea"/>
              <a:cs typeface="+mn-cs"/>
            </a:endParaRPr>
          </a:p>
          <a:p>
            <a:pPr algn="l" eaLnBrk="1" hangingPunct="1">
              <a:buSzPct val="130000"/>
            </a:pPr>
            <a:r>
              <a:rPr lang="en-US" altLang="zh-CN" sz="2400" kern="1200" dirty="0">
                <a:latin typeface="+mn-lt"/>
                <a:ea typeface="+mn-ea"/>
                <a:cs typeface="+mn-cs"/>
              </a:rPr>
              <a:t>bool operator &lt;(const String &amp;s1, const String &amp;s2);</a:t>
            </a:r>
          </a:p>
          <a:p>
            <a:pPr algn="l" eaLnBrk="1" hangingPunct="1">
              <a:buSzPct val="130000"/>
              <a:buFont typeface="Wingdings" panose="05000000000000000000" pitchFamily="2" charset="2"/>
            </a:pPr>
            <a:r>
              <a:rPr lang="en-US" altLang="zh-CN" sz="2400" kern="1200" dirty="0">
                <a:latin typeface="+mn-lt"/>
                <a:ea typeface="+mn-ea"/>
                <a:cs typeface="+mn-cs"/>
              </a:rPr>
              <a:t>	// </a:t>
            </a:r>
            <a:r>
              <a:rPr lang="zh-CN" altLang="zh-CN" sz="2400" kern="1200" dirty="0">
                <a:latin typeface="+mn-lt"/>
                <a:ea typeface="+mn-ea"/>
                <a:cs typeface="+mn-cs"/>
              </a:rPr>
              <a:t>重载关系运算符</a:t>
            </a:r>
            <a:r>
              <a:rPr lang="en-US" altLang="zh-CN" sz="2400" kern="1200" dirty="0">
                <a:latin typeface="+mn-lt"/>
                <a:ea typeface="+mn-ea"/>
                <a:cs typeface="+mn-cs"/>
              </a:rPr>
              <a:t>&lt;</a:t>
            </a:r>
            <a:endParaRPr lang="zh-CN" altLang="zh-CN" sz="2400" kern="1200" dirty="0">
              <a:latin typeface="+mn-lt"/>
              <a:ea typeface="+mn-ea"/>
              <a:cs typeface="+mn-cs"/>
            </a:endParaRPr>
          </a:p>
          <a:p>
            <a:pPr algn="l" eaLnBrk="1" hangingPunct="1">
              <a:buSzPct val="130000"/>
            </a:pPr>
            <a:r>
              <a:rPr lang="en-US" altLang="zh-CN" sz="2400" kern="1200" dirty="0">
                <a:latin typeface="+mn-lt"/>
                <a:ea typeface="+mn-ea"/>
                <a:cs typeface="+mn-cs"/>
              </a:rPr>
              <a:t>bool operator &gt;(const String &amp;s1, const String &amp;s2);</a:t>
            </a:r>
          </a:p>
          <a:p>
            <a:pPr algn="l" eaLnBrk="1" hangingPunct="1">
              <a:buSzPct val="130000"/>
              <a:buFont typeface="Wingdings" panose="05000000000000000000" pitchFamily="2" charset="2"/>
            </a:pPr>
            <a:r>
              <a:rPr lang="en-US" altLang="zh-CN" sz="2400" kern="1200" dirty="0">
                <a:latin typeface="+mn-lt"/>
                <a:ea typeface="+mn-ea"/>
                <a:cs typeface="+mn-cs"/>
              </a:rPr>
              <a:t>	// </a:t>
            </a:r>
            <a:r>
              <a:rPr lang="zh-CN" altLang="zh-CN" sz="2400" kern="1200" dirty="0">
                <a:latin typeface="+mn-lt"/>
                <a:ea typeface="+mn-ea"/>
                <a:cs typeface="+mn-cs"/>
              </a:rPr>
              <a:t>重载关系运算符</a:t>
            </a:r>
            <a:r>
              <a:rPr lang="en-US" altLang="zh-CN" sz="2400" kern="1200" dirty="0">
                <a:latin typeface="+mn-lt"/>
                <a:ea typeface="+mn-ea"/>
                <a:cs typeface="+mn-cs"/>
              </a:rPr>
              <a:t>&gt;</a:t>
            </a:r>
            <a:endParaRPr lang="zh-CN" altLang="zh-CN" sz="2400" kern="1200" dirty="0">
              <a:latin typeface="+mn-lt"/>
              <a:ea typeface="+mn-ea"/>
              <a:cs typeface="+mn-cs"/>
            </a:endParaRPr>
          </a:p>
        </p:txBody>
      </p:sp>
      <p:sp>
        <p:nvSpPr>
          <p:cNvPr id="4" name="标题 1"/>
          <p:cNvSpPr>
            <a:spLocks noGrp="1"/>
          </p:cNvSpPr>
          <p:nvPr>
            <p:ph type="title"/>
          </p:nvPr>
        </p:nvSpPr>
        <p:spPr>
          <a:xfrm>
            <a:off x="180975" y="234950"/>
            <a:ext cx="4112260" cy="838200"/>
          </a:xfrm>
          <a:noFill/>
          <a:ln>
            <a:noFill/>
          </a:ln>
          <a:scene3d>
            <a:camera prst="orthographicFront"/>
            <a:lightRig rig="balanced" dir="t"/>
          </a:scene3d>
          <a:sp3d prstMaterial="plastic"/>
        </p:spPr>
        <p:txBody>
          <a:bodyPr vert="horz" lIns="91440" tIns="45720" rIns="91440" bIns="45720" rtlCol="0" anchor="b" anchorCtr="0">
            <a:noAutofit/>
          </a:bodyPr>
          <a:lstStyle/>
          <a:p>
            <a:pPr marL="0" marR="0" lvl="0" algn="r" defTabSz="914400" rtl="0" eaLnBrk="0" fontAlgn="base" latinLnBrk="0" hangingPunct="0">
              <a:lnSpc>
                <a:spcPct val="100000"/>
              </a:lnSpc>
              <a:buClr>
                <a:srgbClr val="C3260C"/>
              </a:buClr>
              <a:buSzPct val="128000"/>
              <a:buFont typeface="Georgia" panose="02040502050405020303" pitchFamily="18" charset="0"/>
              <a:buNone/>
              <a:defRPr/>
            </a:pPr>
            <a:r>
              <a:rPr kumimoji="0" lang="zh-CN" altLang="en-US" sz="3600" b="1" i="0" u="none" strike="noStrike" cap="none" spc="0" normalizeH="0" baseline="0" dirty="0">
                <a:solidFill>
                  <a:srgbClr val="008080"/>
                </a:solidFill>
                <a:latin typeface="华文新魏" panose="02010800040101010101" pitchFamily="2" charset="-122"/>
                <a:cs typeface="+mj-cs"/>
              </a:rPr>
              <a:t>串的相关函数定义</a:t>
            </a:r>
          </a:p>
        </p:txBody>
      </p:sp>
    </p:spTree>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0"/>
            <a:ext cx="7610475" cy="516255"/>
          </a:xfrm>
          <a:noFill/>
          <a:ln>
            <a:noFill/>
          </a:ln>
          <a:scene3d>
            <a:camera prst="orthographicFront"/>
            <a:lightRig rig="balanced" dir="t"/>
          </a:scene3d>
          <a:sp3d prstMaterial="plastic"/>
        </p:spPr>
        <p:txBody>
          <a:bodyPr lIns="91440" tIns="45720" rIns="91440" bIns="45720" rtlCol="0" anchor="t" anchorCtr="0">
            <a:noAutofit/>
          </a:bodyPr>
          <a:lstStyle/>
          <a:p>
            <a:pPr marL="0" marR="0" lvl="0" algn="r" defTabSz="914400" rtl="0" latinLnBrk="0">
              <a:lnSpc>
                <a:spcPct val="100000"/>
              </a:lnSpc>
              <a:buClr>
                <a:srgbClr val="C3260C"/>
              </a:buClr>
              <a:buSzPct val="128000"/>
              <a:buFont typeface="Georgia" panose="02040502050405020303" pitchFamily="18" charset="0"/>
              <a:buNone/>
              <a:defRPr/>
            </a:pPr>
            <a:r>
              <a:rPr kumimoji="0" lang="zh-CN" altLang="en-US" sz="3600" b="1" i="0" u="none" strike="noStrike" cap="none" spc="0" normalizeH="0" baseline="0" dirty="0">
                <a:solidFill>
                  <a:srgbClr val="008080"/>
                </a:solidFill>
                <a:latin typeface="华文新魏" panose="02010800040101010101" pitchFamily="2" charset="-122"/>
                <a:ea typeface="+mj-ea"/>
                <a:cs typeface="+mj-cs"/>
              </a:rPr>
              <a:t>模式匹配算法(Pattern Matching)</a:t>
            </a:r>
          </a:p>
        </p:txBody>
      </p:sp>
      <p:sp>
        <p:nvSpPr>
          <p:cNvPr id="238595" name="Rectangle 3"/>
          <p:cNvSpPr/>
          <p:nvPr/>
        </p:nvSpPr>
        <p:spPr>
          <a:xfrm>
            <a:off x="0" y="762000"/>
            <a:ext cx="8839200" cy="37338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800" b="1" dirty="0">
                <a:solidFill>
                  <a:srgbClr val="6600CC"/>
                </a:solidFill>
                <a:latin typeface="华文行楷" panose="02010800040101010101" pitchFamily="2" charset="-122"/>
                <a:ea typeface="华文行楷" panose="02010800040101010101" pitchFamily="2" charset="-122"/>
              </a:rPr>
              <a:t>1. </a:t>
            </a:r>
            <a:r>
              <a:rPr lang="zh-CN" altLang="en-US" sz="2800" b="1" dirty="0">
                <a:solidFill>
                  <a:srgbClr val="6600CC"/>
                </a:solidFill>
                <a:latin typeface="华文行楷" panose="02010800040101010101" pitchFamily="2" charset="-122"/>
                <a:ea typeface="华文行楷" panose="02010800040101010101" pitchFamily="2" charset="-122"/>
              </a:rPr>
              <a:t>定义</a:t>
            </a:r>
            <a:r>
              <a:rPr lang="zh-CN" altLang="en-US" sz="2400" dirty="0">
                <a:solidFill>
                  <a:srgbClr val="6600CC"/>
                </a:solidFill>
                <a:latin typeface="华文行楷" panose="02010800040101010101" pitchFamily="2" charset="-122"/>
                <a:ea typeface="华文行楷" panose="02010800040101010101" pitchFamily="2" charset="-122"/>
              </a:rPr>
              <a:t>	</a:t>
            </a:r>
            <a:r>
              <a:rPr lang="zh-CN" altLang="en-US" sz="2400" dirty="0">
                <a:solidFill>
                  <a:srgbClr val="CC0000"/>
                </a:solidFill>
                <a:latin typeface="Times New Roman" panose="02020603050405020304" pitchFamily="18" charset="0"/>
                <a:ea typeface="楷体_GB2312" pitchFamily="49" charset="-122"/>
              </a:rPr>
              <a:t>	</a:t>
            </a:r>
          </a:p>
          <a:p>
            <a:pPr marL="457200" lvl="0" indent="-457200" algn="just" eaLnBrk="1" hangingPunct="1">
              <a:lnSpc>
                <a:spcPct val="110000"/>
              </a:lnSpc>
              <a:spcAft>
                <a:spcPct val="0"/>
              </a:spcAft>
              <a:buClrTx/>
              <a:buSzPct val="100000"/>
              <a:buNone/>
            </a:pPr>
            <a:r>
              <a:rPr lang="zh-CN" altLang="en-US" sz="2400" dirty="0">
                <a:solidFill>
                  <a:srgbClr val="CC0000"/>
                </a:solidFill>
                <a:latin typeface="Times New Roman" panose="02020603050405020304" pitchFamily="18" charset="0"/>
                <a:ea typeface="楷体_GB2312" pitchFamily="49" charset="-122"/>
              </a:rPr>
              <a:t>	</a:t>
            </a:r>
            <a:r>
              <a:rPr lang="zh-CN" altLang="en-US" sz="2400" b="1" dirty="0">
                <a:solidFill>
                  <a:srgbClr val="0000FF"/>
                </a:solidFill>
                <a:latin typeface="隶书" panose="02010509060101010101" pitchFamily="49" charset="-122"/>
                <a:ea typeface="隶书" panose="02010509060101010101" pitchFamily="49" charset="-122"/>
              </a:rPr>
              <a:t>模式匹配	：</a:t>
            </a:r>
            <a:r>
              <a:rPr lang="zh-CN" altLang="en-US" sz="2400" dirty="0">
                <a:solidFill>
                  <a:schemeClr val="tx1"/>
                </a:solidFill>
                <a:latin typeface="Times New Roman" panose="02020603050405020304" pitchFamily="18" charset="0"/>
                <a:ea typeface="楷体_GB2312" pitchFamily="49" charset="-122"/>
              </a:rPr>
              <a:t>子串定位操作。返回串</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中第一次出现</a:t>
            </a:r>
            <a:r>
              <a:rPr lang="en-US" altLang="zh-CN" sz="2400" dirty="0">
                <a:solidFill>
                  <a:schemeClr val="tx1"/>
                </a:solidFill>
                <a:latin typeface="Times New Roman" panose="02020603050405020304" pitchFamily="18" charset="0"/>
                <a:ea typeface="楷体_GB2312" pitchFamily="49" charset="-122"/>
              </a:rPr>
              <a:t>pat</a:t>
            </a:r>
            <a:r>
              <a:rPr lang="zh-CN" altLang="en-US" sz="2400" dirty="0">
                <a:solidFill>
                  <a:schemeClr val="tx1"/>
                </a:solidFill>
                <a:latin typeface="Times New Roman" panose="02020603050405020304" pitchFamily="18" charset="0"/>
                <a:ea typeface="楷体_GB2312" pitchFamily="49" charset="-122"/>
              </a:rPr>
              <a:t>时</a:t>
            </a:r>
            <a:r>
              <a:rPr lang="en-US" altLang="zh-CN" sz="2400" dirty="0">
                <a:solidFill>
                  <a:schemeClr val="tx1"/>
                </a:solidFill>
                <a:latin typeface="Times New Roman" panose="02020603050405020304" pitchFamily="18" charset="0"/>
                <a:ea typeface="楷体_GB2312" pitchFamily="49" charset="-122"/>
              </a:rPr>
              <a:t>pat		     </a:t>
            </a:r>
            <a:r>
              <a:rPr lang="zh-CN" altLang="en-US" sz="2400" dirty="0">
                <a:solidFill>
                  <a:schemeClr val="tx1"/>
                </a:solidFill>
                <a:latin typeface="Times New Roman" panose="02020603050405020304" pitchFamily="18" charset="0"/>
                <a:ea typeface="楷体_GB2312" pitchFamily="49" charset="-122"/>
              </a:rPr>
              <a:t>的头一个字符在</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中的位置。</a:t>
            </a:r>
            <a:endParaRPr lang="en-US" altLang="zh-CN" sz="2400" dirty="0">
              <a:solidFill>
                <a:schemeClr val="tx1"/>
              </a:solidFill>
              <a:latin typeface="Times New Roman" panose="02020603050405020304" pitchFamily="18" charset="0"/>
              <a:ea typeface="楷体_GB2312" pitchFamily="49" charset="-122"/>
            </a:endParaRPr>
          </a:p>
          <a:p>
            <a:pPr marL="457200" lvl="0" indent="-457200" algn="just" eaLnBrk="1" hangingPunct="1">
              <a:lnSpc>
                <a:spcPct val="110000"/>
              </a:lnSpc>
              <a:spcAft>
                <a:spcPct val="0"/>
              </a:spcAft>
              <a:buClrTx/>
              <a:buSzPct val="100000"/>
              <a:buNone/>
            </a:pPr>
            <a:r>
              <a:rPr lang="en-US" altLang="zh-CN" sz="2400" dirty="0">
                <a:solidFill>
                  <a:schemeClr val="tx1"/>
                </a:solidFill>
                <a:latin typeface="Times New Roman" panose="02020603050405020304" pitchFamily="18" charset="0"/>
                <a:ea typeface="楷体_GB2312" pitchFamily="49" charset="-122"/>
              </a:rPr>
              <a:t>	</a:t>
            </a:r>
            <a:r>
              <a:rPr lang="zh-CN" altLang="en-US" sz="2400" b="1" dirty="0">
                <a:solidFill>
                  <a:srgbClr val="0000FF"/>
                </a:solidFill>
                <a:latin typeface="Times New Roman" panose="02020603050405020304" pitchFamily="18" charset="0"/>
                <a:ea typeface="隶书" panose="02010509060101010101" pitchFamily="49" charset="-122"/>
              </a:rPr>
              <a:t>主串</a:t>
            </a:r>
            <a:r>
              <a:rPr lang="zh-CN" altLang="en-US" sz="2400" dirty="0">
                <a:solidFill>
                  <a:srgbClr val="CC0000"/>
                </a:solidFill>
                <a:latin typeface="Times New Roman" panose="02020603050405020304" pitchFamily="18" charset="0"/>
                <a:ea typeface="隶书" panose="02010509060101010101" pitchFamily="49" charset="-122"/>
              </a:rPr>
              <a:t>（</a:t>
            </a:r>
            <a:r>
              <a:rPr lang="zh-CN" altLang="en-US" sz="2400" b="1" dirty="0">
                <a:solidFill>
                  <a:srgbClr val="0000FF"/>
                </a:solidFill>
                <a:latin typeface="Times New Roman" panose="02020603050405020304" pitchFamily="18" charset="0"/>
                <a:ea typeface="隶书" panose="02010509060101010101" pitchFamily="49" charset="-122"/>
              </a:rPr>
              <a:t>目标串</a:t>
            </a:r>
            <a:r>
              <a:rPr lang="zh-CN" altLang="en-US"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楷体_GB2312" pitchFamily="49" charset="-122"/>
              </a:rPr>
              <a:t> ：</a:t>
            </a:r>
            <a:r>
              <a:rPr lang="zh-CN" altLang="en-US" sz="2400" dirty="0">
                <a:solidFill>
                  <a:schemeClr val="tx1"/>
                </a:solidFill>
                <a:latin typeface="Times New Roman" panose="02020603050405020304" pitchFamily="18" charset="0"/>
                <a:ea typeface="楷体_GB2312" pitchFamily="49" charset="-122"/>
              </a:rPr>
              <a:t>查找串</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a:t>
            </a:r>
            <a:r>
              <a:rPr lang="zh-CN" altLang="en-US" sz="2400" b="1" dirty="0">
                <a:solidFill>
                  <a:srgbClr val="0000FF"/>
                </a:solidFill>
                <a:latin typeface="Times New Roman" panose="02020603050405020304" pitchFamily="18" charset="0"/>
                <a:ea typeface="隶书" panose="02010509060101010101" pitchFamily="49" charset="-122"/>
              </a:rPr>
              <a:t>模式串：</a:t>
            </a:r>
            <a:r>
              <a:rPr lang="zh-CN" altLang="en-US" sz="2400" dirty="0">
                <a:solidFill>
                  <a:schemeClr val="tx1"/>
                </a:solidFill>
                <a:latin typeface="Times New Roman" panose="02020603050405020304" pitchFamily="18" charset="0"/>
                <a:ea typeface="楷体_GB2312" pitchFamily="49" charset="-122"/>
              </a:rPr>
              <a:t>被查找子串</a:t>
            </a:r>
            <a:r>
              <a:rPr lang="en-US" altLang="zh-CN" sz="2400" dirty="0">
                <a:solidFill>
                  <a:schemeClr val="tx1"/>
                </a:solidFill>
                <a:latin typeface="Times New Roman" panose="02020603050405020304" pitchFamily="18" charset="0"/>
                <a:ea typeface="楷体_GB2312" pitchFamily="49" charset="-122"/>
              </a:rPr>
              <a:t>pat</a:t>
            </a:r>
            <a:r>
              <a:rPr lang="zh-CN" altLang="en-US" sz="2400" dirty="0">
                <a:solidFill>
                  <a:schemeClr val="tx1"/>
                </a:solidFill>
                <a:latin typeface="Times New Roman" panose="02020603050405020304" pitchFamily="18" charset="0"/>
                <a:ea typeface="楷体_GB2312" pitchFamily="49" charset="-122"/>
              </a:rPr>
              <a:t>。	</a:t>
            </a:r>
            <a:endParaRPr lang="zh-CN" altLang="en-US" sz="2400" dirty="0">
              <a:solidFill>
                <a:schemeClr val="tx1"/>
              </a:solidFill>
              <a:latin typeface="Times New Roman" panose="02020603050405020304" pitchFamily="18" charset="0"/>
              <a:ea typeface="隶书" panose="02010509060101010101" pitchFamily="49" charset="-122"/>
            </a:endParaRPr>
          </a:p>
          <a:p>
            <a:pPr marL="457200" lvl="0" indent="-457200" algn="just" eaLnBrk="1" hangingPunct="1">
              <a:lnSpc>
                <a:spcPct val="110000"/>
              </a:lnSpc>
              <a:spcAft>
                <a:spcPct val="0"/>
              </a:spcAft>
              <a:buClrTx/>
              <a:buSzPct val="100000"/>
              <a:buNone/>
            </a:pPr>
            <a:r>
              <a:rPr lang="en-US" altLang="zh-CN" sz="2800" b="1" dirty="0">
                <a:solidFill>
                  <a:srgbClr val="6600CC"/>
                </a:solidFill>
                <a:latin typeface="华文行楷" panose="02010800040101010101" pitchFamily="2" charset="-122"/>
                <a:ea typeface="华文行楷" panose="02010800040101010101" pitchFamily="2" charset="-122"/>
              </a:rPr>
              <a:t>2. Brute-Force</a:t>
            </a:r>
            <a:r>
              <a:rPr lang="zh-CN" altLang="en-US" sz="2800" b="1" dirty="0">
                <a:solidFill>
                  <a:srgbClr val="6600CC"/>
                </a:solidFill>
                <a:latin typeface="华文行楷" panose="02010800040101010101" pitchFamily="2" charset="-122"/>
                <a:ea typeface="华文行楷" panose="02010800040101010101" pitchFamily="2" charset="-122"/>
              </a:rPr>
              <a:t>算法</a:t>
            </a:r>
          </a:p>
          <a:p>
            <a:pPr marL="457200" lvl="0" indent="-457200" algn="just" eaLnBrk="1" hangingPunct="1">
              <a:lnSpc>
                <a:spcPct val="110000"/>
              </a:lnSpc>
              <a:spcAft>
                <a:spcPct val="0"/>
              </a:spcAft>
              <a:buClrTx/>
              <a:buSzPct val="100000"/>
              <a:buNone/>
            </a:pPr>
            <a:r>
              <a:rPr lang="zh-CN" altLang="en-US" sz="2800" b="1" dirty="0">
                <a:solidFill>
                  <a:schemeClr val="tx2"/>
                </a:solidFill>
                <a:latin typeface="隶书" panose="02010509060101010101" pitchFamily="49" charset="-122"/>
                <a:ea typeface="隶书" panose="02010509060101010101" pitchFamily="49" charset="-122"/>
              </a:rPr>
              <a:t>（</a:t>
            </a:r>
            <a:r>
              <a:rPr lang="en-US" altLang="zh-CN" sz="2800" b="1" dirty="0">
                <a:solidFill>
                  <a:schemeClr val="tx2"/>
                </a:solidFill>
                <a:latin typeface="隶书" panose="02010509060101010101" pitchFamily="49" charset="-122"/>
                <a:ea typeface="隶书" panose="02010509060101010101" pitchFamily="49" charset="-122"/>
              </a:rPr>
              <a:t>1</a:t>
            </a:r>
            <a:r>
              <a:rPr lang="zh-CN" altLang="en-US" sz="2800" b="1" dirty="0">
                <a:solidFill>
                  <a:schemeClr val="tx2"/>
                </a:solidFill>
                <a:latin typeface="隶书" panose="02010509060101010101" pitchFamily="49" charset="-122"/>
                <a:ea typeface="隶书" panose="02010509060101010101" pitchFamily="49" charset="-122"/>
              </a:rPr>
              <a:t>）主要思想：</a:t>
            </a:r>
          </a:p>
        </p:txBody>
      </p:sp>
      <p:sp>
        <p:nvSpPr>
          <p:cNvPr id="238596" name="Rectangle 4"/>
          <p:cNvSpPr/>
          <p:nvPr/>
        </p:nvSpPr>
        <p:spPr>
          <a:xfrm>
            <a:off x="2819400" y="3352800"/>
            <a:ext cx="6019800" cy="26670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Font typeface="Wingdings" panose="05000000000000000000" pitchFamily="2" charset="2"/>
              <a:buChar char="v"/>
            </a:pPr>
            <a:r>
              <a:rPr lang="zh-CN" altLang="en-US" sz="2400" dirty="0">
                <a:solidFill>
                  <a:schemeClr val="tx1"/>
                </a:solidFill>
                <a:latin typeface="Times New Roman" panose="02020603050405020304" pitchFamily="18" charset="0"/>
                <a:ea typeface="楷体_GB2312" pitchFamily="49" charset="-122"/>
              </a:rPr>
              <a:t>从主串</a:t>
            </a:r>
            <a:r>
              <a:rPr lang="en-US" altLang="zh-CN" sz="2400" dirty="0">
                <a:solidFill>
                  <a:schemeClr val="tx1"/>
                </a:solidFill>
                <a:latin typeface="Times New Roman" panose="02020603050405020304" pitchFamily="18" charset="0"/>
                <a:ea typeface="楷体_GB2312" pitchFamily="49" charset="-122"/>
              </a:rPr>
              <a:t>ob = “s</a:t>
            </a:r>
            <a:r>
              <a:rPr lang="en-US" altLang="zh-CN" sz="2400" baseline="-30000" dirty="0">
                <a:solidFill>
                  <a:schemeClr val="tx1"/>
                </a:solidFill>
                <a:latin typeface="Times New Roman" panose="02020603050405020304" pitchFamily="18" charset="0"/>
                <a:ea typeface="楷体_GB2312" pitchFamily="49" charset="-122"/>
              </a:rPr>
              <a:t>0</a:t>
            </a:r>
            <a:r>
              <a:rPr lang="en-US" altLang="zh-CN" sz="2400" dirty="0">
                <a:solidFill>
                  <a:schemeClr val="tx1"/>
                </a:solidFill>
                <a:latin typeface="Times New Roman" panose="02020603050405020304" pitchFamily="18" charset="0"/>
                <a:ea typeface="楷体_GB2312" pitchFamily="49" charset="-122"/>
              </a:rPr>
              <a:t> s</a:t>
            </a:r>
            <a:r>
              <a:rPr lang="en-US" altLang="zh-CN" sz="2400" baseline="-30000" dirty="0">
                <a:solidFill>
                  <a:schemeClr val="tx1"/>
                </a:solidFill>
                <a:latin typeface="Times New Roman" panose="02020603050405020304" pitchFamily="18" charset="0"/>
                <a:ea typeface="楷体_GB2312" pitchFamily="49" charset="-122"/>
              </a:rPr>
              <a:t>1</a:t>
            </a:r>
            <a:r>
              <a:rPr lang="en-US" altLang="zh-CN" sz="2400" dirty="0">
                <a:solidFill>
                  <a:schemeClr val="tx1"/>
                </a:solidFill>
                <a:latin typeface="Times New Roman" panose="02020603050405020304" pitchFamily="18" charset="0"/>
                <a:ea typeface="楷体_GB2312" pitchFamily="49" charset="-122"/>
              </a:rPr>
              <a:t> … s</a:t>
            </a:r>
            <a:r>
              <a:rPr lang="en-US" altLang="zh-CN" sz="2400" baseline="-30000" dirty="0">
                <a:solidFill>
                  <a:schemeClr val="tx1"/>
                </a:solidFill>
                <a:latin typeface="Times New Roman" panose="02020603050405020304" pitchFamily="18" charset="0"/>
                <a:ea typeface="楷体_GB2312" pitchFamily="49" charset="-122"/>
              </a:rPr>
              <a:t>m-1</a:t>
            </a:r>
            <a:r>
              <a:rPr lang="en-US" altLang="zh-CN" sz="2400" dirty="0">
                <a:solidFill>
                  <a:schemeClr val="tx1"/>
                </a:solidFill>
                <a:latin typeface="Times New Roman" panose="02020603050405020304" pitchFamily="18" charset="0"/>
                <a:ea typeface="楷体_GB2312" pitchFamily="49" charset="-122"/>
              </a:rPr>
              <a:t>”</a:t>
            </a:r>
            <a:r>
              <a:rPr lang="zh-CN" altLang="en-US" sz="2400" dirty="0">
                <a:solidFill>
                  <a:schemeClr val="tx1"/>
                </a:solidFill>
                <a:latin typeface="Times New Roman" panose="02020603050405020304" pitchFamily="18" charset="0"/>
                <a:ea typeface="楷体_GB2312" pitchFamily="49" charset="-122"/>
              </a:rPr>
              <a:t>的第一个字符开始与模式串</a:t>
            </a:r>
            <a:r>
              <a:rPr lang="en-US" altLang="zh-CN" sz="2400" dirty="0">
                <a:solidFill>
                  <a:schemeClr val="tx1"/>
                </a:solidFill>
                <a:latin typeface="Times New Roman" panose="02020603050405020304" pitchFamily="18" charset="0"/>
                <a:ea typeface="楷体_GB2312" pitchFamily="49" charset="-122"/>
              </a:rPr>
              <a:t>pat = “t</a:t>
            </a:r>
            <a:r>
              <a:rPr lang="en-US" altLang="zh-CN" sz="2400" baseline="-30000" dirty="0">
                <a:solidFill>
                  <a:schemeClr val="tx1"/>
                </a:solidFill>
                <a:latin typeface="Times New Roman" panose="02020603050405020304" pitchFamily="18" charset="0"/>
                <a:ea typeface="楷体_GB2312" pitchFamily="49" charset="-122"/>
              </a:rPr>
              <a:t>0</a:t>
            </a:r>
            <a:r>
              <a:rPr lang="en-US" altLang="zh-CN" sz="2400" dirty="0">
                <a:solidFill>
                  <a:schemeClr val="tx1"/>
                </a:solidFill>
                <a:latin typeface="Times New Roman" panose="02020603050405020304" pitchFamily="18" charset="0"/>
                <a:ea typeface="楷体_GB2312" pitchFamily="49" charset="-122"/>
              </a:rPr>
              <a:t> t</a:t>
            </a:r>
            <a:r>
              <a:rPr lang="en-US" altLang="zh-CN" sz="2400" baseline="-30000" dirty="0">
                <a:solidFill>
                  <a:schemeClr val="tx1"/>
                </a:solidFill>
                <a:latin typeface="Times New Roman" panose="02020603050405020304" pitchFamily="18" charset="0"/>
                <a:ea typeface="楷体_GB2312" pitchFamily="49" charset="-122"/>
              </a:rPr>
              <a:t>1</a:t>
            </a:r>
            <a:r>
              <a:rPr lang="en-US" altLang="zh-CN" sz="2400" dirty="0">
                <a:solidFill>
                  <a:schemeClr val="tx1"/>
                </a:solidFill>
                <a:latin typeface="Times New Roman" panose="02020603050405020304" pitchFamily="18" charset="0"/>
                <a:ea typeface="楷体_GB2312" pitchFamily="49" charset="-122"/>
              </a:rPr>
              <a:t> … t</a:t>
            </a:r>
            <a:r>
              <a:rPr lang="en-US" altLang="zh-CN" sz="2400" baseline="-30000" dirty="0">
                <a:solidFill>
                  <a:schemeClr val="tx1"/>
                </a:solidFill>
                <a:latin typeface="Times New Roman" panose="02020603050405020304" pitchFamily="18" charset="0"/>
                <a:ea typeface="楷体_GB2312" pitchFamily="49" charset="-122"/>
              </a:rPr>
              <a:t>n-1</a:t>
            </a:r>
            <a:r>
              <a:rPr lang="en-US" altLang="zh-CN" sz="2400" dirty="0">
                <a:solidFill>
                  <a:schemeClr val="tx1"/>
                </a:solidFill>
                <a:latin typeface="Times New Roman" panose="02020603050405020304" pitchFamily="18" charset="0"/>
                <a:ea typeface="楷体_GB2312" pitchFamily="49" charset="-122"/>
              </a:rPr>
              <a:t>”</a:t>
            </a:r>
            <a:r>
              <a:rPr lang="zh-CN" altLang="en-US" sz="2400" dirty="0">
                <a:solidFill>
                  <a:schemeClr val="tx1"/>
                </a:solidFill>
                <a:latin typeface="Times New Roman" panose="02020603050405020304" pitchFamily="18" charset="0"/>
                <a:ea typeface="楷体_GB2312" pitchFamily="49" charset="-122"/>
              </a:rPr>
              <a:t>的第一个字符比较：</a:t>
            </a:r>
          </a:p>
          <a:p>
            <a:pPr marL="914400" lvl="1" indent="-457200" algn="just" eaLnBrk="1" hangingPunct="1">
              <a:lnSpc>
                <a:spcPct val="110000"/>
              </a:lnSpc>
              <a:spcAft>
                <a:spcPct val="0"/>
              </a:spcAft>
              <a:buClrTx/>
              <a:buSzPct val="100000"/>
              <a:buChar char="•"/>
            </a:pPr>
            <a:r>
              <a:rPr lang="zh-CN" altLang="en-US" sz="2400" dirty="0">
                <a:solidFill>
                  <a:schemeClr val="tx1"/>
                </a:solidFill>
                <a:latin typeface="Times New Roman" panose="02020603050405020304" pitchFamily="18" charset="0"/>
                <a:ea typeface="楷体_GB2312" pitchFamily="49" charset="-122"/>
              </a:rPr>
              <a:t>若相等，则继续比较后续字符；</a:t>
            </a:r>
          </a:p>
          <a:p>
            <a:pPr marL="914400" lvl="1" indent="-457200" algn="just" eaLnBrk="1" hangingPunct="1">
              <a:lnSpc>
                <a:spcPct val="110000"/>
              </a:lnSpc>
              <a:spcAft>
                <a:spcPct val="0"/>
              </a:spcAft>
              <a:buClrTx/>
              <a:buSzPct val="100000"/>
              <a:buChar char="•"/>
            </a:pPr>
            <a:r>
              <a:rPr lang="zh-CN" altLang="en-US" sz="2400" dirty="0">
                <a:solidFill>
                  <a:schemeClr val="tx1"/>
                </a:solidFill>
                <a:latin typeface="Times New Roman" panose="02020603050405020304" pitchFamily="18" charset="0"/>
                <a:ea typeface="楷体_GB2312" pitchFamily="49" charset="-122"/>
              </a:rPr>
              <a:t>否则，从主串</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的第二个字符开始重新与模式串</a:t>
            </a:r>
            <a:r>
              <a:rPr lang="en-US" altLang="zh-CN" sz="2400" dirty="0">
                <a:solidFill>
                  <a:schemeClr val="tx1"/>
                </a:solidFill>
                <a:latin typeface="Times New Roman" panose="02020603050405020304" pitchFamily="18" charset="0"/>
                <a:ea typeface="楷体_GB2312" pitchFamily="49" charset="-122"/>
              </a:rPr>
              <a:t>pat </a:t>
            </a:r>
            <a:r>
              <a:rPr lang="zh-CN" altLang="en-US" sz="2400" dirty="0">
                <a:solidFill>
                  <a:schemeClr val="tx1"/>
                </a:solidFill>
                <a:latin typeface="Times New Roman" panose="02020603050405020304" pitchFamily="18" charset="0"/>
                <a:ea typeface="楷体_GB2312" pitchFamily="49" charset="-122"/>
              </a:rPr>
              <a:t>的第一个字符比较。</a:t>
            </a:r>
          </a:p>
        </p:txBody>
      </p:sp>
      <p:sp>
        <p:nvSpPr>
          <p:cNvPr id="238597" name="Rectangle 5"/>
          <p:cNvSpPr/>
          <p:nvPr/>
        </p:nvSpPr>
        <p:spPr>
          <a:xfrm>
            <a:off x="2895600" y="3352800"/>
            <a:ext cx="6019800" cy="19050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Font typeface="Wingdings" panose="05000000000000000000" pitchFamily="2" charset="2"/>
              <a:buChar char="v"/>
            </a:pPr>
            <a:r>
              <a:rPr lang="zh-CN" altLang="en-US" sz="2400" dirty="0">
                <a:solidFill>
                  <a:schemeClr val="tx1"/>
                </a:solidFill>
                <a:latin typeface="Times New Roman" panose="02020603050405020304" pitchFamily="18" charset="0"/>
                <a:ea typeface="楷体_GB2312" pitchFamily="49" charset="-122"/>
              </a:rPr>
              <a:t>如此继续，若在主串</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中有一个与模式串相等的连续字符序列，则匹配成功，函数返回模式串</a:t>
            </a:r>
            <a:r>
              <a:rPr lang="en-US" altLang="zh-CN" sz="2400" dirty="0">
                <a:solidFill>
                  <a:schemeClr val="tx1"/>
                </a:solidFill>
                <a:latin typeface="Times New Roman" panose="02020603050405020304" pitchFamily="18" charset="0"/>
                <a:ea typeface="楷体_GB2312" pitchFamily="49" charset="-122"/>
              </a:rPr>
              <a:t>pat</a:t>
            </a:r>
            <a:r>
              <a:rPr lang="zh-CN" altLang="en-US" sz="2400" dirty="0">
                <a:solidFill>
                  <a:schemeClr val="tx1"/>
                </a:solidFill>
                <a:latin typeface="Times New Roman" panose="02020603050405020304" pitchFamily="18" charset="0"/>
                <a:ea typeface="楷体_GB2312" pitchFamily="49" charset="-122"/>
              </a:rPr>
              <a:t>的首字符在串</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中的位置；否则，匹配失败，函数返回－</a:t>
            </a:r>
            <a:r>
              <a:rPr lang="en-US" altLang="zh-CN" sz="2400" dirty="0">
                <a:solidFill>
                  <a:schemeClr val="tx1"/>
                </a:solidFill>
                <a:latin typeface="Times New Roman" panose="02020603050405020304" pitchFamily="18" charset="0"/>
                <a:ea typeface="楷体_GB2312" pitchFamily="49" charset="-122"/>
              </a:rPr>
              <a:t>1</a:t>
            </a:r>
            <a:r>
              <a:rPr lang="zh-CN" altLang="en-US" sz="2400" dirty="0">
                <a:solidFill>
                  <a:schemeClr val="tx1"/>
                </a:solidFill>
                <a:latin typeface="Times New Roman" panose="02020603050405020304" pitchFamily="18" charset="0"/>
                <a:ea typeface="楷体_GB2312" pitchFamily="49" charset="-122"/>
              </a:rPr>
              <a:t>。</a:t>
            </a:r>
          </a:p>
        </p:txBody>
      </p:sp>
      <p:sp>
        <p:nvSpPr>
          <p:cNvPr id="238598" name="Rectangle 6"/>
          <p:cNvSpPr/>
          <p:nvPr/>
        </p:nvSpPr>
        <p:spPr>
          <a:xfrm>
            <a:off x="0" y="3733800"/>
            <a:ext cx="8839200" cy="8382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zh-CN" altLang="en-US" sz="2800" b="1" dirty="0">
                <a:solidFill>
                  <a:schemeClr val="tx2"/>
                </a:solidFill>
                <a:latin typeface="隶书" panose="02010509060101010101" pitchFamily="49" charset="-122"/>
                <a:ea typeface="隶书" panose="02010509060101010101" pitchFamily="49" charset="-122"/>
              </a:rPr>
              <a:t>（</a:t>
            </a:r>
            <a:r>
              <a:rPr lang="en-US" altLang="zh-CN" sz="2800" b="1" dirty="0">
                <a:solidFill>
                  <a:schemeClr val="tx2"/>
                </a:solidFill>
                <a:latin typeface="隶书" panose="02010509060101010101" pitchFamily="49" charset="-122"/>
                <a:ea typeface="隶书" panose="02010509060101010101" pitchFamily="49" charset="-122"/>
              </a:rPr>
              <a:t>2</a:t>
            </a:r>
            <a:r>
              <a:rPr lang="zh-CN" altLang="en-US" sz="2800" b="1" dirty="0">
                <a:solidFill>
                  <a:schemeClr val="tx2"/>
                </a:solidFill>
                <a:latin typeface="隶书" panose="02010509060101010101" pitchFamily="49" charset="-122"/>
                <a:ea typeface="隶书" panose="02010509060101010101" pitchFamily="49" charset="-122"/>
              </a:rPr>
              <a:t>）</a:t>
            </a:r>
            <a:r>
              <a:rPr lang="zh-CN" altLang="en-US" sz="2800" b="1" dirty="0">
                <a:solidFill>
                  <a:schemeClr val="tx1"/>
                </a:solidFill>
                <a:latin typeface="隶书" panose="02010509060101010101" pitchFamily="49" charset="-122"/>
                <a:ea typeface="隶书" panose="02010509060101010101" pitchFamily="49" charset="-122"/>
              </a:rPr>
              <a:t>例子：</a:t>
            </a:r>
            <a:endParaRPr lang="zh-CN" altLang="en-US" sz="2400" dirty="0">
              <a:solidFill>
                <a:schemeClr val="tx1"/>
              </a:solidFill>
              <a:latin typeface="Times New Roman" panose="02020603050405020304" pitchFamily="18" charset="0"/>
              <a:ea typeface="楷体_GB2312" pitchFamily="49" charset="-122"/>
            </a:endParaRPr>
          </a:p>
        </p:txBody>
      </p:sp>
      <p:sp>
        <p:nvSpPr>
          <p:cNvPr id="238599" name="Rectangle 7"/>
          <p:cNvSpPr/>
          <p:nvPr/>
        </p:nvSpPr>
        <p:spPr>
          <a:xfrm>
            <a:off x="2819400" y="3124200"/>
            <a:ext cx="6019800" cy="20574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400" dirty="0">
                <a:solidFill>
                  <a:schemeClr val="tx1"/>
                </a:solidFill>
                <a:latin typeface="Times New Roman" panose="02020603050405020304" pitchFamily="18" charset="0"/>
                <a:ea typeface="楷体_GB2312" pitchFamily="49" charset="-122"/>
              </a:rPr>
              <a:t>		ob = “ZWWZWZ”</a:t>
            </a:r>
            <a:r>
              <a:rPr lang="zh-CN" altLang="en-US" sz="2400" dirty="0">
                <a:solidFill>
                  <a:schemeClr val="tx1"/>
                </a:solidFill>
                <a:latin typeface="Times New Roman" panose="02020603050405020304" pitchFamily="18" charset="0"/>
                <a:ea typeface="楷体_GB2312" pitchFamily="49" charset="-122"/>
              </a:rPr>
              <a:t>，</a:t>
            </a:r>
            <a:r>
              <a:rPr lang="en-US" altLang="zh-CN" sz="2400" dirty="0">
                <a:solidFill>
                  <a:schemeClr val="tx1"/>
                </a:solidFill>
                <a:latin typeface="Times New Roman" panose="02020603050405020304" pitchFamily="18" charset="0"/>
                <a:ea typeface="楷体_GB2312" pitchFamily="49" charset="-122"/>
              </a:rPr>
              <a:t>pat = “ZWZ”</a:t>
            </a:r>
            <a:r>
              <a:rPr lang="zh-CN" altLang="en-US" sz="2400" dirty="0">
                <a:solidFill>
                  <a:schemeClr val="tx1"/>
                </a:solidFill>
                <a:latin typeface="Times New Roman" panose="02020603050405020304" pitchFamily="18" charset="0"/>
                <a:ea typeface="楷体_GB2312" pitchFamily="49" charset="-122"/>
              </a:rPr>
              <a:t>，</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的长度为</a:t>
            </a:r>
            <a:r>
              <a:rPr lang="en-US" altLang="zh-CN" sz="2400" dirty="0">
                <a:solidFill>
                  <a:schemeClr val="tx1"/>
                </a:solidFill>
                <a:latin typeface="Times New Roman" panose="02020603050405020304" pitchFamily="18" charset="0"/>
                <a:ea typeface="楷体_GB2312" pitchFamily="49" charset="-122"/>
              </a:rPr>
              <a:t>m = 6</a:t>
            </a:r>
            <a:r>
              <a:rPr lang="zh-CN" altLang="en-US" sz="2400" dirty="0">
                <a:solidFill>
                  <a:schemeClr val="tx1"/>
                </a:solidFill>
                <a:latin typeface="Times New Roman" panose="02020603050405020304" pitchFamily="18" charset="0"/>
                <a:ea typeface="楷体_GB2312" pitchFamily="49" charset="-122"/>
              </a:rPr>
              <a:t>，</a:t>
            </a:r>
            <a:r>
              <a:rPr lang="en-US" altLang="zh-CN" sz="2400" dirty="0">
                <a:solidFill>
                  <a:schemeClr val="tx1"/>
                </a:solidFill>
                <a:latin typeface="Times New Roman" panose="02020603050405020304" pitchFamily="18" charset="0"/>
                <a:ea typeface="楷体_GB2312" pitchFamily="49" charset="-122"/>
              </a:rPr>
              <a:t>pat</a:t>
            </a:r>
            <a:r>
              <a:rPr lang="zh-CN" altLang="en-US" sz="2400" dirty="0">
                <a:solidFill>
                  <a:schemeClr val="tx1"/>
                </a:solidFill>
                <a:latin typeface="Times New Roman" panose="02020603050405020304" pitchFamily="18" charset="0"/>
                <a:ea typeface="楷体_GB2312" pitchFamily="49" charset="-122"/>
              </a:rPr>
              <a:t>的长度为</a:t>
            </a:r>
            <a:r>
              <a:rPr lang="en-US" altLang="zh-CN" sz="2400" dirty="0">
                <a:solidFill>
                  <a:schemeClr val="tx1"/>
                </a:solidFill>
                <a:latin typeface="Times New Roman" panose="02020603050405020304" pitchFamily="18" charset="0"/>
                <a:ea typeface="楷体_GB2312" pitchFamily="49" charset="-122"/>
              </a:rPr>
              <a:t>n = 3</a:t>
            </a:r>
            <a:r>
              <a:rPr lang="zh-CN" altLang="en-US" sz="2400" dirty="0">
                <a:solidFill>
                  <a:schemeClr val="tx1"/>
                </a:solidFill>
                <a:latin typeface="Times New Roman" panose="02020603050405020304" pitchFamily="18" charset="0"/>
                <a:ea typeface="楷体_GB2312" pitchFamily="49" charset="-122"/>
              </a:rPr>
              <a:t>，用变量</a:t>
            </a:r>
            <a:r>
              <a:rPr lang="en-US" altLang="zh-CN" sz="2400" dirty="0">
                <a:solidFill>
                  <a:schemeClr val="tx1"/>
                </a:solidFill>
                <a:latin typeface="Times New Roman" panose="02020603050405020304" pitchFamily="18" charset="0"/>
                <a:ea typeface="楷体_GB2312" pitchFamily="49" charset="-122"/>
              </a:rPr>
              <a:t>i</a:t>
            </a:r>
            <a:r>
              <a:rPr lang="zh-CN" altLang="en-US" sz="2400" dirty="0">
                <a:solidFill>
                  <a:schemeClr val="tx1"/>
                </a:solidFill>
                <a:latin typeface="Times New Roman" panose="02020603050405020304" pitchFamily="18" charset="0"/>
                <a:ea typeface="楷体_GB2312" pitchFamily="49" charset="-122"/>
              </a:rPr>
              <a:t>指示主串</a:t>
            </a:r>
            <a:r>
              <a:rPr lang="en-US" altLang="zh-CN" sz="2400" dirty="0">
                <a:solidFill>
                  <a:schemeClr val="tx1"/>
                </a:solidFill>
                <a:latin typeface="Times New Roman" panose="02020603050405020304" pitchFamily="18" charset="0"/>
                <a:ea typeface="楷体_GB2312" pitchFamily="49" charset="-122"/>
              </a:rPr>
              <a:t>ob</a:t>
            </a:r>
            <a:r>
              <a:rPr lang="zh-CN" altLang="en-US" sz="2400" dirty="0">
                <a:solidFill>
                  <a:schemeClr val="tx1"/>
                </a:solidFill>
                <a:latin typeface="Times New Roman" panose="02020603050405020304" pitchFamily="18" charset="0"/>
                <a:ea typeface="楷体_GB2312" pitchFamily="49" charset="-122"/>
              </a:rPr>
              <a:t>的当前比较字符的下标，用变量</a:t>
            </a:r>
            <a:r>
              <a:rPr lang="en-US" altLang="zh-CN" sz="2400" dirty="0">
                <a:solidFill>
                  <a:schemeClr val="tx1"/>
                </a:solidFill>
                <a:latin typeface="Times New Roman" panose="02020603050405020304" pitchFamily="18" charset="0"/>
                <a:ea typeface="楷体_GB2312" pitchFamily="49" charset="-122"/>
              </a:rPr>
              <a:t>j</a:t>
            </a:r>
            <a:r>
              <a:rPr lang="zh-CN" altLang="en-US" sz="2400" dirty="0">
                <a:solidFill>
                  <a:schemeClr val="tx1"/>
                </a:solidFill>
                <a:latin typeface="Times New Roman" panose="02020603050405020304" pitchFamily="18" charset="0"/>
                <a:ea typeface="楷体_GB2312" pitchFamily="49" charset="-122"/>
              </a:rPr>
              <a:t>指示模式串</a:t>
            </a:r>
            <a:r>
              <a:rPr lang="en-US" altLang="zh-CN" sz="2400" dirty="0">
                <a:solidFill>
                  <a:schemeClr val="tx1"/>
                </a:solidFill>
                <a:latin typeface="Times New Roman" panose="02020603050405020304" pitchFamily="18" charset="0"/>
                <a:ea typeface="楷体_GB2312" pitchFamily="49" charset="-122"/>
              </a:rPr>
              <a:t>pat</a:t>
            </a:r>
            <a:r>
              <a:rPr lang="zh-CN" altLang="en-US" sz="2400" dirty="0">
                <a:solidFill>
                  <a:schemeClr val="tx1"/>
                </a:solidFill>
                <a:latin typeface="Times New Roman" panose="02020603050405020304" pitchFamily="18" charset="0"/>
                <a:ea typeface="楷体_GB2312" pitchFamily="49" charset="-122"/>
              </a:rPr>
              <a:t>的当前比较字符的下标。</a:t>
            </a:r>
          </a:p>
        </p:txBody>
      </p:sp>
      <p:sp>
        <p:nvSpPr>
          <p:cNvPr id="238600" name="Rectangle 8"/>
          <p:cNvSpPr/>
          <p:nvPr/>
        </p:nvSpPr>
        <p:spPr>
          <a:xfrm>
            <a:off x="152400" y="4267200"/>
            <a:ext cx="8839200" cy="16764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400" dirty="0">
                <a:solidFill>
                  <a:schemeClr val="tx1"/>
                </a:solidFill>
                <a:latin typeface="Times New Roman" panose="02020603050405020304" pitchFamily="18" charset="0"/>
                <a:ea typeface="楷体_GB2312" pitchFamily="49" charset="-122"/>
              </a:rPr>
              <a:t>	 </a:t>
            </a:r>
            <a:r>
              <a:rPr lang="en-US" altLang="zh-CN" sz="3200" dirty="0">
                <a:solidFill>
                  <a:schemeClr val="tx1"/>
                </a:solidFill>
                <a:latin typeface="Times New Roman" panose="02020603050405020304" pitchFamily="18" charset="0"/>
                <a:ea typeface="楷体_GB2312" pitchFamily="49" charset="-122"/>
              </a:rPr>
              <a:t>ob</a:t>
            </a:r>
            <a:r>
              <a:rPr lang="zh-CN" altLang="en-US" sz="3200" dirty="0">
                <a:solidFill>
                  <a:schemeClr val="tx1"/>
                </a:solidFill>
                <a:latin typeface="Times New Roman" panose="02020603050405020304" pitchFamily="18" charset="0"/>
                <a:ea typeface="楷体_GB2312" pitchFamily="49" charset="-122"/>
              </a:rPr>
              <a:t>：	 </a:t>
            </a:r>
            <a:r>
              <a:rPr lang="en-US" altLang="zh-CN" sz="3200" dirty="0">
                <a:solidFill>
                  <a:schemeClr val="tx1"/>
                </a:solidFill>
                <a:latin typeface="Times New Roman" panose="02020603050405020304" pitchFamily="18" charset="0"/>
                <a:ea typeface="楷体_GB2312" pitchFamily="49" charset="-122"/>
              </a:rPr>
              <a:t>Z W W Z W Z</a:t>
            </a:r>
          </a:p>
          <a:p>
            <a:pPr marL="457200" lvl="0" indent="-457200" algn="just" eaLnBrk="1" hangingPunct="1">
              <a:lnSpc>
                <a:spcPct val="110000"/>
              </a:lnSpc>
              <a:spcAft>
                <a:spcPct val="0"/>
              </a:spcAft>
              <a:buClrTx/>
              <a:buSzPct val="100000"/>
              <a:buNone/>
            </a:pPr>
            <a:endParaRPr lang="en-US" altLang="zh-CN" sz="3200" dirty="0">
              <a:solidFill>
                <a:schemeClr val="tx1"/>
              </a:solidFill>
              <a:latin typeface="Times New Roman" panose="02020603050405020304" pitchFamily="18" charset="0"/>
              <a:ea typeface="楷体_GB2312" pitchFamily="49" charset="-122"/>
            </a:endParaRPr>
          </a:p>
          <a:p>
            <a:pPr marL="457200" lvl="0" indent="-457200" algn="just" eaLnBrk="1" hangingPunct="1">
              <a:lnSpc>
                <a:spcPct val="110000"/>
              </a:lnSpc>
              <a:spcAft>
                <a:spcPct val="0"/>
              </a:spcAft>
              <a:buClrTx/>
              <a:buSzPct val="100000"/>
              <a:buNone/>
            </a:pPr>
            <a:r>
              <a:rPr lang="en-US" altLang="zh-CN" sz="3200" dirty="0">
                <a:solidFill>
                  <a:schemeClr val="tx1"/>
                </a:solidFill>
                <a:latin typeface="Times New Roman" panose="02020603050405020304" pitchFamily="18" charset="0"/>
                <a:ea typeface="楷体_GB2312" pitchFamily="49" charset="-122"/>
              </a:rPr>
              <a:t>	 pat</a:t>
            </a:r>
            <a:r>
              <a:rPr lang="zh-CN" altLang="en-US" sz="3200" dirty="0">
                <a:solidFill>
                  <a:schemeClr val="tx1"/>
                </a:solidFill>
                <a:latin typeface="Times New Roman" panose="02020603050405020304" pitchFamily="18" charset="0"/>
                <a:ea typeface="楷体_GB2312" pitchFamily="49" charset="-122"/>
              </a:rPr>
              <a:t>：	 </a:t>
            </a:r>
            <a:r>
              <a:rPr lang="en-US" altLang="zh-CN" sz="3200" dirty="0">
                <a:solidFill>
                  <a:schemeClr val="tx1"/>
                </a:solidFill>
                <a:latin typeface="Times New Roman" panose="02020603050405020304" pitchFamily="18" charset="0"/>
                <a:ea typeface="楷体_GB2312" pitchFamily="49" charset="-122"/>
              </a:rPr>
              <a:t>Z W Z</a:t>
            </a:r>
          </a:p>
        </p:txBody>
      </p:sp>
      <p:sp>
        <p:nvSpPr>
          <p:cNvPr id="238601" name="Rectangle 9"/>
          <p:cNvSpPr/>
          <p:nvPr/>
        </p:nvSpPr>
        <p:spPr>
          <a:xfrm>
            <a:off x="2133600" y="4648200"/>
            <a:ext cx="457200" cy="6096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i</a:t>
            </a:r>
          </a:p>
        </p:txBody>
      </p:sp>
      <p:sp>
        <p:nvSpPr>
          <p:cNvPr id="238602" name="Rectangle 10"/>
          <p:cNvSpPr/>
          <p:nvPr/>
        </p:nvSpPr>
        <p:spPr>
          <a:xfrm>
            <a:off x="2133600" y="5943600"/>
            <a:ext cx="457200" cy="5334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j</a:t>
            </a:r>
          </a:p>
        </p:txBody>
      </p:sp>
      <p:grpSp>
        <p:nvGrpSpPr>
          <p:cNvPr id="2" name="Group 11"/>
          <p:cNvGrpSpPr/>
          <p:nvPr/>
        </p:nvGrpSpPr>
        <p:grpSpPr>
          <a:xfrm>
            <a:off x="2133600" y="4800600"/>
            <a:ext cx="914400" cy="1828800"/>
            <a:chOff x="1344" y="3024"/>
            <a:chExt cx="576" cy="1152"/>
          </a:xfrm>
        </p:grpSpPr>
        <p:sp>
          <p:nvSpPr>
            <p:cNvPr id="37925" name="Rectangle 12" descr="empty-background"/>
            <p:cNvSpPr/>
            <p:nvPr/>
          </p:nvSpPr>
          <p:spPr>
            <a:xfrm>
              <a:off x="1344" y="3024"/>
              <a:ext cx="576" cy="336"/>
            </a:xfrm>
            <a:prstGeom prst="rect">
              <a:avLst/>
            </a:prstGeom>
            <a:blipFill rotWithShape="0">
              <a:blip r:embed="rId7"/>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26" name="Rectangle 13" descr="empty-background"/>
            <p:cNvSpPr/>
            <p:nvPr/>
          </p:nvSpPr>
          <p:spPr>
            <a:xfrm>
              <a:off x="1344" y="3840"/>
              <a:ext cx="576" cy="336"/>
            </a:xfrm>
            <a:prstGeom prst="rect">
              <a:avLst/>
            </a:prstGeom>
            <a:blipFill rotWithShape="0">
              <a:blip r:embed="rId7"/>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j</a:t>
              </a:r>
            </a:p>
          </p:txBody>
        </p:sp>
      </p:grpSp>
      <p:grpSp>
        <p:nvGrpSpPr>
          <p:cNvPr id="3" name="Group 14"/>
          <p:cNvGrpSpPr/>
          <p:nvPr/>
        </p:nvGrpSpPr>
        <p:grpSpPr>
          <a:xfrm>
            <a:off x="2133600" y="4800600"/>
            <a:ext cx="1371600" cy="1828800"/>
            <a:chOff x="1344" y="3024"/>
            <a:chExt cx="864" cy="1152"/>
          </a:xfrm>
        </p:grpSpPr>
        <p:sp>
          <p:nvSpPr>
            <p:cNvPr id="37923" name="Rectangle 15" descr="empty-background"/>
            <p:cNvSpPr/>
            <p:nvPr/>
          </p:nvSpPr>
          <p:spPr>
            <a:xfrm>
              <a:off x="1344" y="3024"/>
              <a:ext cx="864" cy="336"/>
            </a:xfrm>
            <a:prstGeom prst="rect">
              <a:avLst/>
            </a:prstGeom>
            <a:blipFill rotWithShape="0">
              <a:blip r:embed="rId8"/>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24" name="Rectangle 16" descr="empty-background"/>
            <p:cNvSpPr/>
            <p:nvPr/>
          </p:nvSpPr>
          <p:spPr>
            <a:xfrm>
              <a:off x="1344" y="3840"/>
              <a:ext cx="864" cy="336"/>
            </a:xfrm>
            <a:prstGeom prst="rect">
              <a:avLst/>
            </a:prstGeom>
            <a:blipFill rotWithShape="0">
              <a:blip r:embed="rId8"/>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j</a:t>
              </a:r>
            </a:p>
          </p:txBody>
        </p:sp>
      </p:grpSp>
      <p:sp>
        <p:nvSpPr>
          <p:cNvPr id="238609" name="Text Box 17"/>
          <p:cNvSpPr txBox="1"/>
          <p:nvPr/>
        </p:nvSpPr>
        <p:spPr>
          <a:xfrm>
            <a:off x="3733800" y="6096000"/>
            <a:ext cx="1600200" cy="579438"/>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50000"/>
              </a:spcBef>
              <a:spcAft>
                <a:spcPct val="0"/>
              </a:spcAft>
              <a:buClrTx/>
              <a:buSzPct val="100000"/>
              <a:buNone/>
            </a:pPr>
            <a:r>
              <a:rPr lang="en-US" altLang="zh-CN" sz="3200" b="1" dirty="0">
                <a:solidFill>
                  <a:srgbClr val="CC0000"/>
                </a:solidFill>
                <a:latin typeface="华文新魏" panose="02010800040101010101" pitchFamily="2" charset="-122"/>
                <a:ea typeface="华文新魏" panose="02010800040101010101" pitchFamily="2" charset="-122"/>
              </a:rPr>
              <a:t>j ?</a:t>
            </a:r>
          </a:p>
        </p:txBody>
      </p:sp>
      <p:sp>
        <p:nvSpPr>
          <p:cNvPr id="238610" name="Text Box 18"/>
          <p:cNvSpPr txBox="1"/>
          <p:nvPr/>
        </p:nvSpPr>
        <p:spPr>
          <a:xfrm>
            <a:off x="3657600" y="4800600"/>
            <a:ext cx="1600200" cy="579438"/>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50000"/>
              </a:spcBef>
              <a:spcAft>
                <a:spcPct val="0"/>
              </a:spcAft>
              <a:buClrTx/>
              <a:buSzPct val="100000"/>
              <a:buNone/>
            </a:pPr>
            <a:r>
              <a:rPr lang="en-US" altLang="zh-CN" sz="3200" b="1" dirty="0">
                <a:solidFill>
                  <a:srgbClr val="CC0000"/>
                </a:solidFill>
                <a:latin typeface="华文新魏" panose="02010800040101010101" pitchFamily="2" charset="-122"/>
                <a:ea typeface="华文新魏" panose="02010800040101010101" pitchFamily="2" charset="-122"/>
              </a:rPr>
              <a:t>i ?</a:t>
            </a:r>
          </a:p>
        </p:txBody>
      </p:sp>
      <p:grpSp>
        <p:nvGrpSpPr>
          <p:cNvPr id="4" name="Group 19"/>
          <p:cNvGrpSpPr/>
          <p:nvPr/>
        </p:nvGrpSpPr>
        <p:grpSpPr>
          <a:xfrm>
            <a:off x="2133600" y="4800600"/>
            <a:ext cx="1524000" cy="1828800"/>
            <a:chOff x="1344" y="3024"/>
            <a:chExt cx="864" cy="1152"/>
          </a:xfrm>
        </p:grpSpPr>
        <p:sp>
          <p:nvSpPr>
            <p:cNvPr id="37921" name="Rectangle 20" descr="empty-background"/>
            <p:cNvSpPr/>
            <p:nvPr/>
          </p:nvSpPr>
          <p:spPr>
            <a:xfrm>
              <a:off x="1344" y="3024"/>
              <a:ext cx="864" cy="336"/>
            </a:xfrm>
            <a:prstGeom prst="rect">
              <a:avLst/>
            </a:prstGeom>
            <a:blipFill rotWithShape="0">
              <a:blip r:embed="rId9"/>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22" name="Rectangle 21" descr="empty-background"/>
            <p:cNvSpPr/>
            <p:nvPr/>
          </p:nvSpPr>
          <p:spPr>
            <a:xfrm>
              <a:off x="1344" y="3840"/>
              <a:ext cx="864" cy="336"/>
            </a:xfrm>
            <a:prstGeom prst="rect">
              <a:avLst/>
            </a:prstGeom>
            <a:blipFill rotWithShape="0">
              <a:blip r:embed="rId9"/>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j</a:t>
              </a:r>
            </a:p>
          </p:txBody>
        </p:sp>
      </p:grpSp>
      <p:grpSp>
        <p:nvGrpSpPr>
          <p:cNvPr id="5" name="Group 22"/>
          <p:cNvGrpSpPr/>
          <p:nvPr/>
        </p:nvGrpSpPr>
        <p:grpSpPr>
          <a:xfrm>
            <a:off x="2133600" y="4800600"/>
            <a:ext cx="1524000" cy="1828800"/>
            <a:chOff x="1344" y="3024"/>
            <a:chExt cx="864" cy="1152"/>
          </a:xfrm>
        </p:grpSpPr>
        <p:sp>
          <p:nvSpPr>
            <p:cNvPr id="37919" name="Rectangle 23" descr="empty-background"/>
            <p:cNvSpPr/>
            <p:nvPr/>
          </p:nvSpPr>
          <p:spPr>
            <a:xfrm>
              <a:off x="1344" y="3024"/>
              <a:ext cx="864" cy="336"/>
            </a:xfrm>
            <a:prstGeom prst="rect">
              <a:avLst/>
            </a:prstGeom>
            <a:blipFill rotWithShape="0">
              <a:blip r:embed="rId9"/>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20" name="Rectangle 24" descr="empty-background"/>
            <p:cNvSpPr/>
            <p:nvPr/>
          </p:nvSpPr>
          <p:spPr>
            <a:xfrm>
              <a:off x="1344" y="3840"/>
              <a:ext cx="864" cy="336"/>
            </a:xfrm>
            <a:prstGeom prst="rect">
              <a:avLst/>
            </a:prstGeom>
            <a:blipFill rotWithShape="0">
              <a:blip r:embed="rId9"/>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j</a:t>
              </a:r>
            </a:p>
          </p:txBody>
        </p:sp>
      </p:grpSp>
      <p:grpSp>
        <p:nvGrpSpPr>
          <p:cNvPr id="6" name="Group 25"/>
          <p:cNvGrpSpPr/>
          <p:nvPr/>
        </p:nvGrpSpPr>
        <p:grpSpPr>
          <a:xfrm>
            <a:off x="2133600" y="4800600"/>
            <a:ext cx="1905000" cy="1828800"/>
            <a:chOff x="1344" y="3024"/>
            <a:chExt cx="864" cy="1152"/>
          </a:xfrm>
        </p:grpSpPr>
        <p:sp>
          <p:nvSpPr>
            <p:cNvPr id="37917" name="Rectangle 26" descr="empty-background"/>
            <p:cNvSpPr/>
            <p:nvPr/>
          </p:nvSpPr>
          <p:spPr>
            <a:xfrm>
              <a:off x="1344" y="3024"/>
              <a:ext cx="864" cy="336"/>
            </a:xfrm>
            <a:prstGeom prst="rect">
              <a:avLst/>
            </a:prstGeom>
            <a:blipFill rotWithShape="0">
              <a:blip r:embed="rId10"/>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18" name="Rectangle 27" descr="empty-background"/>
            <p:cNvSpPr/>
            <p:nvPr/>
          </p:nvSpPr>
          <p:spPr>
            <a:xfrm>
              <a:off x="1344" y="3840"/>
              <a:ext cx="864" cy="336"/>
            </a:xfrm>
            <a:prstGeom prst="rect">
              <a:avLst/>
            </a:prstGeom>
            <a:blipFill rotWithShape="0">
              <a:blip r:embed="rId10"/>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j</a:t>
              </a:r>
            </a:p>
          </p:txBody>
        </p:sp>
      </p:grpSp>
      <p:grpSp>
        <p:nvGrpSpPr>
          <p:cNvPr id="7" name="Group 28"/>
          <p:cNvGrpSpPr/>
          <p:nvPr/>
        </p:nvGrpSpPr>
        <p:grpSpPr>
          <a:xfrm>
            <a:off x="2133600" y="4800600"/>
            <a:ext cx="2362200" cy="1828800"/>
            <a:chOff x="1344" y="3024"/>
            <a:chExt cx="864" cy="1152"/>
          </a:xfrm>
        </p:grpSpPr>
        <p:sp>
          <p:nvSpPr>
            <p:cNvPr id="37915" name="Rectangle 29" descr="empty-background"/>
            <p:cNvSpPr/>
            <p:nvPr/>
          </p:nvSpPr>
          <p:spPr>
            <a:xfrm>
              <a:off x="1344" y="3024"/>
              <a:ext cx="864" cy="336"/>
            </a:xfrm>
            <a:prstGeom prst="rect">
              <a:avLst/>
            </a:prstGeom>
            <a:blipFill rotWithShape="0">
              <a:blip r:embed="rId11"/>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16" name="Rectangle 30" descr="empty-background"/>
            <p:cNvSpPr/>
            <p:nvPr/>
          </p:nvSpPr>
          <p:spPr>
            <a:xfrm>
              <a:off x="1344" y="3840"/>
              <a:ext cx="864" cy="336"/>
            </a:xfrm>
            <a:prstGeom prst="rect">
              <a:avLst/>
            </a:prstGeom>
            <a:blipFill rotWithShape="0">
              <a:blip r:embed="rId11"/>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j</a:t>
              </a:r>
            </a:p>
          </p:txBody>
        </p:sp>
      </p:grpSp>
      <p:grpSp>
        <p:nvGrpSpPr>
          <p:cNvPr id="8" name="Group 31"/>
          <p:cNvGrpSpPr/>
          <p:nvPr/>
        </p:nvGrpSpPr>
        <p:grpSpPr>
          <a:xfrm>
            <a:off x="2133600" y="4800600"/>
            <a:ext cx="2590800" cy="1828800"/>
            <a:chOff x="1344" y="3024"/>
            <a:chExt cx="864" cy="1152"/>
          </a:xfrm>
        </p:grpSpPr>
        <p:sp>
          <p:nvSpPr>
            <p:cNvPr id="37913" name="Rectangle 32" descr="empty-background"/>
            <p:cNvSpPr/>
            <p:nvPr/>
          </p:nvSpPr>
          <p:spPr>
            <a:xfrm>
              <a:off x="1344" y="3024"/>
              <a:ext cx="864" cy="336"/>
            </a:xfrm>
            <a:prstGeom prst="rect">
              <a:avLst/>
            </a:prstGeom>
            <a:blipFill rotWithShape="0">
              <a:blip r:embed="rId12"/>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14" name="Rectangle 33" descr="empty-background"/>
            <p:cNvSpPr/>
            <p:nvPr/>
          </p:nvSpPr>
          <p:spPr>
            <a:xfrm>
              <a:off x="1344" y="3840"/>
              <a:ext cx="864" cy="336"/>
            </a:xfrm>
            <a:prstGeom prst="rect">
              <a:avLst/>
            </a:prstGeom>
            <a:blipFill rotWithShape="0">
              <a:blip r:embed="rId12"/>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j</a:t>
              </a:r>
            </a:p>
          </p:txBody>
        </p:sp>
      </p:grpSp>
      <p:grpSp>
        <p:nvGrpSpPr>
          <p:cNvPr id="9" name="Group 34"/>
          <p:cNvGrpSpPr/>
          <p:nvPr/>
        </p:nvGrpSpPr>
        <p:grpSpPr>
          <a:xfrm>
            <a:off x="2133600" y="4800600"/>
            <a:ext cx="2895600" cy="1828800"/>
            <a:chOff x="1344" y="3024"/>
            <a:chExt cx="864" cy="1152"/>
          </a:xfrm>
        </p:grpSpPr>
        <p:sp>
          <p:nvSpPr>
            <p:cNvPr id="37911" name="Rectangle 35" descr="empty-background"/>
            <p:cNvSpPr/>
            <p:nvPr/>
          </p:nvSpPr>
          <p:spPr>
            <a:xfrm>
              <a:off x="1344" y="3024"/>
              <a:ext cx="864" cy="336"/>
            </a:xfrm>
            <a:prstGeom prst="rect">
              <a:avLst/>
            </a:prstGeom>
            <a:blipFill rotWithShape="0">
              <a:blip r:embed="rId13"/>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i</a:t>
              </a:r>
            </a:p>
          </p:txBody>
        </p:sp>
        <p:sp>
          <p:nvSpPr>
            <p:cNvPr id="37912" name="Rectangle 36" descr="empty-background"/>
            <p:cNvSpPr/>
            <p:nvPr/>
          </p:nvSpPr>
          <p:spPr>
            <a:xfrm>
              <a:off x="1344" y="3840"/>
              <a:ext cx="864" cy="336"/>
            </a:xfrm>
            <a:prstGeom prst="rect">
              <a:avLst/>
            </a:prstGeom>
            <a:blipFill rotWithShape="0">
              <a:blip r:embed="rId13"/>
              <a:stretch>
                <a:fillRect/>
              </a:stretch>
            </a:blip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spcBef>
                  <a:spcPct val="0"/>
                </a:spcBef>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             j</a:t>
              </a:r>
            </a:p>
          </p:txBody>
        </p:sp>
      </p:grpSp>
      <p:sp>
        <p:nvSpPr>
          <p:cNvPr id="238629" name="Rectangle 37"/>
          <p:cNvSpPr/>
          <p:nvPr/>
        </p:nvSpPr>
        <p:spPr>
          <a:xfrm>
            <a:off x="4572000" y="2743200"/>
            <a:ext cx="4267200" cy="15240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Success</a:t>
            </a:r>
          </a:p>
          <a:p>
            <a:pPr marL="457200" lvl="0" indent="-457200" algn="just" eaLnBrk="1" hangingPunct="1">
              <a:lnSpc>
                <a:spcPct val="110000"/>
              </a:lnSpc>
              <a:spcAft>
                <a:spcPct val="0"/>
              </a:spcAft>
              <a:buClrTx/>
              <a:buSzPct val="100000"/>
              <a:buNone/>
            </a:pPr>
            <a:r>
              <a:rPr lang="en-US" altLang="zh-CN" sz="2800" dirty="0">
                <a:solidFill>
                  <a:schemeClr val="tx1"/>
                </a:solidFill>
                <a:latin typeface="Times New Roman" panose="02020603050405020304" pitchFamily="18" charset="0"/>
                <a:ea typeface="楷体_GB2312" pitchFamily="49" charset="-122"/>
              </a:rPr>
              <a:t>Return i-j</a:t>
            </a:r>
          </a:p>
        </p:txBody>
      </p:sp>
      <p:sp>
        <p:nvSpPr>
          <p:cNvPr id="238630" name="Rectangle 38"/>
          <p:cNvSpPr/>
          <p:nvPr/>
        </p:nvSpPr>
        <p:spPr>
          <a:xfrm>
            <a:off x="5638800" y="3810000"/>
            <a:ext cx="1600200" cy="6858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Aft>
                <a:spcPct val="0"/>
              </a:spcAft>
              <a:buClrTx/>
              <a:buSzPct val="100000"/>
              <a:buNone/>
            </a:pPr>
            <a:r>
              <a:rPr lang="en-US" altLang="zh-CN" sz="2800" b="1" dirty="0">
                <a:solidFill>
                  <a:srgbClr val="CC0000"/>
                </a:solidFill>
                <a:latin typeface="华文新魏" panose="02010800040101010101" pitchFamily="2" charset="-122"/>
                <a:ea typeface="华文新魏" panose="02010800040101010101" pitchFamily="2" charset="-122"/>
              </a:rPr>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linds(horizontal)">
                                      <p:cBhvr>
                                        <p:cTn id="7" dur="500"/>
                                        <p:tgtEl>
                                          <p:spTgt spid="23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12" dur="500"/>
                                        <p:tgtEl>
                                          <p:spTgt spid="238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17" dur="500"/>
                                        <p:tgtEl>
                                          <p:spTgt spid="238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22" dur="500"/>
                                        <p:tgtEl>
                                          <p:spTgt spid="238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27" dur="500"/>
                                        <p:tgtEl>
                                          <p:spTgt spid="238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38596"/>
                                        </p:tgtEl>
                                        <p:attrNameLst>
                                          <p:attrName>style.visibility</p:attrName>
                                        </p:attrNameLst>
                                      </p:cBhvr>
                                      <p:to>
                                        <p:strVal val="visible"/>
                                      </p:to>
                                    </p:set>
                                    <p:animEffect transition="in" filter="box(out)">
                                      <p:cBhvr>
                                        <p:cTn id="32" dur="500"/>
                                        <p:tgtEl>
                                          <p:spTgt spid="238596"/>
                                        </p:tgtEl>
                                      </p:cBhvr>
                                    </p:animEffect>
                                  </p:childTnLst>
                                  <p:subTnLst>
                                    <p:set>
                                      <p:cBhvr override="childStyle">
                                        <p:cTn dur="1" fill="hold" display="0" masterRel="nextClick" afterEffect="1"/>
                                        <p:tgtEl>
                                          <p:spTgt spid="23859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38597"/>
                                        </p:tgtEl>
                                        <p:attrNameLst>
                                          <p:attrName>style.visibility</p:attrName>
                                        </p:attrNameLst>
                                      </p:cBhvr>
                                      <p:to>
                                        <p:strVal val="visible"/>
                                      </p:to>
                                    </p:set>
                                    <p:animEffect transition="in" filter="box(out)">
                                      <p:cBhvr>
                                        <p:cTn id="37" dur="500"/>
                                        <p:tgtEl>
                                          <p:spTgt spid="238597"/>
                                        </p:tgtEl>
                                      </p:cBhvr>
                                    </p:animEffect>
                                  </p:childTnLst>
                                  <p:subTnLst>
                                    <p:set>
                                      <p:cBhvr override="childStyle">
                                        <p:cTn dur="1" fill="hold" display="0" masterRel="nextClick" afterEffect="1"/>
                                        <p:tgtEl>
                                          <p:spTgt spid="23859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8598">
                                            <p:txEl>
                                              <p:pRg st="0" end="0"/>
                                            </p:txEl>
                                          </p:spTgt>
                                        </p:tgtEl>
                                        <p:attrNameLst>
                                          <p:attrName>style.visibility</p:attrName>
                                        </p:attrNameLst>
                                      </p:cBhvr>
                                      <p:to>
                                        <p:strVal val="visible"/>
                                      </p:to>
                                    </p:set>
                                    <p:animEffect transition="in" filter="blinds(horizontal)">
                                      <p:cBhvr>
                                        <p:cTn id="42" dur="500"/>
                                        <p:tgtEl>
                                          <p:spTgt spid="23859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8599">
                                            <p:txEl>
                                              <p:pRg st="0" end="0"/>
                                            </p:txEl>
                                          </p:spTgt>
                                        </p:tgtEl>
                                        <p:attrNameLst>
                                          <p:attrName>style.visibility</p:attrName>
                                        </p:attrNameLst>
                                      </p:cBhvr>
                                      <p:to>
                                        <p:strVal val="visible"/>
                                      </p:to>
                                    </p:set>
                                    <p:animEffect transition="in" filter="blinds(horizontal)">
                                      <p:cBhvr>
                                        <p:cTn id="47" dur="500"/>
                                        <p:tgtEl>
                                          <p:spTgt spid="238599">
                                            <p:txEl>
                                              <p:pRg st="0" end="0"/>
                                            </p:txEl>
                                          </p:spTgt>
                                        </p:tgtEl>
                                      </p:cBhvr>
                                    </p:animEffect>
                                  </p:childTnLst>
                                  <p:subTnLst>
                                    <p:set>
                                      <p:cBhvr override="childStyle">
                                        <p:cTn dur="1" fill="hold" display="0" masterRel="nextClick" afterEffect="1"/>
                                        <p:tgtEl>
                                          <p:spTgt spid="238599">
                                            <p:txEl>
                                              <p:pRg st="0" end="0"/>
                                            </p:txEl>
                                          </p:spTgt>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38600"/>
                                        </p:tgtEl>
                                        <p:attrNameLst>
                                          <p:attrName>style.visibility</p:attrName>
                                        </p:attrNameLst>
                                      </p:cBhvr>
                                      <p:to>
                                        <p:strVal val="visible"/>
                                      </p:to>
                                    </p:set>
                                    <p:animEffect transition="in" filter="box(out)">
                                      <p:cBhvr>
                                        <p:cTn id="52" dur="500"/>
                                        <p:tgtEl>
                                          <p:spTgt spid="23860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8601"/>
                                        </p:tgtEl>
                                        <p:attrNameLst>
                                          <p:attrName>style.visibility</p:attrName>
                                        </p:attrNameLst>
                                      </p:cBhvr>
                                      <p:to>
                                        <p:strVal val="visible"/>
                                      </p:to>
                                    </p:set>
                                    <p:animEffect transition="in" filter="wipe(up)">
                                      <p:cBhvr>
                                        <p:cTn id="57" dur="500"/>
                                        <p:tgtEl>
                                          <p:spTgt spid="238601"/>
                                        </p:tgtEl>
                                      </p:cBhvr>
                                    </p:animEffect>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38602"/>
                                        </p:tgtEl>
                                        <p:attrNameLst>
                                          <p:attrName>style.visibility</p:attrName>
                                        </p:attrNameLst>
                                      </p:cBhvr>
                                      <p:to>
                                        <p:strVal val="visible"/>
                                      </p:to>
                                    </p:set>
                                    <p:animEffect transition="in" filter="wipe(up)">
                                      <p:cBhvr>
                                        <p:cTn id="62" dur="500"/>
                                        <p:tgtEl>
                                          <p:spTgt spid="2386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up)">
                                      <p:cBhvr>
                                        <p:cTn id="67" dur="500"/>
                                        <p:tgtEl>
                                          <p:spTgt spid="2"/>
                                        </p:tgtEl>
                                      </p:cBhvr>
                                    </p:animEffect>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up)">
                                      <p:cBhvr>
                                        <p:cTn id="72" dur="500"/>
                                        <p:tgtEl>
                                          <p:spTgt spid="3"/>
                                        </p:tgtEl>
                                      </p:cBhvr>
                                    </p:animEffect>
                                  </p:childTnLst>
                                  <p:subTnLst>
                                    <p:audio>
                                      <p:cMediaNode>
                                        <p:cTn display="0" masterRel="sameClick">
                                          <p:stCondLst>
                                            <p:cond evt="begin" delay="0">
                                              <p:tn val="70"/>
                                            </p:cond>
                                          </p:stCondLst>
                                          <p:endCondLst>
                                            <p:cond evt="onStopAudio" delay="0">
                                              <p:tgtEl>
                                                <p:sldTgt/>
                                              </p:tgtEl>
                                            </p:cond>
                                          </p:endCondLst>
                                        </p:cTn>
                                        <p:tgtEl>
                                          <p:sndTgt r:embed="rId4"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38609"/>
                                        </p:tgtEl>
                                        <p:attrNameLst>
                                          <p:attrName>style.visibility</p:attrName>
                                        </p:attrNameLst>
                                      </p:cBhvr>
                                      <p:to>
                                        <p:strVal val="visible"/>
                                      </p:to>
                                    </p:set>
                                    <p:animEffect transition="in" filter="box(out)">
                                      <p:cBhvr>
                                        <p:cTn id="77" dur="500"/>
                                        <p:tgtEl>
                                          <p:spTgt spid="238609"/>
                                        </p:tgtEl>
                                      </p:cBhvr>
                                    </p:animEffect>
                                  </p:childTnLst>
                                  <p:subTnLst>
                                    <p:set>
                                      <p:cBhvr override="childStyle">
                                        <p:cTn dur="1" fill="hold" display="0" masterRel="nextClick" afterEffect="1"/>
                                        <p:tgtEl>
                                          <p:spTgt spid="238609"/>
                                        </p:tgtEl>
                                        <p:attrNameLst>
                                          <p:attrName>style.visibility</p:attrName>
                                        </p:attrNameLst>
                                      </p:cBhvr>
                                      <p:to>
                                        <p:strVal val="hidden"/>
                                      </p:to>
                                    </p:set>
                                    <p:audio>
                                      <p:cMediaNode>
                                        <p:cTn display="0" masterRel="sameClick">
                                          <p:stCondLst>
                                            <p:cond evt="begin" delay="0">
                                              <p:tn val="75"/>
                                            </p:cond>
                                          </p:stCondLst>
                                          <p:endCondLst>
                                            <p:cond evt="onStopAudio" delay="0">
                                              <p:tgtEl>
                                                <p:sldTgt/>
                                              </p:tgtEl>
                                            </p:cond>
                                          </p:endCondLst>
                                        </p:cTn>
                                        <p:tgtEl>
                                          <p:sndTgt r:embed="rId5" name="glass.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238610"/>
                                        </p:tgtEl>
                                        <p:attrNameLst>
                                          <p:attrName>style.visibility</p:attrName>
                                        </p:attrNameLst>
                                      </p:cBhvr>
                                      <p:to>
                                        <p:strVal val="visible"/>
                                      </p:to>
                                    </p:set>
                                    <p:animEffect transition="in" filter="box(out)">
                                      <p:cBhvr>
                                        <p:cTn id="82" dur="500"/>
                                        <p:tgtEl>
                                          <p:spTgt spid="238610"/>
                                        </p:tgtEl>
                                      </p:cBhvr>
                                    </p:animEffect>
                                  </p:childTnLst>
                                  <p:subTnLst>
                                    <p:set>
                                      <p:cBhvr override="childStyle">
                                        <p:cTn dur="1" fill="hold" display="0" masterRel="nextClick" afterEffect="1"/>
                                        <p:tgtEl>
                                          <p:spTgt spid="238610"/>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5" name="glass.wav"/>
                                        </p:tgtEl>
                                      </p:cMediaNode>
                                    </p:audio>
                                  </p:sub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up)">
                                      <p:cBhvr>
                                        <p:cTn id="87" dur="500"/>
                                        <p:tgtEl>
                                          <p:spTgt spid="4"/>
                                        </p:tgtEl>
                                      </p:cBhvr>
                                    </p:animEffect>
                                  </p:childTnLst>
                                  <p:subTnLst>
                                    <p:audio>
                                      <p:cMediaNode>
                                        <p:cTn display="0" masterRel="sameClick">
                                          <p:stCondLst>
                                            <p:cond evt="begin" delay="0">
                                              <p:tn val="85"/>
                                            </p:cond>
                                          </p:stCondLst>
                                          <p:endCondLst>
                                            <p:cond evt="onStopAudio" delay="0">
                                              <p:tgtEl>
                                                <p:sldTgt/>
                                              </p:tgtEl>
                                            </p:cond>
                                          </p:endCondLst>
                                        </p:cTn>
                                        <p:tgtEl>
                                          <p:sndTgt r:embed="rId4" name="camera.wav"/>
                                        </p:tgtEl>
                                      </p:cMediaNode>
                                    </p:audio>
                                  </p:sub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up)">
                                      <p:cBhvr>
                                        <p:cTn id="92" dur="500"/>
                                        <p:tgtEl>
                                          <p:spTgt spid="5"/>
                                        </p:tgtEl>
                                      </p:cBhvr>
                                    </p:animEffect>
                                  </p:childTnLst>
                                  <p:subTnLst>
                                    <p:audio>
                                      <p:cMediaNode>
                                        <p:cTn display="0" masterRel="sameClick">
                                          <p:stCondLst>
                                            <p:cond evt="begin" delay="0">
                                              <p:tn val="90"/>
                                            </p:cond>
                                          </p:stCondLst>
                                          <p:endCondLst>
                                            <p:cond evt="onStopAudio" delay="0">
                                              <p:tgtEl>
                                                <p:sldTgt/>
                                              </p:tgtEl>
                                            </p:cond>
                                          </p:endCondLst>
                                        </p:cTn>
                                        <p:tgtEl>
                                          <p:sndTgt r:embed="rId4"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up)">
                                      <p:cBhvr>
                                        <p:cTn id="97" dur="500"/>
                                        <p:tgtEl>
                                          <p:spTgt spid="6"/>
                                        </p:tgtEl>
                                      </p:cBhvr>
                                    </p:animEffect>
                                  </p:childTnLst>
                                  <p:subTnLst>
                                    <p:audio>
                                      <p:cMediaNode>
                                        <p:cTn display="0" masterRel="sameClick">
                                          <p:stCondLst>
                                            <p:cond evt="begin" delay="0">
                                              <p:tn val="95"/>
                                            </p:cond>
                                          </p:stCondLst>
                                          <p:endCondLst>
                                            <p:cond evt="onStopAudio" delay="0">
                                              <p:tgtEl>
                                                <p:sldTgt/>
                                              </p:tgtEl>
                                            </p:cond>
                                          </p:endCondLst>
                                        </p:cTn>
                                        <p:tgtEl>
                                          <p:sndTgt r:embed="rId4"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up)">
                                      <p:cBhvr>
                                        <p:cTn id="102" dur="500"/>
                                        <p:tgtEl>
                                          <p:spTgt spid="7"/>
                                        </p:tgtEl>
                                      </p:cBhvr>
                                    </p:animEffect>
                                  </p:childTnLst>
                                  <p:subTnLst>
                                    <p:audio>
                                      <p:cMediaNode>
                                        <p:cTn display="0" masterRel="sameClick">
                                          <p:stCondLst>
                                            <p:cond evt="begin" delay="0">
                                              <p:tn val="100"/>
                                            </p:cond>
                                          </p:stCondLst>
                                          <p:endCondLst>
                                            <p:cond evt="onStopAudio" delay="0">
                                              <p:tgtEl>
                                                <p:sldTgt/>
                                              </p:tgtEl>
                                            </p:cond>
                                          </p:endCondLst>
                                        </p:cTn>
                                        <p:tgtEl>
                                          <p:sndTgt r:embed="rId4"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up)">
                                      <p:cBhvr>
                                        <p:cTn id="107" dur="500"/>
                                        <p:tgtEl>
                                          <p:spTgt spid="8"/>
                                        </p:tgtEl>
                                      </p:cBhvr>
                                    </p:animEffect>
                                  </p:childTnLst>
                                  <p:subTnLst>
                                    <p:audio>
                                      <p:cMediaNode>
                                        <p:cTn display="0" masterRel="sameClick">
                                          <p:stCondLst>
                                            <p:cond evt="begin" delay="0">
                                              <p:tn val="105"/>
                                            </p:cond>
                                          </p:stCondLst>
                                          <p:endCondLst>
                                            <p:cond evt="onStopAudio" delay="0">
                                              <p:tgtEl>
                                                <p:sldTgt/>
                                              </p:tgtEl>
                                            </p:cond>
                                          </p:endCondLst>
                                        </p:cTn>
                                        <p:tgtEl>
                                          <p:sndTgt r:embed="rId4"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wipe(up)">
                                      <p:cBhvr>
                                        <p:cTn id="112" dur="500"/>
                                        <p:tgtEl>
                                          <p:spTgt spid="9"/>
                                        </p:tgtEl>
                                      </p:cBhvr>
                                    </p:animEffect>
                                  </p:childTnLst>
                                  <p:subTnLst>
                                    <p:audio>
                                      <p:cMediaNode>
                                        <p:cTn display="0" masterRel="sameClick">
                                          <p:stCondLst>
                                            <p:cond evt="begin" delay="0">
                                              <p:tn val="110"/>
                                            </p:cond>
                                          </p:stCondLst>
                                          <p:endCondLst>
                                            <p:cond evt="onStopAudio" delay="0">
                                              <p:tgtEl>
                                                <p:sldTgt/>
                                              </p:tgtEl>
                                            </p:cond>
                                          </p:endCondLst>
                                        </p:cTn>
                                        <p:tgtEl>
                                          <p:sndTgt r:embed="rId4"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238629">
                                            <p:txEl>
                                              <p:pRg st="0" end="0"/>
                                            </p:txEl>
                                          </p:spTgt>
                                        </p:tgtEl>
                                        <p:attrNameLst>
                                          <p:attrName>style.visibility</p:attrName>
                                        </p:attrNameLst>
                                      </p:cBhvr>
                                      <p:to>
                                        <p:strVal val="visible"/>
                                      </p:to>
                                    </p:set>
                                    <p:animEffect transition="in" filter="box(out)">
                                      <p:cBhvr>
                                        <p:cTn id="117" dur="500"/>
                                        <p:tgtEl>
                                          <p:spTgt spid="238629">
                                            <p:txEl>
                                              <p:pRg st="0" end="0"/>
                                            </p:txEl>
                                          </p:spTgt>
                                        </p:tgtEl>
                                      </p:cBhvr>
                                    </p:animEffect>
                                  </p:childTnLst>
                                  <p:subTnLst>
                                    <p:audio>
                                      <p:cMediaNode>
                                        <p:cTn display="0" masterRel="sameClick">
                                          <p:stCondLst>
                                            <p:cond evt="begin" delay="0">
                                              <p:tn val="115"/>
                                            </p:cond>
                                          </p:stCondLst>
                                          <p:endCondLst>
                                            <p:cond evt="onStopAudio" delay="0">
                                              <p:tgtEl>
                                                <p:sldTgt/>
                                              </p:tgtEl>
                                            </p:cond>
                                          </p:endCondLst>
                                        </p:cTn>
                                        <p:tgtEl>
                                          <p:sndTgt r:embed="rId6" name="type.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238629">
                                            <p:txEl>
                                              <p:pRg st="1" end="1"/>
                                            </p:txEl>
                                          </p:spTgt>
                                        </p:tgtEl>
                                        <p:attrNameLst>
                                          <p:attrName>style.visibility</p:attrName>
                                        </p:attrNameLst>
                                      </p:cBhvr>
                                      <p:to>
                                        <p:strVal val="visible"/>
                                      </p:to>
                                    </p:set>
                                    <p:animEffect transition="in" filter="box(out)">
                                      <p:cBhvr>
                                        <p:cTn id="122" dur="500"/>
                                        <p:tgtEl>
                                          <p:spTgt spid="238629">
                                            <p:txEl>
                                              <p:pRg st="1" end="1"/>
                                            </p:txEl>
                                          </p:spTgt>
                                        </p:tgtEl>
                                      </p:cBhvr>
                                    </p:animEffect>
                                  </p:childTnLst>
                                  <p:subTnLst>
                                    <p:audio>
                                      <p:cMediaNode>
                                        <p:cTn display="0" masterRel="sameClick">
                                          <p:stCondLst>
                                            <p:cond evt="begin" delay="0">
                                              <p:tn val="120"/>
                                            </p:cond>
                                          </p:stCondLst>
                                          <p:endCondLst>
                                            <p:cond evt="onStopAudio" delay="0">
                                              <p:tgtEl>
                                                <p:sldTgt/>
                                              </p:tgtEl>
                                            </p:cond>
                                          </p:endCondLst>
                                        </p:cTn>
                                        <p:tgtEl>
                                          <p:sndTgt r:embed="rId6" name="type.wav"/>
                                        </p:tgtEl>
                                      </p:cMediaNode>
                                    </p:audio>
                                  </p:sub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38630"/>
                                        </p:tgtEl>
                                        <p:attrNameLst>
                                          <p:attrName>style.visibility</p:attrName>
                                        </p:attrNameLst>
                                      </p:cBhvr>
                                      <p:to>
                                        <p:strVal val="visible"/>
                                      </p:to>
                                    </p:set>
                                    <p:animEffect transition="in" filter="blinds(horizontal)">
                                      <p:cBhvr>
                                        <p:cTn id="127" dur="500"/>
                                        <p:tgtEl>
                                          <p:spTgt spid="238630"/>
                                        </p:tgtEl>
                                      </p:cBhvr>
                                    </p:animEffect>
                                  </p:childTnLst>
                                  <p:subTnLst>
                                    <p:audio>
                                      <p:cMediaNode>
                                        <p:cTn display="0" masterRel="sameClick">
                                          <p:stCondLst>
                                            <p:cond evt="begin" delay="0">
                                              <p:tn val="125"/>
                                            </p:cond>
                                          </p:stCondLst>
                                          <p:endCondLst>
                                            <p:cond evt="onStopAudio" delay="0">
                                              <p:tgtEl>
                                                <p:sldTgt/>
                                              </p:tgtEl>
                                            </p:cond>
                                          </p:endCondLst>
                                        </p:cTn>
                                        <p:tgtEl>
                                          <p:sndTgt r:embed="rId5"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P spid="238596" grpId="0"/>
      <p:bldP spid="238597" grpId="0"/>
      <p:bldP spid="238598" grpId="0" build="p"/>
      <p:bldP spid="238599" grpId="0" build="p"/>
      <p:bldP spid="238600" grpId="0"/>
      <p:bldP spid="238601" grpId="0"/>
      <p:bldP spid="238602" grpId="0"/>
      <p:bldP spid="238609" grpId="0"/>
      <p:bldP spid="238610" grpId="0"/>
      <p:bldP spid="238629" grpId="0" build="p"/>
      <p:bldP spid="2386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0" y="0"/>
            <a:ext cx="7631113" cy="515938"/>
          </a:xfrm>
        </p:spPr>
        <p:txBody>
          <a:bodyPr vert="horz" wrap="square" lIns="91440" tIns="45720" rIns="91440" bIns="45720" anchor="t"/>
          <a:lstStyle/>
          <a:p>
            <a:pPr eaLnBrk="1" hangingPunct="1"/>
            <a:r>
              <a:rPr lang="zh-CN" altLang="en-US" sz="2800" dirty="0">
                <a:latin typeface="隶书" panose="02010509060101010101" pitchFamily="49" charset="-122"/>
                <a:ea typeface="隶书" panose="02010509060101010101" pitchFamily="49" charset="-122"/>
              </a:rPr>
              <a:t>（</a:t>
            </a:r>
            <a:r>
              <a:rPr lang="en-US" altLang="zh-CN" sz="2800" dirty="0">
                <a:latin typeface="隶书" panose="02010509060101010101" pitchFamily="49" charset="-122"/>
                <a:ea typeface="隶书" panose="02010509060101010101" pitchFamily="49" charset="-122"/>
              </a:rPr>
              <a:t>3</a:t>
            </a:r>
            <a:r>
              <a:rPr lang="zh-CN" altLang="en-US" sz="2800" dirty="0">
                <a:latin typeface="隶书" panose="02010509060101010101" pitchFamily="49" charset="-122"/>
                <a:ea typeface="隶书" panose="02010509060101010101" pitchFamily="49" charset="-122"/>
              </a:rPr>
              <a:t>）算法</a:t>
            </a:r>
          </a:p>
        </p:txBody>
      </p:sp>
      <p:sp>
        <p:nvSpPr>
          <p:cNvPr id="59395" name="Rectangle 3"/>
          <p:cNvSpPr/>
          <p:nvPr/>
        </p:nvSpPr>
        <p:spPr>
          <a:xfrm>
            <a:off x="0" y="533400"/>
            <a:ext cx="9144000" cy="5943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spcBef>
                <a:spcPct val="0"/>
              </a:spcBef>
              <a:buClrTx/>
              <a:buSzPct val="100000"/>
              <a:buNone/>
            </a:pPr>
            <a:r>
              <a:rPr lang="en-US" altLang="zh-CN" sz="1800" dirty="0">
                <a:solidFill>
                  <a:srgbClr val="000000"/>
                </a:solidFill>
                <a:ea typeface="楷体_GB2312" pitchFamily="49" charset="-122"/>
              </a:rPr>
              <a:t>int</a:t>
            </a:r>
            <a:r>
              <a:rPr lang="en-US" altLang="zh-CN" sz="1800" b="0" dirty="0">
                <a:solidFill>
                  <a:srgbClr val="000000"/>
                </a:solidFill>
                <a:ea typeface="楷体_GB2312" pitchFamily="49" charset="-122"/>
              </a:rPr>
              <a:t> String::find ( </a:t>
            </a:r>
            <a:r>
              <a:rPr lang="en-US" altLang="zh-CN" sz="1800" dirty="0">
                <a:solidFill>
                  <a:srgbClr val="000000"/>
                </a:solidFill>
                <a:ea typeface="楷体_GB2312" pitchFamily="49" charset="-122"/>
              </a:rPr>
              <a:t>const</a:t>
            </a:r>
            <a:r>
              <a:rPr lang="en-US" altLang="zh-CN" sz="1800" b="0" dirty="0">
                <a:solidFill>
                  <a:srgbClr val="000000"/>
                </a:solidFill>
                <a:ea typeface="楷体_GB2312" pitchFamily="49" charset="-122"/>
              </a:rPr>
              <a:t> String </a:t>
            </a:r>
            <a:r>
              <a:rPr lang="en-US" altLang="zh-CN" sz="1800" dirty="0">
                <a:solidFill>
                  <a:srgbClr val="000000"/>
                </a:solidFill>
                <a:ea typeface="楷体_GB2312" pitchFamily="49" charset="-122"/>
              </a:rPr>
              <a:t>&amp;</a:t>
            </a:r>
            <a:r>
              <a:rPr lang="en-US" altLang="zh-CN" sz="1800" b="0" dirty="0">
                <a:solidFill>
                  <a:srgbClr val="000000"/>
                </a:solidFill>
                <a:ea typeface="楷体_GB2312" pitchFamily="49" charset="-122"/>
              </a:rPr>
              <a:t> pat )  </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a:t>
            </a:r>
            <a:r>
              <a:rPr lang="zh-CN" altLang="en-US" sz="1800" b="0" dirty="0">
                <a:solidFill>
                  <a:srgbClr val="000000"/>
                </a:solidFill>
                <a:ea typeface="楷体_GB2312" pitchFamily="49" charset="-122"/>
              </a:rPr>
              <a:t>从主串（即被调用串对象）的第</a:t>
            </a:r>
            <a:r>
              <a:rPr lang="en-US" altLang="zh-CN" sz="1800" b="0" dirty="0">
                <a:solidFill>
                  <a:srgbClr val="000000"/>
                </a:solidFill>
                <a:ea typeface="楷体_GB2312" pitchFamily="49" charset="-122"/>
              </a:rPr>
              <a:t>0</a:t>
            </a:r>
            <a:r>
              <a:rPr lang="zh-CN" altLang="en-US" sz="1800" b="0" dirty="0">
                <a:solidFill>
                  <a:srgbClr val="000000"/>
                </a:solidFill>
                <a:ea typeface="楷体_GB2312" pitchFamily="49" charset="-122"/>
              </a:rPr>
              <a:t>个位置的字符开始比较　</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a:t>
            </a:r>
            <a:r>
              <a:rPr lang="en-US" altLang="zh-CN" sz="1800" dirty="0">
                <a:solidFill>
                  <a:srgbClr val="000000"/>
                </a:solidFill>
                <a:ea typeface="楷体_GB2312" pitchFamily="49" charset="-122"/>
              </a:rPr>
              <a:t>int</a:t>
            </a:r>
            <a:r>
              <a:rPr lang="en-US" altLang="zh-CN" sz="1800" b="0" dirty="0">
                <a:solidFill>
                  <a:srgbClr val="000000"/>
                </a:solidFill>
                <a:ea typeface="楷体_GB2312" pitchFamily="49" charset="-122"/>
              </a:rPr>
              <a:t> i = 0,  j=0;</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if (size = = 0 || pat.size = = 0) </a:t>
            </a:r>
            <a:r>
              <a:rPr lang="en-US" altLang="zh-CN" sz="1800" dirty="0">
                <a:solidFill>
                  <a:srgbClr val="000000"/>
                </a:solidFill>
                <a:ea typeface="楷体_GB2312" pitchFamily="49" charset="-122"/>
              </a:rPr>
              <a:t>return</a:t>
            </a:r>
            <a:r>
              <a:rPr lang="en-US" altLang="zh-CN" sz="1800" b="0" dirty="0">
                <a:solidFill>
                  <a:srgbClr val="000000"/>
                </a:solidFill>
                <a:ea typeface="楷体_GB2312" pitchFamily="49" charset="-122"/>
              </a:rPr>
              <a:t> –1;     //</a:t>
            </a:r>
            <a:r>
              <a:rPr lang="zh-CN" altLang="en-US" sz="1800" b="0" dirty="0">
                <a:solidFill>
                  <a:srgbClr val="000000"/>
                </a:solidFill>
                <a:ea typeface="楷体_GB2312" pitchFamily="49" charset="-122"/>
              </a:rPr>
              <a:t>主串或</a:t>
            </a:r>
            <a:r>
              <a:rPr lang="en-US" altLang="zh-CN" sz="1800" b="0" dirty="0">
                <a:solidFill>
                  <a:srgbClr val="000000"/>
                </a:solidFill>
                <a:ea typeface="楷体_GB2312" pitchFamily="49" charset="-122"/>
              </a:rPr>
              <a:t>pat</a:t>
            </a:r>
            <a:r>
              <a:rPr lang="zh-CN" altLang="en-US" sz="1800" b="0" dirty="0">
                <a:solidFill>
                  <a:srgbClr val="000000"/>
                </a:solidFill>
                <a:ea typeface="楷体_GB2312" pitchFamily="49" charset="-122"/>
              </a:rPr>
              <a:t>为空	</a:t>
            </a:r>
          </a:p>
          <a:p>
            <a:pPr marL="457200" lvl="0" indent="-457200" algn="just" eaLnBrk="1" hangingPunct="1">
              <a:lnSpc>
                <a:spcPct val="90000"/>
              </a:lnSpc>
              <a:spcBef>
                <a:spcPct val="0"/>
              </a:spcBef>
              <a:buClrTx/>
              <a:buSzPct val="100000"/>
              <a:buNone/>
            </a:pPr>
            <a:r>
              <a:rPr lang="zh-CN" altLang="en-US" sz="1800" dirty="0">
                <a:solidFill>
                  <a:srgbClr val="000000"/>
                </a:solidFill>
                <a:ea typeface="楷体_GB2312" pitchFamily="49" charset="-122"/>
              </a:rPr>
              <a:t>	</a:t>
            </a:r>
            <a:r>
              <a:rPr lang="en-US" altLang="zh-CN" sz="1800" dirty="0">
                <a:solidFill>
                  <a:srgbClr val="000000"/>
                </a:solidFill>
                <a:ea typeface="楷体_GB2312" pitchFamily="49" charset="-122"/>
              </a:rPr>
              <a:t>while </a:t>
            </a:r>
            <a:r>
              <a:rPr lang="en-US" altLang="zh-CN" sz="1800" b="0" dirty="0">
                <a:solidFill>
                  <a:srgbClr val="000000"/>
                </a:solidFill>
                <a:ea typeface="楷体_GB2312" pitchFamily="49" charset="-122"/>
              </a:rPr>
              <a:t>(i &lt;= size – 1 &amp;&amp;  j &lt;= pat.size-1)   {   //</a:t>
            </a:r>
            <a:r>
              <a:rPr lang="zh-CN" altLang="en-US" sz="1800" b="0" dirty="0">
                <a:solidFill>
                  <a:srgbClr val="000000"/>
                </a:solidFill>
                <a:ea typeface="楷体_GB2312" pitchFamily="49" charset="-122"/>
              </a:rPr>
              <a:t>逐趟比较</a:t>
            </a:r>
          </a:p>
          <a:p>
            <a:pPr marL="457200" lvl="0" indent="-457200" algn="just" eaLnBrk="1" hangingPunct="1">
              <a:lnSpc>
                <a:spcPct val="90000"/>
              </a:lnSpc>
              <a:spcBef>
                <a:spcPct val="0"/>
              </a:spcBef>
              <a:buClrTx/>
              <a:buSzPct val="100000"/>
              <a:buNone/>
            </a:pPr>
            <a:r>
              <a:rPr lang="zh-CN" altLang="en-US" sz="1800" dirty="0">
                <a:solidFill>
                  <a:srgbClr val="000000"/>
                </a:solidFill>
                <a:ea typeface="楷体_GB2312" pitchFamily="49" charset="-122"/>
              </a:rPr>
              <a:t>		</a:t>
            </a:r>
            <a:r>
              <a:rPr lang="en-US" altLang="zh-CN" sz="1800" dirty="0">
                <a:solidFill>
                  <a:srgbClr val="000000"/>
                </a:solidFill>
                <a:ea typeface="楷体_GB2312" pitchFamily="49" charset="-122"/>
              </a:rPr>
              <a:t>if</a:t>
            </a:r>
            <a:r>
              <a:rPr lang="en-US" altLang="zh-CN" sz="1800" b="0" dirty="0">
                <a:solidFill>
                  <a:srgbClr val="000000"/>
                </a:solidFill>
                <a:ea typeface="楷体_GB2312" pitchFamily="49" charset="-122"/>
              </a:rPr>
              <a:t> (p[i] = = pat.p[j])  { //</a:t>
            </a:r>
            <a:r>
              <a:rPr lang="zh-CN" altLang="en-US" sz="2000" b="0" dirty="0">
                <a:solidFill>
                  <a:srgbClr val="000000"/>
                </a:solidFill>
                <a:ea typeface="楷体_GB2312" pitchFamily="49" charset="-122"/>
              </a:rPr>
              <a:t>比较</a:t>
            </a:r>
            <a:r>
              <a:rPr lang="en-US" altLang="zh-CN" sz="2000" b="0" dirty="0">
                <a:solidFill>
                  <a:srgbClr val="000000"/>
                </a:solidFill>
                <a:ea typeface="楷体_GB2312" pitchFamily="49" charset="-122"/>
              </a:rPr>
              <a:t>p[i]</a:t>
            </a:r>
            <a:r>
              <a:rPr lang="zh-CN" altLang="en-US" sz="2000" b="0" dirty="0">
                <a:solidFill>
                  <a:srgbClr val="000000"/>
                </a:solidFill>
                <a:ea typeface="楷体_GB2312" pitchFamily="49" charset="-122"/>
              </a:rPr>
              <a:t>和</a:t>
            </a:r>
            <a:r>
              <a:rPr lang="en-US" altLang="zh-CN" sz="2000" b="0" dirty="0">
                <a:solidFill>
                  <a:srgbClr val="000000"/>
                </a:solidFill>
                <a:ea typeface="楷体_GB2312" pitchFamily="49" charset="-122"/>
              </a:rPr>
              <a:t>pat.p[j]</a:t>
            </a:r>
            <a:r>
              <a:rPr lang="zh-CN" altLang="en-US" sz="2000" b="0" dirty="0">
                <a:solidFill>
                  <a:srgbClr val="000000"/>
                </a:solidFill>
                <a:ea typeface="楷体_GB2312" pitchFamily="49" charset="-122"/>
              </a:rPr>
              <a:t>，</a:t>
            </a:r>
            <a:r>
              <a:rPr lang="zh-CN" altLang="en-US" sz="1800" b="0" dirty="0">
                <a:solidFill>
                  <a:srgbClr val="000000"/>
                </a:solidFill>
                <a:ea typeface="楷体_GB2312" pitchFamily="49" charset="-122"/>
              </a:rPr>
              <a:t> </a:t>
            </a:r>
            <a:r>
              <a:rPr lang="en-US" altLang="zh-CN" sz="2000" b="0" dirty="0">
                <a:solidFill>
                  <a:srgbClr val="000000"/>
                </a:solidFill>
                <a:ea typeface="楷体_GB2312" pitchFamily="49" charset="-122"/>
              </a:rPr>
              <a:t>p</a:t>
            </a:r>
            <a:r>
              <a:rPr lang="zh-CN" altLang="en-US" sz="2000" b="0" dirty="0">
                <a:solidFill>
                  <a:srgbClr val="000000"/>
                </a:solidFill>
                <a:ea typeface="楷体_GB2312" pitchFamily="49" charset="-122"/>
              </a:rPr>
              <a:t>是</a:t>
            </a:r>
            <a:r>
              <a:rPr lang="en-US" altLang="zh-CN" sz="2000" b="0" dirty="0">
                <a:solidFill>
                  <a:srgbClr val="000000"/>
                </a:solidFill>
                <a:ea typeface="楷体_GB2312" pitchFamily="49" charset="-122"/>
              </a:rPr>
              <a:t>String</a:t>
            </a:r>
            <a:r>
              <a:rPr lang="zh-CN" altLang="en-US" sz="2000" b="0" dirty="0">
                <a:solidFill>
                  <a:srgbClr val="000000"/>
                </a:solidFill>
                <a:ea typeface="楷体_GB2312" pitchFamily="49" charset="-122"/>
              </a:rPr>
              <a:t>类的私有变量</a:t>
            </a:r>
          </a:p>
          <a:p>
            <a:pPr marL="457200" lvl="0" indent="-457200" algn="just" eaLnBrk="1" hangingPunct="1">
              <a:lnSpc>
                <a:spcPct val="90000"/>
              </a:lnSpc>
              <a:spcBef>
                <a:spcPct val="0"/>
              </a:spcBef>
              <a:buClrTx/>
              <a:buSzPct val="100000"/>
              <a:buNone/>
            </a:pPr>
            <a:r>
              <a:rPr lang="zh-CN" altLang="en-US" sz="1800" b="0" dirty="0">
                <a:solidFill>
                  <a:srgbClr val="000000"/>
                </a:solidFill>
                <a:ea typeface="楷体_GB2312" pitchFamily="49" charset="-122"/>
              </a:rPr>
              <a:t>   			</a:t>
            </a:r>
            <a:r>
              <a:rPr lang="en-US" altLang="zh-CN" sz="1800" b="0" dirty="0">
                <a:solidFill>
                  <a:srgbClr val="000000"/>
                </a:solidFill>
                <a:ea typeface="楷体_GB2312" pitchFamily="49" charset="-122"/>
              </a:rPr>
              <a:t>i++; 	j++;</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	// end of if</a:t>
            </a:r>
          </a:p>
          <a:p>
            <a:pPr marL="457200" lvl="0" indent="-457200" algn="just" eaLnBrk="1" hangingPunct="1">
              <a:lnSpc>
                <a:spcPct val="90000"/>
              </a:lnSpc>
              <a:spcBef>
                <a:spcPct val="0"/>
              </a:spcBef>
              <a:buClrTx/>
              <a:buSzPct val="100000"/>
              <a:buNone/>
            </a:pPr>
            <a:r>
              <a:rPr lang="en-US" altLang="zh-CN" sz="1800" dirty="0">
                <a:solidFill>
                  <a:srgbClr val="000000"/>
                </a:solidFill>
                <a:ea typeface="楷体_GB2312" pitchFamily="49" charset="-122"/>
              </a:rPr>
              <a:t>   		else  </a:t>
            </a:r>
            <a:r>
              <a:rPr lang="en-US" altLang="zh-CN" sz="1800" b="0" dirty="0">
                <a:solidFill>
                  <a:srgbClr val="000000"/>
                </a:solidFill>
                <a:ea typeface="楷体_GB2312" pitchFamily="49" charset="-122"/>
              </a:rPr>
              <a:t>{</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i = i-j+1; 	// i</a:t>
            </a:r>
            <a:r>
              <a:rPr lang="zh-CN" altLang="en-US" sz="1800" b="0" dirty="0">
                <a:solidFill>
                  <a:srgbClr val="000000"/>
                </a:solidFill>
                <a:ea typeface="楷体_GB2312" pitchFamily="49" charset="-122"/>
              </a:rPr>
              <a:t>回溯</a:t>
            </a:r>
          </a:p>
          <a:p>
            <a:pPr marL="457200" lvl="0" indent="-457200" algn="just" eaLnBrk="1" hangingPunct="1">
              <a:lnSpc>
                <a:spcPct val="90000"/>
              </a:lnSpc>
              <a:spcBef>
                <a:spcPct val="0"/>
              </a:spcBef>
              <a:buClrTx/>
              <a:buSzPct val="100000"/>
              <a:buNone/>
            </a:pPr>
            <a:r>
              <a:rPr lang="zh-CN" altLang="en-US" sz="1800" b="0" dirty="0">
                <a:solidFill>
                  <a:srgbClr val="000000"/>
                </a:solidFill>
                <a:ea typeface="楷体_GB2312" pitchFamily="49" charset="-122"/>
              </a:rPr>
              <a:t>         		</a:t>
            </a:r>
            <a:r>
              <a:rPr lang="en-US" altLang="zh-CN" sz="1800" b="0" dirty="0">
                <a:solidFill>
                  <a:srgbClr val="000000"/>
                </a:solidFill>
                <a:ea typeface="楷体_GB2312" pitchFamily="49" charset="-122"/>
              </a:rPr>
              <a:t>j = 0;    	// j</a:t>
            </a:r>
            <a:r>
              <a:rPr lang="zh-CN" altLang="en-US" sz="1800" b="0" dirty="0">
                <a:solidFill>
                  <a:srgbClr val="000000"/>
                </a:solidFill>
                <a:ea typeface="楷体_GB2312" pitchFamily="49" charset="-122"/>
              </a:rPr>
              <a:t>回溯</a:t>
            </a:r>
          </a:p>
          <a:p>
            <a:pPr marL="457200" lvl="0" indent="-457200" algn="just" eaLnBrk="1" hangingPunct="1">
              <a:lnSpc>
                <a:spcPct val="90000"/>
              </a:lnSpc>
              <a:spcBef>
                <a:spcPct val="0"/>
              </a:spcBef>
              <a:buClrTx/>
              <a:buSzPct val="100000"/>
              <a:buNone/>
            </a:pPr>
            <a:r>
              <a:rPr lang="zh-CN" altLang="en-US" sz="1800" b="0" dirty="0">
                <a:solidFill>
                  <a:srgbClr val="000000"/>
                </a:solidFill>
                <a:ea typeface="楷体_GB2312" pitchFamily="49" charset="-122"/>
              </a:rPr>
              <a:t>      	</a:t>
            </a:r>
            <a:r>
              <a:rPr lang="en-US" altLang="zh-CN" sz="1800" b="0" dirty="0">
                <a:solidFill>
                  <a:srgbClr val="000000"/>
                </a:solidFill>
                <a:ea typeface="楷体_GB2312" pitchFamily="49" charset="-122"/>
              </a:rPr>
              <a:t>} // end of else</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 // end of while</a:t>
            </a:r>
          </a:p>
          <a:p>
            <a:pPr marL="457200" lvl="0" indent="-457200" algn="just" eaLnBrk="1" hangingPunct="1">
              <a:lnSpc>
                <a:spcPct val="90000"/>
              </a:lnSpc>
              <a:spcBef>
                <a:spcPct val="0"/>
              </a:spcBef>
              <a:buClrTx/>
              <a:buSzPct val="100000"/>
              <a:buNone/>
            </a:pPr>
            <a:r>
              <a:rPr lang="en-US" altLang="zh-CN" sz="1800" dirty="0">
                <a:solidFill>
                  <a:srgbClr val="000000"/>
                </a:solidFill>
                <a:ea typeface="楷体_GB2312" pitchFamily="49" charset="-122"/>
              </a:rPr>
              <a:t>  	if</a:t>
            </a:r>
            <a:r>
              <a:rPr lang="en-US" altLang="zh-CN" sz="1800" b="0" dirty="0">
                <a:solidFill>
                  <a:srgbClr val="000000"/>
                </a:solidFill>
                <a:ea typeface="楷体_GB2312" pitchFamily="49" charset="-122"/>
              </a:rPr>
              <a:t> ( j = = pat.size) </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		</a:t>
            </a:r>
            <a:r>
              <a:rPr lang="en-US" altLang="zh-CN" sz="1800" dirty="0">
                <a:solidFill>
                  <a:srgbClr val="000000"/>
                </a:solidFill>
                <a:ea typeface="楷体_GB2312" pitchFamily="49" charset="-122"/>
              </a:rPr>
              <a:t>return</a:t>
            </a:r>
            <a:r>
              <a:rPr lang="en-US" altLang="zh-CN" sz="1800" b="0" dirty="0">
                <a:solidFill>
                  <a:srgbClr val="000000"/>
                </a:solidFill>
                <a:ea typeface="楷体_GB2312" pitchFamily="49" charset="-122"/>
              </a:rPr>
              <a:t> i- pat.size;  //pat</a:t>
            </a:r>
            <a:r>
              <a:rPr lang="zh-CN" altLang="en-US" sz="1800" b="0" dirty="0">
                <a:solidFill>
                  <a:srgbClr val="000000"/>
                </a:solidFill>
                <a:ea typeface="楷体_GB2312" pitchFamily="49" charset="-122"/>
              </a:rPr>
              <a:t>扫描完，匹配成功</a:t>
            </a:r>
          </a:p>
          <a:p>
            <a:pPr marL="457200" lvl="0" indent="-457200" algn="just" eaLnBrk="1" hangingPunct="1">
              <a:lnSpc>
                <a:spcPct val="90000"/>
              </a:lnSpc>
              <a:spcBef>
                <a:spcPct val="0"/>
              </a:spcBef>
              <a:buClrTx/>
              <a:buSzPct val="100000"/>
              <a:buNone/>
            </a:pPr>
            <a:r>
              <a:rPr lang="zh-CN" altLang="en-US" sz="1800" dirty="0">
                <a:solidFill>
                  <a:srgbClr val="000000"/>
                </a:solidFill>
                <a:ea typeface="楷体_GB2312" pitchFamily="49" charset="-122"/>
              </a:rPr>
              <a:t>  	</a:t>
            </a:r>
            <a:r>
              <a:rPr lang="en-US" altLang="zh-CN" sz="1800" dirty="0">
                <a:solidFill>
                  <a:srgbClr val="000000"/>
                </a:solidFill>
                <a:ea typeface="楷体_GB2312" pitchFamily="49" charset="-122"/>
              </a:rPr>
              <a:t>return</a:t>
            </a:r>
            <a:r>
              <a:rPr lang="en-US" altLang="zh-CN" sz="1800" b="0" dirty="0">
                <a:solidFill>
                  <a:srgbClr val="000000"/>
                </a:solidFill>
                <a:ea typeface="楷体_GB2312" pitchFamily="49" charset="-122"/>
              </a:rPr>
              <a:t> –1;               // </a:t>
            </a:r>
            <a:r>
              <a:rPr lang="zh-CN" altLang="en-US" sz="1800" b="0" dirty="0">
                <a:solidFill>
                  <a:srgbClr val="000000"/>
                </a:solidFill>
                <a:ea typeface="楷体_GB2312" pitchFamily="49" charset="-122"/>
              </a:rPr>
              <a:t>在</a:t>
            </a:r>
            <a:r>
              <a:rPr lang="en-US" altLang="zh-CN" sz="1800" b="0" dirty="0">
                <a:solidFill>
                  <a:srgbClr val="000000"/>
                </a:solidFill>
                <a:ea typeface="楷体_GB2312" pitchFamily="49" charset="-122"/>
              </a:rPr>
              <a:t>p</a:t>
            </a:r>
            <a:r>
              <a:rPr lang="zh-CN" altLang="en-US" sz="1800" b="0" dirty="0">
                <a:solidFill>
                  <a:srgbClr val="000000"/>
                </a:solidFill>
                <a:ea typeface="楷体_GB2312" pitchFamily="49" charset="-122"/>
              </a:rPr>
              <a:t>中找不到</a:t>
            </a:r>
            <a:r>
              <a:rPr lang="en-US" altLang="zh-CN" sz="1800" b="0" dirty="0">
                <a:solidFill>
                  <a:srgbClr val="000000"/>
                </a:solidFill>
                <a:ea typeface="楷体_GB2312" pitchFamily="49" charset="-122"/>
              </a:rPr>
              <a:t>pat</a:t>
            </a:r>
          </a:p>
          <a:p>
            <a:pPr marL="457200" lvl="0" indent="-457200" algn="just" eaLnBrk="1" hangingPunct="1">
              <a:lnSpc>
                <a:spcPct val="90000"/>
              </a:lnSpc>
              <a:spcBef>
                <a:spcPct val="0"/>
              </a:spcBef>
              <a:buClrTx/>
              <a:buSzPct val="100000"/>
              <a:buNone/>
            </a:pPr>
            <a:r>
              <a:rPr lang="en-US" altLang="zh-CN" sz="1800" b="0" dirty="0">
                <a:solidFill>
                  <a:srgbClr val="000000"/>
                </a:solidFill>
                <a:ea typeface="楷体_GB2312" pitchFamily="49" charset="-122"/>
              </a:rPr>
              <a:t>}</a:t>
            </a:r>
          </a:p>
        </p:txBody>
      </p:sp>
      <p:grpSp>
        <p:nvGrpSpPr>
          <p:cNvPr id="2" name="Group 4"/>
          <p:cNvGrpSpPr/>
          <p:nvPr/>
        </p:nvGrpSpPr>
        <p:grpSpPr>
          <a:xfrm>
            <a:off x="3446463" y="2528888"/>
            <a:ext cx="4419600" cy="685800"/>
            <a:chOff x="2016" y="2256"/>
            <a:chExt cx="2784" cy="432"/>
          </a:xfrm>
        </p:grpSpPr>
        <p:sp>
          <p:nvSpPr>
            <p:cNvPr id="59403" name="Rectangle 5"/>
            <p:cNvSpPr/>
            <p:nvPr/>
          </p:nvSpPr>
          <p:spPr>
            <a:xfrm>
              <a:off x="3456" y="2256"/>
              <a:ext cx="1344" cy="38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en-US" altLang="zh-CN" sz="2800" b="0" dirty="0">
                  <a:solidFill>
                    <a:srgbClr val="CC0000"/>
                  </a:solidFill>
                  <a:ea typeface="楷体_GB2312" pitchFamily="49" charset="-122"/>
                </a:rPr>
                <a:t>Why?</a:t>
              </a:r>
            </a:p>
          </p:txBody>
        </p:sp>
        <p:sp>
          <p:nvSpPr>
            <p:cNvPr id="59404" name="Line 6"/>
            <p:cNvSpPr/>
            <p:nvPr/>
          </p:nvSpPr>
          <p:spPr>
            <a:xfrm flipH="1">
              <a:off x="2016" y="2400"/>
              <a:ext cx="1488" cy="288"/>
            </a:xfrm>
            <a:prstGeom prst="line">
              <a:avLst/>
            </a:prstGeom>
            <a:ln w="28575" cap="flat" cmpd="sng">
              <a:solidFill>
                <a:srgbClr val="CC0000"/>
              </a:solidFill>
              <a:prstDash val="solid"/>
              <a:headEnd type="none" w="med" len="med"/>
              <a:tailEnd type="triangle" w="med" len="med"/>
            </a:ln>
          </p:spPr>
        </p:sp>
      </p:grpSp>
      <p:grpSp>
        <p:nvGrpSpPr>
          <p:cNvPr id="3" name="Group 7"/>
          <p:cNvGrpSpPr/>
          <p:nvPr/>
        </p:nvGrpSpPr>
        <p:grpSpPr>
          <a:xfrm>
            <a:off x="2727325" y="3519488"/>
            <a:ext cx="4419600" cy="685800"/>
            <a:chOff x="1680" y="3120"/>
            <a:chExt cx="2784" cy="432"/>
          </a:xfrm>
        </p:grpSpPr>
        <p:sp>
          <p:nvSpPr>
            <p:cNvPr id="59401" name="Rectangle 8"/>
            <p:cNvSpPr/>
            <p:nvPr/>
          </p:nvSpPr>
          <p:spPr>
            <a:xfrm>
              <a:off x="3120" y="3120"/>
              <a:ext cx="1344" cy="38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en-US" altLang="zh-CN" sz="2800" b="0" dirty="0">
                  <a:solidFill>
                    <a:srgbClr val="339966"/>
                  </a:solidFill>
                  <a:ea typeface="楷体_GB2312" pitchFamily="49" charset="-122"/>
                </a:rPr>
                <a:t>Why?</a:t>
              </a:r>
            </a:p>
          </p:txBody>
        </p:sp>
        <p:sp>
          <p:nvSpPr>
            <p:cNvPr id="59402" name="Line 9"/>
            <p:cNvSpPr/>
            <p:nvPr/>
          </p:nvSpPr>
          <p:spPr>
            <a:xfrm flipH="1">
              <a:off x="1680" y="3264"/>
              <a:ext cx="1488" cy="288"/>
            </a:xfrm>
            <a:prstGeom prst="line">
              <a:avLst/>
            </a:prstGeom>
            <a:ln w="28575" cap="flat" cmpd="sng">
              <a:solidFill>
                <a:srgbClr val="339966"/>
              </a:solidFill>
              <a:prstDash val="solid"/>
              <a:headEnd type="none" w="med" len="med"/>
              <a:tailEnd type="triangle" w="med" len="med"/>
            </a:ln>
          </p:spPr>
        </p:sp>
      </p:grpSp>
      <p:sp>
        <p:nvSpPr>
          <p:cNvPr id="240650" name="Rectangle 10"/>
          <p:cNvSpPr/>
          <p:nvPr/>
        </p:nvSpPr>
        <p:spPr>
          <a:xfrm>
            <a:off x="3657600" y="2971800"/>
            <a:ext cx="4191000" cy="515938"/>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dirty="0">
                <a:solidFill>
                  <a:srgbClr val="000000"/>
                </a:solidFill>
                <a:latin typeface="隶书" panose="02010509060101010101" pitchFamily="49" charset="-122"/>
                <a:ea typeface="隶书" panose="02010509060101010101" pitchFamily="49" charset="-122"/>
              </a:rPr>
              <a:t>算法分析：</a:t>
            </a:r>
          </a:p>
        </p:txBody>
      </p:sp>
      <p:sp>
        <p:nvSpPr>
          <p:cNvPr id="240651" name="Rectangle 11"/>
          <p:cNvSpPr/>
          <p:nvPr/>
        </p:nvSpPr>
        <p:spPr>
          <a:xfrm>
            <a:off x="4876800" y="3657600"/>
            <a:ext cx="4038600" cy="16002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dirty="0">
                <a:solidFill>
                  <a:srgbClr val="000000"/>
                </a:solidFill>
                <a:ea typeface="楷体_GB2312" pitchFamily="49" charset="-122"/>
              </a:rPr>
              <a:t>最坏情况：比较</a:t>
            </a:r>
            <a:r>
              <a:rPr lang="en-US" altLang="zh-CN" sz="2000" dirty="0">
                <a:solidFill>
                  <a:srgbClr val="000000"/>
                </a:solidFill>
                <a:ea typeface="楷体_GB2312" pitchFamily="49" charset="-122"/>
              </a:rPr>
              <a:t>m</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n</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1</a:t>
            </a:r>
            <a:r>
              <a:rPr lang="zh-CN" altLang="en-US" sz="2000" dirty="0">
                <a:solidFill>
                  <a:srgbClr val="000000"/>
                </a:solidFill>
                <a:ea typeface="楷体_GB2312" pitchFamily="49" charset="-122"/>
              </a:rPr>
              <a:t>趟，每趟比较在最后才出现不等，要做</a:t>
            </a:r>
            <a:r>
              <a:rPr lang="en-US" altLang="zh-CN" sz="2000" dirty="0">
                <a:solidFill>
                  <a:srgbClr val="000000"/>
                </a:solidFill>
                <a:ea typeface="楷体_GB2312" pitchFamily="49" charset="-122"/>
              </a:rPr>
              <a:t>n</a:t>
            </a:r>
            <a:r>
              <a:rPr lang="zh-CN" altLang="en-US" sz="2000" dirty="0">
                <a:solidFill>
                  <a:srgbClr val="000000"/>
                </a:solidFill>
                <a:ea typeface="楷体_GB2312" pitchFamily="49" charset="-122"/>
              </a:rPr>
              <a:t>次比较，总比较次数要达到</a:t>
            </a:r>
            <a:r>
              <a:rPr lang="en-US" altLang="zh-CN" sz="2000" dirty="0">
                <a:solidFill>
                  <a:srgbClr val="0000FF"/>
                </a:solidFill>
                <a:ea typeface="楷体_GB2312" pitchFamily="49" charset="-122"/>
              </a:rPr>
              <a:t>(m</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n</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1)</a:t>
            </a:r>
            <a:r>
              <a:rPr lang="en-US" altLang="zh-CN" sz="2000" dirty="0">
                <a:solidFill>
                  <a:srgbClr val="0000FF"/>
                </a:solidFill>
                <a:ea typeface="楷体_GB2312" pitchFamily="49" charset="-122"/>
                <a:sym typeface="Symbol" panose="05050102010706020507" pitchFamily="18" charset="2"/>
              </a:rPr>
              <a:t></a:t>
            </a:r>
            <a:r>
              <a:rPr lang="en-US" altLang="zh-CN" sz="2000" dirty="0">
                <a:solidFill>
                  <a:srgbClr val="0000FF"/>
                </a:solidFill>
                <a:ea typeface="楷体_GB2312" pitchFamily="49" charset="-122"/>
              </a:rPr>
              <a:t>n</a:t>
            </a:r>
            <a:r>
              <a:rPr lang="zh-CN" altLang="en-US" sz="2000" dirty="0">
                <a:solidFill>
                  <a:srgbClr val="000000"/>
                </a:solidFill>
                <a:ea typeface="楷体_GB2312" pitchFamily="49" charset="-122"/>
              </a:rPr>
              <a:t>。通常</a:t>
            </a:r>
            <a:r>
              <a:rPr lang="en-US" altLang="zh-CN" sz="2000" dirty="0">
                <a:solidFill>
                  <a:srgbClr val="000000"/>
                </a:solidFill>
                <a:ea typeface="楷体_GB2312" pitchFamily="49" charset="-122"/>
              </a:rPr>
              <a:t>n</a:t>
            </a:r>
            <a:r>
              <a:rPr lang="zh-CN" altLang="en-US" sz="2000" dirty="0">
                <a:solidFill>
                  <a:srgbClr val="000000"/>
                </a:solidFill>
                <a:ea typeface="楷体_GB2312" pitchFamily="49" charset="-122"/>
              </a:rPr>
              <a:t>会远远小于</a:t>
            </a:r>
            <a:r>
              <a:rPr lang="en-US" altLang="zh-CN" sz="2000" dirty="0">
                <a:solidFill>
                  <a:srgbClr val="000000"/>
                </a:solidFill>
                <a:ea typeface="楷体_GB2312" pitchFamily="49" charset="-122"/>
              </a:rPr>
              <a:t>m</a:t>
            </a:r>
            <a:r>
              <a:rPr lang="zh-CN" altLang="en-US" sz="2000" dirty="0">
                <a:solidFill>
                  <a:srgbClr val="000000"/>
                </a:solidFill>
                <a:ea typeface="楷体_GB2312" pitchFamily="49" charset="-122"/>
              </a:rPr>
              <a:t>，因此，算法的最坏情况下运行时间为</a:t>
            </a:r>
            <a:r>
              <a:rPr lang="en-US" altLang="zh-CN" sz="2000" dirty="0">
                <a:solidFill>
                  <a:srgbClr val="0000FF"/>
                </a:solidFill>
                <a:ea typeface="楷体_GB2312" pitchFamily="49" charset="-122"/>
              </a:rPr>
              <a:t>O(m*n)</a:t>
            </a:r>
            <a:r>
              <a:rPr lang="zh-CN" altLang="en-US" sz="2000" dirty="0">
                <a:solidFill>
                  <a:srgbClr val="000000"/>
                </a:solidFill>
                <a:ea typeface="楷体_GB2312" pitchFamily="49" charset="-122"/>
              </a:rPr>
              <a:t>。</a:t>
            </a:r>
          </a:p>
        </p:txBody>
      </p:sp>
      <p:sp>
        <p:nvSpPr>
          <p:cNvPr id="240652" name="Rectangle 12"/>
          <p:cNvSpPr/>
          <p:nvPr/>
        </p:nvSpPr>
        <p:spPr>
          <a:xfrm>
            <a:off x="6019800" y="5257800"/>
            <a:ext cx="2819400" cy="1295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spcBef>
                <a:spcPct val="0"/>
              </a:spcBef>
              <a:buClrTx/>
              <a:buSzPct val="100000"/>
              <a:buNone/>
            </a:pPr>
            <a:r>
              <a:rPr lang="en-US" altLang="zh-CN" sz="1800" dirty="0">
                <a:solidFill>
                  <a:srgbClr val="CC0000"/>
                </a:solidFill>
                <a:ea typeface="楷体_GB2312" pitchFamily="49" charset="-122"/>
              </a:rPr>
              <a:t>	So, </a:t>
            </a:r>
            <a:r>
              <a:rPr lang="zh-CN" altLang="en-US" sz="1800" dirty="0">
                <a:solidFill>
                  <a:srgbClr val="CC0000"/>
                </a:solidFill>
                <a:ea typeface="楷体_GB2312" pitchFamily="49" charset="-122"/>
              </a:rPr>
              <a:t>提出改进的模式匹配算法。</a:t>
            </a:r>
          </a:p>
          <a:p>
            <a:pPr marL="457200" lvl="0" indent="-457200" algn="just" eaLnBrk="1" hangingPunct="1">
              <a:lnSpc>
                <a:spcPct val="90000"/>
              </a:lnSpc>
              <a:spcBef>
                <a:spcPct val="0"/>
              </a:spcBef>
              <a:buClrTx/>
              <a:buSzPct val="100000"/>
              <a:buNone/>
            </a:pPr>
            <a:r>
              <a:rPr lang="zh-CN" altLang="en-US" sz="1800" dirty="0">
                <a:solidFill>
                  <a:srgbClr val="CC0000"/>
                </a:solidFill>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40650"/>
                                        </p:tgtEl>
                                        <p:attrNameLst>
                                          <p:attrName>style.visibility</p:attrName>
                                        </p:attrNameLst>
                                      </p:cBhvr>
                                      <p:to>
                                        <p:strVal val="visible"/>
                                      </p:to>
                                    </p:set>
                                    <p:animEffect transition="in" filter="blinds(horizontal)">
                                      <p:cBhvr>
                                        <p:cTn id="19" dur="500"/>
                                        <p:tgtEl>
                                          <p:spTgt spid="2406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0651"/>
                                        </p:tgtEl>
                                        <p:attrNameLst>
                                          <p:attrName>style.visibility</p:attrName>
                                        </p:attrNameLst>
                                      </p:cBhvr>
                                      <p:to>
                                        <p:strVal val="visible"/>
                                      </p:to>
                                    </p:set>
                                    <p:animEffect transition="in" filter="blinds(horizontal)">
                                      <p:cBhvr>
                                        <p:cTn id="24" dur="500"/>
                                        <p:tgtEl>
                                          <p:spTgt spid="24065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40652"/>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0" grpId="0"/>
      <p:bldP spid="240651" grpId="0"/>
      <p:bldP spid="2406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t"/>
          <a:lstStyle/>
          <a:p>
            <a:pPr eaLnBrk="1" hangingPunct="1"/>
            <a:r>
              <a:rPr lang="zh-CN" altLang="en-US" sz="2800" dirty="0">
                <a:latin typeface="隶书" panose="02010509060101010101" pitchFamily="49" charset="-122"/>
                <a:ea typeface="隶书" panose="02010509060101010101" pitchFamily="49" charset="-122"/>
                <a:cs typeface="+mj-cs"/>
              </a:rPr>
              <a:t>初步改进</a:t>
            </a:r>
          </a:p>
        </p:txBody>
      </p:sp>
      <p:sp>
        <p:nvSpPr>
          <p:cNvPr id="444420" name="Text Box 4"/>
          <p:cNvSpPr txBox="1"/>
          <p:nvPr/>
        </p:nvSpPr>
        <p:spPr>
          <a:xfrm>
            <a:off x="250825" y="950913"/>
            <a:ext cx="82296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292100" lvl="0" indent="-292100" eaLnBrk="1" hangingPunct="1">
              <a:spcBef>
                <a:spcPct val="0"/>
              </a:spcBef>
              <a:buClrTx/>
              <a:buSzPct val="100000"/>
              <a:buNone/>
            </a:pPr>
            <a:r>
              <a:rPr lang="en-US" altLang="zh-CN" sz="1800" dirty="0">
                <a:solidFill>
                  <a:srgbClr val="000000"/>
                </a:solidFill>
              </a:rPr>
              <a:t>【Method 2】Check the last character of </a:t>
            </a:r>
            <a:r>
              <a:rPr lang="en-US" altLang="zh-CN" sz="1800" dirty="0">
                <a:solidFill>
                  <a:srgbClr val="FF6600"/>
                </a:solidFill>
              </a:rPr>
              <a:t>pat</a:t>
            </a:r>
            <a:r>
              <a:rPr lang="en-US" altLang="zh-CN" sz="1800" dirty="0">
                <a:solidFill>
                  <a:srgbClr val="000000"/>
                </a:solidFill>
              </a:rPr>
              <a:t> first.  If it is matched, then compare from the beginning of </a:t>
            </a:r>
            <a:r>
              <a:rPr lang="en-US" altLang="zh-CN" sz="1800" dirty="0">
                <a:solidFill>
                  <a:srgbClr val="FF6600"/>
                </a:solidFill>
              </a:rPr>
              <a:t>pat</a:t>
            </a:r>
            <a:r>
              <a:rPr lang="en-US" altLang="zh-CN" sz="1800" dirty="0">
                <a:solidFill>
                  <a:srgbClr val="000000"/>
                </a:solidFill>
              </a:rPr>
              <a:t>.</a:t>
            </a:r>
          </a:p>
        </p:txBody>
      </p:sp>
      <p:sp>
        <p:nvSpPr>
          <p:cNvPr id="444422" name="Text Box 6"/>
          <p:cNvSpPr txBox="1"/>
          <p:nvPr/>
        </p:nvSpPr>
        <p:spPr>
          <a:xfrm>
            <a:off x="179388" y="3340100"/>
            <a:ext cx="792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000000"/>
                </a:solidFill>
                <a:ea typeface="MS Hei"/>
              </a:rPr>
              <a:t>〖</a:t>
            </a:r>
            <a:r>
              <a:rPr lang="en-US" altLang="zh-CN" sz="1800" dirty="0">
                <a:solidFill>
                  <a:srgbClr val="000000"/>
                </a:solidFill>
              </a:rPr>
              <a:t>Example</a:t>
            </a:r>
            <a:r>
              <a:rPr lang="en-US" altLang="zh-CN" sz="1800" dirty="0">
                <a:solidFill>
                  <a:srgbClr val="000000"/>
                </a:solidFill>
                <a:ea typeface="MS Hei"/>
              </a:rPr>
              <a:t>〗</a:t>
            </a:r>
            <a:r>
              <a:rPr lang="en-US" altLang="zh-CN" sz="1800" dirty="0">
                <a:solidFill>
                  <a:srgbClr val="000000"/>
                </a:solidFill>
              </a:rPr>
              <a:t>  Given </a:t>
            </a:r>
            <a:r>
              <a:rPr lang="en-US" altLang="zh-CN" sz="1800" dirty="0">
                <a:solidFill>
                  <a:srgbClr val="3B812F"/>
                </a:solidFill>
              </a:rPr>
              <a:t>string = ababbaabaa</a:t>
            </a:r>
            <a:r>
              <a:rPr lang="en-US" altLang="zh-CN" sz="1800" dirty="0">
                <a:solidFill>
                  <a:srgbClr val="000000"/>
                </a:solidFill>
              </a:rPr>
              <a:t>  and  </a:t>
            </a:r>
            <a:r>
              <a:rPr lang="en-US" altLang="zh-CN" sz="1800" dirty="0">
                <a:solidFill>
                  <a:srgbClr val="FF6600"/>
                </a:solidFill>
              </a:rPr>
              <a:t>pat = aab</a:t>
            </a:r>
            <a:endParaRPr lang="en-US" altLang="zh-CN" sz="1800" dirty="0">
              <a:solidFill>
                <a:srgbClr val="000000"/>
              </a:solidFill>
            </a:endParaRPr>
          </a:p>
        </p:txBody>
      </p:sp>
      <p:grpSp>
        <p:nvGrpSpPr>
          <p:cNvPr id="2" name="Group 7"/>
          <p:cNvGrpSpPr/>
          <p:nvPr/>
        </p:nvGrpSpPr>
        <p:grpSpPr>
          <a:xfrm>
            <a:off x="560388" y="3949700"/>
            <a:ext cx="7086600" cy="1752600"/>
            <a:chOff x="480" y="624"/>
            <a:chExt cx="4464" cy="1104"/>
          </a:xfrm>
        </p:grpSpPr>
        <p:grpSp>
          <p:nvGrpSpPr>
            <p:cNvPr id="60513" name="Group 8"/>
            <p:cNvGrpSpPr/>
            <p:nvPr/>
          </p:nvGrpSpPr>
          <p:grpSpPr>
            <a:xfrm>
              <a:off x="480" y="960"/>
              <a:ext cx="4464" cy="192"/>
              <a:chOff x="0" y="816"/>
              <a:chExt cx="4464" cy="192"/>
            </a:xfrm>
          </p:grpSpPr>
          <p:sp>
            <p:nvSpPr>
              <p:cNvPr id="60533" name="Rectangle 9"/>
              <p:cNvSpPr/>
              <p:nvPr/>
            </p:nvSpPr>
            <p:spPr>
              <a:xfrm>
                <a:off x="768"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a</a:t>
                </a:r>
                <a:endParaRPr lang="en-US" altLang="zh-CN" sz="1800" dirty="0">
                  <a:solidFill>
                    <a:srgbClr val="000000"/>
                  </a:solidFill>
                </a:endParaRPr>
              </a:p>
            </p:txBody>
          </p:sp>
          <p:sp>
            <p:nvSpPr>
              <p:cNvPr id="60534" name="Rectangle 10"/>
              <p:cNvSpPr/>
              <p:nvPr/>
            </p:nvSpPr>
            <p:spPr>
              <a:xfrm>
                <a:off x="1104"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b</a:t>
                </a:r>
                <a:endParaRPr lang="en-US" altLang="zh-CN" sz="1800" dirty="0">
                  <a:solidFill>
                    <a:srgbClr val="000000"/>
                  </a:solidFill>
                </a:endParaRPr>
              </a:p>
            </p:txBody>
          </p:sp>
          <p:sp>
            <p:nvSpPr>
              <p:cNvPr id="60535" name="Rectangle 11"/>
              <p:cNvSpPr/>
              <p:nvPr/>
            </p:nvSpPr>
            <p:spPr>
              <a:xfrm>
                <a:off x="1440"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a</a:t>
                </a:r>
                <a:endParaRPr lang="en-US" altLang="zh-CN" sz="1800" dirty="0">
                  <a:solidFill>
                    <a:srgbClr val="000000"/>
                  </a:solidFill>
                </a:endParaRPr>
              </a:p>
            </p:txBody>
          </p:sp>
          <p:sp>
            <p:nvSpPr>
              <p:cNvPr id="60536" name="Rectangle 12"/>
              <p:cNvSpPr/>
              <p:nvPr/>
            </p:nvSpPr>
            <p:spPr>
              <a:xfrm>
                <a:off x="1776"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b</a:t>
                </a:r>
                <a:endParaRPr lang="en-US" altLang="zh-CN" sz="1800" dirty="0">
                  <a:solidFill>
                    <a:srgbClr val="000000"/>
                  </a:solidFill>
                </a:endParaRPr>
              </a:p>
            </p:txBody>
          </p:sp>
          <p:sp>
            <p:nvSpPr>
              <p:cNvPr id="60537" name="Rectangle 13"/>
              <p:cNvSpPr/>
              <p:nvPr/>
            </p:nvSpPr>
            <p:spPr>
              <a:xfrm>
                <a:off x="2112"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b</a:t>
                </a:r>
                <a:endParaRPr lang="en-US" altLang="zh-CN" sz="1800" dirty="0">
                  <a:solidFill>
                    <a:srgbClr val="000000"/>
                  </a:solidFill>
                </a:endParaRPr>
              </a:p>
            </p:txBody>
          </p:sp>
          <p:sp>
            <p:nvSpPr>
              <p:cNvPr id="60538" name="Rectangle 14"/>
              <p:cNvSpPr/>
              <p:nvPr/>
            </p:nvSpPr>
            <p:spPr>
              <a:xfrm>
                <a:off x="2448"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a</a:t>
                </a:r>
                <a:endParaRPr lang="en-US" altLang="zh-CN" sz="1800" dirty="0">
                  <a:solidFill>
                    <a:srgbClr val="000000"/>
                  </a:solidFill>
                </a:endParaRPr>
              </a:p>
            </p:txBody>
          </p:sp>
          <p:sp>
            <p:nvSpPr>
              <p:cNvPr id="60539" name="Rectangle 15"/>
              <p:cNvSpPr/>
              <p:nvPr/>
            </p:nvSpPr>
            <p:spPr>
              <a:xfrm>
                <a:off x="2784"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a</a:t>
                </a:r>
                <a:endParaRPr lang="en-US" altLang="zh-CN" sz="1800" dirty="0">
                  <a:solidFill>
                    <a:srgbClr val="000000"/>
                  </a:solidFill>
                </a:endParaRPr>
              </a:p>
            </p:txBody>
          </p:sp>
          <p:sp>
            <p:nvSpPr>
              <p:cNvPr id="60540" name="Rectangle 16"/>
              <p:cNvSpPr/>
              <p:nvPr/>
            </p:nvSpPr>
            <p:spPr>
              <a:xfrm>
                <a:off x="3120"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b</a:t>
                </a:r>
                <a:endParaRPr lang="en-US" altLang="zh-CN" sz="1800" dirty="0">
                  <a:solidFill>
                    <a:srgbClr val="000000"/>
                  </a:solidFill>
                </a:endParaRPr>
              </a:p>
            </p:txBody>
          </p:sp>
          <p:sp>
            <p:nvSpPr>
              <p:cNvPr id="60541" name="Rectangle 17"/>
              <p:cNvSpPr/>
              <p:nvPr/>
            </p:nvSpPr>
            <p:spPr>
              <a:xfrm>
                <a:off x="3456"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a</a:t>
                </a:r>
                <a:endParaRPr lang="en-US" altLang="zh-CN" sz="1800" dirty="0">
                  <a:solidFill>
                    <a:srgbClr val="000000"/>
                  </a:solidFill>
                </a:endParaRPr>
              </a:p>
            </p:txBody>
          </p:sp>
          <p:sp>
            <p:nvSpPr>
              <p:cNvPr id="60542" name="Rectangle 18"/>
              <p:cNvSpPr/>
              <p:nvPr/>
            </p:nvSpPr>
            <p:spPr>
              <a:xfrm>
                <a:off x="3792"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996600"/>
                    </a:solidFill>
                  </a:rPr>
                  <a:t>a</a:t>
                </a:r>
                <a:endParaRPr lang="en-US" altLang="zh-CN" sz="1800" dirty="0">
                  <a:solidFill>
                    <a:srgbClr val="000000"/>
                  </a:solidFill>
                </a:endParaRPr>
              </a:p>
            </p:txBody>
          </p:sp>
          <p:sp>
            <p:nvSpPr>
              <p:cNvPr id="60543" name="Rectangle 19"/>
              <p:cNvSpPr/>
              <p:nvPr/>
            </p:nvSpPr>
            <p:spPr>
              <a:xfrm>
                <a:off x="4128" y="816"/>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3B812F"/>
                    </a:solidFill>
                  </a:rPr>
                  <a:t>\0</a:t>
                </a:r>
                <a:endParaRPr lang="en-US" altLang="zh-CN" sz="1800" dirty="0">
                  <a:solidFill>
                    <a:srgbClr val="3B812F"/>
                  </a:solidFill>
                </a:endParaRPr>
              </a:p>
            </p:txBody>
          </p:sp>
          <p:sp>
            <p:nvSpPr>
              <p:cNvPr id="60544" name="Rectangle 20"/>
              <p:cNvSpPr/>
              <p:nvPr/>
            </p:nvSpPr>
            <p:spPr>
              <a:xfrm>
                <a:off x="0" y="816"/>
                <a:ext cx="480"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3B812F"/>
                    </a:solidFill>
                  </a:rPr>
                  <a:t>string</a:t>
                </a:r>
                <a:endParaRPr lang="en-US" altLang="zh-CN" sz="1800" dirty="0">
                  <a:solidFill>
                    <a:srgbClr val="3B812F"/>
                  </a:solidFill>
                </a:endParaRPr>
              </a:p>
            </p:txBody>
          </p:sp>
          <p:sp>
            <p:nvSpPr>
              <p:cNvPr id="60545" name="Line 21"/>
              <p:cNvSpPr/>
              <p:nvPr/>
            </p:nvSpPr>
            <p:spPr>
              <a:xfrm>
                <a:off x="480" y="934"/>
                <a:ext cx="288" cy="0"/>
              </a:xfrm>
              <a:prstGeom prst="line">
                <a:avLst/>
              </a:prstGeom>
              <a:ln w="19050" cap="flat" cmpd="sng">
                <a:solidFill>
                  <a:schemeClr val="accent2"/>
                </a:solidFill>
                <a:prstDash val="solid"/>
                <a:headEnd type="none" w="med" len="med"/>
                <a:tailEnd type="arrow" w="sm" len="lg"/>
              </a:ln>
            </p:spPr>
          </p:sp>
        </p:grpSp>
        <p:grpSp>
          <p:nvGrpSpPr>
            <p:cNvPr id="60514" name="Group 22"/>
            <p:cNvGrpSpPr/>
            <p:nvPr/>
          </p:nvGrpSpPr>
          <p:grpSpPr>
            <a:xfrm>
              <a:off x="1200" y="624"/>
              <a:ext cx="432" cy="337"/>
              <a:chOff x="1200" y="624"/>
              <a:chExt cx="432" cy="337"/>
            </a:xfrm>
          </p:grpSpPr>
          <p:sp>
            <p:nvSpPr>
              <p:cNvPr id="60531" name="Rectangle 23"/>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start</a:t>
                </a:r>
              </a:p>
            </p:txBody>
          </p:sp>
          <p:sp>
            <p:nvSpPr>
              <p:cNvPr id="60532" name="Line 24"/>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515" name="Group 25"/>
            <p:cNvGrpSpPr/>
            <p:nvPr/>
          </p:nvGrpSpPr>
          <p:grpSpPr>
            <a:xfrm>
              <a:off x="4224" y="624"/>
              <a:ext cx="432" cy="337"/>
              <a:chOff x="1200" y="624"/>
              <a:chExt cx="432" cy="337"/>
            </a:xfrm>
          </p:grpSpPr>
          <p:sp>
            <p:nvSpPr>
              <p:cNvPr id="60529" name="Rectangle 26"/>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lasts</a:t>
                </a:r>
              </a:p>
            </p:txBody>
          </p:sp>
          <p:sp>
            <p:nvSpPr>
              <p:cNvPr id="60530" name="Line 27"/>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516" name="Group 28"/>
            <p:cNvGrpSpPr/>
            <p:nvPr/>
          </p:nvGrpSpPr>
          <p:grpSpPr>
            <a:xfrm>
              <a:off x="480" y="1536"/>
              <a:ext cx="2112" cy="192"/>
              <a:chOff x="528" y="1488"/>
              <a:chExt cx="2112" cy="192"/>
            </a:xfrm>
          </p:grpSpPr>
          <p:sp>
            <p:nvSpPr>
              <p:cNvPr id="60523" name="Rectangle 29"/>
              <p:cNvSpPr/>
              <p:nvPr/>
            </p:nvSpPr>
            <p:spPr>
              <a:xfrm>
                <a:off x="1296" y="1488"/>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FF6600"/>
                    </a:solidFill>
                  </a:rPr>
                  <a:t>a</a:t>
                </a:r>
                <a:endParaRPr lang="en-US" altLang="zh-CN" sz="1800" dirty="0">
                  <a:solidFill>
                    <a:srgbClr val="000000"/>
                  </a:solidFill>
                </a:endParaRPr>
              </a:p>
            </p:txBody>
          </p:sp>
          <p:sp>
            <p:nvSpPr>
              <p:cNvPr id="60524" name="Rectangle 30"/>
              <p:cNvSpPr/>
              <p:nvPr/>
            </p:nvSpPr>
            <p:spPr>
              <a:xfrm>
                <a:off x="1632" y="1488"/>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FF6600"/>
                    </a:solidFill>
                  </a:rPr>
                  <a:t>a</a:t>
                </a:r>
                <a:endParaRPr lang="en-US" altLang="zh-CN" sz="1800" dirty="0">
                  <a:solidFill>
                    <a:srgbClr val="000000"/>
                  </a:solidFill>
                </a:endParaRPr>
              </a:p>
            </p:txBody>
          </p:sp>
          <p:sp>
            <p:nvSpPr>
              <p:cNvPr id="60525" name="Rectangle 31"/>
              <p:cNvSpPr/>
              <p:nvPr/>
            </p:nvSpPr>
            <p:spPr>
              <a:xfrm>
                <a:off x="1968" y="1488"/>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FF6600"/>
                    </a:solidFill>
                  </a:rPr>
                  <a:t>b</a:t>
                </a:r>
                <a:endParaRPr lang="en-US" altLang="zh-CN" sz="1800" dirty="0">
                  <a:solidFill>
                    <a:srgbClr val="000000"/>
                  </a:solidFill>
                </a:endParaRPr>
              </a:p>
            </p:txBody>
          </p:sp>
          <p:sp>
            <p:nvSpPr>
              <p:cNvPr id="60526" name="Rectangle 32"/>
              <p:cNvSpPr/>
              <p:nvPr/>
            </p:nvSpPr>
            <p:spPr>
              <a:xfrm>
                <a:off x="2304" y="1488"/>
                <a:ext cx="336" cy="192"/>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FF6600"/>
                    </a:solidFill>
                  </a:rPr>
                  <a:t>\0</a:t>
                </a:r>
                <a:endParaRPr lang="en-US" altLang="zh-CN" sz="1800" dirty="0">
                  <a:solidFill>
                    <a:srgbClr val="000000"/>
                  </a:solidFill>
                </a:endParaRPr>
              </a:p>
            </p:txBody>
          </p:sp>
          <p:sp>
            <p:nvSpPr>
              <p:cNvPr id="60527" name="Rectangle 33"/>
              <p:cNvSpPr/>
              <p:nvPr/>
            </p:nvSpPr>
            <p:spPr>
              <a:xfrm>
                <a:off x="528" y="1488"/>
                <a:ext cx="480"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None/>
                </a:pPr>
                <a:r>
                  <a:rPr lang="en-US" altLang="zh-CN" sz="2000" dirty="0">
                    <a:solidFill>
                      <a:srgbClr val="FF6600"/>
                    </a:solidFill>
                  </a:rPr>
                  <a:t>pat</a:t>
                </a:r>
                <a:endParaRPr lang="en-US" altLang="zh-CN" sz="1800" dirty="0">
                  <a:solidFill>
                    <a:srgbClr val="FF6600"/>
                  </a:solidFill>
                </a:endParaRPr>
              </a:p>
            </p:txBody>
          </p:sp>
          <p:sp>
            <p:nvSpPr>
              <p:cNvPr id="60528" name="Line 34"/>
              <p:cNvSpPr/>
              <p:nvPr/>
            </p:nvSpPr>
            <p:spPr>
              <a:xfrm>
                <a:off x="1008" y="1606"/>
                <a:ext cx="288" cy="0"/>
              </a:xfrm>
              <a:prstGeom prst="line">
                <a:avLst/>
              </a:prstGeom>
              <a:ln w="19050" cap="flat" cmpd="sng">
                <a:solidFill>
                  <a:srgbClr val="FF6600"/>
                </a:solidFill>
                <a:prstDash val="solid"/>
                <a:headEnd type="none" w="med" len="med"/>
                <a:tailEnd type="arrow" w="sm" len="lg"/>
              </a:ln>
            </p:spPr>
          </p:sp>
        </p:grpSp>
        <p:grpSp>
          <p:nvGrpSpPr>
            <p:cNvPr id="60517" name="Group 35"/>
            <p:cNvGrpSpPr/>
            <p:nvPr/>
          </p:nvGrpSpPr>
          <p:grpSpPr>
            <a:xfrm>
              <a:off x="1920" y="1200"/>
              <a:ext cx="432" cy="337"/>
              <a:chOff x="1200" y="624"/>
              <a:chExt cx="432" cy="337"/>
            </a:xfrm>
          </p:grpSpPr>
          <p:sp>
            <p:nvSpPr>
              <p:cNvPr id="60521" name="Rectangle 36"/>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lastp</a:t>
                </a:r>
              </a:p>
            </p:txBody>
          </p:sp>
          <p:sp>
            <p:nvSpPr>
              <p:cNvPr id="60522" name="Line 37"/>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518" name="Group 38"/>
            <p:cNvGrpSpPr/>
            <p:nvPr/>
          </p:nvGrpSpPr>
          <p:grpSpPr>
            <a:xfrm>
              <a:off x="1872" y="624"/>
              <a:ext cx="432" cy="337"/>
              <a:chOff x="1200" y="624"/>
              <a:chExt cx="432" cy="337"/>
            </a:xfrm>
          </p:grpSpPr>
          <p:sp>
            <p:nvSpPr>
              <p:cNvPr id="60519" name="Rectangle 39"/>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endmatch</a:t>
                </a:r>
              </a:p>
            </p:txBody>
          </p:sp>
          <p:sp>
            <p:nvSpPr>
              <p:cNvPr id="60520" name="Line 40"/>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grpSp>
        <p:nvGrpSpPr>
          <p:cNvPr id="9" name="Group 41"/>
          <p:cNvGrpSpPr/>
          <p:nvPr/>
        </p:nvGrpSpPr>
        <p:grpSpPr>
          <a:xfrm flipV="1">
            <a:off x="1779588" y="5702300"/>
            <a:ext cx="685800" cy="534988"/>
            <a:chOff x="4464" y="1968"/>
            <a:chExt cx="432" cy="337"/>
          </a:xfrm>
        </p:grpSpPr>
        <p:sp>
          <p:nvSpPr>
            <p:cNvPr id="60511" name="Rectangle 42"/>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j</a:t>
              </a:r>
            </a:p>
          </p:txBody>
        </p:sp>
        <p:sp>
          <p:nvSpPr>
            <p:cNvPr id="60512" name="Line 43"/>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10" name="Group 44"/>
          <p:cNvGrpSpPr/>
          <p:nvPr/>
        </p:nvGrpSpPr>
        <p:grpSpPr>
          <a:xfrm>
            <a:off x="2922588" y="4483100"/>
            <a:ext cx="381000" cy="1219200"/>
            <a:chOff x="1968" y="960"/>
            <a:chExt cx="240" cy="768"/>
          </a:xfrm>
        </p:grpSpPr>
        <p:sp>
          <p:nvSpPr>
            <p:cNvPr id="60509" name="Oval 45"/>
            <p:cNvSpPr/>
            <p:nvPr/>
          </p:nvSpPr>
          <p:spPr>
            <a:xfrm>
              <a:off x="1968" y="960"/>
              <a:ext cx="240" cy="192"/>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60510" name="Oval 46"/>
            <p:cNvSpPr/>
            <p:nvPr/>
          </p:nvSpPr>
          <p:spPr>
            <a:xfrm>
              <a:off x="1968" y="1536"/>
              <a:ext cx="240" cy="192"/>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1" name="Group 47"/>
          <p:cNvGrpSpPr/>
          <p:nvPr/>
        </p:nvGrpSpPr>
        <p:grpSpPr>
          <a:xfrm>
            <a:off x="1703388" y="3949700"/>
            <a:ext cx="2286000" cy="534988"/>
            <a:chOff x="1200" y="624"/>
            <a:chExt cx="1440" cy="337"/>
          </a:xfrm>
        </p:grpSpPr>
        <p:sp>
          <p:nvSpPr>
            <p:cNvPr id="60502" name="Rectangle 48"/>
            <p:cNvSpPr/>
            <p:nvPr/>
          </p:nvSpPr>
          <p:spPr>
            <a:xfrm>
              <a:off x="1200" y="624"/>
              <a:ext cx="1296" cy="317"/>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60503" name="Group 49"/>
            <p:cNvGrpSpPr/>
            <p:nvPr/>
          </p:nvGrpSpPr>
          <p:grpSpPr>
            <a:xfrm>
              <a:off x="1536" y="624"/>
              <a:ext cx="432" cy="337"/>
              <a:chOff x="1200" y="624"/>
              <a:chExt cx="432" cy="337"/>
            </a:xfrm>
          </p:grpSpPr>
          <p:sp>
            <p:nvSpPr>
              <p:cNvPr id="60507" name="Rectangle 50"/>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start</a:t>
                </a:r>
              </a:p>
            </p:txBody>
          </p:sp>
          <p:sp>
            <p:nvSpPr>
              <p:cNvPr id="60508" name="Line 51"/>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504" name="Group 52"/>
            <p:cNvGrpSpPr/>
            <p:nvPr/>
          </p:nvGrpSpPr>
          <p:grpSpPr>
            <a:xfrm>
              <a:off x="2208" y="624"/>
              <a:ext cx="432" cy="337"/>
              <a:chOff x="1200" y="624"/>
              <a:chExt cx="432" cy="337"/>
            </a:xfrm>
          </p:grpSpPr>
          <p:sp>
            <p:nvSpPr>
              <p:cNvPr id="60505" name="Rectangle 53"/>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endmatch</a:t>
                </a:r>
              </a:p>
            </p:txBody>
          </p:sp>
          <p:sp>
            <p:nvSpPr>
              <p:cNvPr id="60506" name="Line 54"/>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sp>
        <p:nvSpPr>
          <p:cNvPr id="444471" name="Oval 55"/>
          <p:cNvSpPr/>
          <p:nvPr/>
        </p:nvSpPr>
        <p:spPr>
          <a:xfrm>
            <a:off x="3455988" y="44831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44472" name="Oval 56"/>
          <p:cNvSpPr/>
          <p:nvPr/>
        </p:nvSpPr>
        <p:spPr>
          <a:xfrm>
            <a:off x="2957513" y="53975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14" name="Group 57"/>
          <p:cNvGrpSpPr/>
          <p:nvPr/>
        </p:nvGrpSpPr>
        <p:grpSpPr>
          <a:xfrm flipV="1">
            <a:off x="2236788" y="4787900"/>
            <a:ext cx="685800" cy="534988"/>
            <a:chOff x="4464" y="1968"/>
            <a:chExt cx="432" cy="337"/>
          </a:xfrm>
        </p:grpSpPr>
        <p:sp>
          <p:nvSpPr>
            <p:cNvPr id="60500" name="Rectangle 58"/>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i</a:t>
              </a:r>
            </a:p>
          </p:txBody>
        </p:sp>
        <p:sp>
          <p:nvSpPr>
            <p:cNvPr id="60501" name="Line 59"/>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15" name="Group 60"/>
          <p:cNvGrpSpPr/>
          <p:nvPr/>
        </p:nvGrpSpPr>
        <p:grpSpPr>
          <a:xfrm>
            <a:off x="2236788" y="3949700"/>
            <a:ext cx="2286000" cy="534988"/>
            <a:chOff x="1200" y="624"/>
            <a:chExt cx="1440" cy="337"/>
          </a:xfrm>
        </p:grpSpPr>
        <p:sp>
          <p:nvSpPr>
            <p:cNvPr id="60493" name="Rectangle 61"/>
            <p:cNvSpPr/>
            <p:nvPr/>
          </p:nvSpPr>
          <p:spPr>
            <a:xfrm>
              <a:off x="1200" y="624"/>
              <a:ext cx="1296" cy="317"/>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60494" name="Group 62"/>
            <p:cNvGrpSpPr/>
            <p:nvPr/>
          </p:nvGrpSpPr>
          <p:grpSpPr>
            <a:xfrm>
              <a:off x="1536" y="624"/>
              <a:ext cx="432" cy="337"/>
              <a:chOff x="1200" y="624"/>
              <a:chExt cx="432" cy="337"/>
            </a:xfrm>
          </p:grpSpPr>
          <p:sp>
            <p:nvSpPr>
              <p:cNvPr id="60498" name="Rectangle 63"/>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start</a:t>
                </a:r>
              </a:p>
            </p:txBody>
          </p:sp>
          <p:sp>
            <p:nvSpPr>
              <p:cNvPr id="60499" name="Line 64"/>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495" name="Group 65"/>
            <p:cNvGrpSpPr/>
            <p:nvPr/>
          </p:nvGrpSpPr>
          <p:grpSpPr>
            <a:xfrm>
              <a:off x="2208" y="624"/>
              <a:ext cx="432" cy="337"/>
              <a:chOff x="1200" y="624"/>
              <a:chExt cx="432" cy="337"/>
            </a:xfrm>
          </p:grpSpPr>
          <p:sp>
            <p:nvSpPr>
              <p:cNvPr id="60496" name="Rectangle 66"/>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endmatch</a:t>
                </a:r>
              </a:p>
            </p:txBody>
          </p:sp>
          <p:sp>
            <p:nvSpPr>
              <p:cNvPr id="60497" name="Line 67"/>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sp>
        <p:nvSpPr>
          <p:cNvPr id="444484" name="Oval 68"/>
          <p:cNvSpPr/>
          <p:nvPr/>
        </p:nvSpPr>
        <p:spPr>
          <a:xfrm>
            <a:off x="3989388" y="44831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44485" name="Oval 69"/>
          <p:cNvSpPr/>
          <p:nvPr/>
        </p:nvSpPr>
        <p:spPr>
          <a:xfrm>
            <a:off x="2957513" y="53975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18" name="Group 70"/>
          <p:cNvGrpSpPr/>
          <p:nvPr/>
        </p:nvGrpSpPr>
        <p:grpSpPr>
          <a:xfrm flipV="1">
            <a:off x="4370388" y="4787900"/>
            <a:ext cx="685800" cy="534988"/>
            <a:chOff x="4464" y="1968"/>
            <a:chExt cx="432" cy="337"/>
          </a:xfrm>
        </p:grpSpPr>
        <p:sp>
          <p:nvSpPr>
            <p:cNvPr id="60491" name="Rectangle 71"/>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i</a:t>
              </a:r>
            </a:p>
          </p:txBody>
        </p:sp>
        <p:sp>
          <p:nvSpPr>
            <p:cNvPr id="60492" name="Line 72"/>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19" name="Group 73"/>
          <p:cNvGrpSpPr/>
          <p:nvPr/>
        </p:nvGrpSpPr>
        <p:grpSpPr>
          <a:xfrm>
            <a:off x="2236788" y="4787900"/>
            <a:ext cx="762000" cy="534988"/>
            <a:chOff x="3312" y="1680"/>
            <a:chExt cx="480" cy="337"/>
          </a:xfrm>
        </p:grpSpPr>
        <p:sp>
          <p:nvSpPr>
            <p:cNvPr id="60489" name="Rectangle 74"/>
            <p:cNvSpPr/>
            <p:nvPr/>
          </p:nvSpPr>
          <p:spPr>
            <a:xfrm>
              <a:off x="3312" y="1825"/>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i</a:t>
              </a:r>
            </a:p>
          </p:txBody>
        </p:sp>
        <p:sp>
          <p:nvSpPr>
            <p:cNvPr id="60490" name="Line 75"/>
            <p:cNvSpPr/>
            <p:nvPr/>
          </p:nvSpPr>
          <p:spPr>
            <a:xfrm flipV="1">
              <a:off x="3504" y="1680"/>
              <a:ext cx="288" cy="168"/>
            </a:xfrm>
            <a:prstGeom prst="line">
              <a:avLst/>
            </a:prstGeom>
            <a:ln w="19050" cap="flat" cmpd="sng">
              <a:solidFill>
                <a:schemeClr val="tx1"/>
              </a:solidFill>
              <a:prstDash val="solid"/>
              <a:headEnd type="none" w="med" len="med"/>
              <a:tailEnd type="arrow" w="sm" len="med"/>
            </a:ln>
          </p:spPr>
        </p:sp>
      </p:grpSp>
      <p:grpSp>
        <p:nvGrpSpPr>
          <p:cNvPr id="20" name="Group 76"/>
          <p:cNvGrpSpPr/>
          <p:nvPr/>
        </p:nvGrpSpPr>
        <p:grpSpPr>
          <a:xfrm flipV="1">
            <a:off x="1779588" y="5702300"/>
            <a:ext cx="685800" cy="534988"/>
            <a:chOff x="4464" y="1968"/>
            <a:chExt cx="432" cy="337"/>
          </a:xfrm>
        </p:grpSpPr>
        <p:sp>
          <p:nvSpPr>
            <p:cNvPr id="60487" name="Rectangle 77"/>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j</a:t>
              </a:r>
            </a:p>
          </p:txBody>
        </p:sp>
        <p:sp>
          <p:nvSpPr>
            <p:cNvPr id="60488" name="Line 78"/>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21" name="Group 79"/>
          <p:cNvGrpSpPr/>
          <p:nvPr/>
        </p:nvGrpSpPr>
        <p:grpSpPr>
          <a:xfrm flipV="1">
            <a:off x="3455988" y="4787900"/>
            <a:ext cx="685800" cy="534988"/>
            <a:chOff x="4464" y="1968"/>
            <a:chExt cx="432" cy="337"/>
          </a:xfrm>
        </p:grpSpPr>
        <p:sp>
          <p:nvSpPr>
            <p:cNvPr id="60485" name="Rectangle 80"/>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i</a:t>
              </a:r>
            </a:p>
          </p:txBody>
        </p:sp>
        <p:sp>
          <p:nvSpPr>
            <p:cNvPr id="60486" name="Line 81"/>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22" name="Group 82"/>
          <p:cNvGrpSpPr/>
          <p:nvPr/>
        </p:nvGrpSpPr>
        <p:grpSpPr>
          <a:xfrm flipV="1">
            <a:off x="2312988" y="5702300"/>
            <a:ext cx="685800" cy="534988"/>
            <a:chOff x="4464" y="1968"/>
            <a:chExt cx="432" cy="337"/>
          </a:xfrm>
        </p:grpSpPr>
        <p:sp>
          <p:nvSpPr>
            <p:cNvPr id="60483" name="Rectangle 83"/>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j</a:t>
              </a:r>
            </a:p>
          </p:txBody>
        </p:sp>
        <p:sp>
          <p:nvSpPr>
            <p:cNvPr id="60484" name="Line 84"/>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23" name="Group 85"/>
          <p:cNvGrpSpPr/>
          <p:nvPr/>
        </p:nvGrpSpPr>
        <p:grpSpPr>
          <a:xfrm>
            <a:off x="2770188" y="3949700"/>
            <a:ext cx="2286000" cy="534988"/>
            <a:chOff x="1200" y="624"/>
            <a:chExt cx="1440" cy="337"/>
          </a:xfrm>
        </p:grpSpPr>
        <p:sp>
          <p:nvSpPr>
            <p:cNvPr id="60476" name="Rectangle 86"/>
            <p:cNvSpPr/>
            <p:nvPr/>
          </p:nvSpPr>
          <p:spPr>
            <a:xfrm>
              <a:off x="1200" y="624"/>
              <a:ext cx="1296" cy="317"/>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60477" name="Group 87"/>
            <p:cNvGrpSpPr/>
            <p:nvPr/>
          </p:nvGrpSpPr>
          <p:grpSpPr>
            <a:xfrm>
              <a:off x="1536" y="624"/>
              <a:ext cx="432" cy="337"/>
              <a:chOff x="1200" y="624"/>
              <a:chExt cx="432" cy="337"/>
            </a:xfrm>
          </p:grpSpPr>
          <p:sp>
            <p:nvSpPr>
              <p:cNvPr id="60481" name="Rectangle 88"/>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start</a:t>
                </a:r>
              </a:p>
            </p:txBody>
          </p:sp>
          <p:sp>
            <p:nvSpPr>
              <p:cNvPr id="60482" name="Line 89"/>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478" name="Group 90"/>
            <p:cNvGrpSpPr/>
            <p:nvPr/>
          </p:nvGrpSpPr>
          <p:grpSpPr>
            <a:xfrm>
              <a:off x="2208" y="624"/>
              <a:ext cx="432" cy="337"/>
              <a:chOff x="1200" y="624"/>
              <a:chExt cx="432" cy="337"/>
            </a:xfrm>
          </p:grpSpPr>
          <p:sp>
            <p:nvSpPr>
              <p:cNvPr id="60479" name="Rectangle 91"/>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endmatch</a:t>
                </a:r>
              </a:p>
            </p:txBody>
          </p:sp>
          <p:sp>
            <p:nvSpPr>
              <p:cNvPr id="60480" name="Line 92"/>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sp>
        <p:nvSpPr>
          <p:cNvPr id="444509" name="Oval 93"/>
          <p:cNvSpPr/>
          <p:nvPr/>
        </p:nvSpPr>
        <p:spPr>
          <a:xfrm>
            <a:off x="4522788" y="44831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44510" name="Oval 94"/>
          <p:cNvSpPr/>
          <p:nvPr/>
        </p:nvSpPr>
        <p:spPr>
          <a:xfrm>
            <a:off x="2957513" y="53975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26" name="Group 95"/>
          <p:cNvGrpSpPr/>
          <p:nvPr/>
        </p:nvGrpSpPr>
        <p:grpSpPr>
          <a:xfrm>
            <a:off x="3303588" y="3949700"/>
            <a:ext cx="2286000" cy="534988"/>
            <a:chOff x="1200" y="624"/>
            <a:chExt cx="1440" cy="337"/>
          </a:xfrm>
        </p:grpSpPr>
        <p:sp>
          <p:nvSpPr>
            <p:cNvPr id="60469" name="Rectangle 96"/>
            <p:cNvSpPr/>
            <p:nvPr/>
          </p:nvSpPr>
          <p:spPr>
            <a:xfrm>
              <a:off x="1200" y="624"/>
              <a:ext cx="1296" cy="317"/>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60470" name="Group 97"/>
            <p:cNvGrpSpPr/>
            <p:nvPr/>
          </p:nvGrpSpPr>
          <p:grpSpPr>
            <a:xfrm>
              <a:off x="1536" y="624"/>
              <a:ext cx="432" cy="337"/>
              <a:chOff x="1200" y="624"/>
              <a:chExt cx="432" cy="337"/>
            </a:xfrm>
          </p:grpSpPr>
          <p:sp>
            <p:nvSpPr>
              <p:cNvPr id="60474" name="Rectangle 98"/>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start</a:t>
                </a:r>
              </a:p>
            </p:txBody>
          </p:sp>
          <p:sp>
            <p:nvSpPr>
              <p:cNvPr id="60475" name="Line 99"/>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471" name="Group 100"/>
            <p:cNvGrpSpPr/>
            <p:nvPr/>
          </p:nvGrpSpPr>
          <p:grpSpPr>
            <a:xfrm>
              <a:off x="2208" y="624"/>
              <a:ext cx="432" cy="337"/>
              <a:chOff x="1200" y="624"/>
              <a:chExt cx="432" cy="337"/>
            </a:xfrm>
          </p:grpSpPr>
          <p:sp>
            <p:nvSpPr>
              <p:cNvPr id="60472" name="Rectangle 101"/>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endmatch</a:t>
                </a:r>
              </a:p>
            </p:txBody>
          </p:sp>
          <p:sp>
            <p:nvSpPr>
              <p:cNvPr id="60473" name="Line 102"/>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sp>
        <p:nvSpPr>
          <p:cNvPr id="444519" name="Oval 103"/>
          <p:cNvSpPr/>
          <p:nvPr/>
        </p:nvSpPr>
        <p:spPr>
          <a:xfrm>
            <a:off x="5132388" y="44831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44520" name="Oval 104"/>
          <p:cNvSpPr/>
          <p:nvPr/>
        </p:nvSpPr>
        <p:spPr>
          <a:xfrm>
            <a:off x="2957513" y="53975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29" name="Group 105"/>
          <p:cNvGrpSpPr/>
          <p:nvPr/>
        </p:nvGrpSpPr>
        <p:grpSpPr>
          <a:xfrm>
            <a:off x="3836988" y="3949700"/>
            <a:ext cx="2286000" cy="534988"/>
            <a:chOff x="1200" y="624"/>
            <a:chExt cx="1440" cy="337"/>
          </a:xfrm>
        </p:grpSpPr>
        <p:sp>
          <p:nvSpPr>
            <p:cNvPr id="60462" name="Rectangle 106"/>
            <p:cNvSpPr/>
            <p:nvPr/>
          </p:nvSpPr>
          <p:spPr>
            <a:xfrm>
              <a:off x="1200" y="624"/>
              <a:ext cx="1296" cy="317"/>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60463" name="Group 107"/>
            <p:cNvGrpSpPr/>
            <p:nvPr/>
          </p:nvGrpSpPr>
          <p:grpSpPr>
            <a:xfrm>
              <a:off x="1536" y="624"/>
              <a:ext cx="432" cy="337"/>
              <a:chOff x="1200" y="624"/>
              <a:chExt cx="432" cy="337"/>
            </a:xfrm>
          </p:grpSpPr>
          <p:sp>
            <p:nvSpPr>
              <p:cNvPr id="60467" name="Rectangle 108"/>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start</a:t>
                </a:r>
              </a:p>
            </p:txBody>
          </p:sp>
          <p:sp>
            <p:nvSpPr>
              <p:cNvPr id="60468" name="Line 109"/>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nvGrpSpPr>
            <p:cNvPr id="60464" name="Group 110"/>
            <p:cNvGrpSpPr/>
            <p:nvPr/>
          </p:nvGrpSpPr>
          <p:grpSpPr>
            <a:xfrm>
              <a:off x="2208" y="624"/>
              <a:ext cx="432" cy="337"/>
              <a:chOff x="1200" y="624"/>
              <a:chExt cx="432" cy="337"/>
            </a:xfrm>
          </p:grpSpPr>
          <p:sp>
            <p:nvSpPr>
              <p:cNvPr id="60465" name="Rectangle 111"/>
              <p:cNvSpPr/>
              <p:nvPr/>
            </p:nvSpPr>
            <p:spPr>
              <a:xfrm>
                <a:off x="1200" y="624"/>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endmatch</a:t>
                </a:r>
              </a:p>
            </p:txBody>
          </p:sp>
          <p:sp>
            <p:nvSpPr>
              <p:cNvPr id="60466" name="Line 112"/>
              <p:cNvSpPr/>
              <p:nvPr/>
            </p:nvSpPr>
            <p:spPr>
              <a:xfrm>
                <a:off x="1392" y="793"/>
                <a:ext cx="0" cy="168"/>
              </a:xfrm>
              <a:prstGeom prst="line">
                <a:avLst/>
              </a:prstGeom>
              <a:ln w="19050" cap="flat" cmpd="sng">
                <a:solidFill>
                  <a:schemeClr val="tx1"/>
                </a:solidFill>
                <a:prstDash val="solid"/>
                <a:headEnd type="none" w="med" len="med"/>
                <a:tailEnd type="arrow" w="sm" len="med"/>
              </a:ln>
            </p:spPr>
          </p:sp>
        </p:grpSp>
      </p:grpSp>
      <p:sp>
        <p:nvSpPr>
          <p:cNvPr id="444529" name="Oval 113"/>
          <p:cNvSpPr/>
          <p:nvPr/>
        </p:nvSpPr>
        <p:spPr>
          <a:xfrm>
            <a:off x="5589588" y="44831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44530" name="Oval 114"/>
          <p:cNvSpPr/>
          <p:nvPr/>
        </p:nvSpPr>
        <p:spPr>
          <a:xfrm>
            <a:off x="2957513" y="5397500"/>
            <a:ext cx="304800" cy="304800"/>
          </a:xfrm>
          <a:prstGeom prst="ellipse">
            <a:avLst/>
          </a:prstGeom>
          <a:noFill/>
          <a:ln w="25400"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33870" name="Group 115"/>
          <p:cNvGrpSpPr/>
          <p:nvPr/>
        </p:nvGrpSpPr>
        <p:grpSpPr>
          <a:xfrm flipV="1">
            <a:off x="1703388" y="5702300"/>
            <a:ext cx="685800" cy="534988"/>
            <a:chOff x="4464" y="1968"/>
            <a:chExt cx="432" cy="337"/>
          </a:xfrm>
        </p:grpSpPr>
        <p:sp>
          <p:nvSpPr>
            <p:cNvPr id="60460" name="Rectangle 116"/>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j</a:t>
              </a:r>
            </a:p>
          </p:txBody>
        </p:sp>
        <p:sp>
          <p:nvSpPr>
            <p:cNvPr id="60461" name="Line 117"/>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33871" name="Group 118"/>
          <p:cNvGrpSpPr/>
          <p:nvPr/>
        </p:nvGrpSpPr>
        <p:grpSpPr>
          <a:xfrm flipV="1">
            <a:off x="4979988" y="4787900"/>
            <a:ext cx="685800" cy="534988"/>
            <a:chOff x="4464" y="1968"/>
            <a:chExt cx="432" cy="337"/>
          </a:xfrm>
        </p:grpSpPr>
        <p:sp>
          <p:nvSpPr>
            <p:cNvPr id="60458" name="Rectangle 119"/>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i</a:t>
              </a:r>
            </a:p>
          </p:txBody>
        </p:sp>
        <p:sp>
          <p:nvSpPr>
            <p:cNvPr id="60459" name="Line 120"/>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33879" name="Group 121"/>
          <p:cNvGrpSpPr/>
          <p:nvPr/>
        </p:nvGrpSpPr>
        <p:grpSpPr>
          <a:xfrm flipV="1">
            <a:off x="2236788" y="5702300"/>
            <a:ext cx="685800" cy="534988"/>
            <a:chOff x="4464" y="1968"/>
            <a:chExt cx="432" cy="337"/>
          </a:xfrm>
        </p:grpSpPr>
        <p:sp>
          <p:nvSpPr>
            <p:cNvPr id="60456" name="Rectangle 122"/>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j</a:t>
              </a:r>
            </a:p>
          </p:txBody>
        </p:sp>
        <p:sp>
          <p:nvSpPr>
            <p:cNvPr id="60457" name="Line 123"/>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33880" name="Group 124"/>
          <p:cNvGrpSpPr/>
          <p:nvPr/>
        </p:nvGrpSpPr>
        <p:grpSpPr>
          <a:xfrm flipV="1">
            <a:off x="5437188" y="4787900"/>
            <a:ext cx="685800" cy="534988"/>
            <a:chOff x="4464" y="1968"/>
            <a:chExt cx="432" cy="337"/>
          </a:xfrm>
        </p:grpSpPr>
        <p:sp>
          <p:nvSpPr>
            <p:cNvPr id="60454" name="Rectangle 125"/>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i</a:t>
              </a:r>
            </a:p>
          </p:txBody>
        </p:sp>
        <p:sp>
          <p:nvSpPr>
            <p:cNvPr id="60455" name="Line 126"/>
            <p:cNvSpPr/>
            <p:nvPr/>
          </p:nvSpPr>
          <p:spPr>
            <a:xfrm>
              <a:off x="4656" y="2137"/>
              <a:ext cx="0" cy="168"/>
            </a:xfrm>
            <a:prstGeom prst="line">
              <a:avLst/>
            </a:prstGeom>
            <a:ln w="19050" cap="flat" cmpd="sng">
              <a:solidFill>
                <a:schemeClr val="tx1"/>
              </a:solidFill>
              <a:prstDash val="solid"/>
              <a:headEnd type="none" w="med" len="med"/>
              <a:tailEnd type="arrow" w="sm" len="med"/>
            </a:ln>
          </p:spPr>
        </p:sp>
      </p:grpSp>
      <p:grpSp>
        <p:nvGrpSpPr>
          <p:cNvPr id="444544" name="Group 127"/>
          <p:cNvGrpSpPr/>
          <p:nvPr/>
        </p:nvGrpSpPr>
        <p:grpSpPr>
          <a:xfrm flipV="1">
            <a:off x="2770188" y="5702300"/>
            <a:ext cx="685800" cy="534988"/>
            <a:chOff x="4464" y="1968"/>
            <a:chExt cx="432" cy="337"/>
          </a:xfrm>
        </p:grpSpPr>
        <p:sp>
          <p:nvSpPr>
            <p:cNvPr id="60452" name="Rectangle 128"/>
            <p:cNvSpPr/>
            <p:nvPr/>
          </p:nvSpPr>
          <p:spPr>
            <a:xfrm flipV="1">
              <a:off x="4464" y="1968"/>
              <a:ext cx="432"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j</a:t>
              </a:r>
            </a:p>
          </p:txBody>
        </p:sp>
        <p:sp>
          <p:nvSpPr>
            <p:cNvPr id="60453" name="Line 129"/>
            <p:cNvSpPr/>
            <p:nvPr/>
          </p:nvSpPr>
          <p:spPr>
            <a:xfrm>
              <a:off x="4656" y="2137"/>
              <a:ext cx="0" cy="168"/>
            </a:xfrm>
            <a:prstGeom prst="line">
              <a:avLst/>
            </a:prstGeom>
            <a:ln w="19050" cap="flat" cmpd="sng">
              <a:solidFill>
                <a:schemeClr val="tx1"/>
              </a:solidFill>
              <a:prstDash val="solid"/>
              <a:headEnd type="none" w="med" len="med"/>
              <a:tailEnd type="arrow" w="sm" len="med"/>
            </a:ln>
          </p:spPr>
        </p:sp>
      </p:grpSp>
      <p:sp>
        <p:nvSpPr>
          <p:cNvPr id="444546" name="Oval 130"/>
          <p:cNvSpPr/>
          <p:nvPr/>
        </p:nvSpPr>
        <p:spPr>
          <a:xfrm>
            <a:off x="4294188" y="3949700"/>
            <a:ext cx="838200" cy="381000"/>
          </a:xfrm>
          <a:prstGeom prst="ellipse">
            <a:avLst/>
          </a:prstGeom>
          <a:noFill/>
          <a:ln w="25400" cap="flat" cmpd="sng">
            <a:solidFill>
              <a:srgbClr val="FF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30" name="Text Box 45"/>
          <p:cNvSpPr txBox="1"/>
          <p:nvPr/>
        </p:nvSpPr>
        <p:spPr>
          <a:xfrm>
            <a:off x="323850" y="1916113"/>
            <a:ext cx="8424863" cy="11699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800" dirty="0">
                <a:solidFill>
                  <a:srgbClr val="FF3300"/>
                </a:solidFill>
                <a:latin typeface="华文仿宋" panose="02010600040101010101" pitchFamily="2" charset="-122"/>
                <a:ea typeface="华文仿宋" panose="02010600040101010101" pitchFamily="2" charset="-122"/>
              </a:rPr>
              <a:t>思考</a:t>
            </a:r>
            <a:r>
              <a:rPr lang="en-US" altLang="zh-CN" sz="2800" dirty="0">
                <a:solidFill>
                  <a:srgbClr val="FF3300"/>
                </a:solidFill>
                <a:latin typeface="华文仿宋" panose="02010600040101010101" pitchFamily="2" charset="-122"/>
                <a:ea typeface="华文仿宋" panose="02010600040101010101" pitchFamily="2" charset="-122"/>
              </a:rPr>
              <a:t>1:   </a:t>
            </a:r>
            <a:r>
              <a:rPr lang="zh-CN" altLang="en-US" sz="2800" dirty="0">
                <a:solidFill>
                  <a:srgbClr val="FF3300"/>
                </a:solidFill>
                <a:latin typeface="华文仿宋" panose="02010600040101010101" pitchFamily="2" charset="-122"/>
                <a:ea typeface="华文仿宋" panose="02010600040101010101" pitchFamily="2" charset="-122"/>
              </a:rPr>
              <a:t>效率</a:t>
            </a:r>
            <a:r>
              <a:rPr lang="en-US" altLang="zh-CN" sz="2800" dirty="0">
                <a:solidFill>
                  <a:srgbClr val="FF3300"/>
                </a:solidFill>
                <a:latin typeface="华文仿宋" panose="02010600040101010101" pitchFamily="2" charset="-122"/>
                <a:ea typeface="华文仿宋" panose="02010600040101010101" pitchFamily="2" charset="-122"/>
              </a:rPr>
              <a:t>?</a:t>
            </a:r>
            <a:r>
              <a:rPr lang="zh-CN" altLang="en-US" sz="2800" dirty="0">
                <a:solidFill>
                  <a:srgbClr val="FF3300"/>
                </a:solidFill>
                <a:latin typeface="华文仿宋" panose="02010600040101010101" pitchFamily="2" charset="-122"/>
                <a:ea typeface="华文仿宋" panose="02010600040101010101" pitchFamily="2" charset="-122"/>
              </a:rPr>
              <a:t>比较次数</a:t>
            </a:r>
            <a:r>
              <a:rPr lang="en-US" altLang="zh-CN" sz="2800" dirty="0">
                <a:solidFill>
                  <a:srgbClr val="FF3300"/>
                </a:solidFill>
                <a:latin typeface="华文仿宋" panose="02010600040101010101" pitchFamily="2" charset="-122"/>
                <a:ea typeface="华文仿宋" panose="02010600040101010101" pitchFamily="2" charset="-122"/>
              </a:rPr>
              <a:t>?	</a:t>
            </a:r>
            <a:r>
              <a:rPr lang="zh-CN" altLang="en-US" sz="2800" dirty="0">
                <a:solidFill>
                  <a:srgbClr val="FF3300"/>
                </a:solidFill>
                <a:latin typeface="华文仿宋" panose="02010600040101010101" pitchFamily="2" charset="-122"/>
                <a:ea typeface="华文仿宋" panose="02010600040101010101" pitchFamily="2" charset="-122"/>
              </a:rPr>
              <a:t>两种算法的效率</a:t>
            </a:r>
            <a:r>
              <a:rPr lang="en-US" altLang="zh-CN" sz="2800" dirty="0">
                <a:solidFill>
                  <a:srgbClr val="FF3300"/>
                </a:solidFill>
                <a:latin typeface="华文仿宋" panose="02010600040101010101" pitchFamily="2" charset="-122"/>
                <a:ea typeface="华文仿宋" panose="02010600040101010101" pitchFamily="2" charset="-122"/>
              </a:rPr>
              <a:t>?</a:t>
            </a:r>
          </a:p>
          <a:p>
            <a:pPr marL="0" lvl="0" indent="0" eaLnBrk="1" hangingPunct="1">
              <a:spcBef>
                <a:spcPct val="50000"/>
              </a:spcBef>
              <a:buClrTx/>
              <a:buSzPct val="100000"/>
              <a:buNone/>
            </a:pPr>
            <a:r>
              <a:rPr lang="zh-CN" altLang="en-US" sz="2800" dirty="0">
                <a:solidFill>
                  <a:srgbClr val="FF3399"/>
                </a:solidFill>
                <a:latin typeface="华文仿宋" panose="02010600040101010101" pitchFamily="2" charset="-122"/>
                <a:ea typeface="华文仿宋" panose="02010600040101010101" pitchFamily="2" charset="-122"/>
              </a:rPr>
              <a:t>思考</a:t>
            </a:r>
            <a:r>
              <a:rPr lang="en-US" altLang="zh-CN" sz="2800" dirty="0">
                <a:solidFill>
                  <a:srgbClr val="FF3399"/>
                </a:solidFill>
                <a:latin typeface="华文仿宋" panose="02010600040101010101" pitchFamily="2" charset="-122"/>
                <a:ea typeface="华文仿宋" panose="02010600040101010101" pitchFamily="2" charset="-122"/>
              </a:rPr>
              <a:t>2</a:t>
            </a:r>
            <a:r>
              <a:rPr lang="zh-CN" altLang="en-US" sz="2800" dirty="0">
                <a:solidFill>
                  <a:srgbClr val="FF3399"/>
                </a:solidFill>
                <a:latin typeface="华文仿宋" panose="02010600040101010101" pitchFamily="2" charset="-122"/>
                <a:ea typeface="华文仿宋" panose="02010600040101010101" pitchFamily="2" charset="-122"/>
              </a:rPr>
              <a:t>：这种算法的改进效率对数据的依赖关系</a:t>
            </a:r>
            <a:r>
              <a:rPr lang="en-US" altLang="zh-CN" sz="2800" dirty="0">
                <a:solidFill>
                  <a:srgbClr val="FF3399"/>
                </a:solidFill>
                <a:latin typeface="华文仿宋" panose="02010600040101010101" pitchFamily="2" charset="-122"/>
                <a:ea typeface="华文仿宋" panose="02010600040101010101" pitchFamily="2" charset="-122"/>
              </a:rPr>
              <a:t>?</a:t>
            </a:r>
            <a:endParaRPr lang="en-US" altLang="zh-CN" sz="2800" dirty="0">
              <a:solidFill>
                <a:srgbClr val="FF33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strips(downLeft)">
                                      <p:cBhvr>
                                        <p:cTn id="7" dur="500"/>
                                        <p:tgtEl>
                                          <p:spTgt spid="444420"/>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4422"/>
                                        </p:tgtEl>
                                        <p:attrNameLst>
                                          <p:attrName>style.visibility</p:attrName>
                                        </p:attrNameLst>
                                      </p:cBhvr>
                                      <p:to>
                                        <p:strVal val="visible"/>
                                      </p:to>
                                    </p:set>
                                    <p:animEffect transition="in" filter="wipe(left)">
                                      <p:cBhvr>
                                        <p:cTn id="11" dur="500"/>
                                        <p:tgtEl>
                                          <p:spTgt spid="444422"/>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subTnLst>
                                    <p:audio>
                                      <p:cMediaNode>
                                        <p:cTn display="0" masterRel="sameClick">
                                          <p:stCondLst>
                                            <p:cond evt="begin" delay="0">
                                              <p:tn val="14"/>
                                            </p:cond>
                                          </p:stCondLst>
                                          <p:endCondLst>
                                            <p:cond evt="onStopAudio" delay="0">
                                              <p:tgtEl>
                                                <p:sldTgt/>
                                              </p:tgtEl>
                                            </p:cond>
                                          </p:endCondLst>
                                        </p:cTn>
                                        <p:tgtEl>
                                          <p:sndTgt r:embed="rId4" name="CASHREG.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5" name="DING.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44471"/>
                                        </p:tgtEl>
                                        <p:attrNameLst>
                                          <p:attrName>style.visibility</p:attrName>
                                        </p:attrNameLst>
                                      </p:cBhvr>
                                      <p:to>
                                        <p:strVal val="visible"/>
                                      </p:to>
                                    </p:set>
                                  </p:childTnLst>
                                  <p:subTnLst>
                                    <p:set>
                                      <p:cBhvr override="childStyle">
                                        <p:cTn dur="1" fill="hold" display="0" masterRel="nextClick" afterEffect="1"/>
                                        <p:tgtEl>
                                          <p:spTgt spid="444471"/>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5" name="DING.WAV"/>
                                        </p:tgtEl>
                                      </p:cMediaNode>
                                    </p:audio>
                                  </p:sub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444472"/>
                                        </p:tgtEl>
                                        <p:attrNameLst>
                                          <p:attrName>style.visibility</p:attrName>
                                        </p:attrNameLst>
                                      </p:cBhvr>
                                      <p:to>
                                        <p:strVal val="visible"/>
                                      </p:to>
                                    </p:set>
                                  </p:childTnLst>
                                  <p:subTnLst>
                                    <p:set>
                                      <p:cBhvr override="childStyle">
                                        <p:cTn dur="1" fill="hold" display="0" masterRel="nextClick" afterEffect="1"/>
                                        <p:tgtEl>
                                          <p:spTgt spid="44447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subTnLs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4484"/>
                                        </p:tgtEl>
                                        <p:attrNameLst>
                                          <p:attrName>style.visibility</p:attrName>
                                        </p:attrNameLst>
                                      </p:cBhvr>
                                      <p:to>
                                        <p:strVal val="visible"/>
                                      </p:to>
                                    </p:set>
                                  </p:childTnLst>
                                  <p:subTnLst>
                                    <p:set>
                                      <p:cBhvr override="childStyle">
                                        <p:cTn dur="1" fill="hold" display="0" masterRel="nextClick" afterEffect="1"/>
                                        <p:tgtEl>
                                          <p:spTgt spid="444484"/>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5" name="DING.WAV"/>
                                        </p:tgtEl>
                                      </p:cMediaNode>
                                    </p:audio>
                                  </p:sub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444485"/>
                                        </p:tgtEl>
                                        <p:attrNameLst>
                                          <p:attrName>style.visibility</p:attrName>
                                        </p:attrNameLst>
                                      </p:cBhvr>
                                      <p:to>
                                        <p:strVal val="visible"/>
                                      </p:to>
                                    </p:set>
                                  </p:childTnLst>
                                  <p:subTnLst>
                                    <p:set>
                                      <p:cBhvr override="childStyle">
                                        <p:cTn dur="1" fill="hold" display="0" masterRel="nextClick" afterEffect="1"/>
                                        <p:tgtEl>
                                          <p:spTgt spid="444485"/>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strips(downLeft)">
                                      <p:cBhvr>
                                        <p:cTn id="58"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3" name="TYPE.WAV"/>
                                        </p:tgtEl>
                                      </p:cMediaNode>
                                    </p:audio>
                                  </p:sub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3" name="TYPE.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subTnLst>
                                    <p:audio>
                                      <p:cMediaNode>
                                        <p:cTn display="0" masterRel="sameClick">
                                          <p:stCondLst>
                                            <p:cond evt="begin" delay="0">
                                              <p:tn val="74"/>
                                            </p:cond>
                                          </p:stCondLst>
                                          <p:endCondLst>
                                            <p:cond evt="onStopAudio" delay="0">
                                              <p:tgtEl>
                                                <p:sldTgt/>
                                              </p:tgtEl>
                                            </p:cond>
                                          </p:endCondLst>
                                        </p:cTn>
                                        <p:tgtEl>
                                          <p:sndTgt r:embed="rId3" name="TYPE.WAV"/>
                                        </p:tgtEl>
                                      </p:cMediaNode>
                                    </p:audio>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444509"/>
                                        </p:tgtEl>
                                        <p:attrNameLst>
                                          <p:attrName>style.visibility</p:attrName>
                                        </p:attrNameLst>
                                      </p:cBhvr>
                                      <p:to>
                                        <p:strVal val="visible"/>
                                      </p:to>
                                    </p:set>
                                  </p:childTnLst>
                                  <p:subTnLst>
                                    <p:set>
                                      <p:cBhvr override="childStyle">
                                        <p:cTn dur="1" fill="hold" display="0" masterRel="nextClick" afterEffect="1"/>
                                        <p:tgtEl>
                                          <p:spTgt spid="444509"/>
                                        </p:tgtEl>
                                        <p:attrNameLst>
                                          <p:attrName>style.visibility</p:attrName>
                                        </p:attrNameLst>
                                      </p:cBhvr>
                                      <p:to>
                                        <p:strVal val="hidden"/>
                                      </p:to>
                                    </p:set>
                                    <p:audio>
                                      <p:cMediaNode>
                                        <p:cTn display="0" masterRel="sameClick">
                                          <p:stCondLst>
                                            <p:cond evt="begin" delay="0">
                                              <p:tn val="79"/>
                                            </p:cond>
                                          </p:stCondLst>
                                          <p:endCondLst>
                                            <p:cond evt="onStopAudio" delay="0">
                                              <p:tgtEl>
                                                <p:sldTgt/>
                                              </p:tgtEl>
                                            </p:cond>
                                          </p:endCondLst>
                                        </p:cTn>
                                        <p:tgtEl>
                                          <p:sndTgt r:embed="rId5" name="DING.WAV"/>
                                        </p:tgtEl>
                                      </p:cMediaNode>
                                    </p:audio>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444510"/>
                                        </p:tgtEl>
                                        <p:attrNameLst>
                                          <p:attrName>style.visibility</p:attrName>
                                        </p:attrNameLst>
                                      </p:cBhvr>
                                      <p:to>
                                        <p:strVal val="visible"/>
                                      </p:to>
                                    </p:set>
                                  </p:childTnLst>
                                  <p:subTnLst>
                                    <p:set>
                                      <p:cBhvr override="childStyle">
                                        <p:cTn dur="1" fill="hold" display="0" masterRel="nextClick" afterEffect="1"/>
                                        <p:tgtEl>
                                          <p:spTgt spid="444510"/>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left)">
                                      <p:cBhvr>
                                        <p:cTn id="88" dur="500"/>
                                        <p:tgtEl>
                                          <p:spTgt spid="26"/>
                                        </p:tgtEl>
                                      </p:cBhvr>
                                    </p:animEffect>
                                  </p:childTnLst>
                                  <p:subTnLst>
                                    <p:audio>
                                      <p:cMediaNode>
                                        <p:cTn display="0" masterRel="sameClick">
                                          <p:stCondLst>
                                            <p:cond evt="begin" delay="0">
                                              <p:tn val="86"/>
                                            </p:cond>
                                          </p:stCondLst>
                                          <p:endCondLst>
                                            <p:cond evt="onStopAudio" delay="0">
                                              <p:tgtEl>
                                                <p:sldTgt/>
                                              </p:tgtEl>
                                            </p:cond>
                                          </p:endCondLst>
                                        </p:cTn>
                                        <p:tgtEl>
                                          <p:sndTgt r:embed="rId3" name="TYPE.WAV"/>
                                        </p:tgtEl>
                                      </p:cMediaNode>
                                    </p:audio>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444519"/>
                                        </p:tgtEl>
                                        <p:attrNameLst>
                                          <p:attrName>style.visibility</p:attrName>
                                        </p:attrNameLst>
                                      </p:cBhvr>
                                      <p:to>
                                        <p:strVal val="visible"/>
                                      </p:to>
                                    </p:set>
                                  </p:childTnLst>
                                  <p:subTnLst>
                                    <p:set>
                                      <p:cBhvr override="childStyle">
                                        <p:cTn dur="1" fill="hold" display="0" masterRel="nextClick" afterEffect="1"/>
                                        <p:tgtEl>
                                          <p:spTgt spid="444519"/>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5" name="DING.WAV"/>
                                        </p:tgtEl>
                                      </p:cMediaNode>
                                    </p:audio>
                                  </p:sub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444520"/>
                                        </p:tgtEl>
                                        <p:attrNameLst>
                                          <p:attrName>style.visibility</p:attrName>
                                        </p:attrNameLst>
                                      </p:cBhvr>
                                      <p:to>
                                        <p:strVal val="visible"/>
                                      </p:to>
                                    </p:set>
                                  </p:childTnLst>
                                  <p:subTnLst>
                                    <p:set>
                                      <p:cBhvr override="childStyle">
                                        <p:cTn dur="1" fill="hold" display="0" masterRel="nextClick" afterEffect="1"/>
                                        <p:tgtEl>
                                          <p:spTgt spid="444520"/>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wipe(left)">
                                      <p:cBhvr>
                                        <p:cTn id="100" dur="500"/>
                                        <p:tgtEl>
                                          <p:spTgt spid="29"/>
                                        </p:tgtEl>
                                      </p:cBhvr>
                                    </p:animEffect>
                                  </p:childTnLst>
                                  <p:subTnLst>
                                    <p:audio>
                                      <p:cMediaNode>
                                        <p:cTn display="0" masterRel="sameClick">
                                          <p:stCondLst>
                                            <p:cond evt="begin" delay="0">
                                              <p:tn val="98"/>
                                            </p:cond>
                                          </p:stCondLst>
                                          <p:endCondLst>
                                            <p:cond evt="onStopAudio" delay="0">
                                              <p:tgtEl>
                                                <p:sldTgt/>
                                              </p:tgtEl>
                                            </p:cond>
                                          </p:endCondLst>
                                        </p:cTn>
                                        <p:tgtEl>
                                          <p:sndTgt r:embed="rId3" name="TYPE.WAV"/>
                                        </p:tgtEl>
                                      </p:cMediaNode>
                                    </p:audio>
                                  </p:sub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444529"/>
                                        </p:tgtEl>
                                        <p:attrNameLst>
                                          <p:attrName>style.visibility</p:attrName>
                                        </p:attrNameLst>
                                      </p:cBhvr>
                                      <p:to>
                                        <p:strVal val="visible"/>
                                      </p:to>
                                    </p:set>
                                  </p:childTnLst>
                                  <p:subTnLst>
                                    <p:set>
                                      <p:cBhvr override="childStyle">
                                        <p:cTn dur="1" fill="hold" display="0" masterRel="nextClick" afterEffect="1"/>
                                        <p:tgtEl>
                                          <p:spTgt spid="444529"/>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5" name="DING.WAV"/>
                                        </p:tgtEl>
                                      </p:cMediaNode>
                                    </p:audio>
                                  </p:sub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499"/>
                                          </p:stCondLst>
                                        </p:cTn>
                                        <p:tgtEl>
                                          <p:spTgt spid="444530"/>
                                        </p:tgtEl>
                                        <p:attrNameLst>
                                          <p:attrName>style.visibility</p:attrName>
                                        </p:attrNameLst>
                                      </p:cBhvr>
                                      <p:to>
                                        <p:strVal val="visible"/>
                                      </p:to>
                                    </p:set>
                                  </p:childTnLst>
                                  <p:subTnLst>
                                    <p:set>
                                      <p:cBhvr override="childStyle">
                                        <p:cTn dur="1" fill="hold" display="0" masterRel="nextClick" afterEffect="1"/>
                                        <p:tgtEl>
                                          <p:spTgt spid="444530"/>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wipe(up)">
                                      <p:cBhvr>
                                        <p:cTn id="1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110"/>
                                            </p:cond>
                                          </p:stCondLst>
                                          <p:endCondLst>
                                            <p:cond evt="onStopAudio" delay="0">
                                              <p:tgtEl>
                                                <p:sldTgt/>
                                              </p:tgtEl>
                                            </p:cond>
                                          </p:endCondLst>
                                        </p:cTn>
                                        <p:tgtEl>
                                          <p:sndTgt r:embed="rId3" name="TYPE.WAV"/>
                                        </p:tgtEl>
                                      </p:cMediaNode>
                                    </p:audio>
                                  </p:sub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33870"/>
                                        </p:tgtEl>
                                        <p:attrNameLst>
                                          <p:attrName>style.visibility</p:attrName>
                                        </p:attrNameLst>
                                      </p:cBhvr>
                                      <p:to>
                                        <p:strVal val="visible"/>
                                      </p:to>
                                    </p:set>
                                    <p:animEffect transition="in" filter="wipe(up)">
                                      <p:cBhvr>
                                        <p:cTn id="116" dur="500"/>
                                        <p:tgtEl>
                                          <p:spTgt spid="33870"/>
                                        </p:tgtEl>
                                      </p:cBhvr>
                                    </p:animEffect>
                                  </p:childTnLst>
                                  <p:subTnLst>
                                    <p:set>
                                      <p:cBhvr override="childStyle">
                                        <p:cTn dur="1" fill="hold" display="0" masterRel="nextClick" afterEffect="1"/>
                                        <p:tgtEl>
                                          <p:spTgt spid="33870"/>
                                        </p:tgtEl>
                                        <p:attrNameLst>
                                          <p:attrName>style.visibility</p:attrName>
                                        </p:attrNameLst>
                                      </p:cBhvr>
                                      <p:to>
                                        <p:strVal val="hidden"/>
                                      </p:to>
                                    </p:set>
                                    <p:audio>
                                      <p:cMediaNode>
                                        <p:cTn display="0" masterRel="sameClick">
                                          <p:stCondLst>
                                            <p:cond evt="begin" delay="0">
                                              <p:tn val="114"/>
                                            </p:cond>
                                          </p:stCondLst>
                                          <p:endCondLst>
                                            <p:cond evt="onStopAudio" delay="0">
                                              <p:tgtEl>
                                                <p:sldTgt/>
                                              </p:tgtEl>
                                            </p:cond>
                                          </p:endCondLst>
                                        </p:cTn>
                                        <p:tgtEl>
                                          <p:sndTgt r:embed="rId3" name="TYPE.WAV"/>
                                        </p:tgtEl>
                                      </p:cMediaNode>
                                    </p:audio>
                                  </p:sub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33871"/>
                                        </p:tgtEl>
                                        <p:attrNameLst>
                                          <p:attrName>style.visibility</p:attrName>
                                        </p:attrNameLst>
                                      </p:cBhvr>
                                      <p:to>
                                        <p:strVal val="visible"/>
                                      </p:to>
                                    </p:set>
                                    <p:animEffect transition="in" filter="wipe(up)">
                                      <p:cBhvr>
                                        <p:cTn id="121" dur="500"/>
                                        <p:tgtEl>
                                          <p:spTgt spid="33871"/>
                                        </p:tgtEl>
                                      </p:cBhvr>
                                    </p:animEffect>
                                  </p:childTnLst>
                                  <p:subTnLst>
                                    <p:set>
                                      <p:cBhvr override="childStyle">
                                        <p:cTn dur="1" fill="hold" display="0" masterRel="nextClick" afterEffect="1"/>
                                        <p:tgtEl>
                                          <p:spTgt spid="33871"/>
                                        </p:tgtEl>
                                        <p:attrNameLst>
                                          <p:attrName>style.visibility</p:attrName>
                                        </p:attrNameLst>
                                      </p:cBhvr>
                                      <p:to>
                                        <p:strVal val="hidden"/>
                                      </p:to>
                                    </p:set>
                                    <p:audio>
                                      <p:cMediaNode>
                                        <p:cTn display="0" masterRel="sameClick">
                                          <p:stCondLst>
                                            <p:cond evt="begin" delay="0">
                                              <p:tn val="119"/>
                                            </p:cond>
                                          </p:stCondLst>
                                          <p:endCondLst>
                                            <p:cond evt="onStopAudio" delay="0">
                                              <p:tgtEl>
                                                <p:sldTgt/>
                                              </p:tgtEl>
                                            </p:cond>
                                          </p:endCondLst>
                                        </p:cTn>
                                        <p:tgtEl>
                                          <p:sndTgt r:embed="rId3" name="TYPE.WAV"/>
                                        </p:tgtEl>
                                      </p:cMediaNode>
                                    </p:audio>
                                  </p:subTnLst>
                                </p:cTn>
                              </p:par>
                            </p:childTnLst>
                          </p:cTn>
                        </p:par>
                        <p:par>
                          <p:cTn id="122" fill="hold">
                            <p:stCondLst>
                              <p:cond delay="500"/>
                            </p:stCondLst>
                            <p:childTnLst>
                              <p:par>
                                <p:cTn id="123" presetID="22" presetClass="entr" presetSubtype="1" fill="hold" nodeType="afterEffect">
                                  <p:stCondLst>
                                    <p:cond delay="0"/>
                                  </p:stCondLst>
                                  <p:childTnLst>
                                    <p:set>
                                      <p:cBhvr>
                                        <p:cTn id="124" dur="1" fill="hold">
                                          <p:stCondLst>
                                            <p:cond delay="0"/>
                                          </p:stCondLst>
                                        </p:cTn>
                                        <p:tgtEl>
                                          <p:spTgt spid="33879"/>
                                        </p:tgtEl>
                                        <p:attrNameLst>
                                          <p:attrName>style.visibility</p:attrName>
                                        </p:attrNameLst>
                                      </p:cBhvr>
                                      <p:to>
                                        <p:strVal val="visible"/>
                                      </p:to>
                                    </p:set>
                                    <p:animEffect transition="in" filter="wipe(up)">
                                      <p:cBhvr>
                                        <p:cTn id="125" dur="500"/>
                                        <p:tgtEl>
                                          <p:spTgt spid="33879"/>
                                        </p:tgtEl>
                                      </p:cBhvr>
                                    </p:animEffect>
                                  </p:childTnLst>
                                  <p:subTnLst>
                                    <p:set>
                                      <p:cBhvr override="childStyle">
                                        <p:cTn dur="1" fill="hold" display="0" masterRel="nextClick" afterEffect="1"/>
                                        <p:tgtEl>
                                          <p:spTgt spid="33879"/>
                                        </p:tgtEl>
                                        <p:attrNameLst>
                                          <p:attrName>style.visibility</p:attrName>
                                        </p:attrNameLst>
                                      </p:cBhvr>
                                      <p:to>
                                        <p:strVal val="hidden"/>
                                      </p:to>
                                    </p:set>
                                    <p:audio>
                                      <p:cMediaNode>
                                        <p:cTn display="0" masterRel="sameClick">
                                          <p:stCondLst>
                                            <p:cond evt="begin" delay="0">
                                              <p:tn val="123"/>
                                            </p:cond>
                                          </p:stCondLst>
                                          <p:endCondLst>
                                            <p:cond evt="onStopAudio" delay="0">
                                              <p:tgtEl>
                                                <p:sldTgt/>
                                              </p:tgtEl>
                                            </p:cond>
                                          </p:endCondLst>
                                        </p:cTn>
                                        <p:tgtEl>
                                          <p:sndTgt r:embed="rId3" name="TYPE.WAV"/>
                                        </p:tgtEl>
                                      </p:cMediaNode>
                                    </p:audio>
                                  </p:sub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33880"/>
                                        </p:tgtEl>
                                        <p:attrNameLst>
                                          <p:attrName>style.visibility</p:attrName>
                                        </p:attrNameLst>
                                      </p:cBhvr>
                                      <p:to>
                                        <p:strVal val="visible"/>
                                      </p:to>
                                    </p:set>
                                    <p:animEffect transition="in" filter="wipe(up)">
                                      <p:cBhvr>
                                        <p:cTn id="130" dur="500"/>
                                        <p:tgtEl>
                                          <p:spTgt spid="33880"/>
                                        </p:tgtEl>
                                      </p:cBhvr>
                                    </p:animEffect>
                                  </p:childTnLst>
                                  <p:subTnLst>
                                    <p:set>
                                      <p:cBhvr override="childStyle">
                                        <p:cTn dur="1" fill="hold" display="0" masterRel="nextClick" afterEffect="1"/>
                                        <p:tgtEl>
                                          <p:spTgt spid="33880"/>
                                        </p:tgtEl>
                                        <p:attrNameLst>
                                          <p:attrName>style.visibility</p:attrName>
                                        </p:attrNameLst>
                                      </p:cBhvr>
                                      <p:to>
                                        <p:strVal val="hidden"/>
                                      </p:to>
                                    </p:set>
                                    <p:audio>
                                      <p:cMediaNode>
                                        <p:cTn display="0" masterRel="sameClick">
                                          <p:stCondLst>
                                            <p:cond evt="begin" delay="0">
                                              <p:tn val="128"/>
                                            </p:cond>
                                          </p:stCondLst>
                                          <p:endCondLst>
                                            <p:cond evt="onStopAudio" delay="0">
                                              <p:tgtEl>
                                                <p:sldTgt/>
                                              </p:tgtEl>
                                            </p:cond>
                                          </p:endCondLst>
                                        </p:cTn>
                                        <p:tgtEl>
                                          <p:sndTgt r:embed="rId3" name="TYPE.WAV"/>
                                        </p:tgtEl>
                                      </p:cMediaNode>
                                    </p:audio>
                                  </p:sub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444544"/>
                                        </p:tgtEl>
                                        <p:attrNameLst>
                                          <p:attrName>style.visibility</p:attrName>
                                        </p:attrNameLst>
                                      </p:cBhvr>
                                      <p:to>
                                        <p:strVal val="visible"/>
                                      </p:to>
                                    </p:set>
                                    <p:animEffect transition="in" filter="wipe(up)">
                                      <p:cBhvr>
                                        <p:cTn id="134" dur="500"/>
                                        <p:tgtEl>
                                          <p:spTgt spid="444544"/>
                                        </p:tgtEl>
                                      </p:cBhvr>
                                    </p:animEffect>
                                  </p:childTnLst>
                                  <p:subTnLst>
                                    <p:set>
                                      <p:cBhvr override="childStyle">
                                        <p:cTn dur="1" fill="hold" display="0" masterRel="nextClick" afterEffect="1"/>
                                        <p:tgtEl>
                                          <p:spTgt spid="444544"/>
                                        </p:tgtEl>
                                        <p:attrNameLst>
                                          <p:attrName>style.visibility</p:attrName>
                                        </p:attrNameLst>
                                      </p:cBhvr>
                                      <p:to>
                                        <p:strVal val="hidden"/>
                                      </p:to>
                                    </p:set>
                                    <p:audio>
                                      <p:cMediaNode>
                                        <p:cTn display="0" masterRel="sameClick">
                                          <p:stCondLst>
                                            <p:cond evt="begin" delay="0">
                                              <p:tn val="132"/>
                                            </p:cond>
                                          </p:stCondLst>
                                          <p:endCondLst>
                                            <p:cond evt="onStopAudio" delay="0">
                                              <p:tgtEl>
                                                <p:sldTgt/>
                                              </p:tgtEl>
                                            </p:cond>
                                          </p:endCondLst>
                                        </p:cTn>
                                        <p:tgtEl>
                                          <p:sndTgt r:embed="rId3" name="TYPE.WAV"/>
                                        </p:tgtEl>
                                      </p:cMediaNode>
                                    </p:audio>
                                  </p:subTnLst>
                                </p:cTn>
                              </p:par>
                            </p:childTnLst>
                          </p:cTn>
                        </p:par>
                      </p:childTnLst>
                    </p:cTn>
                  </p:par>
                  <p:par>
                    <p:cTn id="135" fill="hold">
                      <p:stCondLst>
                        <p:cond delay="indefinite"/>
                      </p:stCondLst>
                      <p:childTnLst>
                        <p:par>
                          <p:cTn id="136" fill="hold">
                            <p:stCondLst>
                              <p:cond delay="0"/>
                            </p:stCondLst>
                            <p:childTnLst>
                              <p:par>
                                <p:cTn id="137" presetID="16" presetClass="entr" presetSubtype="37" fill="hold" grpId="0" nodeType="clickEffect">
                                  <p:stCondLst>
                                    <p:cond delay="0"/>
                                  </p:stCondLst>
                                  <p:childTnLst>
                                    <p:set>
                                      <p:cBhvr>
                                        <p:cTn id="138" dur="1" fill="hold">
                                          <p:stCondLst>
                                            <p:cond delay="0"/>
                                          </p:stCondLst>
                                        </p:cTn>
                                        <p:tgtEl>
                                          <p:spTgt spid="444546"/>
                                        </p:tgtEl>
                                        <p:attrNameLst>
                                          <p:attrName>style.visibility</p:attrName>
                                        </p:attrNameLst>
                                      </p:cBhvr>
                                      <p:to>
                                        <p:strVal val="visible"/>
                                      </p:to>
                                    </p:set>
                                    <p:animEffect transition="in" filter="barn(outVertical)">
                                      <p:cBhvr>
                                        <p:cTn id="139" dur="500"/>
                                        <p:tgtEl>
                                          <p:spTgt spid="444546"/>
                                        </p:tgtEl>
                                      </p:cBhvr>
                                    </p:animEffect>
                                  </p:childTnLst>
                                  <p:subTnLst>
                                    <p:audio>
                                      <p:cMediaNode>
                                        <p:cTn display="0" masterRel="sameClick">
                                          <p:stCondLst>
                                            <p:cond evt="begin" delay="0">
                                              <p:tn val="137"/>
                                            </p:cond>
                                          </p:stCondLst>
                                          <p:endCondLst>
                                            <p:cond evt="onStopAudio" delay="0">
                                              <p:tgtEl>
                                                <p:sldTgt/>
                                              </p:tgtEl>
                                            </p:cond>
                                          </p:endCondLst>
                                        </p:cTn>
                                        <p:tgtEl>
                                          <p:sndTgt r:embed="rId6" name="CHIMES.WAV"/>
                                        </p:tgtEl>
                                      </p:cMediaNode>
                                    </p:audio>
                                  </p:subTnLst>
                                </p:cTn>
                              </p:par>
                            </p:childTnLst>
                          </p:cTn>
                        </p:par>
                      </p:childTnLst>
                    </p:cTn>
                  </p:par>
                  <p:par>
                    <p:cTn id="140" fill="hold">
                      <p:stCondLst>
                        <p:cond delay="indefinite"/>
                      </p:stCondLst>
                      <p:childTnLst>
                        <p:par>
                          <p:cTn id="141" fill="hold">
                            <p:stCondLst>
                              <p:cond delay="0"/>
                            </p:stCondLst>
                            <p:childTnLst>
                              <p:par>
                                <p:cTn id="142" presetID="16" presetClass="entr" presetSubtype="26" fill="hold" grpId="0" nodeType="clickEffect">
                                  <p:stCondLst>
                                    <p:cond delay="0"/>
                                  </p:stCondLst>
                                  <p:childTnLst>
                                    <p:set>
                                      <p:cBhvr>
                                        <p:cTn id="143" dur="1" fill="hold">
                                          <p:stCondLst>
                                            <p:cond delay="0"/>
                                          </p:stCondLst>
                                        </p:cTn>
                                        <p:tgtEl>
                                          <p:spTgt spid="130"/>
                                        </p:tgtEl>
                                        <p:attrNameLst>
                                          <p:attrName>style.visibility</p:attrName>
                                        </p:attrNameLst>
                                      </p:cBhvr>
                                      <p:to>
                                        <p:strVal val="visible"/>
                                      </p:to>
                                    </p:set>
                                    <p:animEffect transition="in" filter="barn(inHorizontal)">
                                      <p:cBhvr>
                                        <p:cTn id="14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P spid="444422" grpId="0"/>
      <p:bldP spid="444471" grpId="0" animBg="1"/>
      <p:bldP spid="444472" grpId="0" animBg="1"/>
      <p:bldP spid="444484" grpId="0" animBg="1"/>
      <p:bldP spid="444485" grpId="0" animBg="1"/>
      <p:bldP spid="444509" grpId="0" animBg="1"/>
      <p:bldP spid="444510" grpId="0" animBg="1"/>
      <p:bldP spid="444519" grpId="0" animBg="1"/>
      <p:bldP spid="444520" grpId="0" animBg="1"/>
      <p:bldP spid="444529" grpId="0" animBg="1"/>
      <p:bldP spid="444530" grpId="0" animBg="1"/>
      <p:bldP spid="444546" grpId="0" animBg="1"/>
      <p:bldP spid="1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p:cNvSpPr>
          <p:nvPr>
            <p:ph type="title"/>
          </p:nvPr>
        </p:nvSpPr>
        <p:spPr/>
        <p:txBody>
          <a:bodyPr vert="horz" wrap="square" lIns="91440" tIns="45720" rIns="91440" bIns="45720" anchor="t"/>
          <a:lstStyle/>
          <a:p>
            <a:r>
              <a:rPr lang="en-US" altLang="zh-CN" dirty="0"/>
              <a:t>Knuth-Morris-Pratt</a:t>
            </a:r>
            <a:endParaRPr lang="zh-CN" altLang="en-US" dirty="0"/>
          </a:p>
        </p:txBody>
      </p:sp>
      <p:pic>
        <p:nvPicPr>
          <p:cNvPr id="62467" name="Picture 5" descr="don"/>
          <p:cNvPicPr>
            <a:picLocks noChangeAspect="1"/>
          </p:cNvPicPr>
          <p:nvPr/>
        </p:nvPicPr>
        <p:blipFill>
          <a:blip r:embed="rId3"/>
          <a:stretch>
            <a:fillRect/>
          </a:stretch>
        </p:blipFill>
        <p:spPr>
          <a:xfrm>
            <a:off x="701742" y="3203985"/>
            <a:ext cx="1600200" cy="2193925"/>
          </a:xfrm>
          <a:prstGeom prst="rect">
            <a:avLst/>
          </a:prstGeom>
          <a:noFill/>
          <a:ln w="9525">
            <a:noFill/>
          </a:ln>
        </p:spPr>
      </p:pic>
      <p:sp>
        <p:nvSpPr>
          <p:cNvPr id="62468" name="Text Box 6"/>
          <p:cNvSpPr txBox="1"/>
          <p:nvPr/>
        </p:nvSpPr>
        <p:spPr>
          <a:xfrm>
            <a:off x="2771880" y="3789024"/>
            <a:ext cx="5688012" cy="1187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Professor Emeritus of </a:t>
            </a:r>
            <a:r>
              <a:rPr lang="en-US" altLang="zh-CN" sz="1800" b="0" dirty="0">
                <a:solidFill>
                  <a:srgbClr val="000000"/>
                </a:solidFill>
                <a:hlinkClick r:id="rId4"/>
              </a:rPr>
              <a:t>The Art of Computer Programming</a:t>
            </a:r>
            <a:r>
              <a:rPr lang="en-US" altLang="zh-CN" sz="1800" b="0" dirty="0">
                <a:solidFill>
                  <a:srgbClr val="000000"/>
                </a:solidFill>
              </a:rPr>
              <a:t> at </a:t>
            </a:r>
            <a:r>
              <a:rPr lang="en-US" altLang="zh-CN" sz="1800" b="0" dirty="0">
                <a:solidFill>
                  <a:srgbClr val="000000"/>
                </a:solidFill>
                <a:hlinkClick r:id="rId5"/>
              </a:rPr>
              <a:t>Stanford University</a:t>
            </a:r>
            <a:r>
              <a:rPr lang="en-US" altLang="zh-CN" sz="1800" b="0" dirty="0">
                <a:solidFill>
                  <a:srgbClr val="000000"/>
                </a:solidFill>
              </a:rPr>
              <a:t>, welcomes you to his home page. </a:t>
            </a:r>
            <a:endParaRPr lang="zh-CN" altLang="en-US" sz="1800" b="0" dirty="0">
              <a:solidFill>
                <a:srgbClr val="000000"/>
              </a:solidFill>
            </a:endParaRPr>
          </a:p>
        </p:txBody>
      </p:sp>
      <p:sp>
        <p:nvSpPr>
          <p:cNvPr id="2" name="矩形 1"/>
          <p:cNvSpPr/>
          <p:nvPr/>
        </p:nvSpPr>
        <p:spPr>
          <a:xfrm>
            <a:off x="296715" y="1178850"/>
            <a:ext cx="8595573" cy="1006429"/>
          </a:xfrm>
          <a:prstGeom prst="rect">
            <a:avLst/>
          </a:prstGeom>
        </p:spPr>
        <p:txBody>
          <a:bodyPr wrap="square">
            <a:spAutoFit/>
          </a:bodyPr>
          <a:lstStyle/>
          <a:p>
            <a:pPr algn="just" eaLnBrk="1" hangingPunct="1">
              <a:lnSpc>
                <a:spcPct val="110000"/>
              </a:lnSpc>
              <a:defRPr/>
            </a:pPr>
            <a:r>
              <a:rPr lang="en-US" altLang="zh-CN" dirty="0"/>
              <a:t>KMP</a:t>
            </a:r>
            <a:r>
              <a:rPr lang="zh-CN" altLang="en-US" dirty="0"/>
              <a:t>算法是一种改进的</a:t>
            </a:r>
            <a:r>
              <a:rPr lang="zh-CN" altLang="en-US" dirty="0">
                <a:hlinkClick r:id="rId6"/>
              </a:rPr>
              <a:t>字符串匹配</a:t>
            </a:r>
            <a:r>
              <a:rPr lang="zh-CN" altLang="en-US" dirty="0"/>
              <a:t>算法，由</a:t>
            </a:r>
            <a:r>
              <a:rPr lang="en-US" altLang="zh-CN" dirty="0" err="1"/>
              <a:t>D.E.Knuth</a:t>
            </a:r>
            <a:r>
              <a:rPr lang="zh-CN" altLang="en-US" dirty="0"/>
              <a:t>，</a:t>
            </a:r>
            <a:r>
              <a:rPr lang="en-US" altLang="zh-CN" dirty="0" err="1"/>
              <a:t>J.H.Morris</a:t>
            </a:r>
            <a:r>
              <a:rPr lang="zh-CN" altLang="en-US" dirty="0"/>
              <a:t>和</a:t>
            </a:r>
            <a:r>
              <a:rPr lang="en-US" altLang="zh-CN" dirty="0" err="1"/>
              <a:t>V.R.Pratt</a:t>
            </a:r>
            <a:r>
              <a:rPr lang="zh-CN" altLang="en-US" dirty="0"/>
              <a:t>提出的，因此人们称它为</a:t>
            </a:r>
            <a:r>
              <a:rPr lang="zh-CN" altLang="en-US" dirty="0">
                <a:hlinkClick r:id="rId7"/>
              </a:rPr>
              <a:t>克努特</a:t>
            </a:r>
            <a:r>
              <a:rPr lang="en-US" altLang="zh-CN" dirty="0"/>
              <a:t>—</a:t>
            </a:r>
            <a:r>
              <a:rPr lang="zh-CN" altLang="en-US" dirty="0">
                <a:hlinkClick r:id="rId8"/>
              </a:rPr>
              <a:t>莫里斯</a:t>
            </a:r>
            <a:r>
              <a:rPr lang="en-US" altLang="zh-CN" dirty="0"/>
              <a:t>—</a:t>
            </a:r>
            <a:r>
              <a:rPr lang="zh-CN" altLang="en-US" dirty="0">
                <a:hlinkClick r:id="rId9"/>
              </a:rPr>
              <a:t>普拉特</a:t>
            </a:r>
            <a:r>
              <a:rPr lang="zh-CN" altLang="en-US" dirty="0"/>
              <a:t>操作（简称</a:t>
            </a:r>
            <a:r>
              <a:rPr lang="en-US" altLang="zh-CN" dirty="0"/>
              <a:t>KMP</a:t>
            </a:r>
            <a:r>
              <a:rPr lang="zh-CN" altLang="en-US" dirty="0"/>
              <a:t>算法）</a:t>
            </a:r>
            <a:r>
              <a:rPr lang="zh-CN" altLang="en-US" dirty="0" smtClean="0"/>
              <a:t>。</a:t>
            </a:r>
            <a:r>
              <a:rPr lang="en-US" altLang="zh-CN" dirty="0"/>
              <a:t>KMP</a:t>
            </a:r>
            <a:r>
              <a:rPr lang="zh-CN" altLang="en-US" dirty="0"/>
              <a:t>算法的</a:t>
            </a:r>
            <a:r>
              <a:rPr lang="zh-CN" altLang="en-US" dirty="0">
                <a:hlinkClick r:id="rId10"/>
              </a:rPr>
              <a:t>时间复杂度</a:t>
            </a:r>
            <a:r>
              <a:rPr lang="en-US" altLang="zh-CN" dirty="0"/>
              <a:t>O(</a:t>
            </a:r>
            <a:r>
              <a:rPr lang="en-US" altLang="zh-CN" dirty="0" err="1"/>
              <a:t>m+n</a:t>
            </a:r>
            <a:r>
              <a:rPr lang="en-US" altLang="zh-CN" dirty="0"/>
              <a:t>)</a:t>
            </a:r>
            <a:r>
              <a:rPr lang="zh-CN" altLang="en-US" dirty="0"/>
              <a:t>。</a:t>
            </a:r>
            <a:endParaRPr lang="zh-CN" altLang="en-US" b="1" dirty="0">
              <a:solidFill>
                <a:srgbClr val="CC0000"/>
              </a:solidFill>
              <a:ea typeface="楷体_GB2312" pitchFamily="49" charset="-122"/>
            </a:endParaRPr>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0" y="169863"/>
            <a:ext cx="7631113" cy="515937"/>
          </a:xfrm>
        </p:spPr>
        <p:txBody>
          <a:bodyPr vert="horz" wrap="square" lIns="91440" tIns="45720" rIns="91440" bIns="45720" anchor="t"/>
          <a:lstStyle/>
          <a:p>
            <a:pPr eaLnBrk="1" hangingPunct="1"/>
            <a:r>
              <a:rPr lang="en-US" altLang="zh-CN" sz="2800" dirty="0">
                <a:solidFill>
                  <a:srgbClr val="6600CC"/>
                </a:solidFill>
                <a:latin typeface="华文行楷" panose="02010800040101010101" pitchFamily="2" charset="-122"/>
                <a:ea typeface="华文行楷" panose="02010800040101010101" pitchFamily="2" charset="-122"/>
              </a:rPr>
              <a:t>3. KMP</a:t>
            </a:r>
            <a:r>
              <a:rPr lang="zh-CN" altLang="en-US" sz="2800" dirty="0">
                <a:solidFill>
                  <a:srgbClr val="6600CC"/>
                </a:solidFill>
                <a:latin typeface="华文行楷" panose="02010800040101010101" pitchFamily="2" charset="-122"/>
                <a:ea typeface="华文行楷" panose="02010800040101010101" pitchFamily="2" charset="-122"/>
              </a:rPr>
              <a:t>算法</a:t>
            </a:r>
            <a:r>
              <a:rPr lang="en-US" altLang="zh-CN" sz="2800" dirty="0">
                <a:solidFill>
                  <a:srgbClr val="6600CC"/>
                </a:solidFill>
                <a:ea typeface="华文行楷" panose="02010800040101010101" pitchFamily="2" charset="-122"/>
              </a:rPr>
              <a:t>—</a:t>
            </a:r>
            <a:r>
              <a:rPr lang="zh-CN" altLang="en-US" sz="2800" dirty="0">
                <a:solidFill>
                  <a:srgbClr val="6600CC"/>
                </a:solidFill>
                <a:latin typeface="华文行楷" panose="02010800040101010101" pitchFamily="2" charset="-122"/>
                <a:ea typeface="华文行楷" panose="02010800040101010101" pitchFamily="2" charset="-122"/>
              </a:rPr>
              <a:t>改进的模式匹配算法</a:t>
            </a:r>
          </a:p>
        </p:txBody>
      </p:sp>
      <p:sp>
        <p:nvSpPr>
          <p:cNvPr id="241668" name="Rectangle 4"/>
          <p:cNvSpPr/>
          <p:nvPr/>
        </p:nvSpPr>
        <p:spPr>
          <a:xfrm>
            <a:off x="394958" y="3474003"/>
            <a:ext cx="3276600" cy="685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Char char="Ø"/>
            </a:pP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情况一：</a:t>
            </a:r>
            <a:endParaRPr lang="zh-CN" altLang="en-US" sz="3200" b="0" dirty="0">
              <a:solidFill>
                <a:srgbClr val="000000"/>
              </a:solidFill>
              <a:ea typeface="楷体_GB2312" pitchFamily="49" charset="-122"/>
            </a:endParaRPr>
          </a:p>
        </p:txBody>
      </p:sp>
      <p:sp>
        <p:nvSpPr>
          <p:cNvPr id="241669" name="Rectangle 5"/>
          <p:cNvSpPr/>
          <p:nvPr/>
        </p:nvSpPr>
        <p:spPr>
          <a:xfrm>
            <a:off x="3446925" y="3477239"/>
            <a:ext cx="3886200" cy="1600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en-US" altLang="zh-CN" sz="3200" b="0" dirty="0">
                <a:solidFill>
                  <a:srgbClr val="000000"/>
                </a:solidFill>
                <a:ea typeface="楷体_GB2312" pitchFamily="49" charset="-122"/>
              </a:rPr>
              <a:t>s</a:t>
            </a:r>
            <a:r>
              <a:rPr lang="zh-CN" altLang="en-US" sz="3200" b="0" dirty="0">
                <a:solidFill>
                  <a:srgbClr val="000000"/>
                </a:solidFill>
                <a:ea typeface="楷体_GB2312" pitchFamily="49" charset="-122"/>
              </a:rPr>
              <a:t>：	 </a:t>
            </a:r>
            <a:r>
              <a:rPr lang="en-US" altLang="zh-CN" sz="3200" b="0" dirty="0">
                <a:solidFill>
                  <a:srgbClr val="000000"/>
                </a:solidFill>
                <a:ea typeface="楷体_GB2312" pitchFamily="49" charset="-122"/>
              </a:rPr>
              <a:t>Z W W Z W Z</a:t>
            </a:r>
          </a:p>
          <a:p>
            <a:pPr marL="457200" lvl="0" indent="-457200" algn="just" eaLnBrk="1" hangingPunct="1">
              <a:lnSpc>
                <a:spcPct val="110000"/>
              </a:lnSpc>
              <a:spcBef>
                <a:spcPct val="60000"/>
              </a:spcBef>
              <a:buClrTx/>
              <a:buSzPct val="100000"/>
              <a:buNone/>
            </a:pPr>
            <a:r>
              <a:rPr lang="en-US" altLang="zh-CN" sz="3200" b="0" dirty="0">
                <a:solidFill>
                  <a:srgbClr val="000000"/>
                </a:solidFill>
                <a:ea typeface="楷体_GB2312" pitchFamily="49" charset="-122"/>
              </a:rPr>
              <a:t>t</a:t>
            </a:r>
            <a:r>
              <a:rPr lang="zh-CN" altLang="en-US" sz="3200" b="0" dirty="0">
                <a:solidFill>
                  <a:srgbClr val="000000"/>
                </a:solidFill>
                <a:ea typeface="楷体_GB2312" pitchFamily="49" charset="-122"/>
              </a:rPr>
              <a:t>：	 </a:t>
            </a:r>
            <a:r>
              <a:rPr lang="en-US" altLang="zh-CN" sz="3200" b="0" dirty="0">
                <a:solidFill>
                  <a:srgbClr val="000000"/>
                </a:solidFill>
                <a:ea typeface="楷体_GB2312" pitchFamily="49" charset="-122"/>
              </a:rPr>
              <a:t>Z W  Z</a:t>
            </a:r>
          </a:p>
        </p:txBody>
      </p:sp>
      <p:sp>
        <p:nvSpPr>
          <p:cNvPr id="63493" name="WordArt 6"/>
          <p:cNvSpPr>
            <a:spLocks noTextEdit="1"/>
          </p:cNvSpPr>
          <p:nvPr/>
        </p:nvSpPr>
        <p:spPr>
          <a:xfrm rot="5400000">
            <a:off x="4614104" y="4082294"/>
            <a:ext cx="228600" cy="152400"/>
          </a:xfrm>
          <a:prstGeom prst="rect">
            <a:avLst/>
          </a:prstGeom>
        </p:spPr>
        <p:txBody>
          <a:bodyPr vert="wordArtVert" wrap="none" fromWordArt="1">
            <a:prstTxWarp prst="textPlain">
              <a:avLst>
                <a:gd name="adj" fmla="val 50000"/>
              </a:avLst>
            </a:prstTxWarp>
            <a:normAutofit fontScale="25000" lnSpcReduction="20000"/>
          </a:bodyPr>
          <a:lstStyle/>
          <a:p>
            <a:pPr algn="ctr"/>
            <a:r>
              <a:rPr lang="zh-CN" altLang="en-US" sz="3600" dirty="0">
                <a:ln w="9525" cap="flat" cmpd="sng">
                  <a:solidFill>
                    <a:srgbClr val="333399"/>
                  </a:solidFill>
                  <a:prstDash val="solid"/>
                  <a:headEnd type="none" w="med" len="med"/>
                  <a:tailEnd type="none" w="med" len="med"/>
                </a:ln>
                <a:solidFill>
                  <a:srgbClr val="339966"/>
                </a:solidFill>
                <a:latin typeface="宋体" panose="02010600030101010101" pitchFamily="2" charset="-122"/>
                <a:ea typeface="宋体" panose="02010600030101010101" pitchFamily="2" charset="-122"/>
              </a:rPr>
              <a:t>=</a:t>
            </a:r>
          </a:p>
        </p:txBody>
      </p:sp>
      <p:sp>
        <p:nvSpPr>
          <p:cNvPr id="63494" name="WordArt 7"/>
          <p:cNvSpPr>
            <a:spLocks noTextEdit="1"/>
          </p:cNvSpPr>
          <p:nvPr/>
        </p:nvSpPr>
        <p:spPr>
          <a:xfrm rot="5400000">
            <a:off x="5028933" y="4082212"/>
            <a:ext cx="228600" cy="152400"/>
          </a:xfrm>
          <a:prstGeom prst="rect">
            <a:avLst/>
          </a:prstGeom>
        </p:spPr>
        <p:txBody>
          <a:bodyPr vert="wordArtVert" wrap="none" fromWordArt="1">
            <a:prstTxWarp prst="textPlain">
              <a:avLst>
                <a:gd name="adj" fmla="val 50000"/>
              </a:avLst>
            </a:prstTxWarp>
            <a:normAutofit fontScale="25000" lnSpcReduction="20000"/>
          </a:bodyPr>
          <a:lstStyle/>
          <a:p>
            <a:pPr algn="ctr"/>
            <a:r>
              <a:rPr lang="zh-CN" altLang="en-US" sz="3600">
                <a:ln w="9525" cap="flat" cmpd="sng">
                  <a:solidFill>
                    <a:srgbClr val="333399"/>
                  </a:solidFill>
                  <a:prstDash val="solid"/>
                  <a:headEnd type="none" w="med" len="med"/>
                  <a:tailEnd type="none" w="med" len="med"/>
                </a:ln>
                <a:solidFill>
                  <a:srgbClr val="339966"/>
                </a:solidFill>
                <a:latin typeface="宋体" panose="02010600030101010101" pitchFamily="2" charset="-122"/>
                <a:ea typeface="宋体" panose="02010600030101010101" pitchFamily="2" charset="-122"/>
              </a:rPr>
              <a:t>=</a:t>
            </a:r>
          </a:p>
        </p:txBody>
      </p:sp>
      <p:sp>
        <p:nvSpPr>
          <p:cNvPr id="63495" name="WordArt 8"/>
          <p:cNvSpPr>
            <a:spLocks noTextEdit="1"/>
          </p:cNvSpPr>
          <p:nvPr/>
        </p:nvSpPr>
        <p:spPr>
          <a:xfrm rot="113631">
            <a:off x="5464588" y="4049839"/>
            <a:ext cx="352425" cy="352425"/>
          </a:xfrm>
          <a:prstGeom prst="rect">
            <a:avLst/>
          </a:prstGeom>
        </p:spPr>
        <p:txBody>
          <a:bodyPr vert="wordArtVert" wrap="none" fromWordArt="1">
            <a:prstTxWarp prst="textPlain">
              <a:avLst>
                <a:gd name="adj" fmla="val 50000"/>
              </a:avLst>
            </a:prstTxWarp>
            <a:normAutofit fontScale="47500" lnSpcReduction="20000"/>
          </a:bodyPr>
          <a:lstStyle/>
          <a:p>
            <a:pPr algn="ctr"/>
            <a:r>
              <a:rPr lang="zh-CN" altLang="en-US" sz="2800" dirty="0">
                <a:ln w="9525" cap="flat" cmpd="sng">
                  <a:solidFill>
                    <a:srgbClr val="333399"/>
                  </a:solidFill>
                  <a:prstDash val="solid"/>
                  <a:headEnd type="none" w="med" len="med"/>
                  <a:tailEnd type="none" w="med" len="med"/>
                </a:ln>
                <a:solidFill>
                  <a:srgbClr val="339966"/>
                </a:solidFill>
                <a:latin typeface="宋体" panose="02010600030101010101" pitchFamily="2" charset="-122"/>
                <a:ea typeface="宋体" panose="02010600030101010101" pitchFamily="2" charset="-122"/>
              </a:rPr>
              <a:t>≠</a:t>
            </a:r>
          </a:p>
        </p:txBody>
      </p:sp>
      <p:sp>
        <p:nvSpPr>
          <p:cNvPr id="241673" name="Text Box 9"/>
          <p:cNvSpPr txBox="1"/>
          <p:nvPr/>
        </p:nvSpPr>
        <p:spPr>
          <a:xfrm>
            <a:off x="375003" y="5639246"/>
            <a:ext cx="3881976"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dirty="0">
                <a:solidFill>
                  <a:srgbClr val="990033"/>
                </a:solidFill>
                <a:ea typeface="楷体_GB2312" pitchFamily="49" charset="-122"/>
              </a:rPr>
              <a:t>Brute-Force</a:t>
            </a:r>
            <a:r>
              <a:rPr lang="zh-CN" altLang="en-US" sz="2000" dirty="0">
                <a:solidFill>
                  <a:srgbClr val="990033"/>
                </a:solidFill>
                <a:ea typeface="楷体_GB2312" pitchFamily="49" charset="-122"/>
              </a:rPr>
              <a:t>算法：</a:t>
            </a:r>
            <a:r>
              <a:rPr lang="en-US" altLang="zh-CN" sz="2000" dirty="0">
                <a:solidFill>
                  <a:srgbClr val="000000"/>
                </a:solidFill>
                <a:ea typeface="楷体_GB2312" pitchFamily="49" charset="-122"/>
              </a:rPr>
              <a:t>i = 1, j = 0, </a:t>
            </a:r>
            <a:r>
              <a:rPr lang="zh-CN" altLang="en-US" sz="2000" dirty="0">
                <a:solidFill>
                  <a:srgbClr val="000000"/>
                </a:solidFill>
                <a:ea typeface="楷体_GB2312" pitchFamily="49" charset="-122"/>
              </a:rPr>
              <a:t>即主串回溯，比较</a:t>
            </a:r>
            <a:r>
              <a:rPr lang="en-US" altLang="zh-CN" sz="2000" dirty="0">
                <a:solidFill>
                  <a:srgbClr val="000000"/>
                </a:solidFill>
                <a:ea typeface="楷体_GB2312" pitchFamily="49" charset="-122"/>
              </a:rPr>
              <a:t>s</a:t>
            </a:r>
            <a:r>
              <a:rPr lang="en-US" altLang="zh-CN" sz="2000" baseline="-25000" dirty="0">
                <a:solidFill>
                  <a:srgbClr val="000000"/>
                </a:solidFill>
                <a:ea typeface="楷体_GB2312" pitchFamily="49" charset="-122"/>
              </a:rPr>
              <a:t>1</a:t>
            </a:r>
            <a:r>
              <a:rPr lang="zh-CN" altLang="en-US" sz="2000" dirty="0">
                <a:solidFill>
                  <a:srgbClr val="000000"/>
                </a:solidFill>
                <a:ea typeface="楷体_GB2312" pitchFamily="49" charset="-122"/>
              </a:rPr>
              <a:t>和</a:t>
            </a:r>
            <a:r>
              <a:rPr lang="en-US" altLang="zh-CN" sz="2000" dirty="0">
                <a:solidFill>
                  <a:srgbClr val="000000"/>
                </a:solidFill>
                <a:ea typeface="楷体_GB2312" pitchFamily="49" charset="-122"/>
              </a:rPr>
              <a:t>t</a:t>
            </a:r>
            <a:r>
              <a:rPr lang="en-US" altLang="zh-CN" sz="2000" baseline="-25000" dirty="0">
                <a:solidFill>
                  <a:srgbClr val="000000"/>
                </a:solidFill>
                <a:ea typeface="楷体_GB2312" pitchFamily="49" charset="-122"/>
              </a:rPr>
              <a:t>0</a:t>
            </a:r>
            <a:r>
              <a:rPr lang="en-US" altLang="zh-CN" sz="2000" dirty="0">
                <a:solidFill>
                  <a:srgbClr val="000000"/>
                </a:solidFill>
                <a:ea typeface="楷体_GB2312" pitchFamily="49" charset="-122"/>
              </a:rPr>
              <a:t> </a:t>
            </a:r>
            <a:r>
              <a:rPr lang="zh-CN" altLang="en-US" sz="2000" dirty="0">
                <a:solidFill>
                  <a:srgbClr val="000000"/>
                </a:solidFill>
                <a:ea typeface="楷体_GB2312" pitchFamily="49" charset="-122"/>
              </a:rPr>
              <a:t>。</a:t>
            </a:r>
          </a:p>
        </p:txBody>
      </p:sp>
      <p:sp>
        <p:nvSpPr>
          <p:cNvPr id="241675" name="Rectangle 11"/>
          <p:cNvSpPr/>
          <p:nvPr/>
        </p:nvSpPr>
        <p:spPr>
          <a:xfrm>
            <a:off x="6102102" y="5943769"/>
            <a:ext cx="2743200" cy="762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endParaRPr lang="en-US" altLang="zh-CN" sz="2800" b="0" dirty="0">
              <a:solidFill>
                <a:srgbClr val="339966"/>
              </a:solidFill>
              <a:ea typeface="楷体_GB2312" pitchFamily="49" charset="-122"/>
            </a:endParaRPr>
          </a:p>
        </p:txBody>
      </p:sp>
      <p:sp>
        <p:nvSpPr>
          <p:cNvPr id="241676" name="Rectangle 12"/>
          <p:cNvSpPr/>
          <p:nvPr/>
        </p:nvSpPr>
        <p:spPr>
          <a:xfrm>
            <a:off x="71700" y="608046"/>
            <a:ext cx="8640576" cy="237092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zh-CN" altLang="en-US" sz="2800" dirty="0">
                <a:solidFill>
                  <a:srgbClr val="000000"/>
                </a:solidFill>
                <a:latin typeface="隶书" panose="02010509060101010101" pitchFamily="49" charset="-122"/>
                <a:ea typeface="隶书" panose="02010509060101010101" pitchFamily="49" charset="-122"/>
              </a:rPr>
              <a:t>（</a:t>
            </a:r>
            <a:r>
              <a:rPr lang="en-US" altLang="zh-CN" sz="2800" dirty="0">
                <a:solidFill>
                  <a:srgbClr val="000000"/>
                </a:solidFill>
                <a:latin typeface="隶书" panose="02010509060101010101" pitchFamily="49" charset="-122"/>
                <a:ea typeface="隶书" panose="02010509060101010101" pitchFamily="49" charset="-122"/>
              </a:rPr>
              <a:t>1</a:t>
            </a:r>
            <a:r>
              <a:rPr lang="zh-CN" altLang="en-US" sz="2800" dirty="0">
                <a:solidFill>
                  <a:srgbClr val="000000"/>
                </a:solidFill>
                <a:latin typeface="隶书" panose="02010509060101010101" pitchFamily="49" charset="-122"/>
                <a:ea typeface="隶书" panose="02010509060101010101" pitchFamily="49" charset="-122"/>
              </a:rPr>
              <a:t>）改进之处：</a:t>
            </a:r>
          </a:p>
          <a:p>
            <a:pPr marL="1371600" lvl="2" indent="-457200" algn="just" eaLnBrk="1" hangingPunct="1">
              <a:lnSpc>
                <a:spcPct val="110000"/>
              </a:lnSpc>
              <a:buClrTx/>
              <a:buSzPct val="100000"/>
              <a:buChar char="v"/>
            </a:pPr>
            <a:r>
              <a:rPr lang="en-US" altLang="zh-CN" sz="2800" dirty="0" smtClean="0">
                <a:solidFill>
                  <a:srgbClr val="0000FF"/>
                </a:solidFill>
                <a:ea typeface="楷体_GB2312" pitchFamily="49" charset="-122"/>
              </a:rPr>
              <a:t>KMP</a:t>
            </a:r>
            <a:r>
              <a:rPr lang="zh-CN" altLang="en-US" sz="2800" dirty="0">
                <a:solidFill>
                  <a:srgbClr val="0000FF"/>
                </a:solidFill>
                <a:ea typeface="楷体_GB2312" pitchFamily="49" charset="-122"/>
              </a:rPr>
              <a:t>改进</a:t>
            </a:r>
            <a:r>
              <a:rPr lang="zh-CN" altLang="en-US" sz="2400" dirty="0">
                <a:solidFill>
                  <a:srgbClr val="0000FF"/>
                </a:solidFill>
                <a:ea typeface="楷体_GB2312" pitchFamily="49" charset="-122"/>
              </a:rPr>
              <a:t>：</a:t>
            </a:r>
            <a:r>
              <a:rPr lang="zh-CN" altLang="en-US" sz="2400" dirty="0">
                <a:solidFill>
                  <a:srgbClr val="000000"/>
                </a:solidFill>
                <a:ea typeface="楷体_GB2312" pitchFamily="49" charset="-122"/>
              </a:rPr>
              <a:t>每当一趟匹配过程中出现字符比较不等时，不需要回溯</a:t>
            </a:r>
            <a:r>
              <a:rPr lang="en-US" altLang="zh-CN" sz="2400" dirty="0">
                <a:solidFill>
                  <a:srgbClr val="000000"/>
                </a:solidFill>
                <a:ea typeface="楷体_GB2312" pitchFamily="49" charset="-122"/>
              </a:rPr>
              <a:t>i</a:t>
            </a:r>
            <a:r>
              <a:rPr lang="zh-CN" altLang="en-US" sz="2400" dirty="0">
                <a:solidFill>
                  <a:srgbClr val="000000"/>
                </a:solidFill>
                <a:ea typeface="楷体_GB2312" pitchFamily="49" charset="-122"/>
              </a:rPr>
              <a:t>指针，而是利用已经得到的“部分匹配”的结果将模式向右“滑动”尽可能远的一段距离后，继续进行比较</a:t>
            </a:r>
            <a:r>
              <a:rPr lang="zh-CN" altLang="en-US" sz="2800" dirty="0">
                <a:solidFill>
                  <a:srgbClr val="000000"/>
                </a:solidFill>
                <a:ea typeface="楷体_GB2312" pitchFamily="49" charset="-122"/>
              </a:rPr>
              <a:t>。</a:t>
            </a:r>
          </a:p>
          <a:p>
            <a:pPr marL="457200" lvl="0" indent="-457200" algn="just" eaLnBrk="1" hangingPunct="1">
              <a:lnSpc>
                <a:spcPct val="110000"/>
              </a:lnSpc>
              <a:buClrTx/>
              <a:buSzPct val="100000"/>
              <a:buNone/>
            </a:pPr>
            <a:r>
              <a:rPr lang="zh-CN" altLang="en-US" sz="2800" dirty="0">
                <a:solidFill>
                  <a:srgbClr val="000000"/>
                </a:solidFill>
                <a:latin typeface="隶书" panose="02010509060101010101" pitchFamily="49" charset="-122"/>
                <a:ea typeface="隶书" panose="02010509060101010101" pitchFamily="49" charset="-122"/>
              </a:rPr>
              <a:t>（</a:t>
            </a:r>
            <a:r>
              <a:rPr lang="en-US" altLang="zh-CN" sz="2800" dirty="0">
                <a:solidFill>
                  <a:srgbClr val="000000"/>
                </a:solidFill>
                <a:latin typeface="隶书" panose="02010509060101010101" pitchFamily="49" charset="-122"/>
                <a:ea typeface="隶书" panose="02010509060101010101" pitchFamily="49" charset="-122"/>
              </a:rPr>
              <a:t>2</a:t>
            </a:r>
            <a:r>
              <a:rPr lang="zh-CN" altLang="en-US" sz="2800" dirty="0">
                <a:solidFill>
                  <a:srgbClr val="000000"/>
                </a:solidFill>
                <a:latin typeface="隶书" panose="02010509060101010101" pitchFamily="49" charset="-122"/>
                <a:ea typeface="隶书" panose="02010509060101010101" pitchFamily="49" charset="-122"/>
              </a:rPr>
              <a:t>）</a:t>
            </a:r>
            <a:r>
              <a:rPr lang="zh-CN" altLang="en-US" sz="2800" dirty="0">
                <a:solidFill>
                  <a:srgbClr val="000000"/>
                </a:solidFill>
                <a:ea typeface="隶书" panose="02010509060101010101" pitchFamily="49" charset="-122"/>
              </a:rPr>
              <a:t>例子分析比较：</a:t>
            </a:r>
            <a:endParaRPr lang="zh-CN" altLang="en-US" sz="2800" dirty="0">
              <a:solidFill>
                <a:srgbClr val="000000"/>
              </a:solidFill>
              <a:latin typeface="隶书" panose="02010509060101010101" pitchFamily="49" charset="-122"/>
              <a:ea typeface="隶书" panose="02010509060101010101" pitchFamily="49" charset="-122"/>
            </a:endParaRPr>
          </a:p>
        </p:txBody>
      </p:sp>
      <p:sp>
        <p:nvSpPr>
          <p:cNvPr id="12" name="Text Box 9"/>
          <p:cNvSpPr txBox="1"/>
          <p:nvPr/>
        </p:nvSpPr>
        <p:spPr>
          <a:xfrm>
            <a:off x="4660023" y="5776744"/>
            <a:ext cx="4185279" cy="49859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en-US" altLang="zh-CN" sz="2400" dirty="0" smtClean="0">
                <a:solidFill>
                  <a:srgbClr val="990033"/>
                </a:solidFill>
                <a:ea typeface="楷体_GB2312" pitchFamily="49" charset="-122"/>
              </a:rPr>
              <a:t>KMP</a:t>
            </a:r>
            <a:r>
              <a:rPr lang="zh-CN" altLang="en-US" sz="2400" dirty="0" smtClean="0">
                <a:solidFill>
                  <a:srgbClr val="990033"/>
                </a:solidFill>
                <a:ea typeface="楷体_GB2312" pitchFamily="49" charset="-122"/>
              </a:rPr>
              <a:t>算法：</a:t>
            </a:r>
            <a:r>
              <a:rPr lang="zh-CN" altLang="en-US" sz="2400" dirty="0">
                <a:solidFill>
                  <a:srgbClr val="339966"/>
                </a:solidFill>
                <a:ea typeface="楷体_GB2312" pitchFamily="49" charset="-122"/>
              </a:rPr>
              <a:t>直接比较</a:t>
            </a:r>
            <a:r>
              <a:rPr lang="en-US" altLang="zh-CN" sz="2400" dirty="0">
                <a:solidFill>
                  <a:srgbClr val="339966"/>
                </a:solidFill>
                <a:ea typeface="楷体_GB2312" pitchFamily="49" charset="-122"/>
              </a:rPr>
              <a:t>s</a:t>
            </a:r>
            <a:r>
              <a:rPr lang="en-US" altLang="zh-CN" sz="2400" baseline="-25000" dirty="0">
                <a:solidFill>
                  <a:srgbClr val="339966"/>
                </a:solidFill>
                <a:ea typeface="楷体_GB2312" pitchFamily="49" charset="-122"/>
              </a:rPr>
              <a:t>2</a:t>
            </a:r>
            <a:r>
              <a:rPr lang="zh-CN" altLang="en-US" sz="2400" dirty="0">
                <a:solidFill>
                  <a:srgbClr val="339966"/>
                </a:solidFill>
                <a:ea typeface="楷体_GB2312" pitchFamily="49" charset="-122"/>
              </a:rPr>
              <a:t>和</a:t>
            </a:r>
            <a:r>
              <a:rPr lang="en-US" altLang="zh-CN" sz="2400" dirty="0">
                <a:solidFill>
                  <a:srgbClr val="339966"/>
                </a:solidFill>
                <a:ea typeface="楷体_GB2312" pitchFamily="49" charset="-122"/>
              </a:rPr>
              <a:t>t</a:t>
            </a:r>
            <a:r>
              <a:rPr lang="en-US" altLang="zh-CN" sz="2400" baseline="-25000" dirty="0">
                <a:solidFill>
                  <a:srgbClr val="339966"/>
                </a:solidFill>
                <a:ea typeface="楷体_GB2312" pitchFamily="49" charset="-122"/>
              </a:rPr>
              <a:t>0</a:t>
            </a:r>
            <a:endParaRPr lang="en-US" altLang="zh-CN" sz="2400" b="0" dirty="0">
              <a:solidFill>
                <a:srgbClr val="339966"/>
              </a:solidFill>
              <a:ea typeface="楷体_GB2312" pitchFamily="49"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76">
                                            <p:txEl>
                                              <p:pRg st="0" end="0"/>
                                            </p:txEl>
                                          </p:spTgt>
                                        </p:tgtEl>
                                        <p:attrNameLst>
                                          <p:attrName>style.visibility</p:attrName>
                                        </p:attrNameLst>
                                      </p:cBhvr>
                                      <p:to>
                                        <p:strVal val="visible"/>
                                      </p:to>
                                    </p:set>
                                    <p:animEffect transition="in" filter="blinds(horizontal)">
                                      <p:cBhvr>
                                        <p:cTn id="7" dur="500"/>
                                        <p:tgtEl>
                                          <p:spTgt spid="241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76">
                                            <p:txEl>
                                              <p:pRg st="1" end="1"/>
                                            </p:txEl>
                                          </p:spTgt>
                                        </p:tgtEl>
                                        <p:attrNameLst>
                                          <p:attrName>style.visibility</p:attrName>
                                        </p:attrNameLst>
                                      </p:cBhvr>
                                      <p:to>
                                        <p:strVal val="visible"/>
                                      </p:to>
                                    </p:set>
                                    <p:animEffect transition="in" filter="blinds(horizontal)">
                                      <p:cBhvr>
                                        <p:cTn id="12" dur="500"/>
                                        <p:tgtEl>
                                          <p:spTgt spid="2416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1676">
                                            <p:txEl>
                                              <p:pRg st="2" end="2"/>
                                            </p:txEl>
                                          </p:spTgt>
                                        </p:tgtEl>
                                        <p:attrNameLst>
                                          <p:attrName>style.visibility</p:attrName>
                                        </p:attrNameLst>
                                      </p:cBhvr>
                                      <p:to>
                                        <p:strVal val="visible"/>
                                      </p:to>
                                    </p:set>
                                    <p:animEffect transition="in" filter="blinds(horizontal)">
                                      <p:cBhvr>
                                        <p:cTn id="17" dur="500"/>
                                        <p:tgtEl>
                                          <p:spTgt spid="2416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1668"/>
                                        </p:tgtEl>
                                        <p:attrNameLst>
                                          <p:attrName>style.visibility</p:attrName>
                                        </p:attrNameLst>
                                      </p:cBhvr>
                                      <p:to>
                                        <p:strVal val="visible"/>
                                      </p:to>
                                    </p:set>
                                    <p:anim calcmode="lin" valueType="num">
                                      <p:cBhvr additive="base">
                                        <p:cTn id="22" dur="500" fill="hold"/>
                                        <p:tgtEl>
                                          <p:spTgt spid="241668"/>
                                        </p:tgtEl>
                                        <p:attrNameLst>
                                          <p:attrName>ppt_x</p:attrName>
                                        </p:attrNameLst>
                                      </p:cBhvr>
                                      <p:tavLst>
                                        <p:tav tm="0">
                                          <p:val>
                                            <p:strVal val="0-#ppt_w/2"/>
                                          </p:val>
                                        </p:tav>
                                        <p:tav tm="100000">
                                          <p:val>
                                            <p:strVal val="#ppt_x"/>
                                          </p:val>
                                        </p:tav>
                                      </p:tavLst>
                                    </p:anim>
                                    <p:anim calcmode="lin" valueType="num">
                                      <p:cBhvr additive="base">
                                        <p:cTn id="23" dur="500" fill="hold"/>
                                        <p:tgtEl>
                                          <p:spTgt spid="2416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1669"/>
                                        </p:tgtEl>
                                        <p:attrNameLst>
                                          <p:attrName>style.visibility</p:attrName>
                                        </p:attrNameLst>
                                      </p:cBhvr>
                                      <p:to>
                                        <p:strVal val="visible"/>
                                      </p:to>
                                    </p:set>
                                    <p:animEffect transition="in" filter="blinds(horizontal)">
                                      <p:cBhvr>
                                        <p:cTn id="28" dur="500"/>
                                        <p:tgtEl>
                                          <p:spTgt spid="24166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type.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4" name="type.wav"/>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3495"/>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5" name="glass.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41673"/>
                                        </p:tgtEl>
                                        <p:attrNameLst>
                                          <p:attrName>style.visibility</p:attrName>
                                        </p:attrNameLst>
                                      </p:cBhvr>
                                      <p:to>
                                        <p:strVal val="visible"/>
                                      </p:to>
                                    </p:set>
                                    <p:animEffect transition="in" filter="box(out)">
                                      <p:cBhvr>
                                        <p:cTn id="45" dur="500"/>
                                        <p:tgtEl>
                                          <p:spTgt spid="24167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nodePh="1">
                                  <p:stCondLst>
                                    <p:cond delay="0"/>
                                  </p:stCondLst>
                                  <p:endCondLst>
                                    <p:cond evt="begin" delay="0">
                                      <p:tn val="48"/>
                                    </p:cond>
                                  </p:endCondLst>
                                  <p:childTnLst>
                                    <p:set>
                                      <p:cBhvr>
                                        <p:cTn id="49" dur="1" fill="hold">
                                          <p:stCondLst>
                                            <p:cond delay="499"/>
                                          </p:stCondLst>
                                        </p:cTn>
                                        <p:tgtEl>
                                          <p:spTgt spid="241675"/>
                                        </p:tgtEl>
                                        <p:attrNameLst>
                                          <p:attrName>style.visibility</p:attrName>
                                        </p:attrNameLst>
                                      </p:cBhvr>
                                      <p:to>
                                        <p:strVal val="visible"/>
                                      </p:to>
                                    </p:set>
                                  </p:childTnLst>
                                  <p:subTnLst>
                                    <p:audio>
                                      <p:cMediaNode>
                                        <p:cTn display="0" masterRel="sameClick">
                                          <p:stCondLst>
                                            <p:cond evt="begin" delay="0">
                                              <p:tn val="48"/>
                                            </p:cond>
                                          </p:stCondLst>
                                          <p:endCondLst>
                                            <p:cond evt="onStopAudio" delay="0">
                                              <p:tgtEl>
                                                <p:sldTgt/>
                                              </p:tgtEl>
                                            </p:cond>
                                          </p:endCondLst>
                                        </p:cTn>
                                        <p:tgtEl>
                                          <p:sndTgt r:embed="rId4" name="type.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ox(out)">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P spid="241669" grpId="0"/>
      <p:bldP spid="241673" grpId="0"/>
      <p:bldP spid="241675" grpId="0"/>
      <p:bldP spid="241676" grpId="0" build="p" bldLvl="3"/>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descr="Rectangle: Click to edit Master text styles&#10;Second level&#10;Third level&#10;Fourth level&#10;Fifth level"/>
          <p:cNvSpPr>
            <a:spLocks noGrp="1" noChangeArrowheads="1"/>
          </p:cNvSpPr>
          <p:nvPr>
            <p:ph type="body" idx="1"/>
          </p:nvPr>
        </p:nvSpPr>
        <p:spPr>
          <a:xfrm>
            <a:off x="122726" y="952252"/>
            <a:ext cx="8375650" cy="945064"/>
          </a:xfrm>
        </p:spPr>
        <p:txBody>
          <a:bodyPr/>
          <a:lstStyle/>
          <a:p>
            <a:pPr marL="457200" indent="-457200" algn="just" eaLnBrk="1" hangingPunct="1">
              <a:buClr>
                <a:srgbClr val="0F0A56"/>
              </a:buClr>
              <a:buFont typeface="Wingdings" panose="05000000000000000000" pitchFamily="2" charset="2"/>
              <a:buChar char="Ø"/>
            </a:pPr>
            <a:r>
              <a:rPr lang="zh-CN" altLang="en-US" sz="2800" b="1" dirty="0" smtClean="0">
                <a:solidFill>
                  <a:srgbClr val="0000FF"/>
                </a:solidFill>
                <a:latin typeface="黑体" panose="02010609060101010101" pitchFamily="49" charset="-122"/>
                <a:ea typeface="楷体_GB2312" pitchFamily="49" charset="-122"/>
              </a:rPr>
              <a:t>情况二：</a:t>
            </a:r>
            <a:endParaRPr lang="en-US" altLang="zh-CN" sz="2800" b="1" dirty="0" smtClean="0">
              <a:solidFill>
                <a:srgbClr val="0000FF"/>
              </a:solidFill>
              <a:latin typeface="黑体" panose="02010609060101010101" pitchFamily="49" charset="-122"/>
              <a:ea typeface="楷体_GB2312" pitchFamily="49" charset="-122"/>
            </a:endParaRPr>
          </a:p>
          <a:p>
            <a:pPr algn="just" eaLnBrk="1" hangingPunct="1">
              <a:buFont typeface="Wingdings" panose="05000000000000000000" pitchFamily="2" charset="2"/>
              <a:buNone/>
            </a:pPr>
            <a:endParaRPr lang="zh-CN" altLang="en-US" sz="2800" b="1" dirty="0" smtClean="0">
              <a:solidFill>
                <a:srgbClr val="0000FF"/>
              </a:solidFill>
              <a:latin typeface="黑体" panose="02010609060101010101" pitchFamily="49" charset="-122"/>
              <a:ea typeface="楷体_GB2312" pitchFamily="49" charset="-122"/>
            </a:endParaRPr>
          </a:p>
        </p:txBody>
      </p:sp>
      <p:sp>
        <p:nvSpPr>
          <p:cNvPr id="3" name="TextBox 2"/>
          <p:cNvSpPr txBox="1">
            <a:spLocks noChangeArrowheads="1"/>
          </p:cNvSpPr>
          <p:nvPr/>
        </p:nvSpPr>
        <p:spPr bwMode="auto">
          <a:xfrm>
            <a:off x="296715" y="4689084"/>
            <a:ext cx="837055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zh-CN" altLang="en-US" sz="2800" dirty="0">
                <a:solidFill>
                  <a:srgbClr val="CC0000"/>
                </a:solidFill>
                <a:latin typeface="Arial" panose="020B0604020202020204" pitchFamily="34" charset="0"/>
                <a:ea typeface="楷体_GB2312" pitchFamily="49" charset="-122"/>
              </a:rPr>
              <a:t>由此可见，一旦</a:t>
            </a:r>
            <a:r>
              <a:rPr lang="en-US" altLang="zh-CN" sz="2800" dirty="0" err="1">
                <a:solidFill>
                  <a:srgbClr val="CC0000"/>
                </a:solidFill>
                <a:latin typeface="Arial" panose="020B0604020202020204" pitchFamily="34" charset="0"/>
                <a:ea typeface="楷体_GB2312" pitchFamily="49" charset="-122"/>
              </a:rPr>
              <a:t>s</a:t>
            </a:r>
            <a:r>
              <a:rPr lang="en-US" altLang="zh-CN" sz="2800" baseline="-30000" dirty="0" err="1">
                <a:solidFill>
                  <a:srgbClr val="CC0000"/>
                </a:solidFill>
                <a:latin typeface="Arial" panose="020B0604020202020204" pitchFamily="34" charset="0"/>
                <a:ea typeface="楷体_GB2312" pitchFamily="49" charset="-122"/>
              </a:rPr>
              <a:t>i</a:t>
            </a:r>
            <a:r>
              <a:rPr lang="zh-CN" altLang="en-US" sz="2800" dirty="0">
                <a:solidFill>
                  <a:srgbClr val="CC0000"/>
                </a:solidFill>
                <a:latin typeface="Arial" panose="020B0604020202020204" pitchFamily="34" charset="0"/>
                <a:ea typeface="楷体_GB2312" pitchFamily="49" charset="-122"/>
              </a:rPr>
              <a:t>和</a:t>
            </a:r>
            <a:r>
              <a:rPr lang="en-US" altLang="zh-CN" sz="2800" dirty="0" err="1">
                <a:solidFill>
                  <a:srgbClr val="CC0000"/>
                </a:solidFill>
                <a:latin typeface="Arial" panose="020B0604020202020204" pitchFamily="34" charset="0"/>
                <a:ea typeface="楷体_GB2312" pitchFamily="49" charset="-122"/>
              </a:rPr>
              <a:t>t</a:t>
            </a:r>
            <a:r>
              <a:rPr lang="en-US" altLang="zh-CN" sz="2800" baseline="-30000" dirty="0" err="1">
                <a:solidFill>
                  <a:srgbClr val="CC0000"/>
                </a:solidFill>
                <a:latin typeface="Arial" panose="020B0604020202020204" pitchFamily="34" charset="0"/>
                <a:ea typeface="楷体_GB2312" pitchFamily="49" charset="-122"/>
              </a:rPr>
              <a:t>j</a:t>
            </a:r>
            <a:r>
              <a:rPr lang="zh-CN" altLang="en-US" sz="2800" dirty="0">
                <a:solidFill>
                  <a:srgbClr val="CC0000"/>
                </a:solidFill>
                <a:latin typeface="Arial" panose="020B0604020202020204" pitchFamily="34" charset="0"/>
                <a:ea typeface="楷体_GB2312" pitchFamily="49" charset="-122"/>
              </a:rPr>
              <a:t>比较不相等，主串</a:t>
            </a:r>
            <a:r>
              <a:rPr lang="en-US" altLang="zh-CN" sz="2800" dirty="0" err="1">
                <a:solidFill>
                  <a:srgbClr val="CC0000"/>
                </a:solidFill>
                <a:latin typeface="Arial" panose="020B0604020202020204" pitchFamily="34" charset="0"/>
                <a:ea typeface="楷体_GB2312" pitchFamily="49" charset="-122"/>
              </a:rPr>
              <a:t>ob</a:t>
            </a:r>
            <a:r>
              <a:rPr lang="zh-CN" altLang="en-US" sz="2800" dirty="0">
                <a:solidFill>
                  <a:srgbClr val="CC0000"/>
                </a:solidFill>
                <a:latin typeface="Arial" panose="020B0604020202020204" pitchFamily="34" charset="0"/>
                <a:ea typeface="楷体_GB2312" pitchFamily="49" charset="-122"/>
              </a:rPr>
              <a:t>的下标值可不必回退，主串的</a:t>
            </a:r>
            <a:r>
              <a:rPr lang="en-US" altLang="zh-CN" sz="2800" dirty="0" err="1">
                <a:solidFill>
                  <a:srgbClr val="CC0000"/>
                </a:solidFill>
                <a:latin typeface="Arial" panose="020B0604020202020204" pitchFamily="34" charset="0"/>
                <a:ea typeface="楷体_GB2312" pitchFamily="49" charset="-122"/>
              </a:rPr>
              <a:t>s</a:t>
            </a:r>
            <a:r>
              <a:rPr lang="en-US" altLang="zh-CN" sz="2800" baseline="-30000" dirty="0" err="1">
                <a:solidFill>
                  <a:srgbClr val="CC0000"/>
                </a:solidFill>
                <a:latin typeface="Arial" panose="020B0604020202020204" pitchFamily="34" charset="0"/>
                <a:ea typeface="楷体_GB2312" pitchFamily="49" charset="-122"/>
              </a:rPr>
              <a:t>i</a:t>
            </a:r>
            <a:r>
              <a:rPr lang="zh-CN" altLang="en-US" sz="2800" dirty="0">
                <a:solidFill>
                  <a:srgbClr val="CC0000"/>
                </a:solidFill>
                <a:latin typeface="Arial" panose="020B0604020202020204" pitchFamily="34" charset="0"/>
                <a:ea typeface="楷体_GB2312" pitchFamily="49" charset="-122"/>
              </a:rPr>
              <a:t>（或</a:t>
            </a:r>
            <a:r>
              <a:rPr lang="en-US" altLang="zh-CN" sz="2800" dirty="0">
                <a:solidFill>
                  <a:srgbClr val="CC0000"/>
                </a:solidFill>
                <a:latin typeface="Arial" panose="020B0604020202020204" pitchFamily="34" charset="0"/>
                <a:ea typeface="楷体_GB2312" pitchFamily="49" charset="-122"/>
              </a:rPr>
              <a:t>s</a:t>
            </a:r>
            <a:r>
              <a:rPr lang="en-US" altLang="zh-CN" sz="2800" baseline="-30000" dirty="0">
                <a:solidFill>
                  <a:srgbClr val="CC0000"/>
                </a:solidFill>
                <a:latin typeface="Arial" panose="020B0604020202020204" pitchFamily="34" charset="0"/>
                <a:ea typeface="楷体_GB2312" pitchFamily="49" charset="-122"/>
              </a:rPr>
              <a:t>i+1</a:t>
            </a:r>
            <a:r>
              <a:rPr lang="zh-CN" altLang="en-US" sz="2800" dirty="0">
                <a:solidFill>
                  <a:srgbClr val="CC0000"/>
                </a:solidFill>
                <a:latin typeface="Arial" panose="020B0604020202020204" pitchFamily="34" charset="0"/>
                <a:ea typeface="楷体_GB2312" pitchFamily="49" charset="-122"/>
              </a:rPr>
              <a:t>）可直接与模式串的</a:t>
            </a:r>
            <a:r>
              <a:rPr lang="en-US" altLang="zh-CN" sz="2800" dirty="0" err="1">
                <a:solidFill>
                  <a:srgbClr val="CC0000"/>
                </a:solidFill>
                <a:latin typeface="Arial" panose="020B0604020202020204" pitchFamily="34" charset="0"/>
                <a:ea typeface="楷体_GB2312" pitchFamily="49" charset="-122"/>
              </a:rPr>
              <a:t>t</a:t>
            </a:r>
            <a:r>
              <a:rPr lang="en-US" altLang="zh-CN" sz="2800" baseline="-30000" dirty="0" err="1">
                <a:solidFill>
                  <a:srgbClr val="CC0000"/>
                </a:solidFill>
                <a:latin typeface="Arial" panose="020B0604020202020204" pitchFamily="34" charset="0"/>
                <a:ea typeface="楷体_GB2312" pitchFamily="49" charset="-122"/>
              </a:rPr>
              <a:t>k</a:t>
            </a:r>
            <a:r>
              <a:rPr lang="zh-CN" altLang="en-US" sz="2800" dirty="0">
                <a:solidFill>
                  <a:srgbClr val="CC0000"/>
                </a:solidFill>
                <a:latin typeface="Arial" panose="020B0604020202020204" pitchFamily="34" charset="0"/>
                <a:ea typeface="楷体_GB2312" pitchFamily="49" charset="-122"/>
              </a:rPr>
              <a:t>（</a:t>
            </a:r>
            <a:r>
              <a:rPr lang="en-US" altLang="zh-CN" sz="2800" dirty="0">
                <a:solidFill>
                  <a:srgbClr val="CC0000"/>
                </a:solidFill>
                <a:latin typeface="Arial" panose="020B0604020202020204" pitchFamily="34" charset="0"/>
                <a:ea typeface="楷体_GB2312" pitchFamily="49" charset="-122"/>
              </a:rPr>
              <a:t>0≤k</a:t>
            </a:r>
            <a:r>
              <a:rPr lang="zh-CN" altLang="en-US" sz="2800" dirty="0">
                <a:solidFill>
                  <a:srgbClr val="CC0000"/>
                </a:solidFill>
                <a:latin typeface="Arial" panose="020B0604020202020204" pitchFamily="34" charset="0"/>
                <a:ea typeface="楷体_GB2312" pitchFamily="49" charset="-122"/>
              </a:rPr>
              <a:t>＜</a:t>
            </a:r>
            <a:r>
              <a:rPr lang="en-US" altLang="zh-CN" sz="2800" dirty="0">
                <a:solidFill>
                  <a:srgbClr val="CC0000"/>
                </a:solidFill>
                <a:latin typeface="Arial" panose="020B0604020202020204" pitchFamily="34" charset="0"/>
                <a:ea typeface="楷体_GB2312" pitchFamily="49" charset="-122"/>
              </a:rPr>
              <a:t>j</a:t>
            </a:r>
            <a:r>
              <a:rPr lang="zh-CN" altLang="en-US" sz="2800" dirty="0">
                <a:solidFill>
                  <a:srgbClr val="CC0000"/>
                </a:solidFill>
                <a:latin typeface="Arial" panose="020B0604020202020204" pitchFamily="34" charset="0"/>
                <a:ea typeface="楷体_GB2312" pitchFamily="49" charset="-122"/>
              </a:rPr>
              <a:t>）比较。</a:t>
            </a:r>
          </a:p>
          <a:p>
            <a:pPr eaLnBrk="1" hangingPunct="1">
              <a:spcBef>
                <a:spcPct val="0"/>
              </a:spcBef>
              <a:spcAft>
                <a:spcPct val="0"/>
              </a:spcAft>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6" name="Rectangle 2"/>
          <p:cNvSpPr>
            <a:spLocks noGrp="1" noChangeArrowheads="1"/>
          </p:cNvSpPr>
          <p:nvPr>
            <p:ph type="title" idx="4294967295"/>
          </p:nvPr>
        </p:nvSpPr>
        <p:spPr>
          <a:xfrm>
            <a:off x="0" y="169863"/>
            <a:ext cx="7631113" cy="515937"/>
          </a:xfrm>
        </p:spPr>
        <p:txBody>
          <a:bodyPr/>
          <a:lstStyle/>
          <a:p>
            <a:pPr marL="320040" indent="-320040" algn="l" eaLnBrk="1" fontAlgn="auto" hangingPunct="1">
              <a:spcAft>
                <a:spcPts val="0"/>
              </a:spcAft>
              <a:buClr>
                <a:schemeClr val="accent6">
                  <a:lumMod val="75000"/>
                </a:schemeClr>
              </a:buClr>
              <a:defRPr/>
            </a:pPr>
            <a:r>
              <a:rPr lang="en-US" altLang="zh-CN" sz="3200" dirty="0" smtClean="0">
                <a:solidFill>
                  <a:srgbClr val="6600CC"/>
                </a:solidFill>
                <a:latin typeface="华文行楷" pitchFamily="2" charset="-122"/>
                <a:ea typeface="华文行楷" pitchFamily="2" charset="-122"/>
              </a:rPr>
              <a:t>3. KMP</a:t>
            </a:r>
            <a:r>
              <a:rPr lang="zh-CN" altLang="en-US" sz="3200" dirty="0" smtClean="0">
                <a:solidFill>
                  <a:srgbClr val="6600CC"/>
                </a:solidFill>
                <a:latin typeface="华文行楷" pitchFamily="2" charset="-122"/>
                <a:ea typeface="华文行楷" pitchFamily="2" charset="-122"/>
              </a:rPr>
              <a:t>算法</a:t>
            </a:r>
            <a:r>
              <a:rPr lang="en-US" altLang="zh-CN" sz="3200" dirty="0" smtClean="0">
                <a:solidFill>
                  <a:srgbClr val="6600CC"/>
                </a:solidFill>
                <a:ea typeface="华文行楷" pitchFamily="2" charset="-122"/>
              </a:rPr>
              <a:t>—</a:t>
            </a:r>
            <a:r>
              <a:rPr lang="zh-CN" altLang="en-US" sz="3200" dirty="0" smtClean="0">
                <a:solidFill>
                  <a:srgbClr val="6600CC"/>
                </a:solidFill>
                <a:latin typeface="华文行楷" pitchFamily="2" charset="-122"/>
                <a:ea typeface="华文行楷" pitchFamily="2" charset="-122"/>
              </a:rPr>
              <a:t>进</a:t>
            </a:r>
            <a:r>
              <a:rPr lang="zh-CN" altLang="en-US" sz="3200" dirty="0" smtClean="0">
                <a:solidFill>
                  <a:srgbClr val="6600CC"/>
                </a:solidFill>
                <a:latin typeface="华文行楷" pitchFamily="2" charset="-122"/>
                <a:ea typeface="华文行楷" pitchFamily="2" charset="-122"/>
              </a:rPr>
              <a:t>的模式匹配算法</a:t>
            </a:r>
          </a:p>
        </p:txBody>
      </p:sp>
      <p:sp>
        <p:nvSpPr>
          <p:cNvPr id="5" name="Text Box 9"/>
          <p:cNvSpPr txBox="1"/>
          <p:nvPr/>
        </p:nvSpPr>
        <p:spPr>
          <a:xfrm>
            <a:off x="422552" y="3576171"/>
            <a:ext cx="3881976"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dirty="0">
                <a:solidFill>
                  <a:srgbClr val="990033"/>
                </a:solidFill>
                <a:ea typeface="楷体_GB2312" pitchFamily="49" charset="-122"/>
              </a:rPr>
              <a:t>Brute-Force</a:t>
            </a:r>
            <a:r>
              <a:rPr lang="zh-CN" altLang="en-US" sz="2000" dirty="0">
                <a:solidFill>
                  <a:srgbClr val="990033"/>
                </a:solidFill>
                <a:ea typeface="楷体_GB2312" pitchFamily="49" charset="-122"/>
              </a:rPr>
              <a:t>算法：</a:t>
            </a:r>
            <a:r>
              <a:rPr lang="en-US" altLang="zh-CN" sz="2000" dirty="0">
                <a:solidFill>
                  <a:srgbClr val="000000"/>
                </a:solidFill>
                <a:ea typeface="楷体_GB2312" pitchFamily="49" charset="-122"/>
              </a:rPr>
              <a:t>i = 1, j = 0, </a:t>
            </a:r>
            <a:r>
              <a:rPr lang="zh-CN" altLang="en-US" sz="2000" dirty="0">
                <a:solidFill>
                  <a:srgbClr val="000000"/>
                </a:solidFill>
                <a:ea typeface="楷体_GB2312" pitchFamily="49" charset="-122"/>
              </a:rPr>
              <a:t>即主串回溯，比较</a:t>
            </a:r>
            <a:r>
              <a:rPr lang="en-US" altLang="zh-CN" sz="2000" dirty="0">
                <a:solidFill>
                  <a:srgbClr val="000000"/>
                </a:solidFill>
                <a:ea typeface="楷体_GB2312" pitchFamily="49" charset="-122"/>
              </a:rPr>
              <a:t>s</a:t>
            </a:r>
            <a:r>
              <a:rPr lang="en-US" altLang="zh-CN" sz="2000" baseline="-25000" dirty="0">
                <a:solidFill>
                  <a:srgbClr val="000000"/>
                </a:solidFill>
                <a:ea typeface="楷体_GB2312" pitchFamily="49" charset="-122"/>
              </a:rPr>
              <a:t>1</a:t>
            </a:r>
            <a:r>
              <a:rPr lang="zh-CN" altLang="en-US" sz="2000" dirty="0">
                <a:solidFill>
                  <a:srgbClr val="000000"/>
                </a:solidFill>
                <a:ea typeface="楷体_GB2312" pitchFamily="49" charset="-122"/>
              </a:rPr>
              <a:t>和</a:t>
            </a:r>
            <a:r>
              <a:rPr lang="en-US" altLang="zh-CN" sz="2000" dirty="0">
                <a:solidFill>
                  <a:srgbClr val="000000"/>
                </a:solidFill>
                <a:ea typeface="楷体_GB2312" pitchFamily="49" charset="-122"/>
              </a:rPr>
              <a:t>t</a:t>
            </a:r>
            <a:r>
              <a:rPr lang="en-US" altLang="zh-CN" sz="2000" baseline="-25000" dirty="0">
                <a:solidFill>
                  <a:srgbClr val="000000"/>
                </a:solidFill>
                <a:ea typeface="楷体_GB2312" pitchFamily="49" charset="-122"/>
              </a:rPr>
              <a:t>0</a:t>
            </a:r>
            <a:r>
              <a:rPr lang="en-US" altLang="zh-CN" sz="2000" dirty="0">
                <a:solidFill>
                  <a:srgbClr val="000000"/>
                </a:solidFill>
                <a:ea typeface="楷体_GB2312" pitchFamily="49" charset="-122"/>
              </a:rPr>
              <a:t> </a:t>
            </a:r>
            <a:r>
              <a:rPr lang="zh-CN" altLang="en-US" sz="2000" dirty="0">
                <a:solidFill>
                  <a:srgbClr val="000000"/>
                </a:solidFill>
                <a:ea typeface="楷体_GB2312" pitchFamily="49" charset="-122"/>
              </a:rPr>
              <a:t>。</a:t>
            </a:r>
          </a:p>
        </p:txBody>
      </p:sp>
      <p:sp>
        <p:nvSpPr>
          <p:cNvPr id="7" name="Text Box 9"/>
          <p:cNvSpPr txBox="1"/>
          <p:nvPr/>
        </p:nvSpPr>
        <p:spPr>
          <a:xfrm>
            <a:off x="4391988" y="3609012"/>
            <a:ext cx="4185279" cy="49859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en-US" altLang="zh-CN" sz="2400" dirty="0" smtClean="0">
                <a:solidFill>
                  <a:srgbClr val="990033"/>
                </a:solidFill>
                <a:ea typeface="楷体_GB2312" pitchFamily="49" charset="-122"/>
              </a:rPr>
              <a:t>KMP</a:t>
            </a:r>
            <a:r>
              <a:rPr lang="zh-CN" altLang="en-US" sz="2400" dirty="0" smtClean="0">
                <a:solidFill>
                  <a:srgbClr val="990033"/>
                </a:solidFill>
                <a:ea typeface="楷体_GB2312" pitchFamily="49" charset="-122"/>
              </a:rPr>
              <a:t>算法：</a:t>
            </a:r>
            <a:r>
              <a:rPr lang="zh-CN" altLang="en-US" sz="2400" dirty="0">
                <a:solidFill>
                  <a:srgbClr val="339966"/>
                </a:solidFill>
                <a:ea typeface="楷体_GB2312" pitchFamily="49" charset="-122"/>
              </a:rPr>
              <a:t>直接比较</a:t>
            </a:r>
            <a:r>
              <a:rPr lang="en-US" altLang="zh-CN" sz="2400" dirty="0" smtClean="0">
                <a:solidFill>
                  <a:srgbClr val="339966"/>
                </a:solidFill>
                <a:ea typeface="楷体_GB2312" pitchFamily="49" charset="-122"/>
              </a:rPr>
              <a:t>s</a:t>
            </a:r>
            <a:r>
              <a:rPr lang="en-US" altLang="zh-CN" sz="2400" baseline="-25000" dirty="0" smtClean="0">
                <a:solidFill>
                  <a:srgbClr val="339966"/>
                </a:solidFill>
                <a:ea typeface="楷体_GB2312" pitchFamily="49" charset="-122"/>
              </a:rPr>
              <a:t>3</a:t>
            </a:r>
            <a:r>
              <a:rPr lang="zh-CN" altLang="en-US" sz="2400" dirty="0" smtClean="0">
                <a:solidFill>
                  <a:srgbClr val="339966"/>
                </a:solidFill>
                <a:ea typeface="楷体_GB2312" pitchFamily="49" charset="-122"/>
              </a:rPr>
              <a:t>和</a:t>
            </a:r>
            <a:r>
              <a:rPr lang="en-US" altLang="zh-CN" sz="2400" dirty="0" smtClean="0">
                <a:solidFill>
                  <a:srgbClr val="339966"/>
                </a:solidFill>
                <a:ea typeface="楷体_GB2312" pitchFamily="49" charset="-122"/>
              </a:rPr>
              <a:t>t</a:t>
            </a:r>
            <a:r>
              <a:rPr lang="en-US" altLang="zh-CN" sz="2400" baseline="-25000" dirty="0" smtClean="0">
                <a:solidFill>
                  <a:srgbClr val="339966"/>
                </a:solidFill>
                <a:ea typeface="楷体_GB2312" pitchFamily="49" charset="-122"/>
              </a:rPr>
              <a:t>1</a:t>
            </a:r>
            <a:endParaRPr lang="en-US" altLang="zh-CN" sz="2400" b="0" dirty="0">
              <a:solidFill>
                <a:srgbClr val="339966"/>
              </a:solidFill>
              <a:ea typeface="楷体_GB2312" pitchFamily="49" charset="-122"/>
            </a:endParaRPr>
          </a:p>
        </p:txBody>
      </p:sp>
      <p:sp>
        <p:nvSpPr>
          <p:cNvPr id="8" name="Rectangle 5"/>
          <p:cNvSpPr/>
          <p:nvPr/>
        </p:nvSpPr>
        <p:spPr>
          <a:xfrm>
            <a:off x="4149265" y="1097216"/>
            <a:ext cx="4343088" cy="1600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None/>
            </a:pPr>
            <a:r>
              <a:rPr lang="en-US" altLang="zh-CN" sz="3200" b="0" dirty="0">
                <a:solidFill>
                  <a:srgbClr val="000000"/>
                </a:solidFill>
                <a:ea typeface="楷体_GB2312" pitchFamily="49" charset="-122"/>
              </a:rPr>
              <a:t>s</a:t>
            </a:r>
            <a:r>
              <a:rPr lang="zh-CN" altLang="en-US" sz="3200" b="0" dirty="0">
                <a:solidFill>
                  <a:srgbClr val="000000"/>
                </a:solidFill>
                <a:ea typeface="楷体_GB2312" pitchFamily="49" charset="-122"/>
              </a:rPr>
              <a:t>：	 </a:t>
            </a:r>
            <a:r>
              <a:rPr lang="en-US" altLang="zh-CN" sz="3200" b="0" dirty="0" smtClean="0">
                <a:solidFill>
                  <a:srgbClr val="000000"/>
                </a:solidFill>
                <a:ea typeface="楷体_GB2312" pitchFamily="49" charset="-122"/>
              </a:rPr>
              <a:t>A C A C A B A B</a:t>
            </a:r>
            <a:endParaRPr lang="en-US" altLang="zh-CN" sz="3200" b="0" dirty="0">
              <a:solidFill>
                <a:srgbClr val="000000"/>
              </a:solidFill>
              <a:ea typeface="楷体_GB2312" pitchFamily="49" charset="-122"/>
            </a:endParaRPr>
          </a:p>
          <a:p>
            <a:pPr marL="457200" lvl="0" indent="-457200" algn="just" eaLnBrk="1" hangingPunct="1">
              <a:lnSpc>
                <a:spcPct val="110000"/>
              </a:lnSpc>
              <a:spcBef>
                <a:spcPct val="60000"/>
              </a:spcBef>
              <a:buClrTx/>
              <a:buSzPct val="100000"/>
              <a:buNone/>
            </a:pPr>
            <a:r>
              <a:rPr lang="en-US" altLang="zh-CN" sz="3200" b="0" dirty="0">
                <a:solidFill>
                  <a:srgbClr val="000000"/>
                </a:solidFill>
                <a:ea typeface="楷体_GB2312" pitchFamily="49" charset="-122"/>
              </a:rPr>
              <a:t>t</a:t>
            </a:r>
            <a:r>
              <a:rPr lang="zh-CN" altLang="en-US" sz="3200" b="0" dirty="0">
                <a:solidFill>
                  <a:srgbClr val="000000"/>
                </a:solidFill>
                <a:ea typeface="楷体_GB2312" pitchFamily="49" charset="-122"/>
              </a:rPr>
              <a:t>：	 </a:t>
            </a:r>
            <a:r>
              <a:rPr lang="en-US" altLang="zh-CN" sz="3200" b="0" dirty="0" smtClean="0">
                <a:solidFill>
                  <a:srgbClr val="000000"/>
                </a:solidFill>
                <a:ea typeface="楷体_GB2312" pitchFamily="49" charset="-122"/>
              </a:rPr>
              <a:t>A C A B</a:t>
            </a:r>
            <a:endParaRPr lang="en-US" altLang="zh-CN" sz="3200" b="0" dirty="0">
              <a:solidFill>
                <a:srgbClr val="000000"/>
              </a:solidFill>
              <a:ea typeface="楷体_GB2312" pitchFamily="49" charset="-122"/>
            </a:endParaRPr>
          </a:p>
        </p:txBody>
      </p:sp>
      <p:sp>
        <p:nvSpPr>
          <p:cNvPr id="9" name="WordArt 6"/>
          <p:cNvSpPr>
            <a:spLocks noTextEdit="1"/>
          </p:cNvSpPr>
          <p:nvPr/>
        </p:nvSpPr>
        <p:spPr>
          <a:xfrm rot="5400000">
            <a:off x="5253948" y="1724800"/>
            <a:ext cx="228600" cy="152400"/>
          </a:xfrm>
          <a:prstGeom prst="rect">
            <a:avLst/>
          </a:prstGeom>
        </p:spPr>
        <p:txBody>
          <a:bodyPr vert="wordArtVert" wrap="none" fromWordArt="1">
            <a:prstTxWarp prst="textPlain">
              <a:avLst>
                <a:gd name="adj" fmla="val 50000"/>
              </a:avLst>
            </a:prstTxWarp>
            <a:normAutofit fontScale="25000" lnSpcReduction="20000"/>
          </a:bodyPr>
          <a:lstStyle/>
          <a:p>
            <a:pPr algn="ctr"/>
            <a:r>
              <a:rPr lang="zh-CN" altLang="en-US" sz="3600" dirty="0">
                <a:ln w="9525" cap="flat" cmpd="sng">
                  <a:solidFill>
                    <a:srgbClr val="333399"/>
                  </a:solidFill>
                  <a:prstDash val="solid"/>
                  <a:headEnd type="none" w="med" len="med"/>
                  <a:tailEnd type="none" w="med" len="med"/>
                </a:ln>
                <a:solidFill>
                  <a:srgbClr val="339966"/>
                </a:solidFill>
                <a:latin typeface="宋体" panose="02010600030101010101" pitchFamily="2" charset="-122"/>
                <a:ea typeface="宋体" panose="02010600030101010101" pitchFamily="2" charset="-122"/>
              </a:rPr>
              <a:t>=</a:t>
            </a:r>
          </a:p>
        </p:txBody>
      </p:sp>
      <p:sp>
        <p:nvSpPr>
          <p:cNvPr id="10" name="WordArt 6"/>
          <p:cNvSpPr>
            <a:spLocks noTextEdit="1"/>
          </p:cNvSpPr>
          <p:nvPr/>
        </p:nvSpPr>
        <p:spPr>
          <a:xfrm rot="5400000">
            <a:off x="5613972" y="1732952"/>
            <a:ext cx="228600" cy="152400"/>
          </a:xfrm>
          <a:prstGeom prst="rect">
            <a:avLst/>
          </a:prstGeom>
        </p:spPr>
        <p:txBody>
          <a:bodyPr vert="wordArtVert" wrap="none" fromWordArt="1">
            <a:prstTxWarp prst="textPlain">
              <a:avLst>
                <a:gd name="adj" fmla="val 50000"/>
              </a:avLst>
            </a:prstTxWarp>
            <a:normAutofit fontScale="25000" lnSpcReduction="20000"/>
          </a:bodyPr>
          <a:lstStyle/>
          <a:p>
            <a:pPr algn="ctr"/>
            <a:r>
              <a:rPr lang="zh-CN" altLang="en-US" sz="3600" dirty="0">
                <a:ln w="9525" cap="flat" cmpd="sng">
                  <a:solidFill>
                    <a:srgbClr val="333399"/>
                  </a:solidFill>
                  <a:prstDash val="solid"/>
                  <a:headEnd type="none" w="med" len="med"/>
                  <a:tailEnd type="none" w="med" len="med"/>
                </a:ln>
                <a:solidFill>
                  <a:srgbClr val="339966"/>
                </a:solidFill>
                <a:latin typeface="宋体" panose="02010600030101010101" pitchFamily="2" charset="-122"/>
                <a:ea typeface="宋体" panose="02010600030101010101" pitchFamily="2" charset="-122"/>
              </a:rPr>
              <a:t>=</a:t>
            </a:r>
          </a:p>
        </p:txBody>
      </p:sp>
      <p:sp>
        <p:nvSpPr>
          <p:cNvPr id="11" name="WordArt 6"/>
          <p:cNvSpPr>
            <a:spLocks noTextEdit="1"/>
          </p:cNvSpPr>
          <p:nvPr/>
        </p:nvSpPr>
        <p:spPr>
          <a:xfrm rot="5400000">
            <a:off x="6018999" y="1732952"/>
            <a:ext cx="228600" cy="152400"/>
          </a:xfrm>
          <a:prstGeom prst="rect">
            <a:avLst/>
          </a:prstGeom>
        </p:spPr>
        <p:txBody>
          <a:bodyPr vert="wordArtVert" wrap="none" fromWordArt="1">
            <a:prstTxWarp prst="textPlain">
              <a:avLst>
                <a:gd name="adj" fmla="val 50000"/>
              </a:avLst>
            </a:prstTxWarp>
            <a:normAutofit fontScale="25000" lnSpcReduction="20000"/>
          </a:bodyPr>
          <a:lstStyle/>
          <a:p>
            <a:pPr algn="ctr"/>
            <a:r>
              <a:rPr lang="zh-CN" altLang="en-US" sz="3600" dirty="0">
                <a:ln w="9525" cap="flat" cmpd="sng">
                  <a:solidFill>
                    <a:srgbClr val="333399"/>
                  </a:solidFill>
                  <a:prstDash val="solid"/>
                  <a:headEnd type="none" w="med" len="med"/>
                  <a:tailEnd type="none" w="med" len="med"/>
                </a:ln>
                <a:solidFill>
                  <a:srgbClr val="339966"/>
                </a:solidFill>
                <a:latin typeface="宋体" panose="02010600030101010101" pitchFamily="2" charset="-122"/>
                <a:ea typeface="宋体" panose="02010600030101010101" pitchFamily="2" charset="-122"/>
              </a:rPr>
              <a:t>=</a:t>
            </a:r>
          </a:p>
        </p:txBody>
      </p:sp>
      <p:cxnSp>
        <p:nvCxnSpPr>
          <p:cNvPr id="4" name="直接连接符 3"/>
          <p:cNvCxnSpPr/>
          <p:nvPr/>
        </p:nvCxnSpPr>
        <p:spPr>
          <a:xfrm>
            <a:off x="6499628" y="1594880"/>
            <a:ext cx="0" cy="412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27531"/>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par>
                                <p:cTn id="12" presetID="1" presetClass="entr" presetSubtype="0" fill="hold" nodeType="withEffect">
                                  <p:stCondLst>
                                    <p:cond delay="0"/>
                                  </p:stCondLst>
                                  <p:childTnLst>
                                    <p:set>
                                      <p:cBhvr>
                                        <p:cTn id="13"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12"/>
                                            </p:cond>
                                          </p:stCondLst>
                                          <p:endCondLst>
                                            <p:cond evt="onStopAudio" delay="0">
                                              <p:tgtEl>
                                                <p:sldTgt/>
                                              </p:tgtEl>
                                            </p:cond>
                                          </p:endCondLst>
                                        </p:cTn>
                                        <p:tgtEl>
                                          <p:sndTgt r:embed="rId3" name="type.wav"/>
                                        </p:tgtEl>
                                      </p:cMediaNode>
                                    </p:audio>
                                  </p:subTnLst>
                                </p:cTn>
                              </p:par>
                              <p:par>
                                <p:cTn id="14" presetID="1" presetClass="entr" presetSubtype="0" fill="hold" nodeType="withEffect">
                                  <p:stCondLst>
                                    <p:cond delay="0"/>
                                  </p:stCondLst>
                                  <p:childTnLst>
                                    <p:set>
                                      <p:cBhvr>
                                        <p:cTn id="15"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2.77778E-6 -4.07407E-6 L 0.08663 -0.01273 " pathEditMode="relative" rAng="0" ptsTypes="AA">
                                      <p:cBhvr>
                                        <p:cTn id="26" dur="2000" fill="hold"/>
                                        <p:tgtEl>
                                          <p:spTgt spid="8">
                                            <p:txEl>
                                              <p:pRg st="1" end="1"/>
                                            </p:txEl>
                                          </p:spTgt>
                                        </p:tgtEl>
                                        <p:attrNameLst>
                                          <p:attrName>ppt_x</p:attrName>
                                          <p:attrName>ppt_y</p:attrName>
                                        </p:attrNameLst>
                                      </p:cBhvr>
                                      <p:rCtr x="4323" y="-648"/>
                                    </p:animMotion>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ou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1000" fill="hold"/>
                                        <p:tgtEl>
                                          <p:spTgt spid="3"/>
                                        </p:tgtEl>
                                        <p:attrNameLst>
                                          <p:attrName>ppt_w</p:attrName>
                                        </p:attrNameLst>
                                      </p:cBhvr>
                                      <p:tavLst>
                                        <p:tav tm="0">
                                          <p:val>
                                            <p:fltVal val="0"/>
                                          </p:val>
                                        </p:tav>
                                        <p:tav tm="100000">
                                          <p:val>
                                            <p:strVal val="#ppt_w"/>
                                          </p:val>
                                        </p:tav>
                                      </p:tavLst>
                                    </p:anim>
                                    <p:anim calcmode="lin" valueType="num">
                                      <p:cBhvr>
                                        <p:cTn id="37" dur="1000" fill="hold"/>
                                        <p:tgtEl>
                                          <p:spTgt spid="3"/>
                                        </p:tgtEl>
                                        <p:attrNameLst>
                                          <p:attrName>ppt_h</p:attrName>
                                        </p:attrNameLst>
                                      </p:cBhvr>
                                      <p:tavLst>
                                        <p:tav tm="0">
                                          <p:val>
                                            <p:fltVal val="0"/>
                                          </p:val>
                                        </p:tav>
                                        <p:tav tm="100000">
                                          <p:val>
                                            <p:strVal val="#ppt_h"/>
                                          </p:val>
                                        </p:tav>
                                      </p:tavLst>
                                    </p:anim>
                                    <p:anim calcmode="lin" valueType="num">
                                      <p:cBhvr>
                                        <p:cTn id="38" dur="1000" fill="hold"/>
                                        <p:tgtEl>
                                          <p:spTgt spid="3"/>
                                        </p:tgtEl>
                                        <p:attrNameLst>
                                          <p:attrName>style.rotation</p:attrName>
                                        </p:attrNameLst>
                                      </p:cBhvr>
                                      <p:tavLst>
                                        <p:tav tm="0">
                                          <p:val>
                                            <p:fltVal val="90"/>
                                          </p:val>
                                        </p:tav>
                                        <p:tav tm="100000">
                                          <p:val>
                                            <p:fltVal val="0"/>
                                          </p:val>
                                        </p:tav>
                                      </p:tavLst>
                                    </p:anim>
                                    <p:animEffect transition="in" filter="fade">
                                      <p:cBhvr>
                                        <p:cTn id="3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hasCustomPrompt="1"/>
          </p:nvPr>
        </p:nvSpPr>
        <p:spPr>
          <a:xfrm>
            <a:off x="0" y="3573463"/>
            <a:ext cx="8893175" cy="1608138"/>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8400" b="1" i="1" u="none" strike="noStrike" kern="0" cap="none" spc="0" normalizeH="0" baseline="0" noProof="0" dirty="0">
                <a:ln>
                  <a:noFill/>
                </a:ln>
                <a:solidFill>
                  <a:schemeClr val="accent6">
                    <a:lumMod val="50000"/>
                  </a:schemeClr>
                </a:solidFill>
                <a:effectLst/>
                <a:uLnTx/>
                <a:uFillTx/>
                <a:latin typeface="+mj-lt"/>
                <a:ea typeface="华文新魏" panose="02010800040101010101" pitchFamily="2" charset="-122"/>
                <a:cs typeface="+mj-cs"/>
              </a:rPr>
              <a:t>串，数组和广义表</a:t>
            </a:r>
          </a:p>
        </p:txBody>
      </p:sp>
      <p:sp>
        <p:nvSpPr>
          <p:cNvPr id="5" name="副标题 4"/>
          <p:cNvSpPr>
            <a:spLocks noGrp="1"/>
          </p:cNvSpPr>
          <p:nvPr>
            <p:ph type="subTitle" idx="1" hasCustomPrompt="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1" i="0" u="none" strike="noStrike" kern="0" cap="none" spc="0" normalizeH="0" baseline="0" noProof="0" dirty="0">
                <a:ln>
                  <a:noFill/>
                </a:ln>
                <a:solidFill>
                  <a:schemeClr val="bg2"/>
                </a:solidFill>
                <a:effectLst>
                  <a:outerShdw blurRad="38100" dist="38100" dir="2700000" algn="tl">
                    <a:srgbClr val="C0C0C0"/>
                  </a:outerShdw>
                </a:effectLst>
                <a:uLnTx/>
                <a:uFillTx/>
                <a:latin typeface="MS Mincho" pitchFamily="49" charset="-128"/>
                <a:ea typeface="+mn-ea"/>
                <a:cs typeface="+mn-cs"/>
              </a:rPr>
              <a:t>第五章</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p:nvPr/>
        </p:nvSpPr>
        <p:spPr>
          <a:xfrm>
            <a:off x="2555875" y="692150"/>
            <a:ext cx="5842000" cy="7080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4000" b="0" dirty="0">
                <a:solidFill>
                  <a:srgbClr val="FF9900"/>
                </a:solidFill>
              </a:rPr>
              <a:t>a b</a:t>
            </a:r>
            <a:r>
              <a:rPr lang="en-US" altLang="zh-CN" sz="4000" b="0" dirty="0">
                <a:solidFill>
                  <a:srgbClr val="000000"/>
                </a:solidFill>
              </a:rPr>
              <a:t> a b c a b c a c b a b</a:t>
            </a:r>
          </a:p>
        </p:txBody>
      </p:sp>
      <p:sp>
        <p:nvSpPr>
          <p:cNvPr id="306179" name="Text Box 3"/>
          <p:cNvSpPr txBox="1"/>
          <p:nvPr/>
        </p:nvSpPr>
        <p:spPr>
          <a:xfrm>
            <a:off x="2555875" y="2871788"/>
            <a:ext cx="6065838"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4000" b="0" dirty="0">
                <a:solidFill>
                  <a:srgbClr val="000000"/>
                </a:solidFill>
              </a:rPr>
              <a:t>a b </a:t>
            </a:r>
            <a:r>
              <a:rPr lang="en-US" altLang="zh-CN" sz="4000" b="0" dirty="0">
                <a:solidFill>
                  <a:srgbClr val="FF9900"/>
                </a:solidFill>
              </a:rPr>
              <a:t>a b c a</a:t>
            </a:r>
            <a:r>
              <a:rPr lang="en-US" altLang="zh-CN" sz="4000" b="0" dirty="0">
                <a:solidFill>
                  <a:srgbClr val="000000"/>
                </a:solidFill>
              </a:rPr>
              <a:t> b c a c b a b</a:t>
            </a:r>
          </a:p>
        </p:txBody>
      </p:sp>
      <p:sp>
        <p:nvSpPr>
          <p:cNvPr id="306180" name="Text Box 4"/>
          <p:cNvSpPr txBox="1"/>
          <p:nvPr/>
        </p:nvSpPr>
        <p:spPr>
          <a:xfrm>
            <a:off x="2555875" y="4959350"/>
            <a:ext cx="5616575"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4000" b="0" dirty="0">
                <a:solidFill>
                  <a:srgbClr val="000000"/>
                </a:solidFill>
              </a:rPr>
              <a:t>a b a b c a</a:t>
            </a:r>
            <a:r>
              <a:rPr lang="en-US" altLang="zh-CN" sz="4000" b="0" dirty="0">
                <a:solidFill>
                  <a:srgbClr val="FF9900"/>
                </a:solidFill>
              </a:rPr>
              <a:t> b c a c</a:t>
            </a:r>
            <a:r>
              <a:rPr lang="en-US" altLang="zh-CN" sz="4000" b="0" dirty="0">
                <a:solidFill>
                  <a:srgbClr val="000000"/>
                </a:solidFill>
              </a:rPr>
              <a:t> b a b</a:t>
            </a:r>
          </a:p>
        </p:txBody>
      </p:sp>
      <p:sp>
        <p:nvSpPr>
          <p:cNvPr id="306181" name="Text Box 5"/>
          <p:cNvSpPr txBox="1"/>
          <p:nvPr/>
        </p:nvSpPr>
        <p:spPr>
          <a:xfrm>
            <a:off x="2592388" y="1403350"/>
            <a:ext cx="2663825"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4000" b="0" dirty="0">
                <a:solidFill>
                  <a:srgbClr val="FF9900"/>
                </a:solidFill>
              </a:rPr>
              <a:t>a b</a:t>
            </a:r>
            <a:r>
              <a:rPr lang="en-US" altLang="zh-CN" sz="4000" b="0" dirty="0">
                <a:solidFill>
                  <a:srgbClr val="000000"/>
                </a:solidFill>
              </a:rPr>
              <a:t> c a c</a:t>
            </a:r>
          </a:p>
        </p:txBody>
      </p:sp>
      <p:sp>
        <p:nvSpPr>
          <p:cNvPr id="306182" name="Text Box 6"/>
          <p:cNvSpPr txBox="1"/>
          <p:nvPr/>
        </p:nvSpPr>
        <p:spPr>
          <a:xfrm>
            <a:off x="4616450" y="5678488"/>
            <a:ext cx="2663825"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4000" b="0" dirty="0">
                <a:solidFill>
                  <a:srgbClr val="000000"/>
                </a:solidFill>
              </a:rPr>
              <a:t>a</a:t>
            </a:r>
            <a:r>
              <a:rPr lang="en-US" altLang="zh-CN" sz="4000" b="0" dirty="0">
                <a:solidFill>
                  <a:srgbClr val="FF9900"/>
                </a:solidFill>
              </a:rPr>
              <a:t> b c a c</a:t>
            </a:r>
          </a:p>
        </p:txBody>
      </p:sp>
      <p:sp>
        <p:nvSpPr>
          <p:cNvPr id="306183" name="Text Box 7"/>
          <p:cNvSpPr txBox="1"/>
          <p:nvPr/>
        </p:nvSpPr>
        <p:spPr>
          <a:xfrm>
            <a:off x="3446463" y="3519488"/>
            <a:ext cx="2663825" cy="7016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4000" b="0" dirty="0">
                <a:solidFill>
                  <a:srgbClr val="FF9900"/>
                </a:solidFill>
              </a:rPr>
              <a:t>a b c a</a:t>
            </a:r>
            <a:r>
              <a:rPr lang="en-US" altLang="zh-CN" sz="4000" b="0" dirty="0">
                <a:solidFill>
                  <a:srgbClr val="000000"/>
                </a:solidFill>
              </a:rPr>
              <a:t> c</a:t>
            </a:r>
          </a:p>
        </p:txBody>
      </p:sp>
      <p:sp>
        <p:nvSpPr>
          <p:cNvPr id="306184" name="Text Box 8"/>
          <p:cNvSpPr txBox="1"/>
          <p:nvPr/>
        </p:nvSpPr>
        <p:spPr>
          <a:xfrm>
            <a:off x="179388" y="5084763"/>
            <a:ext cx="2376487"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3200" b="0" dirty="0">
                <a:solidFill>
                  <a:srgbClr val="000000"/>
                </a:solidFill>
              </a:rPr>
              <a:t>第三次匹配</a:t>
            </a:r>
          </a:p>
        </p:txBody>
      </p:sp>
      <p:sp>
        <p:nvSpPr>
          <p:cNvPr id="306185" name="Text Box 9"/>
          <p:cNvSpPr txBox="1"/>
          <p:nvPr/>
        </p:nvSpPr>
        <p:spPr>
          <a:xfrm>
            <a:off x="179388" y="2997200"/>
            <a:ext cx="2376487"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3200" b="0" dirty="0">
                <a:solidFill>
                  <a:srgbClr val="000000"/>
                </a:solidFill>
              </a:rPr>
              <a:t>第二次匹配</a:t>
            </a:r>
          </a:p>
        </p:txBody>
      </p:sp>
      <p:sp>
        <p:nvSpPr>
          <p:cNvPr id="306186" name="Text Box 10"/>
          <p:cNvSpPr txBox="1"/>
          <p:nvPr/>
        </p:nvSpPr>
        <p:spPr>
          <a:xfrm>
            <a:off x="179388" y="908050"/>
            <a:ext cx="2376487"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3200" b="0" dirty="0">
                <a:solidFill>
                  <a:srgbClr val="000000"/>
                </a:solidFill>
              </a:rPr>
              <a:t>第一次匹配</a:t>
            </a:r>
          </a:p>
        </p:txBody>
      </p:sp>
      <p:sp>
        <p:nvSpPr>
          <p:cNvPr id="306187" name="Line 11"/>
          <p:cNvSpPr/>
          <p:nvPr/>
        </p:nvSpPr>
        <p:spPr>
          <a:xfrm>
            <a:off x="3581400" y="368300"/>
            <a:ext cx="0" cy="503238"/>
          </a:xfrm>
          <a:prstGeom prst="line">
            <a:avLst/>
          </a:prstGeom>
          <a:ln w="76200" cap="sq" cmpd="sng">
            <a:solidFill>
              <a:srgbClr val="FF0000"/>
            </a:solidFill>
            <a:prstDash val="solid"/>
            <a:headEnd type="none" w="sm" len="sm"/>
            <a:tailEnd type="triangle" w="sm" len="sm"/>
          </a:ln>
        </p:spPr>
      </p:sp>
      <p:sp>
        <p:nvSpPr>
          <p:cNvPr id="306189" name="Line 13"/>
          <p:cNvSpPr/>
          <p:nvPr/>
        </p:nvSpPr>
        <p:spPr>
          <a:xfrm>
            <a:off x="5246688" y="2438400"/>
            <a:ext cx="0" cy="503238"/>
          </a:xfrm>
          <a:prstGeom prst="line">
            <a:avLst/>
          </a:prstGeom>
          <a:ln w="76200" cap="sq" cmpd="sng">
            <a:solidFill>
              <a:srgbClr val="FF0000"/>
            </a:solidFill>
            <a:prstDash val="solid"/>
            <a:headEnd type="none" w="sm" len="sm"/>
            <a:tailEnd type="triangle" w="sm" len="sm"/>
          </a:ln>
        </p:spPr>
      </p:sp>
      <p:sp>
        <p:nvSpPr>
          <p:cNvPr id="306190" name="Rectangle 14"/>
          <p:cNvSpPr/>
          <p:nvPr/>
        </p:nvSpPr>
        <p:spPr>
          <a:xfrm>
            <a:off x="4662488" y="4868863"/>
            <a:ext cx="2105025" cy="1582737"/>
          </a:xfrm>
          <a:prstGeom prst="rect">
            <a:avLst/>
          </a:prstGeom>
          <a:noFill/>
          <a:ln w="38100" cap="sq" cmpd="sng">
            <a:solidFill>
              <a:srgbClr val="FF000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wipe(down)">
                                      <p:cBhvr>
                                        <p:cTn id="7" dur="580">
                                          <p:stCondLst>
                                            <p:cond delay="0"/>
                                          </p:stCondLst>
                                        </p:cTn>
                                        <p:tgtEl>
                                          <p:spTgt spid="306178"/>
                                        </p:tgtEl>
                                      </p:cBhvr>
                                    </p:animEffect>
                                    <p:anim calcmode="lin" valueType="num">
                                      <p:cBhvr>
                                        <p:cTn id="8" dur="1822" tmFilter="0,0; 0.14,0.36; 0.43,0.73; 0.71,0.91; 1.0,1.0">
                                          <p:stCondLst>
                                            <p:cond delay="0"/>
                                          </p:stCondLst>
                                        </p:cTn>
                                        <p:tgtEl>
                                          <p:spTgt spid="30617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617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617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617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6178"/>
                                        </p:tgtEl>
                                        <p:attrNameLst>
                                          <p:attrName>ppt_y</p:attrName>
                                        </p:attrNameLst>
                                      </p:cBhvr>
                                      <p:tavLst>
                                        <p:tav tm="0" fmla="#ppt_y-sin(pi*$)/81">
                                          <p:val>
                                            <p:fltVal val="0"/>
                                          </p:val>
                                        </p:tav>
                                        <p:tav tm="100000">
                                          <p:val>
                                            <p:fltVal val="1"/>
                                          </p:val>
                                        </p:tav>
                                      </p:tavLst>
                                    </p:anim>
                                    <p:animScale>
                                      <p:cBhvr>
                                        <p:cTn id="13" dur="26">
                                          <p:stCondLst>
                                            <p:cond delay="650"/>
                                          </p:stCondLst>
                                        </p:cTn>
                                        <p:tgtEl>
                                          <p:spTgt spid="306178"/>
                                        </p:tgtEl>
                                      </p:cBhvr>
                                      <p:to x="100000" y="60000"/>
                                    </p:animScale>
                                    <p:animScale>
                                      <p:cBhvr>
                                        <p:cTn id="14" dur="166" decel="50000">
                                          <p:stCondLst>
                                            <p:cond delay="676"/>
                                          </p:stCondLst>
                                        </p:cTn>
                                        <p:tgtEl>
                                          <p:spTgt spid="306178"/>
                                        </p:tgtEl>
                                      </p:cBhvr>
                                      <p:to x="100000" y="100000"/>
                                    </p:animScale>
                                    <p:animScale>
                                      <p:cBhvr>
                                        <p:cTn id="15" dur="26">
                                          <p:stCondLst>
                                            <p:cond delay="1312"/>
                                          </p:stCondLst>
                                        </p:cTn>
                                        <p:tgtEl>
                                          <p:spTgt spid="306178"/>
                                        </p:tgtEl>
                                      </p:cBhvr>
                                      <p:to x="100000" y="80000"/>
                                    </p:animScale>
                                    <p:animScale>
                                      <p:cBhvr>
                                        <p:cTn id="16" dur="166" decel="50000">
                                          <p:stCondLst>
                                            <p:cond delay="1338"/>
                                          </p:stCondLst>
                                        </p:cTn>
                                        <p:tgtEl>
                                          <p:spTgt spid="306178"/>
                                        </p:tgtEl>
                                      </p:cBhvr>
                                      <p:to x="100000" y="100000"/>
                                    </p:animScale>
                                    <p:animScale>
                                      <p:cBhvr>
                                        <p:cTn id="17" dur="26">
                                          <p:stCondLst>
                                            <p:cond delay="1642"/>
                                          </p:stCondLst>
                                        </p:cTn>
                                        <p:tgtEl>
                                          <p:spTgt spid="306178"/>
                                        </p:tgtEl>
                                      </p:cBhvr>
                                      <p:to x="100000" y="90000"/>
                                    </p:animScale>
                                    <p:animScale>
                                      <p:cBhvr>
                                        <p:cTn id="18" dur="166" decel="50000">
                                          <p:stCondLst>
                                            <p:cond delay="1668"/>
                                          </p:stCondLst>
                                        </p:cTn>
                                        <p:tgtEl>
                                          <p:spTgt spid="306178"/>
                                        </p:tgtEl>
                                      </p:cBhvr>
                                      <p:to x="100000" y="100000"/>
                                    </p:animScale>
                                    <p:animScale>
                                      <p:cBhvr>
                                        <p:cTn id="19" dur="26">
                                          <p:stCondLst>
                                            <p:cond delay="1808"/>
                                          </p:stCondLst>
                                        </p:cTn>
                                        <p:tgtEl>
                                          <p:spTgt spid="306178"/>
                                        </p:tgtEl>
                                      </p:cBhvr>
                                      <p:to x="100000" y="95000"/>
                                    </p:animScale>
                                    <p:animScale>
                                      <p:cBhvr>
                                        <p:cTn id="20" dur="166" decel="50000">
                                          <p:stCondLst>
                                            <p:cond delay="1834"/>
                                          </p:stCondLst>
                                        </p:cTn>
                                        <p:tgtEl>
                                          <p:spTgt spid="30617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06181"/>
                                        </p:tgtEl>
                                        <p:attrNameLst>
                                          <p:attrName>style.visibility</p:attrName>
                                        </p:attrNameLst>
                                      </p:cBhvr>
                                      <p:to>
                                        <p:strVal val="visible"/>
                                      </p:to>
                                    </p:set>
                                    <p:animEffect transition="in" filter="wipe(down)">
                                      <p:cBhvr>
                                        <p:cTn id="23" dur="580">
                                          <p:stCondLst>
                                            <p:cond delay="0"/>
                                          </p:stCondLst>
                                        </p:cTn>
                                        <p:tgtEl>
                                          <p:spTgt spid="306181"/>
                                        </p:tgtEl>
                                      </p:cBhvr>
                                    </p:animEffect>
                                    <p:anim calcmode="lin" valueType="num">
                                      <p:cBhvr>
                                        <p:cTn id="24" dur="1822" tmFilter="0,0; 0.14,0.36; 0.43,0.73; 0.71,0.91; 1.0,1.0">
                                          <p:stCondLst>
                                            <p:cond delay="0"/>
                                          </p:stCondLst>
                                        </p:cTn>
                                        <p:tgtEl>
                                          <p:spTgt spid="30618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0618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0618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0618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06181"/>
                                        </p:tgtEl>
                                        <p:attrNameLst>
                                          <p:attrName>ppt_y</p:attrName>
                                        </p:attrNameLst>
                                      </p:cBhvr>
                                      <p:tavLst>
                                        <p:tav tm="0" fmla="#ppt_y-sin(pi*$)/81">
                                          <p:val>
                                            <p:fltVal val="0"/>
                                          </p:val>
                                        </p:tav>
                                        <p:tav tm="100000">
                                          <p:val>
                                            <p:fltVal val="1"/>
                                          </p:val>
                                        </p:tav>
                                      </p:tavLst>
                                    </p:anim>
                                    <p:animScale>
                                      <p:cBhvr>
                                        <p:cTn id="29" dur="26">
                                          <p:stCondLst>
                                            <p:cond delay="650"/>
                                          </p:stCondLst>
                                        </p:cTn>
                                        <p:tgtEl>
                                          <p:spTgt spid="306181"/>
                                        </p:tgtEl>
                                      </p:cBhvr>
                                      <p:to x="100000" y="60000"/>
                                    </p:animScale>
                                    <p:animScale>
                                      <p:cBhvr>
                                        <p:cTn id="30" dur="166" decel="50000">
                                          <p:stCondLst>
                                            <p:cond delay="676"/>
                                          </p:stCondLst>
                                        </p:cTn>
                                        <p:tgtEl>
                                          <p:spTgt spid="306181"/>
                                        </p:tgtEl>
                                      </p:cBhvr>
                                      <p:to x="100000" y="100000"/>
                                    </p:animScale>
                                    <p:animScale>
                                      <p:cBhvr>
                                        <p:cTn id="31" dur="26">
                                          <p:stCondLst>
                                            <p:cond delay="1312"/>
                                          </p:stCondLst>
                                        </p:cTn>
                                        <p:tgtEl>
                                          <p:spTgt spid="306181"/>
                                        </p:tgtEl>
                                      </p:cBhvr>
                                      <p:to x="100000" y="80000"/>
                                    </p:animScale>
                                    <p:animScale>
                                      <p:cBhvr>
                                        <p:cTn id="32" dur="166" decel="50000">
                                          <p:stCondLst>
                                            <p:cond delay="1338"/>
                                          </p:stCondLst>
                                        </p:cTn>
                                        <p:tgtEl>
                                          <p:spTgt spid="306181"/>
                                        </p:tgtEl>
                                      </p:cBhvr>
                                      <p:to x="100000" y="100000"/>
                                    </p:animScale>
                                    <p:animScale>
                                      <p:cBhvr>
                                        <p:cTn id="33" dur="26">
                                          <p:stCondLst>
                                            <p:cond delay="1642"/>
                                          </p:stCondLst>
                                        </p:cTn>
                                        <p:tgtEl>
                                          <p:spTgt spid="306181"/>
                                        </p:tgtEl>
                                      </p:cBhvr>
                                      <p:to x="100000" y="90000"/>
                                    </p:animScale>
                                    <p:animScale>
                                      <p:cBhvr>
                                        <p:cTn id="34" dur="166" decel="50000">
                                          <p:stCondLst>
                                            <p:cond delay="1668"/>
                                          </p:stCondLst>
                                        </p:cTn>
                                        <p:tgtEl>
                                          <p:spTgt spid="306181"/>
                                        </p:tgtEl>
                                      </p:cBhvr>
                                      <p:to x="100000" y="100000"/>
                                    </p:animScale>
                                    <p:animScale>
                                      <p:cBhvr>
                                        <p:cTn id="35" dur="26">
                                          <p:stCondLst>
                                            <p:cond delay="1808"/>
                                          </p:stCondLst>
                                        </p:cTn>
                                        <p:tgtEl>
                                          <p:spTgt spid="306181"/>
                                        </p:tgtEl>
                                      </p:cBhvr>
                                      <p:to x="100000" y="95000"/>
                                    </p:animScale>
                                    <p:animScale>
                                      <p:cBhvr>
                                        <p:cTn id="36" dur="166" decel="50000">
                                          <p:stCondLst>
                                            <p:cond delay="1834"/>
                                          </p:stCondLst>
                                        </p:cTn>
                                        <p:tgtEl>
                                          <p:spTgt spid="30618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06186"/>
                                        </p:tgtEl>
                                        <p:attrNameLst>
                                          <p:attrName>style.visibility</p:attrName>
                                        </p:attrNameLst>
                                      </p:cBhvr>
                                      <p:to>
                                        <p:strVal val="visible"/>
                                      </p:to>
                                    </p:set>
                                    <p:animEffect transition="in" filter="wipe(down)">
                                      <p:cBhvr>
                                        <p:cTn id="39" dur="580">
                                          <p:stCondLst>
                                            <p:cond delay="0"/>
                                          </p:stCondLst>
                                        </p:cTn>
                                        <p:tgtEl>
                                          <p:spTgt spid="306186"/>
                                        </p:tgtEl>
                                      </p:cBhvr>
                                    </p:animEffect>
                                    <p:anim calcmode="lin" valueType="num">
                                      <p:cBhvr>
                                        <p:cTn id="40" dur="1822" tmFilter="0,0; 0.14,0.36; 0.43,0.73; 0.71,0.91; 1.0,1.0">
                                          <p:stCondLst>
                                            <p:cond delay="0"/>
                                          </p:stCondLst>
                                        </p:cTn>
                                        <p:tgtEl>
                                          <p:spTgt spid="30618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0618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0618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0618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06186"/>
                                        </p:tgtEl>
                                        <p:attrNameLst>
                                          <p:attrName>ppt_y</p:attrName>
                                        </p:attrNameLst>
                                      </p:cBhvr>
                                      <p:tavLst>
                                        <p:tav tm="0" fmla="#ppt_y-sin(pi*$)/81">
                                          <p:val>
                                            <p:fltVal val="0"/>
                                          </p:val>
                                        </p:tav>
                                        <p:tav tm="100000">
                                          <p:val>
                                            <p:fltVal val="1"/>
                                          </p:val>
                                        </p:tav>
                                      </p:tavLst>
                                    </p:anim>
                                    <p:animScale>
                                      <p:cBhvr>
                                        <p:cTn id="45" dur="26">
                                          <p:stCondLst>
                                            <p:cond delay="650"/>
                                          </p:stCondLst>
                                        </p:cTn>
                                        <p:tgtEl>
                                          <p:spTgt spid="306186"/>
                                        </p:tgtEl>
                                      </p:cBhvr>
                                      <p:to x="100000" y="60000"/>
                                    </p:animScale>
                                    <p:animScale>
                                      <p:cBhvr>
                                        <p:cTn id="46" dur="166" decel="50000">
                                          <p:stCondLst>
                                            <p:cond delay="676"/>
                                          </p:stCondLst>
                                        </p:cTn>
                                        <p:tgtEl>
                                          <p:spTgt spid="306186"/>
                                        </p:tgtEl>
                                      </p:cBhvr>
                                      <p:to x="100000" y="100000"/>
                                    </p:animScale>
                                    <p:animScale>
                                      <p:cBhvr>
                                        <p:cTn id="47" dur="26">
                                          <p:stCondLst>
                                            <p:cond delay="1312"/>
                                          </p:stCondLst>
                                        </p:cTn>
                                        <p:tgtEl>
                                          <p:spTgt spid="306186"/>
                                        </p:tgtEl>
                                      </p:cBhvr>
                                      <p:to x="100000" y="80000"/>
                                    </p:animScale>
                                    <p:animScale>
                                      <p:cBhvr>
                                        <p:cTn id="48" dur="166" decel="50000">
                                          <p:stCondLst>
                                            <p:cond delay="1338"/>
                                          </p:stCondLst>
                                        </p:cTn>
                                        <p:tgtEl>
                                          <p:spTgt spid="306186"/>
                                        </p:tgtEl>
                                      </p:cBhvr>
                                      <p:to x="100000" y="100000"/>
                                    </p:animScale>
                                    <p:animScale>
                                      <p:cBhvr>
                                        <p:cTn id="49" dur="26">
                                          <p:stCondLst>
                                            <p:cond delay="1642"/>
                                          </p:stCondLst>
                                        </p:cTn>
                                        <p:tgtEl>
                                          <p:spTgt spid="306186"/>
                                        </p:tgtEl>
                                      </p:cBhvr>
                                      <p:to x="100000" y="90000"/>
                                    </p:animScale>
                                    <p:animScale>
                                      <p:cBhvr>
                                        <p:cTn id="50" dur="166" decel="50000">
                                          <p:stCondLst>
                                            <p:cond delay="1668"/>
                                          </p:stCondLst>
                                        </p:cTn>
                                        <p:tgtEl>
                                          <p:spTgt spid="306186"/>
                                        </p:tgtEl>
                                      </p:cBhvr>
                                      <p:to x="100000" y="100000"/>
                                    </p:animScale>
                                    <p:animScale>
                                      <p:cBhvr>
                                        <p:cTn id="51" dur="26">
                                          <p:stCondLst>
                                            <p:cond delay="1808"/>
                                          </p:stCondLst>
                                        </p:cTn>
                                        <p:tgtEl>
                                          <p:spTgt spid="306186"/>
                                        </p:tgtEl>
                                      </p:cBhvr>
                                      <p:to x="100000" y="95000"/>
                                    </p:animScale>
                                    <p:animScale>
                                      <p:cBhvr>
                                        <p:cTn id="52" dur="166" decel="50000">
                                          <p:stCondLst>
                                            <p:cond delay="1834"/>
                                          </p:stCondLst>
                                        </p:cTn>
                                        <p:tgtEl>
                                          <p:spTgt spid="306186"/>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06187"/>
                                        </p:tgtEl>
                                        <p:attrNameLst>
                                          <p:attrName>style.visibility</p:attrName>
                                        </p:attrNameLst>
                                      </p:cBhvr>
                                      <p:to>
                                        <p:strVal val="visible"/>
                                      </p:to>
                                    </p:set>
                                    <p:animEffect transition="in" filter="blinds(horizontal)">
                                      <p:cBhvr>
                                        <p:cTn id="57" dur="500"/>
                                        <p:tgtEl>
                                          <p:spTgt spid="306187"/>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6179"/>
                                        </p:tgtEl>
                                        <p:attrNameLst>
                                          <p:attrName>style.visibility</p:attrName>
                                        </p:attrNameLst>
                                      </p:cBhvr>
                                      <p:to>
                                        <p:strVal val="visible"/>
                                      </p:to>
                                    </p:set>
                                    <p:anim calcmode="lin" valueType="num">
                                      <p:cBhvr additive="base">
                                        <p:cTn id="62" dur="500" fill="hold"/>
                                        <p:tgtEl>
                                          <p:spTgt spid="306179"/>
                                        </p:tgtEl>
                                        <p:attrNameLst>
                                          <p:attrName>ppt_x</p:attrName>
                                        </p:attrNameLst>
                                      </p:cBhvr>
                                      <p:tavLst>
                                        <p:tav tm="0">
                                          <p:val>
                                            <p:strVal val="#ppt_x"/>
                                          </p:val>
                                        </p:tav>
                                        <p:tav tm="100000">
                                          <p:val>
                                            <p:strVal val="#ppt_x"/>
                                          </p:val>
                                        </p:tav>
                                      </p:tavLst>
                                    </p:anim>
                                    <p:anim calcmode="lin" valueType="num">
                                      <p:cBhvr additive="base">
                                        <p:cTn id="63" dur="500" fill="hold"/>
                                        <p:tgtEl>
                                          <p:spTgt spid="30617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06183"/>
                                        </p:tgtEl>
                                        <p:attrNameLst>
                                          <p:attrName>style.visibility</p:attrName>
                                        </p:attrNameLst>
                                      </p:cBhvr>
                                      <p:to>
                                        <p:strVal val="visible"/>
                                      </p:to>
                                    </p:set>
                                    <p:anim calcmode="lin" valueType="num">
                                      <p:cBhvr additive="base">
                                        <p:cTn id="66" dur="500" fill="hold"/>
                                        <p:tgtEl>
                                          <p:spTgt spid="306183"/>
                                        </p:tgtEl>
                                        <p:attrNameLst>
                                          <p:attrName>ppt_x</p:attrName>
                                        </p:attrNameLst>
                                      </p:cBhvr>
                                      <p:tavLst>
                                        <p:tav tm="0">
                                          <p:val>
                                            <p:strVal val="#ppt_x"/>
                                          </p:val>
                                        </p:tav>
                                        <p:tav tm="100000">
                                          <p:val>
                                            <p:strVal val="#ppt_x"/>
                                          </p:val>
                                        </p:tav>
                                      </p:tavLst>
                                    </p:anim>
                                    <p:anim calcmode="lin" valueType="num">
                                      <p:cBhvr additive="base">
                                        <p:cTn id="67" dur="500" fill="hold"/>
                                        <p:tgtEl>
                                          <p:spTgt spid="3061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06185"/>
                                        </p:tgtEl>
                                        <p:attrNameLst>
                                          <p:attrName>style.visibility</p:attrName>
                                        </p:attrNameLst>
                                      </p:cBhvr>
                                      <p:to>
                                        <p:strVal val="visible"/>
                                      </p:to>
                                    </p:set>
                                    <p:anim calcmode="lin" valueType="num">
                                      <p:cBhvr additive="base">
                                        <p:cTn id="70" dur="500" fill="hold"/>
                                        <p:tgtEl>
                                          <p:spTgt spid="306185"/>
                                        </p:tgtEl>
                                        <p:attrNameLst>
                                          <p:attrName>ppt_x</p:attrName>
                                        </p:attrNameLst>
                                      </p:cBhvr>
                                      <p:tavLst>
                                        <p:tav tm="0">
                                          <p:val>
                                            <p:strVal val="#ppt_x"/>
                                          </p:val>
                                        </p:tav>
                                        <p:tav tm="100000">
                                          <p:val>
                                            <p:strVal val="#ppt_x"/>
                                          </p:val>
                                        </p:tav>
                                      </p:tavLst>
                                    </p:anim>
                                    <p:anim calcmode="lin" valueType="num">
                                      <p:cBhvr additive="base">
                                        <p:cTn id="71" dur="500" fill="hold"/>
                                        <p:tgtEl>
                                          <p:spTgt spid="30618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06189"/>
                                        </p:tgtEl>
                                        <p:attrNameLst>
                                          <p:attrName>style.visibility</p:attrName>
                                        </p:attrNameLst>
                                      </p:cBhvr>
                                      <p:to>
                                        <p:strVal val="visible"/>
                                      </p:to>
                                    </p:set>
                                    <p:animEffect transition="in" filter="blinds(horizontal)">
                                      <p:cBhvr>
                                        <p:cTn id="76" dur="500"/>
                                        <p:tgtEl>
                                          <p:spTgt spid="306189"/>
                                        </p:tgtEl>
                                      </p:cBhvr>
                                    </p:animEffect>
                                  </p:childTnLst>
                                </p:cTn>
                              </p:par>
                            </p:childTnLst>
                          </p:cTn>
                        </p:par>
                      </p:childTnLst>
                    </p:cTn>
                  </p:par>
                  <p:par>
                    <p:cTn id="77" fill="hold">
                      <p:stCondLst>
                        <p:cond delay="indefinite"/>
                      </p:stCondLst>
                      <p:childTnLst>
                        <p:par>
                          <p:cTn id="78" fill="hold">
                            <p:stCondLst>
                              <p:cond delay="0"/>
                            </p:stCondLst>
                            <p:childTnLst>
                              <p:par>
                                <p:cTn id="79" presetID="15" presetClass="entr" presetSubtype="0" fill="hold" grpId="0" nodeType="clickEffect">
                                  <p:stCondLst>
                                    <p:cond delay="0"/>
                                  </p:stCondLst>
                                  <p:childTnLst>
                                    <p:set>
                                      <p:cBhvr>
                                        <p:cTn id="80" dur="1" fill="hold">
                                          <p:stCondLst>
                                            <p:cond delay="0"/>
                                          </p:stCondLst>
                                        </p:cTn>
                                        <p:tgtEl>
                                          <p:spTgt spid="306180"/>
                                        </p:tgtEl>
                                        <p:attrNameLst>
                                          <p:attrName>style.visibility</p:attrName>
                                        </p:attrNameLst>
                                      </p:cBhvr>
                                      <p:to>
                                        <p:strVal val="visible"/>
                                      </p:to>
                                    </p:set>
                                    <p:anim calcmode="lin" valueType="num">
                                      <p:cBhvr>
                                        <p:cTn id="81" dur="1000" fill="hold"/>
                                        <p:tgtEl>
                                          <p:spTgt spid="306180"/>
                                        </p:tgtEl>
                                        <p:attrNameLst>
                                          <p:attrName>ppt_w</p:attrName>
                                        </p:attrNameLst>
                                      </p:cBhvr>
                                      <p:tavLst>
                                        <p:tav tm="0">
                                          <p:val>
                                            <p:fltVal val="0"/>
                                          </p:val>
                                        </p:tav>
                                        <p:tav tm="100000">
                                          <p:val>
                                            <p:strVal val="#ppt_w"/>
                                          </p:val>
                                        </p:tav>
                                      </p:tavLst>
                                    </p:anim>
                                    <p:anim calcmode="lin" valueType="num">
                                      <p:cBhvr>
                                        <p:cTn id="82" dur="1000" fill="hold"/>
                                        <p:tgtEl>
                                          <p:spTgt spid="306180"/>
                                        </p:tgtEl>
                                        <p:attrNameLst>
                                          <p:attrName>ppt_h</p:attrName>
                                        </p:attrNameLst>
                                      </p:cBhvr>
                                      <p:tavLst>
                                        <p:tav tm="0">
                                          <p:val>
                                            <p:fltVal val="0"/>
                                          </p:val>
                                        </p:tav>
                                        <p:tav tm="100000">
                                          <p:val>
                                            <p:strVal val="#ppt_h"/>
                                          </p:val>
                                        </p:tav>
                                      </p:tavLst>
                                    </p:anim>
                                    <p:anim calcmode="lin" valueType="num">
                                      <p:cBhvr>
                                        <p:cTn id="83" dur="1000" fill="hold"/>
                                        <p:tgtEl>
                                          <p:spTgt spid="306180"/>
                                        </p:tgtEl>
                                        <p:attrNameLst>
                                          <p:attrName>ppt_x</p:attrName>
                                        </p:attrNameLst>
                                      </p:cBhvr>
                                      <p:tavLst>
                                        <p:tav tm="0" fmla="#ppt_x+(cos(-2*pi*(1-$))*-#ppt_x-sin(-2*pi*(1-$))*(1-#ppt_y))*(1-$)">
                                          <p:val>
                                            <p:fltVal val="0"/>
                                          </p:val>
                                        </p:tav>
                                        <p:tav tm="100000">
                                          <p:val>
                                            <p:fltVal val="1"/>
                                          </p:val>
                                        </p:tav>
                                      </p:tavLst>
                                    </p:anim>
                                    <p:anim calcmode="lin" valueType="num">
                                      <p:cBhvr>
                                        <p:cTn id="84" dur="1000" fill="hold"/>
                                        <p:tgtEl>
                                          <p:spTgt spid="306180"/>
                                        </p:tgtEl>
                                        <p:attrNameLst>
                                          <p:attrName>ppt_y</p:attrName>
                                        </p:attrNameLst>
                                      </p:cBhvr>
                                      <p:tavLst>
                                        <p:tav tm="0" fmla="#ppt_y+(sin(-2*pi*(1-$))*-#ppt_x+cos(-2*pi*(1-$))*(1-#ppt_y))*(1-$)">
                                          <p:val>
                                            <p:fltVal val="0"/>
                                          </p:val>
                                        </p:tav>
                                        <p:tav tm="100000">
                                          <p:val>
                                            <p:fltVal val="1"/>
                                          </p:val>
                                        </p:tav>
                                      </p:tavLst>
                                    </p:anim>
                                  </p:childTnLst>
                                </p:cTn>
                              </p:par>
                              <p:par>
                                <p:cTn id="85" presetID="15" presetClass="entr" presetSubtype="0" fill="hold" grpId="0" nodeType="withEffect">
                                  <p:stCondLst>
                                    <p:cond delay="0"/>
                                  </p:stCondLst>
                                  <p:childTnLst>
                                    <p:set>
                                      <p:cBhvr>
                                        <p:cTn id="86" dur="1" fill="hold">
                                          <p:stCondLst>
                                            <p:cond delay="0"/>
                                          </p:stCondLst>
                                        </p:cTn>
                                        <p:tgtEl>
                                          <p:spTgt spid="306182"/>
                                        </p:tgtEl>
                                        <p:attrNameLst>
                                          <p:attrName>style.visibility</p:attrName>
                                        </p:attrNameLst>
                                      </p:cBhvr>
                                      <p:to>
                                        <p:strVal val="visible"/>
                                      </p:to>
                                    </p:set>
                                    <p:anim calcmode="lin" valueType="num">
                                      <p:cBhvr>
                                        <p:cTn id="87" dur="1000" fill="hold"/>
                                        <p:tgtEl>
                                          <p:spTgt spid="306182"/>
                                        </p:tgtEl>
                                        <p:attrNameLst>
                                          <p:attrName>ppt_w</p:attrName>
                                        </p:attrNameLst>
                                      </p:cBhvr>
                                      <p:tavLst>
                                        <p:tav tm="0">
                                          <p:val>
                                            <p:fltVal val="0"/>
                                          </p:val>
                                        </p:tav>
                                        <p:tav tm="100000">
                                          <p:val>
                                            <p:strVal val="#ppt_w"/>
                                          </p:val>
                                        </p:tav>
                                      </p:tavLst>
                                    </p:anim>
                                    <p:anim calcmode="lin" valueType="num">
                                      <p:cBhvr>
                                        <p:cTn id="88" dur="1000" fill="hold"/>
                                        <p:tgtEl>
                                          <p:spTgt spid="306182"/>
                                        </p:tgtEl>
                                        <p:attrNameLst>
                                          <p:attrName>ppt_h</p:attrName>
                                        </p:attrNameLst>
                                      </p:cBhvr>
                                      <p:tavLst>
                                        <p:tav tm="0">
                                          <p:val>
                                            <p:fltVal val="0"/>
                                          </p:val>
                                        </p:tav>
                                        <p:tav tm="100000">
                                          <p:val>
                                            <p:strVal val="#ppt_h"/>
                                          </p:val>
                                        </p:tav>
                                      </p:tavLst>
                                    </p:anim>
                                    <p:anim calcmode="lin" valueType="num">
                                      <p:cBhvr>
                                        <p:cTn id="89" dur="1000" fill="hold"/>
                                        <p:tgtEl>
                                          <p:spTgt spid="306182"/>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306182"/>
                                        </p:tgtEl>
                                        <p:attrNameLst>
                                          <p:attrName>ppt_y</p:attrName>
                                        </p:attrNameLst>
                                      </p:cBhvr>
                                      <p:tavLst>
                                        <p:tav tm="0" fmla="#ppt_y+(sin(-2*pi*(1-$))*-#ppt_x+cos(-2*pi*(1-$))*(1-#ppt_y))*(1-$)">
                                          <p:val>
                                            <p:fltVal val="0"/>
                                          </p:val>
                                        </p:tav>
                                        <p:tav tm="100000">
                                          <p:val>
                                            <p:fltVal val="1"/>
                                          </p:val>
                                        </p:tav>
                                      </p:tavLst>
                                    </p:anim>
                                  </p:childTnLst>
                                </p:cTn>
                              </p:par>
                              <p:par>
                                <p:cTn id="91" presetID="15" presetClass="entr" presetSubtype="0" fill="hold" grpId="0" nodeType="withEffect">
                                  <p:stCondLst>
                                    <p:cond delay="0"/>
                                  </p:stCondLst>
                                  <p:childTnLst>
                                    <p:set>
                                      <p:cBhvr>
                                        <p:cTn id="92" dur="1" fill="hold">
                                          <p:stCondLst>
                                            <p:cond delay="0"/>
                                          </p:stCondLst>
                                        </p:cTn>
                                        <p:tgtEl>
                                          <p:spTgt spid="306184"/>
                                        </p:tgtEl>
                                        <p:attrNameLst>
                                          <p:attrName>style.visibility</p:attrName>
                                        </p:attrNameLst>
                                      </p:cBhvr>
                                      <p:to>
                                        <p:strVal val="visible"/>
                                      </p:to>
                                    </p:set>
                                    <p:anim calcmode="lin" valueType="num">
                                      <p:cBhvr>
                                        <p:cTn id="93" dur="1000" fill="hold"/>
                                        <p:tgtEl>
                                          <p:spTgt spid="306184"/>
                                        </p:tgtEl>
                                        <p:attrNameLst>
                                          <p:attrName>ppt_w</p:attrName>
                                        </p:attrNameLst>
                                      </p:cBhvr>
                                      <p:tavLst>
                                        <p:tav tm="0">
                                          <p:val>
                                            <p:fltVal val="0"/>
                                          </p:val>
                                        </p:tav>
                                        <p:tav tm="100000">
                                          <p:val>
                                            <p:strVal val="#ppt_w"/>
                                          </p:val>
                                        </p:tav>
                                      </p:tavLst>
                                    </p:anim>
                                    <p:anim calcmode="lin" valueType="num">
                                      <p:cBhvr>
                                        <p:cTn id="94" dur="1000" fill="hold"/>
                                        <p:tgtEl>
                                          <p:spTgt spid="306184"/>
                                        </p:tgtEl>
                                        <p:attrNameLst>
                                          <p:attrName>ppt_h</p:attrName>
                                        </p:attrNameLst>
                                      </p:cBhvr>
                                      <p:tavLst>
                                        <p:tav tm="0">
                                          <p:val>
                                            <p:fltVal val="0"/>
                                          </p:val>
                                        </p:tav>
                                        <p:tav tm="100000">
                                          <p:val>
                                            <p:strVal val="#ppt_h"/>
                                          </p:val>
                                        </p:tav>
                                      </p:tavLst>
                                    </p:anim>
                                    <p:anim calcmode="lin" valueType="num">
                                      <p:cBhvr>
                                        <p:cTn id="95" dur="1000" fill="hold"/>
                                        <p:tgtEl>
                                          <p:spTgt spid="306184"/>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3061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06190"/>
                                        </p:tgtEl>
                                        <p:attrNameLst>
                                          <p:attrName>style.visibility</p:attrName>
                                        </p:attrNameLst>
                                      </p:cBhvr>
                                      <p:to>
                                        <p:strVal val="visible"/>
                                      </p:to>
                                    </p:set>
                                    <p:animEffect transition="in" filter="blinds(horizontal)">
                                      <p:cBhvr>
                                        <p:cTn id="101" dur="500"/>
                                        <p:tgtEl>
                                          <p:spTgt spid="306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79" grpId="0"/>
      <p:bldP spid="306180" grpId="0"/>
      <p:bldP spid="306181" grpId="0"/>
      <p:bldP spid="306182" grpId="0"/>
      <p:bldP spid="306183" grpId="0"/>
      <p:bldP spid="306184" grpId="0"/>
      <p:bldP spid="306185" grpId="0"/>
      <p:bldP spid="306186" grpId="0"/>
      <p:bldP spid="3061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vert="horz" wrap="square" lIns="91440" tIns="45720" rIns="91440" bIns="45720" anchor="t"/>
          <a:lstStyle/>
          <a:p>
            <a:r>
              <a:rPr lang="zh-CN" altLang="en-US" dirty="0"/>
              <a:t>研讨课内容</a:t>
            </a:r>
          </a:p>
        </p:txBody>
      </p:sp>
      <p:sp>
        <p:nvSpPr>
          <p:cNvPr id="61443" name="Rectangle 3"/>
          <p:cNvSpPr/>
          <p:nvPr/>
        </p:nvSpPr>
        <p:spPr>
          <a:xfrm>
            <a:off x="0" y="908050"/>
            <a:ext cx="9144000" cy="554513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742950" lvl="0" indent="-742950" algn="just" eaLnBrk="1" hangingPunct="1">
              <a:spcBef>
                <a:spcPts val="600"/>
              </a:spcBef>
              <a:buClrTx/>
              <a:buSzPct val="100000"/>
              <a:buAutoNum type="arabicPeriod"/>
            </a:pPr>
            <a:r>
              <a:rPr lang="zh-CN" altLang="zh-CN" sz="2800" dirty="0">
                <a:solidFill>
                  <a:srgbClr val="000000"/>
                </a:solidFill>
                <a:latin typeface="华文新魏" panose="02010800040101010101" pitchFamily="2" charset="-122"/>
                <a:ea typeface="华文新魏" panose="02010800040101010101" pitchFamily="2" charset="-122"/>
                <a:sym typeface="+mn-ea"/>
              </a:rPr>
              <a:t>模式串为</a:t>
            </a:r>
            <a:r>
              <a:rPr lang="en-US" altLang="zh-CN" sz="2800" dirty="0">
                <a:solidFill>
                  <a:srgbClr val="000000"/>
                </a:solidFill>
                <a:latin typeface="华文新魏" panose="02010800040101010101" pitchFamily="2" charset="-122"/>
                <a:ea typeface="华文新魏" panose="02010800040101010101" pitchFamily="2" charset="-122"/>
                <a:sym typeface="+mn-ea"/>
              </a:rPr>
              <a:t>p = ‘abcabaa’</a:t>
            </a:r>
            <a:r>
              <a:rPr lang="zh-CN" altLang="zh-CN" sz="2800" dirty="0">
                <a:solidFill>
                  <a:srgbClr val="000000"/>
                </a:solidFill>
                <a:latin typeface="华文新魏" panose="02010800040101010101" pitchFamily="2" charset="-122"/>
                <a:ea typeface="华文新魏" panose="02010800040101010101" pitchFamily="2" charset="-122"/>
                <a:sym typeface="+mn-ea"/>
              </a:rPr>
              <a:t>。 利用</a:t>
            </a:r>
            <a:r>
              <a:rPr lang="en-US" altLang="zh-CN" sz="2800" dirty="0">
                <a:solidFill>
                  <a:srgbClr val="000000"/>
                </a:solidFill>
                <a:latin typeface="华文新魏" panose="02010800040101010101" pitchFamily="2" charset="-122"/>
                <a:ea typeface="华文新魏" panose="02010800040101010101" pitchFamily="2" charset="-122"/>
                <a:sym typeface="+mn-ea"/>
              </a:rPr>
              <a:t>KMP</a:t>
            </a:r>
            <a:r>
              <a:rPr lang="zh-CN" altLang="zh-CN" sz="2800" dirty="0">
                <a:solidFill>
                  <a:srgbClr val="000000"/>
                </a:solidFill>
                <a:latin typeface="华文新魏" panose="02010800040101010101" pitchFamily="2" charset="-122"/>
                <a:ea typeface="华文新魏" panose="02010800040101010101" pitchFamily="2" charset="-122"/>
                <a:sym typeface="+mn-ea"/>
              </a:rPr>
              <a:t>算法进行模式匹配</a:t>
            </a:r>
            <a:r>
              <a:rPr lang="zh-CN" altLang="en-US" sz="2800" dirty="0">
                <a:solidFill>
                  <a:srgbClr val="000000"/>
                </a:solidFill>
                <a:latin typeface="华文新魏" panose="02010800040101010101" pitchFamily="2" charset="-122"/>
                <a:ea typeface="华文新魏" panose="02010800040101010101" pitchFamily="2" charset="-122"/>
              </a:rPr>
              <a:t>中，写出子串失效函数</a:t>
            </a:r>
            <a:r>
              <a:rPr lang="en-US" altLang="zh-CN" sz="2800" dirty="0">
                <a:solidFill>
                  <a:srgbClr val="000000"/>
                </a:solidFill>
                <a:latin typeface="华文新魏" panose="02010800040101010101" pitchFamily="2" charset="-122"/>
                <a:ea typeface="华文新魏" panose="02010800040101010101" pitchFamily="2" charset="-122"/>
              </a:rPr>
              <a:t>next</a:t>
            </a:r>
            <a:r>
              <a:rPr lang="zh-CN" altLang="en-US" sz="2800" dirty="0">
                <a:solidFill>
                  <a:srgbClr val="000000"/>
                </a:solidFill>
                <a:latin typeface="华文新魏" panose="02010800040101010101" pitchFamily="2" charset="-122"/>
                <a:ea typeface="华文新魏" panose="02010800040101010101" pitchFamily="2" charset="-122"/>
              </a:rPr>
              <a:t>的值和失效函数算法实现。</a:t>
            </a:r>
            <a:endParaRPr lang="en-US" altLang="zh-CN" sz="2800" dirty="0">
              <a:solidFill>
                <a:srgbClr val="000000"/>
              </a:solidFill>
              <a:latin typeface="华文新魏" panose="02010800040101010101" pitchFamily="2" charset="-122"/>
              <a:ea typeface="华文新魏" panose="02010800040101010101" pitchFamily="2" charset="-122"/>
            </a:endParaRPr>
          </a:p>
          <a:p>
            <a:pPr marL="742950" lvl="0" indent="-742950" algn="just" eaLnBrk="1" hangingPunct="1">
              <a:spcBef>
                <a:spcPts val="600"/>
              </a:spcBef>
              <a:buClrTx/>
              <a:buSzPct val="100000"/>
              <a:buAutoNum type="arabicPeriod"/>
            </a:pPr>
            <a:r>
              <a:rPr lang="zh-CN" altLang="zh-CN" sz="2800" dirty="0">
                <a:solidFill>
                  <a:srgbClr val="000000"/>
                </a:solidFill>
                <a:latin typeface="华文新魏" panose="02010800040101010101" pitchFamily="2" charset="-122"/>
                <a:ea typeface="华文新魏" panose="02010800040101010101" pitchFamily="2" charset="-122"/>
              </a:rPr>
              <a:t>设目标串为</a:t>
            </a:r>
            <a:r>
              <a:rPr lang="en-US" altLang="zh-CN" sz="2800" dirty="0">
                <a:solidFill>
                  <a:srgbClr val="000000"/>
                </a:solidFill>
                <a:latin typeface="华文新魏" panose="02010800040101010101" pitchFamily="2" charset="-122"/>
                <a:ea typeface="华文新魏" panose="02010800040101010101" pitchFamily="2" charset="-122"/>
              </a:rPr>
              <a:t>t = ‘abcaabbabcabaacbacba’</a:t>
            </a:r>
            <a:r>
              <a:rPr lang="zh-CN" altLang="zh-CN" sz="2800" dirty="0">
                <a:solidFill>
                  <a:srgbClr val="000000"/>
                </a:solidFill>
                <a:latin typeface="华文新魏" panose="02010800040101010101" pitchFamily="2" charset="-122"/>
                <a:ea typeface="华文新魏" panose="02010800040101010101" pitchFamily="2" charset="-122"/>
              </a:rPr>
              <a:t>，模式串为</a:t>
            </a:r>
            <a:r>
              <a:rPr lang="en-US" altLang="zh-CN" sz="2800" dirty="0">
                <a:solidFill>
                  <a:srgbClr val="000000"/>
                </a:solidFill>
                <a:latin typeface="华文新魏" panose="02010800040101010101" pitchFamily="2" charset="-122"/>
                <a:ea typeface="华文新魏" panose="02010800040101010101" pitchFamily="2" charset="-122"/>
              </a:rPr>
              <a:t>p </a:t>
            </a:r>
            <a:r>
              <a:rPr lang="zh-CN" altLang="en-US" sz="2800" dirty="0">
                <a:solidFill>
                  <a:srgbClr val="000000"/>
                </a:solidFill>
                <a:latin typeface="华文新魏" panose="02010800040101010101" pitchFamily="2" charset="-122"/>
                <a:ea typeface="华文新魏" panose="02010800040101010101" pitchFamily="2" charset="-122"/>
              </a:rPr>
              <a:t>如上</a:t>
            </a:r>
            <a:r>
              <a:rPr lang="zh-CN" altLang="zh-CN" sz="2800" dirty="0">
                <a:solidFill>
                  <a:srgbClr val="000000"/>
                </a:solidFill>
                <a:latin typeface="华文新魏" panose="02010800040101010101" pitchFamily="2" charset="-122"/>
                <a:ea typeface="华文新魏" panose="02010800040101010101" pitchFamily="2" charset="-122"/>
              </a:rPr>
              <a:t>。 利用</a:t>
            </a:r>
            <a:r>
              <a:rPr lang="en-US" altLang="zh-CN" sz="2800" dirty="0">
                <a:solidFill>
                  <a:srgbClr val="000000"/>
                </a:solidFill>
                <a:latin typeface="华文新魏" panose="02010800040101010101" pitchFamily="2" charset="-122"/>
                <a:ea typeface="华文新魏" panose="02010800040101010101" pitchFamily="2" charset="-122"/>
              </a:rPr>
              <a:t>KMP</a:t>
            </a:r>
            <a:r>
              <a:rPr lang="zh-CN" altLang="zh-CN" sz="2800" dirty="0">
                <a:solidFill>
                  <a:srgbClr val="000000"/>
                </a:solidFill>
                <a:latin typeface="华文新魏" panose="02010800040101010101" pitchFamily="2" charset="-122"/>
                <a:ea typeface="华文新魏" panose="02010800040101010101" pitchFamily="2" charset="-122"/>
              </a:rPr>
              <a:t>算法进行模式匹配，在匹配过程中分别用</a:t>
            </a:r>
            <a:r>
              <a:rPr lang="en-US" altLang="zh-CN" sz="2800" dirty="0">
                <a:solidFill>
                  <a:srgbClr val="000000"/>
                </a:solidFill>
                <a:latin typeface="华文新魏" panose="02010800040101010101" pitchFamily="2" charset="-122"/>
                <a:ea typeface="华文新魏" panose="02010800040101010101" pitchFamily="2" charset="-122"/>
              </a:rPr>
              <a:t>i</a:t>
            </a:r>
            <a:r>
              <a:rPr lang="zh-CN" altLang="zh-CN" sz="2800" dirty="0">
                <a:solidFill>
                  <a:srgbClr val="000000"/>
                </a:solidFill>
                <a:latin typeface="华文新魏" panose="02010800040101010101" pitchFamily="2" charset="-122"/>
                <a:ea typeface="华文新魏" panose="02010800040101010101" pitchFamily="2" charset="-122"/>
              </a:rPr>
              <a:t>、</a:t>
            </a:r>
            <a:r>
              <a:rPr lang="en-US" altLang="zh-CN" sz="2800" dirty="0">
                <a:solidFill>
                  <a:srgbClr val="000000"/>
                </a:solidFill>
                <a:latin typeface="华文新魏" panose="02010800040101010101" pitchFamily="2" charset="-122"/>
                <a:ea typeface="华文新魏" panose="02010800040101010101" pitchFamily="2" charset="-122"/>
              </a:rPr>
              <a:t>j</a:t>
            </a:r>
            <a:r>
              <a:rPr lang="zh-CN" altLang="zh-CN" sz="2800" dirty="0">
                <a:solidFill>
                  <a:srgbClr val="000000"/>
                </a:solidFill>
                <a:latin typeface="华文新魏" panose="02010800040101010101" pitchFamily="2" charset="-122"/>
                <a:ea typeface="华文新魏" panose="02010800040101010101" pitchFamily="2" charset="-122"/>
              </a:rPr>
              <a:t>指示</a:t>
            </a:r>
            <a:r>
              <a:rPr lang="en-US" altLang="zh-CN" sz="2800" dirty="0">
                <a:solidFill>
                  <a:srgbClr val="000000"/>
                </a:solidFill>
                <a:latin typeface="华文新魏" panose="02010800040101010101" pitchFamily="2" charset="-122"/>
                <a:ea typeface="华文新魏" panose="02010800040101010101" pitchFamily="2" charset="-122"/>
              </a:rPr>
              <a:t>t</a:t>
            </a:r>
            <a:r>
              <a:rPr lang="zh-CN" altLang="zh-CN" sz="2800" dirty="0">
                <a:solidFill>
                  <a:srgbClr val="000000"/>
                </a:solidFill>
                <a:latin typeface="华文新魏" panose="02010800040101010101" pitchFamily="2" charset="-122"/>
                <a:ea typeface="华文新魏" panose="02010800040101010101" pitchFamily="2" charset="-122"/>
              </a:rPr>
              <a:t>和</a:t>
            </a:r>
            <a:r>
              <a:rPr lang="en-US" altLang="zh-CN" sz="2800" dirty="0">
                <a:solidFill>
                  <a:srgbClr val="000000"/>
                </a:solidFill>
                <a:latin typeface="华文新魏" panose="02010800040101010101" pitchFamily="2" charset="-122"/>
                <a:ea typeface="华文新魏" panose="02010800040101010101" pitchFamily="2" charset="-122"/>
              </a:rPr>
              <a:t>p</a:t>
            </a:r>
            <a:r>
              <a:rPr lang="zh-CN" altLang="zh-CN" sz="2800" dirty="0">
                <a:solidFill>
                  <a:srgbClr val="000000"/>
                </a:solidFill>
                <a:latin typeface="华文新魏" panose="02010800040101010101" pitchFamily="2" charset="-122"/>
                <a:ea typeface="华文新魏" panose="02010800040101010101" pitchFamily="2" charset="-122"/>
              </a:rPr>
              <a:t>的当前匹配位置，写出每一趟匹配失败或成功时</a:t>
            </a:r>
            <a:r>
              <a:rPr lang="en-US" altLang="zh-CN" sz="2800" dirty="0">
                <a:solidFill>
                  <a:srgbClr val="000000"/>
                </a:solidFill>
                <a:latin typeface="华文新魏" panose="02010800040101010101" pitchFamily="2" charset="-122"/>
                <a:ea typeface="华文新魏" panose="02010800040101010101" pitchFamily="2" charset="-122"/>
              </a:rPr>
              <a:t>i</a:t>
            </a:r>
            <a:r>
              <a:rPr lang="zh-CN" altLang="zh-CN" sz="2800" dirty="0">
                <a:solidFill>
                  <a:srgbClr val="000000"/>
                </a:solidFill>
                <a:latin typeface="华文新魏" panose="02010800040101010101" pitchFamily="2" charset="-122"/>
                <a:ea typeface="华文新魏" panose="02010800040101010101" pitchFamily="2" charset="-122"/>
              </a:rPr>
              <a:t>，</a:t>
            </a:r>
            <a:r>
              <a:rPr lang="en-US" altLang="zh-CN" sz="2800" dirty="0">
                <a:solidFill>
                  <a:srgbClr val="000000"/>
                </a:solidFill>
                <a:latin typeface="华文新魏" panose="02010800040101010101" pitchFamily="2" charset="-122"/>
                <a:ea typeface="华文新魏" panose="02010800040101010101" pitchFamily="2" charset="-122"/>
              </a:rPr>
              <a:t>j</a:t>
            </a:r>
            <a:r>
              <a:rPr lang="zh-CN" altLang="zh-CN" sz="2800" dirty="0">
                <a:solidFill>
                  <a:srgbClr val="000000"/>
                </a:solidFill>
                <a:latin typeface="华文新魏" panose="02010800040101010101" pitchFamily="2" charset="-122"/>
                <a:ea typeface="华文新魏" panose="02010800040101010101" pitchFamily="2" charset="-122"/>
              </a:rPr>
              <a:t>的值（具体匹配趟数根据需要而定</a:t>
            </a:r>
            <a:r>
              <a:rPr lang="en-US" altLang="zh-CN" sz="2800" dirty="0">
                <a:solidFill>
                  <a:srgbClr val="000000"/>
                </a:solidFill>
                <a:latin typeface="华文新魏" panose="02010800040101010101" pitchFamily="2" charset="-122"/>
                <a:ea typeface="华文新魏" panose="02010800040101010101" pitchFamily="2" charset="-122"/>
              </a:rPr>
              <a:t>,</a:t>
            </a:r>
            <a:r>
              <a:rPr lang="zh-CN" altLang="zh-CN" sz="2800" dirty="0">
                <a:solidFill>
                  <a:srgbClr val="000000"/>
                </a:solidFill>
                <a:latin typeface="华文新魏" panose="02010800040101010101" pitchFamily="2" charset="-122"/>
                <a:ea typeface="华文新魏" panose="02010800040101010101" pitchFamily="2" charset="-122"/>
              </a:rPr>
              <a:t>算法直到匹配成功或匹配完全失败结束）以及</a:t>
            </a:r>
            <a:r>
              <a:rPr lang="en-US" altLang="zh-CN" sz="2800" dirty="0">
                <a:solidFill>
                  <a:srgbClr val="000000"/>
                </a:solidFill>
                <a:latin typeface="华文新魏" panose="02010800040101010101" pitchFamily="2" charset="-122"/>
                <a:ea typeface="华文新魏" panose="02010800040101010101" pitchFamily="2" charset="-122"/>
              </a:rPr>
              <a:t>kmp</a:t>
            </a:r>
            <a:r>
              <a:rPr lang="zh-CN" altLang="en-US" sz="2800" dirty="0">
                <a:solidFill>
                  <a:srgbClr val="000000"/>
                </a:solidFill>
                <a:latin typeface="华文新魏" panose="02010800040101010101" pitchFamily="2" charset="-122"/>
                <a:ea typeface="华文新魏" panose="02010800040101010101" pitchFamily="2" charset="-122"/>
              </a:rPr>
              <a:t>算法实现</a:t>
            </a:r>
            <a:r>
              <a:rPr lang="zh-CN" altLang="zh-CN" sz="2800" dirty="0">
                <a:solidFill>
                  <a:srgbClr val="000000"/>
                </a:solidFill>
                <a:latin typeface="华文新魏" panose="02010800040101010101" pitchFamily="2" charset="-122"/>
                <a:ea typeface="华文新魏" panose="02010800040101010101" pitchFamily="2" charset="-122"/>
              </a:rPr>
              <a:t>。</a:t>
            </a:r>
            <a:endParaRPr lang="en-US" altLang="zh-CN" sz="2800" dirty="0">
              <a:solidFill>
                <a:srgbClr val="000000"/>
              </a:solidFill>
              <a:latin typeface="华文新魏" panose="02010800040101010101" pitchFamily="2" charset="-122"/>
              <a:ea typeface="华文新魏" panose="02010800040101010101" pitchFamily="2" charset="-122"/>
            </a:endParaRPr>
          </a:p>
          <a:p>
            <a:pPr marL="742950" lvl="0" indent="-742950" algn="just" eaLnBrk="1" hangingPunct="1">
              <a:spcBef>
                <a:spcPts val="600"/>
              </a:spcBef>
              <a:buClrTx/>
              <a:buSzPct val="100000"/>
              <a:buAutoNum type="arabicPeriod"/>
            </a:pPr>
            <a:r>
              <a:rPr lang="zh-CN" altLang="en-US" sz="2800" dirty="0">
                <a:solidFill>
                  <a:srgbClr val="000000"/>
                </a:solidFill>
                <a:latin typeface="华文新魏" panose="02010800040101010101" pitchFamily="2" charset="-122"/>
                <a:ea typeface="华文新魏" panose="02010800040101010101" pitchFamily="2" charset="-122"/>
              </a:rPr>
              <a:t>改进后的模式匹配</a:t>
            </a:r>
            <a:r>
              <a:rPr lang="en-US" altLang="zh-CN" sz="2800" dirty="0">
                <a:solidFill>
                  <a:srgbClr val="000000"/>
                </a:solidFill>
                <a:latin typeface="华文新魏" panose="02010800040101010101" pitchFamily="2" charset="-122"/>
                <a:ea typeface="华文新魏" panose="02010800040101010101" pitchFamily="2" charset="-122"/>
              </a:rPr>
              <a:t>KMP</a:t>
            </a:r>
            <a:r>
              <a:rPr lang="zh-CN" altLang="en-US" sz="2800" dirty="0">
                <a:solidFill>
                  <a:srgbClr val="000000"/>
                </a:solidFill>
                <a:latin typeface="华文新魏" panose="02010800040101010101" pitchFamily="2" charset="-122"/>
                <a:ea typeface="华文新魏" panose="02010800040101010101" pitchFamily="2" charset="-122"/>
              </a:rPr>
              <a:t>算法中</a:t>
            </a:r>
            <a:r>
              <a:rPr lang="en-US" altLang="zh-CN" sz="2800" dirty="0">
                <a:solidFill>
                  <a:srgbClr val="000000"/>
                </a:solidFill>
                <a:latin typeface="华文新魏" panose="02010800040101010101" pitchFamily="2" charset="-122"/>
                <a:ea typeface="华文新魏" panose="02010800040101010101" pitchFamily="2" charset="-122"/>
              </a:rPr>
              <a:t>p</a:t>
            </a:r>
            <a:r>
              <a:rPr lang="zh-CN" altLang="en-US" sz="2800" dirty="0">
                <a:solidFill>
                  <a:srgbClr val="000000"/>
                </a:solidFill>
                <a:latin typeface="华文新魏" panose="02010800040101010101" pitchFamily="2" charset="-122"/>
                <a:ea typeface="华文新魏" panose="02010800040101010101" pitchFamily="2" charset="-122"/>
              </a:rPr>
              <a:t>串的</a:t>
            </a:r>
            <a:r>
              <a:rPr lang="en-US" altLang="zh-CN" sz="2800" dirty="0">
                <a:solidFill>
                  <a:srgbClr val="000000"/>
                </a:solidFill>
                <a:latin typeface="华文新魏" panose="02010800040101010101" pitchFamily="2" charset="-122"/>
                <a:ea typeface="华文新魏" panose="02010800040101010101" pitchFamily="2" charset="-122"/>
              </a:rPr>
              <a:t>next</a:t>
            </a:r>
            <a:r>
              <a:rPr lang="zh-CN" altLang="en-US" sz="2800" dirty="0">
                <a:solidFill>
                  <a:srgbClr val="000000"/>
                </a:solidFill>
                <a:latin typeface="华文新魏" panose="02010800040101010101" pitchFamily="2" charset="-122"/>
                <a:ea typeface="华文新魏" panose="02010800040101010101" pitchFamily="2" charset="-122"/>
              </a:rPr>
              <a:t>函数的</a:t>
            </a:r>
            <a:r>
              <a:rPr lang="zh-CN" sz="2800" dirty="0">
                <a:solidFill>
                  <a:srgbClr val="000000"/>
                </a:solidFill>
                <a:latin typeface="华文新魏" panose="02010800040101010101" pitchFamily="2" charset="-122"/>
                <a:ea typeface="华文新魏" panose="02010800040101010101" pitchFamily="2" charset="-122"/>
              </a:rPr>
              <a:t>值和改进的</a:t>
            </a:r>
            <a:r>
              <a:rPr lang="en-US" altLang="zh-CN" sz="2800" dirty="0">
                <a:solidFill>
                  <a:srgbClr val="000000"/>
                </a:solidFill>
                <a:latin typeface="华文新魏" panose="02010800040101010101" pitchFamily="2" charset="-122"/>
                <a:ea typeface="华文新魏" panose="02010800040101010101" pitchFamily="2" charset="-122"/>
              </a:rPr>
              <a:t>next</a:t>
            </a:r>
            <a:r>
              <a:rPr lang="zh-CN" altLang="en-US" sz="2800" dirty="0">
                <a:solidFill>
                  <a:srgbClr val="000000"/>
                </a:solidFill>
                <a:latin typeface="华文新魏" panose="02010800040101010101" pitchFamily="2" charset="-122"/>
                <a:ea typeface="华文新魏" panose="02010800040101010101" pitchFamily="2" charset="-122"/>
              </a:rPr>
              <a:t>算法实现。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533400" y="3048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主要内容</a:t>
            </a:r>
          </a:p>
        </p:txBody>
      </p:sp>
      <p:sp>
        <p:nvSpPr>
          <p:cNvPr id="51203" name="Rectangle 3"/>
          <p:cNvSpPr/>
          <p:nvPr/>
        </p:nvSpPr>
        <p:spPr>
          <a:xfrm>
            <a:off x="0" y="990600"/>
            <a:ext cx="9144000" cy="1143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None/>
            </a:pPr>
            <a:r>
              <a:rPr lang="en-US" altLang="zh-CN" sz="2800" dirty="0">
                <a:solidFill>
                  <a:srgbClr val="000000"/>
                </a:solidFill>
                <a:latin typeface="楷体_GB2312" pitchFamily="49" charset="-122"/>
                <a:ea typeface="楷体_GB2312" pitchFamily="49" charset="-122"/>
              </a:rPr>
              <a:t>		</a:t>
            </a:r>
            <a:r>
              <a:rPr lang="zh-CN" altLang="en-US" sz="2800" dirty="0">
                <a:solidFill>
                  <a:srgbClr val="000000"/>
                </a:solidFill>
                <a:latin typeface="楷体_GB2312" pitchFamily="49" charset="-122"/>
                <a:ea typeface="楷体_GB2312" pitchFamily="49" charset="-122"/>
              </a:rPr>
              <a:t>串的有关概念，存储结构，各种基本操作的定义及实现；数组的逻辑结构特征及其存储方式；特殊矩阵和稀疏矩阵的压缩存储方法；广义表的逻辑结构和存储结构。</a:t>
            </a:r>
          </a:p>
        </p:txBody>
      </p:sp>
      <p:sp>
        <p:nvSpPr>
          <p:cNvPr id="216068" name="Rectangle 4"/>
          <p:cNvSpPr>
            <a:spLocks noChangeArrowheads="1"/>
          </p:cNvSpPr>
          <p:nvPr/>
        </p:nvSpPr>
        <p:spPr bwMode="auto">
          <a:xfrm>
            <a:off x="609600" y="2514600"/>
            <a:ext cx="7620000" cy="7620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学习要点</a:t>
            </a:r>
          </a:p>
        </p:txBody>
      </p:sp>
      <p:sp>
        <p:nvSpPr>
          <p:cNvPr id="51205" name="Rectangle 5"/>
          <p:cNvSpPr/>
          <p:nvPr/>
        </p:nvSpPr>
        <p:spPr>
          <a:xfrm>
            <a:off x="0" y="3581400"/>
            <a:ext cx="9144000" cy="2743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algn="just" eaLnBrk="1" hangingPunct="1">
              <a:lnSpc>
                <a:spcPct val="90000"/>
              </a:lnSpc>
              <a:buClrTx/>
              <a:buSzPct val="100000"/>
              <a:buAutoNum type="arabicPeriod"/>
            </a:pPr>
            <a:r>
              <a:rPr lang="zh-CN" altLang="en-US" sz="2400" b="0" dirty="0">
                <a:solidFill>
                  <a:srgbClr val="000000"/>
                </a:solidFill>
                <a:latin typeface="楷体_GB2312" pitchFamily="49" charset="-122"/>
                <a:ea typeface="楷体_GB2312" pitchFamily="49" charset="-122"/>
              </a:rPr>
              <a:t>熟悉串的有关概念，串和线性表的关系。</a:t>
            </a:r>
          </a:p>
          <a:p>
            <a:pPr marL="914400" lvl="1" indent="-457200" algn="just" eaLnBrk="1" hangingPunct="1">
              <a:lnSpc>
                <a:spcPct val="90000"/>
              </a:lnSpc>
              <a:buClrTx/>
              <a:buSzPct val="100000"/>
              <a:buAutoNum type="arabicPeriod"/>
            </a:pPr>
            <a:r>
              <a:rPr lang="zh-CN" altLang="en-US" sz="2400" b="0" dirty="0">
                <a:solidFill>
                  <a:srgbClr val="000000"/>
                </a:solidFill>
                <a:latin typeface="楷体_GB2312" pitchFamily="49" charset="-122"/>
                <a:ea typeface="楷体_GB2312" pitchFamily="49" charset="-122"/>
              </a:rPr>
              <a:t>掌握串的各种存储结构及其基本运算，并利用基本运算实现其它运算。</a:t>
            </a:r>
          </a:p>
          <a:p>
            <a:pPr marL="914400" lvl="1" indent="-457200" algn="just" eaLnBrk="1" hangingPunct="1">
              <a:lnSpc>
                <a:spcPct val="90000"/>
              </a:lnSpc>
              <a:buClrTx/>
              <a:buSzPct val="100000"/>
              <a:buAutoNum type="arabicPeriod"/>
            </a:pPr>
            <a:r>
              <a:rPr lang="zh-CN" altLang="en-US" sz="2400" b="0" dirty="0">
                <a:solidFill>
                  <a:srgbClr val="000000"/>
                </a:solidFill>
                <a:latin typeface="楷体_GB2312" pitchFamily="49" charset="-122"/>
                <a:ea typeface="楷体_GB2312" pitchFamily="49" charset="-122"/>
              </a:rPr>
              <a:t>熟悉数组的地址计算方法、特殊矩阵压缩存储的下标变换，熟悉广义表的有关概念、表示方法及其存储结构。</a:t>
            </a:r>
          </a:p>
          <a:p>
            <a:pPr marL="914400" lvl="1" indent="-457200" algn="just" eaLnBrk="1" hangingPunct="1">
              <a:lnSpc>
                <a:spcPct val="90000"/>
              </a:lnSpc>
              <a:buClrTx/>
              <a:buSzPct val="100000"/>
              <a:buAutoNum type="arabicPeriod"/>
            </a:pPr>
            <a:r>
              <a:rPr lang="zh-CN" altLang="en-US" sz="2400" b="0" dirty="0">
                <a:solidFill>
                  <a:srgbClr val="000000"/>
                </a:solidFill>
                <a:latin typeface="楷体_GB2312" pitchFamily="49" charset="-122"/>
                <a:ea typeface="楷体_GB2312" pitchFamily="49" charset="-122"/>
              </a:rPr>
              <a:t>理解稀疏矩阵的压缩存储方法，领会并掌握其算法。</a:t>
            </a:r>
          </a:p>
          <a:p>
            <a:pPr marL="914400" lvl="1" indent="-457200" algn="just" eaLnBrk="1" hangingPunct="1">
              <a:lnSpc>
                <a:spcPct val="90000"/>
              </a:lnSpc>
              <a:buClrTx/>
              <a:buSzPct val="100000"/>
              <a:buAutoNum type="arabicPeriod"/>
            </a:pPr>
            <a:r>
              <a:rPr lang="zh-CN" altLang="en-US" sz="2400" b="0" dirty="0">
                <a:solidFill>
                  <a:srgbClr val="000000"/>
                </a:solidFill>
                <a:latin typeface="楷体_GB2312" pitchFamily="49" charset="-122"/>
                <a:ea typeface="楷体_GB2312" pitchFamily="49" charset="-122"/>
              </a:rPr>
              <a:t>理解广义表的深度，复制广义表等递归算法。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0825" y="2794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学习难点</a:t>
            </a:r>
          </a:p>
        </p:txBody>
      </p:sp>
      <p:sp>
        <p:nvSpPr>
          <p:cNvPr id="52227" name="Rectangle 3"/>
          <p:cNvSpPr/>
          <p:nvPr/>
        </p:nvSpPr>
        <p:spPr>
          <a:xfrm>
            <a:off x="0" y="1133475"/>
            <a:ext cx="8839200" cy="2819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algn="just" eaLnBrk="1" hangingPunct="1">
              <a:lnSpc>
                <a:spcPct val="120000"/>
              </a:lnSpc>
              <a:spcAft>
                <a:spcPct val="100000"/>
              </a:spcAft>
              <a:buClrTx/>
              <a:buSzPct val="100000"/>
              <a:buAutoNum type="arabicPeriod"/>
            </a:pPr>
            <a:r>
              <a:rPr lang="zh-CN" altLang="en-US" sz="2800" b="0" dirty="0">
                <a:solidFill>
                  <a:srgbClr val="000000"/>
                </a:solidFill>
                <a:ea typeface="楷体_GB2312" pitchFamily="49" charset="-122"/>
              </a:rPr>
              <a:t>串的匹配算法。</a:t>
            </a:r>
          </a:p>
          <a:p>
            <a:pPr marL="914400" lvl="1" indent="-457200" algn="just" eaLnBrk="1" hangingPunct="1">
              <a:lnSpc>
                <a:spcPct val="120000"/>
              </a:lnSpc>
              <a:spcAft>
                <a:spcPct val="100000"/>
              </a:spcAft>
              <a:buClrTx/>
              <a:buSzPct val="100000"/>
              <a:buAutoNum type="arabicPeriod"/>
            </a:pPr>
            <a:r>
              <a:rPr lang="zh-CN" altLang="en-US" sz="2800" b="0" dirty="0">
                <a:solidFill>
                  <a:srgbClr val="000000"/>
                </a:solidFill>
                <a:ea typeface="楷体_GB2312" pitchFamily="49" charset="-122"/>
              </a:rPr>
              <a:t>建立稀疏矩阵的十字链表的算法。</a:t>
            </a:r>
          </a:p>
          <a:p>
            <a:pPr marL="914400" lvl="1" indent="-457200" algn="just" eaLnBrk="1" hangingPunct="1">
              <a:lnSpc>
                <a:spcPct val="120000"/>
              </a:lnSpc>
              <a:spcAft>
                <a:spcPct val="100000"/>
              </a:spcAft>
              <a:buClrTx/>
              <a:buSzPct val="100000"/>
              <a:buAutoNum type="arabicPeriod"/>
            </a:pPr>
            <a:r>
              <a:rPr lang="zh-CN" altLang="en-US" sz="2800" b="0" dirty="0">
                <a:solidFill>
                  <a:srgbClr val="000000"/>
                </a:solidFill>
                <a:ea typeface="楷体_GB2312" pitchFamily="49" charset="-122"/>
              </a:rPr>
              <a:t>有关广义表的概念和算法。</a:t>
            </a:r>
          </a:p>
        </p:txBody>
      </p:sp>
      <p:sp>
        <p:nvSpPr>
          <p:cNvPr id="5" name="Rectangle 4"/>
          <p:cNvSpPr>
            <a:spLocks noChangeArrowheads="1"/>
          </p:cNvSpPr>
          <p:nvPr/>
        </p:nvSpPr>
        <p:spPr bwMode="auto">
          <a:xfrm>
            <a:off x="341313" y="5105400"/>
            <a:ext cx="8435975" cy="1752600"/>
          </a:xfrm>
          <a:prstGeom prst="rect">
            <a:avLst/>
          </a:prstGeom>
          <a:noFill/>
          <a:ln w="9525">
            <a:noFill/>
            <a:miter lim="800000"/>
          </a:ln>
          <a:effectLst/>
        </p:spPr>
        <p:txBody>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3400" b="1" i="0" u="none" strike="noStrike" kern="1200" cap="none" spc="0" normalizeH="0" baseline="0" noProof="0" dirty="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Exercise:</a:t>
            </a:r>
            <a:r>
              <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0" lang="en-US" altLang="zh-CN" sz="3200" b="0" i="0" u="none" strike="noStrike" kern="1200" cap="none" spc="0" normalizeH="0" baseline="0" noProof="0" dirty="0">
                <a:ln>
                  <a:noFill/>
                </a:ln>
                <a:solidFill>
                  <a:srgbClr val="993300"/>
                </a:solidFill>
                <a:effectLst/>
                <a:uLnTx/>
                <a:uFillTx/>
                <a:latin typeface="Arial" panose="020B0604020202020204" pitchFamily="34" charset="0"/>
                <a:ea typeface="楷体_GB2312" pitchFamily="49" charset="-122"/>
                <a:cs typeface="+mn-cs"/>
              </a:rPr>
              <a:t> </a:t>
            </a:r>
            <a:r>
              <a:rPr kumimoji="0" lang="en-US" altLang="zh-CN" sz="3200" b="0" i="0" u="none" strike="noStrike" kern="1200" cap="none" spc="0" normalizeH="0" baseline="0" noProof="0" dirty="0">
                <a:ln>
                  <a:noFill/>
                </a:ln>
                <a:solidFill>
                  <a:srgbClr val="0070C0"/>
                </a:solidFill>
                <a:effectLst/>
                <a:uLnTx/>
                <a:uFillTx/>
                <a:latin typeface="Arial" panose="020B0604020202020204" pitchFamily="34" charset="0"/>
                <a:ea typeface="楷体_GB2312" pitchFamily="49" charset="-122"/>
                <a:cs typeface="+mn-cs"/>
              </a:rPr>
              <a:t>P</a:t>
            </a:r>
            <a:r>
              <a:rPr kumimoji="0" lang="en-US" altLang="zh-CN" sz="3200" b="0" i="0" u="none" strike="noStrike" kern="1200" cap="none" spc="0" normalizeH="0" baseline="-25000" noProof="0" dirty="0">
                <a:ln>
                  <a:noFill/>
                </a:ln>
                <a:solidFill>
                  <a:srgbClr val="0070C0"/>
                </a:solidFill>
                <a:effectLst/>
                <a:uLnTx/>
                <a:uFillTx/>
                <a:latin typeface="Arial" panose="020B0604020202020204" pitchFamily="34" charset="0"/>
                <a:ea typeface="楷体_GB2312" pitchFamily="49" charset="-122"/>
                <a:cs typeface="+mn-cs"/>
              </a:rPr>
              <a:t>153	             </a:t>
            </a:r>
            <a:r>
              <a:rPr kumimoji="0" lang="en-US" altLang="zh-CN" sz="3200" b="0" i="0" u="none" strike="noStrike" kern="1200" cap="none" spc="0" normalizeH="0" baseline="0" noProof="0" dirty="0">
                <a:ln>
                  <a:noFill/>
                </a:ln>
                <a:solidFill>
                  <a:srgbClr val="0070C0"/>
                </a:solidFill>
                <a:effectLst/>
                <a:uLnTx/>
                <a:uFillTx/>
                <a:latin typeface="Arial" panose="020B0604020202020204" pitchFamily="34" charset="0"/>
                <a:ea typeface="楷体_GB2312" pitchFamily="49" charset="-122"/>
                <a:cs typeface="+mn-cs"/>
              </a:rPr>
              <a:t>3, 8,  9</a:t>
            </a:r>
            <a:endParaRPr kumimoji="0" lang="en-US" altLang="zh-CN" sz="3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6" name="TextBox 5"/>
          <p:cNvSpPr txBox="1"/>
          <p:nvPr/>
        </p:nvSpPr>
        <p:spPr>
          <a:xfrm>
            <a:off x="0" y="0"/>
            <a:ext cx="9144000" cy="50165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3200" b="0" dirty="0">
                <a:solidFill>
                  <a:srgbClr val="000000"/>
                </a:solidFill>
              </a:rPr>
              <a:t>上机题：</a:t>
            </a:r>
            <a:endParaRPr lang="en-US" altLang="zh-CN" sz="3200" b="0" dirty="0">
              <a:solidFill>
                <a:srgbClr val="000000"/>
              </a:solidFill>
            </a:endParaRPr>
          </a:p>
          <a:p>
            <a:pPr marL="0" lvl="0" indent="0" eaLnBrk="1" hangingPunct="1">
              <a:spcBef>
                <a:spcPct val="0"/>
              </a:spcBef>
              <a:buClrTx/>
              <a:buSzPct val="100000"/>
              <a:buNone/>
            </a:pPr>
            <a:r>
              <a:rPr lang="en-US" altLang="zh-CN" sz="3200" b="0" dirty="0">
                <a:solidFill>
                  <a:srgbClr val="000000"/>
                </a:solidFill>
              </a:rPr>
              <a:t>1.</a:t>
            </a:r>
            <a:r>
              <a:rPr lang="zh-CN" altLang="en-US" sz="3200" b="0" dirty="0">
                <a:solidFill>
                  <a:srgbClr val="000000"/>
                </a:solidFill>
              </a:rPr>
              <a:t>设</a:t>
            </a:r>
            <a:r>
              <a:rPr lang="en-US" altLang="zh-CN" sz="3200" b="0" dirty="0">
                <a:solidFill>
                  <a:srgbClr val="000000"/>
                </a:solidFill>
              </a:rPr>
              <a:t>S</a:t>
            </a:r>
            <a:r>
              <a:rPr lang="zh-CN" altLang="en-US" sz="3200" b="0" dirty="0">
                <a:solidFill>
                  <a:srgbClr val="000000"/>
                </a:solidFill>
              </a:rPr>
              <a:t>和</a:t>
            </a:r>
            <a:r>
              <a:rPr lang="en-US" altLang="zh-CN" sz="3200" b="0" dirty="0">
                <a:solidFill>
                  <a:srgbClr val="000000"/>
                </a:solidFill>
              </a:rPr>
              <a:t>T</a:t>
            </a:r>
            <a:r>
              <a:rPr lang="zh-CN" altLang="en-US" sz="3200" b="0" dirty="0">
                <a:solidFill>
                  <a:srgbClr val="000000"/>
                </a:solidFill>
              </a:rPr>
              <a:t>是表示成单链表的两个串</a:t>
            </a:r>
            <a:r>
              <a:rPr lang="en-US" altLang="zh-CN" sz="3200" b="0" dirty="0">
                <a:solidFill>
                  <a:srgbClr val="000000"/>
                </a:solidFill>
              </a:rPr>
              <a:t>,</a:t>
            </a:r>
            <a:r>
              <a:rPr lang="zh-CN" altLang="en-US" sz="3200" b="0" dirty="0">
                <a:solidFill>
                  <a:srgbClr val="000000"/>
                </a:solidFill>
              </a:rPr>
              <a:t>编写一个找出</a:t>
            </a:r>
            <a:r>
              <a:rPr lang="en-US" altLang="zh-CN" sz="3200" b="0" dirty="0">
                <a:solidFill>
                  <a:srgbClr val="000000"/>
                </a:solidFill>
              </a:rPr>
              <a:t>S</a:t>
            </a:r>
            <a:r>
              <a:rPr lang="zh-CN" altLang="en-US" sz="3200" b="0" dirty="0">
                <a:solidFill>
                  <a:srgbClr val="000000"/>
                </a:solidFill>
              </a:rPr>
              <a:t>中第一个不在</a:t>
            </a:r>
            <a:r>
              <a:rPr lang="en-US" altLang="zh-CN" sz="3200" b="0" dirty="0">
                <a:solidFill>
                  <a:srgbClr val="000000"/>
                </a:solidFill>
              </a:rPr>
              <a:t>T</a:t>
            </a:r>
            <a:r>
              <a:rPr lang="zh-CN" altLang="en-US" sz="3200" b="0" dirty="0">
                <a:solidFill>
                  <a:srgbClr val="000000"/>
                </a:solidFill>
              </a:rPr>
              <a:t>中出现的字符</a:t>
            </a:r>
            <a:r>
              <a:rPr lang="en-US" altLang="zh-CN" sz="3200" b="0" dirty="0">
                <a:solidFill>
                  <a:srgbClr val="000000"/>
                </a:solidFill>
              </a:rPr>
              <a:t>(</a:t>
            </a:r>
            <a:r>
              <a:rPr lang="zh-CN" altLang="en-US" sz="3200" b="0" dirty="0">
                <a:solidFill>
                  <a:srgbClr val="000000"/>
                </a:solidFill>
              </a:rPr>
              <a:t>假定每个结点都存放一个字符</a:t>
            </a:r>
            <a:r>
              <a:rPr lang="en-US" altLang="zh-CN" sz="3200" b="0" dirty="0">
                <a:solidFill>
                  <a:srgbClr val="000000"/>
                </a:solidFill>
              </a:rPr>
              <a:t>)</a:t>
            </a:r>
            <a:r>
              <a:rPr lang="zh-CN" altLang="en-US" sz="3200" b="0" dirty="0">
                <a:solidFill>
                  <a:srgbClr val="000000"/>
                </a:solidFill>
              </a:rPr>
              <a:t>的算法。</a:t>
            </a:r>
            <a:endParaRPr lang="en-US" altLang="zh-CN" sz="3200" b="0" dirty="0">
              <a:solidFill>
                <a:srgbClr val="000000"/>
              </a:solidFill>
            </a:endParaRPr>
          </a:p>
          <a:p>
            <a:pPr marL="0" lvl="0" indent="0" eaLnBrk="1" hangingPunct="1">
              <a:spcBef>
                <a:spcPct val="0"/>
              </a:spcBef>
              <a:buClrTx/>
              <a:buSzPct val="100000"/>
              <a:buNone/>
            </a:pPr>
            <a:r>
              <a:rPr lang="en-US" altLang="zh-CN" sz="3200" b="0" dirty="0">
                <a:solidFill>
                  <a:srgbClr val="000000"/>
                </a:solidFill>
              </a:rPr>
              <a:t>2.</a:t>
            </a:r>
            <a:r>
              <a:rPr lang="zh-CN" altLang="en-US" sz="3200" b="0" dirty="0">
                <a:solidFill>
                  <a:srgbClr val="000000"/>
                </a:solidFill>
              </a:rPr>
              <a:t>设有一个长度为</a:t>
            </a:r>
            <a:r>
              <a:rPr lang="en-US" altLang="zh-CN" sz="3200" b="0" dirty="0">
                <a:solidFill>
                  <a:srgbClr val="000000"/>
                </a:solidFill>
              </a:rPr>
              <a:t>s</a:t>
            </a:r>
            <a:r>
              <a:rPr lang="zh-CN" altLang="en-US" sz="3200" b="0" dirty="0">
                <a:solidFill>
                  <a:srgbClr val="000000"/>
                </a:solidFill>
              </a:rPr>
              <a:t>的字符串，其字符顺序存放在一个一维数组的第</a:t>
            </a:r>
            <a:r>
              <a:rPr lang="en-US" altLang="zh-CN" sz="3200" b="0" dirty="0">
                <a:solidFill>
                  <a:srgbClr val="000000"/>
                </a:solidFill>
              </a:rPr>
              <a:t>1</a:t>
            </a:r>
            <a:r>
              <a:rPr lang="zh-CN" altLang="en-US" sz="3200" b="0" dirty="0">
                <a:solidFill>
                  <a:srgbClr val="000000"/>
                </a:solidFill>
              </a:rPr>
              <a:t>至第</a:t>
            </a:r>
            <a:r>
              <a:rPr lang="en-US" altLang="zh-CN" sz="3200" b="0" dirty="0">
                <a:solidFill>
                  <a:srgbClr val="000000"/>
                </a:solidFill>
              </a:rPr>
              <a:t>s</a:t>
            </a:r>
            <a:r>
              <a:rPr lang="zh-CN" altLang="en-US" sz="3200" b="0" dirty="0">
                <a:solidFill>
                  <a:srgbClr val="000000"/>
                </a:solidFill>
              </a:rPr>
              <a:t>个单元中（每个单元存放一个字符）。现要求从此串的第</a:t>
            </a:r>
            <a:r>
              <a:rPr lang="en-US" altLang="zh-CN" sz="3200" b="0" dirty="0">
                <a:solidFill>
                  <a:srgbClr val="000000"/>
                </a:solidFill>
              </a:rPr>
              <a:t>m</a:t>
            </a:r>
            <a:r>
              <a:rPr lang="zh-CN" altLang="en-US" sz="3200" b="0" dirty="0">
                <a:solidFill>
                  <a:srgbClr val="000000"/>
                </a:solidFill>
              </a:rPr>
              <a:t>个字符以后删除长度为</a:t>
            </a:r>
            <a:r>
              <a:rPr lang="en-US" altLang="zh-CN" sz="3200" b="0" dirty="0">
                <a:solidFill>
                  <a:srgbClr val="000000"/>
                </a:solidFill>
              </a:rPr>
              <a:t>t</a:t>
            </a:r>
            <a:r>
              <a:rPr lang="zh-CN" altLang="en-US" sz="3200" b="0" dirty="0">
                <a:solidFill>
                  <a:srgbClr val="000000"/>
                </a:solidFill>
              </a:rPr>
              <a:t>的子串，</a:t>
            </a:r>
            <a:r>
              <a:rPr lang="en-US" altLang="zh-CN" sz="3200" b="0" dirty="0">
                <a:solidFill>
                  <a:srgbClr val="000000"/>
                </a:solidFill>
              </a:rPr>
              <a:t>m&lt;s</a:t>
            </a:r>
            <a:r>
              <a:rPr lang="zh-CN" altLang="en-US" sz="3200" b="0" dirty="0">
                <a:solidFill>
                  <a:srgbClr val="000000"/>
                </a:solidFill>
              </a:rPr>
              <a:t>，</a:t>
            </a:r>
            <a:r>
              <a:rPr lang="en-US" altLang="zh-CN" sz="3200" b="0" dirty="0">
                <a:solidFill>
                  <a:srgbClr val="000000"/>
                </a:solidFill>
              </a:rPr>
              <a:t>t&lt;(s-m)</a:t>
            </a:r>
            <a:r>
              <a:rPr lang="zh-CN" altLang="en-US" sz="3200" b="0" dirty="0">
                <a:solidFill>
                  <a:srgbClr val="000000"/>
                </a:solidFill>
              </a:rPr>
              <a:t>，并将删除后的结果复制在该数组的第</a:t>
            </a:r>
            <a:r>
              <a:rPr lang="en-US" altLang="zh-CN" sz="3200" b="0" dirty="0">
                <a:solidFill>
                  <a:srgbClr val="000000"/>
                </a:solidFill>
              </a:rPr>
              <a:t>s</a:t>
            </a:r>
            <a:r>
              <a:rPr lang="zh-CN" altLang="en-US" sz="3200" b="0" dirty="0">
                <a:solidFill>
                  <a:srgbClr val="000000"/>
                </a:solidFill>
              </a:rPr>
              <a:t>单元以后的单元中，试设计此删除算法。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533400" y="228600"/>
            <a:ext cx="7631113" cy="515938"/>
          </a:xfrm>
        </p:spPr>
        <p:txBody>
          <a:bodyPr vert="horz" wrap="square" lIns="91440" tIns="45720" rIns="91440" bIns="45720" anchor="t"/>
          <a:lstStyle/>
          <a:p>
            <a:pPr eaLnBrk="1" hangingPunct="1"/>
            <a:r>
              <a:rPr lang="zh-CN" altLang="en-US" sz="3200" dirty="0">
                <a:latin typeface="华文新魏" panose="02010800040101010101" pitchFamily="2" charset="-122"/>
              </a:rPr>
              <a:t>第五章   串、数组和广义表</a:t>
            </a:r>
          </a:p>
        </p:txBody>
      </p:sp>
      <p:sp>
        <p:nvSpPr>
          <p:cNvPr id="218115" name="Rectangle 3"/>
          <p:cNvSpPr/>
          <p:nvPr/>
        </p:nvSpPr>
        <p:spPr>
          <a:xfrm>
            <a:off x="0" y="728663"/>
            <a:ext cx="8839200" cy="2895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None/>
            </a:pPr>
            <a:r>
              <a:rPr lang="en-US" altLang="zh-CN" sz="3200" dirty="0">
                <a:solidFill>
                  <a:srgbClr val="3B812F"/>
                </a:solidFill>
                <a:latin typeface="华文新魏" panose="02010800040101010101" pitchFamily="2" charset="-122"/>
                <a:ea typeface="华文新魏" panose="02010800040101010101" pitchFamily="2" charset="-122"/>
              </a:rPr>
              <a:t>5.1  </a:t>
            </a:r>
            <a:r>
              <a:rPr lang="zh-CN" altLang="en-US" sz="3200" dirty="0">
                <a:solidFill>
                  <a:srgbClr val="3B812F"/>
                </a:solidFill>
                <a:latin typeface="华文新魏" panose="02010800040101010101" pitchFamily="2" charset="-122"/>
                <a:ea typeface="华文新魏" panose="02010800040101010101" pitchFamily="2" charset="-122"/>
              </a:rPr>
              <a:t>字符串</a:t>
            </a:r>
          </a:p>
          <a:p>
            <a:pPr marL="457200" lvl="0" indent="-457200" algn="just" eaLnBrk="1" hangingPunct="1">
              <a:lnSpc>
                <a:spcPct val="105000"/>
              </a:lnSpc>
              <a:buClrTx/>
              <a:buSzPct val="100000"/>
              <a:buNone/>
            </a:pPr>
            <a:r>
              <a:rPr lang="en-US" altLang="zh-CN" sz="2800" dirty="0">
                <a:solidFill>
                  <a:srgbClr val="008080"/>
                </a:solidFill>
                <a:latin typeface="华文新魏" panose="02010800040101010101" pitchFamily="2" charset="-122"/>
                <a:ea typeface="华文新魏" panose="02010800040101010101" pitchFamily="2" charset="-122"/>
              </a:rPr>
              <a:t>5.1.1 </a:t>
            </a:r>
            <a:r>
              <a:rPr lang="zh-CN" altLang="en-US" sz="2800" dirty="0">
                <a:solidFill>
                  <a:srgbClr val="008080"/>
                </a:solidFill>
                <a:latin typeface="华文新魏" panose="02010800040101010101" pitchFamily="2" charset="-122"/>
                <a:ea typeface="华文新魏" panose="02010800040101010101" pitchFamily="2" charset="-122"/>
              </a:rPr>
              <a:t>定义</a:t>
            </a:r>
          </a:p>
          <a:p>
            <a:pPr marL="457200" lvl="0" indent="-457200" algn="just" eaLnBrk="1" hangingPunct="1">
              <a:lnSpc>
                <a:spcPct val="105000"/>
              </a:lnSpc>
              <a:buClrTx/>
              <a:buSzPct val="100000"/>
              <a:buNone/>
            </a:pPr>
            <a:r>
              <a:rPr lang="en-US" altLang="zh-CN" sz="2800" dirty="0">
                <a:solidFill>
                  <a:srgbClr val="000000"/>
                </a:solidFill>
                <a:latin typeface="华文行楷" panose="02010800040101010101" pitchFamily="2" charset="-122"/>
                <a:ea typeface="华文行楷" panose="02010800040101010101" pitchFamily="2" charset="-122"/>
              </a:rPr>
              <a:t>1. </a:t>
            </a:r>
            <a:r>
              <a:rPr lang="zh-CN" altLang="en-US" sz="2800" dirty="0">
                <a:solidFill>
                  <a:srgbClr val="000000"/>
                </a:solidFill>
                <a:latin typeface="华文行楷" panose="02010800040101010101" pitchFamily="2" charset="-122"/>
                <a:ea typeface="华文行楷" panose="02010800040101010101" pitchFamily="2" charset="-122"/>
              </a:rPr>
              <a:t>字符串</a:t>
            </a:r>
            <a:r>
              <a:rPr lang="en-US" altLang="zh-CN" sz="2800" dirty="0">
                <a:solidFill>
                  <a:srgbClr val="000000"/>
                </a:solidFill>
                <a:latin typeface="华文行楷" panose="02010800040101010101" pitchFamily="2" charset="-122"/>
                <a:ea typeface="华文行楷" panose="02010800040101010101" pitchFamily="2" charset="-122"/>
              </a:rPr>
              <a:t>(String)</a:t>
            </a:r>
          </a:p>
          <a:p>
            <a:pPr marL="457200" lvl="0" indent="-457200" algn="just" eaLnBrk="1" hangingPunct="1">
              <a:lnSpc>
                <a:spcPct val="115000"/>
              </a:lnSpc>
              <a:buClrTx/>
              <a:buSzPct val="100000"/>
              <a:buNone/>
            </a:pPr>
            <a:r>
              <a:rPr lang="en-US" altLang="zh-CN" sz="1800" b="0" dirty="0">
                <a:solidFill>
                  <a:srgbClr val="000000"/>
                </a:solidFill>
                <a:ea typeface="楷体_GB2312" pitchFamily="49" charset="-122"/>
              </a:rPr>
              <a:t>		</a:t>
            </a:r>
            <a:r>
              <a:rPr lang="zh-CN" altLang="en-US" sz="2400" b="0" dirty="0">
                <a:solidFill>
                  <a:srgbClr val="000000"/>
                </a:solidFill>
                <a:ea typeface="楷体_GB2312" pitchFamily="49" charset="-122"/>
              </a:rPr>
              <a:t>字符串：由</a:t>
            </a:r>
            <a:r>
              <a:rPr lang="en-US" altLang="zh-CN" sz="2400" b="0" dirty="0">
                <a:solidFill>
                  <a:srgbClr val="000000"/>
                </a:solidFill>
                <a:ea typeface="楷体_GB2312" pitchFamily="49" charset="-122"/>
              </a:rPr>
              <a:t>n (n≥0) </a:t>
            </a:r>
            <a:r>
              <a:rPr lang="zh-CN" altLang="en-US" sz="2400" b="0" dirty="0">
                <a:solidFill>
                  <a:srgbClr val="000000"/>
                </a:solidFill>
                <a:ea typeface="楷体_GB2312" pitchFamily="49" charset="-122"/>
              </a:rPr>
              <a:t>个</a:t>
            </a:r>
            <a:r>
              <a:rPr lang="zh-CN" altLang="en-US" sz="2400" b="0" dirty="0">
                <a:solidFill>
                  <a:srgbClr val="008000"/>
                </a:solidFill>
                <a:ea typeface="楷体_GB2312" pitchFamily="49" charset="-122"/>
              </a:rPr>
              <a:t>字符</a:t>
            </a:r>
            <a:r>
              <a:rPr lang="zh-CN" altLang="en-US" sz="2400" b="0" dirty="0">
                <a:solidFill>
                  <a:srgbClr val="000000"/>
                </a:solidFill>
                <a:ea typeface="楷体_GB2312" pitchFamily="49" charset="-122"/>
              </a:rPr>
              <a:t>组成的有限序列。简称为串，一般记为： </a:t>
            </a:r>
            <a:r>
              <a:rPr lang="en-US" altLang="zh-CN" sz="2400" dirty="0">
                <a:solidFill>
                  <a:srgbClr val="0000FF"/>
                </a:solidFill>
                <a:ea typeface="楷体_GB2312" pitchFamily="49" charset="-122"/>
              </a:rPr>
              <a:t>s = "a</a:t>
            </a:r>
            <a:r>
              <a:rPr lang="en-US" altLang="zh-CN" sz="2400" baseline="-30000" dirty="0">
                <a:solidFill>
                  <a:srgbClr val="0000FF"/>
                </a:solidFill>
                <a:ea typeface="楷体_GB2312" pitchFamily="49" charset="-122"/>
              </a:rPr>
              <a:t>0</a:t>
            </a:r>
            <a:r>
              <a:rPr lang="en-US" altLang="zh-CN" sz="2400" dirty="0">
                <a:solidFill>
                  <a:srgbClr val="0000FF"/>
                </a:solidFill>
                <a:ea typeface="楷体_GB2312" pitchFamily="49" charset="-122"/>
              </a:rPr>
              <a:t> a</a:t>
            </a:r>
            <a:r>
              <a:rPr lang="en-US" altLang="zh-CN" sz="2400" baseline="-30000" dirty="0">
                <a:solidFill>
                  <a:srgbClr val="0000FF"/>
                </a:solidFill>
                <a:ea typeface="楷体_GB2312" pitchFamily="49" charset="-122"/>
              </a:rPr>
              <a:t>1</a:t>
            </a:r>
            <a:r>
              <a:rPr lang="en-US" altLang="zh-CN" sz="2400" dirty="0">
                <a:solidFill>
                  <a:srgbClr val="0000FF"/>
                </a:solidFill>
                <a:ea typeface="楷体_GB2312" pitchFamily="49" charset="-122"/>
              </a:rPr>
              <a:t> … a</a:t>
            </a:r>
            <a:r>
              <a:rPr lang="en-US" altLang="zh-CN" sz="2400" baseline="-30000" dirty="0">
                <a:solidFill>
                  <a:srgbClr val="0000FF"/>
                </a:solidFill>
                <a:ea typeface="楷体_GB2312" pitchFamily="49" charset="-122"/>
              </a:rPr>
              <a:t>n-1</a:t>
            </a:r>
            <a:r>
              <a:rPr lang="en-US" altLang="zh-CN" sz="2400" dirty="0">
                <a:solidFill>
                  <a:srgbClr val="0000FF"/>
                </a:solidFill>
                <a:ea typeface="楷体_GB2312" pitchFamily="49" charset="-122"/>
              </a:rPr>
              <a:t>"</a:t>
            </a:r>
            <a:r>
              <a:rPr lang="en-US" altLang="zh-CN" sz="2400" b="0" dirty="0">
                <a:solidFill>
                  <a:srgbClr val="CC0000"/>
                </a:solidFill>
                <a:ea typeface="楷体_GB2312" pitchFamily="49" charset="-122"/>
              </a:rPr>
              <a:t> </a:t>
            </a:r>
            <a:endParaRPr lang="en-US" altLang="zh-CN" sz="2400" b="0" dirty="0">
              <a:solidFill>
                <a:srgbClr val="000000"/>
              </a:solidFill>
              <a:ea typeface="楷体_GB2312" pitchFamily="49" charset="-122"/>
            </a:endParaRPr>
          </a:p>
        </p:txBody>
      </p:sp>
      <p:sp>
        <p:nvSpPr>
          <p:cNvPr id="218116" name="AutoShape 4"/>
          <p:cNvSpPr/>
          <p:nvPr/>
        </p:nvSpPr>
        <p:spPr>
          <a:xfrm>
            <a:off x="1905000" y="3657600"/>
            <a:ext cx="1371600" cy="762000"/>
          </a:xfrm>
          <a:prstGeom prst="cloudCallout">
            <a:avLst>
              <a:gd name="adj1" fmla="val -23264"/>
              <a:gd name="adj2" fmla="val -89375"/>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solidFill>
                  <a:srgbClr val="0000FF"/>
                </a:solidFill>
                <a:ea typeface="楷体_GB2312" pitchFamily="49" charset="-122"/>
              </a:rPr>
              <a:t>串名</a:t>
            </a:r>
          </a:p>
        </p:txBody>
      </p:sp>
      <p:grpSp>
        <p:nvGrpSpPr>
          <p:cNvPr id="2" name="Group 5"/>
          <p:cNvGrpSpPr/>
          <p:nvPr/>
        </p:nvGrpSpPr>
        <p:grpSpPr>
          <a:xfrm>
            <a:off x="2895600" y="3505200"/>
            <a:ext cx="1676400" cy="1066800"/>
            <a:chOff x="1824" y="2208"/>
            <a:chExt cx="1056" cy="672"/>
          </a:xfrm>
        </p:grpSpPr>
        <p:sp>
          <p:nvSpPr>
            <p:cNvPr id="53261" name="Line 6"/>
            <p:cNvSpPr/>
            <p:nvPr/>
          </p:nvSpPr>
          <p:spPr>
            <a:xfrm>
              <a:off x="1824" y="2208"/>
              <a:ext cx="816" cy="0"/>
            </a:xfrm>
            <a:prstGeom prst="line">
              <a:avLst/>
            </a:prstGeom>
            <a:ln w="38100" cap="flat" cmpd="sng">
              <a:solidFill>
                <a:srgbClr val="FFFF66"/>
              </a:solidFill>
              <a:prstDash val="solid"/>
              <a:headEnd type="none" w="med" len="med"/>
              <a:tailEnd type="none" w="med" len="med"/>
            </a:ln>
          </p:spPr>
        </p:sp>
        <p:sp>
          <p:nvSpPr>
            <p:cNvPr id="53262" name="AutoShape 7"/>
            <p:cNvSpPr/>
            <p:nvPr/>
          </p:nvSpPr>
          <p:spPr>
            <a:xfrm>
              <a:off x="2016" y="2400"/>
              <a:ext cx="864" cy="480"/>
            </a:xfrm>
            <a:prstGeom prst="cloudCallout">
              <a:avLst>
                <a:gd name="adj1" fmla="val -23264"/>
                <a:gd name="adj2" fmla="val -89375"/>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solidFill>
                    <a:srgbClr val="0000FF"/>
                  </a:solidFill>
                  <a:ea typeface="楷体_GB2312" pitchFamily="49" charset="-122"/>
                </a:rPr>
                <a:t>串值</a:t>
              </a:r>
            </a:p>
          </p:txBody>
        </p:sp>
      </p:grpSp>
      <p:sp>
        <p:nvSpPr>
          <p:cNvPr id="218120" name="AutoShape 8"/>
          <p:cNvSpPr/>
          <p:nvPr/>
        </p:nvSpPr>
        <p:spPr>
          <a:xfrm>
            <a:off x="3132138" y="3789363"/>
            <a:ext cx="2514600" cy="1066800"/>
          </a:xfrm>
          <a:prstGeom prst="cloudCallout">
            <a:avLst>
              <a:gd name="adj1" fmla="val -35417"/>
              <a:gd name="adj2" fmla="val -78125"/>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ea typeface="楷体_GB2312" pitchFamily="49" charset="-122"/>
              </a:rPr>
              <a:t>a</a:t>
            </a:r>
            <a:r>
              <a:rPr lang="en-US" altLang="zh-CN" sz="1800" b="0" baseline="-30000" dirty="0">
                <a:solidFill>
                  <a:srgbClr val="000000"/>
                </a:solidFill>
                <a:ea typeface="楷体_GB2312" pitchFamily="49" charset="-122"/>
              </a:rPr>
              <a:t>i</a:t>
            </a:r>
            <a:r>
              <a:rPr lang="en-US" altLang="zh-CN" sz="1800" b="0" dirty="0">
                <a:solidFill>
                  <a:srgbClr val="000000"/>
                </a:solidFill>
                <a:ea typeface="楷体_GB2312" pitchFamily="49" charset="-122"/>
              </a:rPr>
              <a:t> </a:t>
            </a:r>
            <a:r>
              <a:rPr lang="zh-CN" altLang="en-US" sz="1800" b="0" dirty="0">
                <a:solidFill>
                  <a:srgbClr val="000000"/>
                </a:solidFill>
                <a:ea typeface="楷体_GB2312" pitchFamily="49" charset="-122"/>
              </a:rPr>
              <a:t>在串中的</a:t>
            </a:r>
            <a:r>
              <a:rPr lang="zh-CN" altLang="en-US" sz="1800" dirty="0">
                <a:solidFill>
                  <a:srgbClr val="0000FF"/>
                </a:solidFill>
                <a:ea typeface="楷体_GB2312" pitchFamily="49" charset="-122"/>
              </a:rPr>
              <a:t>位置</a:t>
            </a:r>
          </a:p>
        </p:txBody>
      </p:sp>
      <p:sp>
        <p:nvSpPr>
          <p:cNvPr id="218121" name="AutoShape 9"/>
          <p:cNvSpPr/>
          <p:nvPr/>
        </p:nvSpPr>
        <p:spPr>
          <a:xfrm>
            <a:off x="2743200" y="2819400"/>
            <a:ext cx="1524000" cy="838200"/>
          </a:xfrm>
          <a:prstGeom prst="cloudCallout">
            <a:avLst>
              <a:gd name="adj1" fmla="val -19269"/>
              <a:gd name="adj2" fmla="val -77843"/>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solidFill>
                  <a:srgbClr val="0000FF"/>
                </a:solidFill>
                <a:ea typeface="楷体_GB2312" pitchFamily="49" charset="-122"/>
              </a:rPr>
              <a:t>空串</a:t>
            </a:r>
          </a:p>
        </p:txBody>
      </p:sp>
      <p:sp>
        <p:nvSpPr>
          <p:cNvPr id="218122" name="AutoShape 10"/>
          <p:cNvSpPr/>
          <p:nvPr/>
        </p:nvSpPr>
        <p:spPr>
          <a:xfrm>
            <a:off x="4167188" y="3743325"/>
            <a:ext cx="2209800" cy="762000"/>
          </a:xfrm>
          <a:prstGeom prst="cloudCallout">
            <a:avLst>
              <a:gd name="adj1" fmla="val -39366"/>
              <a:gd name="adj2" fmla="val -82708"/>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b="0" dirty="0">
                <a:solidFill>
                  <a:srgbClr val="000000"/>
                </a:solidFill>
                <a:ea typeface="楷体_GB2312" pitchFamily="49" charset="-122"/>
              </a:rPr>
              <a:t>串的</a:t>
            </a:r>
            <a:r>
              <a:rPr lang="zh-CN" altLang="en-US" sz="1800" dirty="0">
                <a:solidFill>
                  <a:srgbClr val="0000FF"/>
                </a:solidFill>
                <a:ea typeface="楷体_GB2312" pitchFamily="49" charset="-122"/>
              </a:rPr>
              <a:t>长度</a:t>
            </a:r>
          </a:p>
        </p:txBody>
      </p:sp>
      <p:sp>
        <p:nvSpPr>
          <p:cNvPr id="218123" name="Rectangle 11"/>
          <p:cNvSpPr/>
          <p:nvPr/>
        </p:nvSpPr>
        <p:spPr>
          <a:xfrm>
            <a:off x="152400" y="3429000"/>
            <a:ext cx="88392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5000"/>
              </a:lnSpc>
              <a:buClrTx/>
              <a:buSzPct val="100000"/>
              <a:buNone/>
            </a:pPr>
            <a:r>
              <a:rPr lang="zh-CN" altLang="en-US" sz="2400" dirty="0">
                <a:solidFill>
                  <a:srgbClr val="0000FF"/>
                </a:solidFill>
                <a:ea typeface="楷体_GB2312" pitchFamily="49" charset="-122"/>
              </a:rPr>
              <a:t>空格串：</a:t>
            </a:r>
            <a:r>
              <a:rPr lang="zh-CN" altLang="en-US" sz="2400" b="0" dirty="0">
                <a:solidFill>
                  <a:srgbClr val="000000"/>
                </a:solidFill>
                <a:ea typeface="楷体_GB2312" pitchFamily="49" charset="-122"/>
              </a:rPr>
              <a:t>由一个或多个空格组成的串，长度是空格的个数；</a:t>
            </a:r>
          </a:p>
          <a:p>
            <a:pPr marL="457200" lvl="0" indent="-457200" algn="just" eaLnBrk="1" hangingPunct="1">
              <a:lnSpc>
                <a:spcPct val="115000"/>
              </a:lnSpc>
              <a:buClrTx/>
              <a:buSzPct val="100000"/>
              <a:buNone/>
            </a:pPr>
            <a:r>
              <a:rPr lang="zh-CN" altLang="en-US" sz="2400" dirty="0">
                <a:solidFill>
                  <a:srgbClr val="0000FF"/>
                </a:solidFill>
                <a:ea typeface="楷体_GB2312" pitchFamily="49" charset="-122"/>
              </a:rPr>
              <a:t>空串：</a:t>
            </a:r>
            <a:r>
              <a:rPr lang="zh-CN" altLang="en-US" sz="2400" b="0" dirty="0">
                <a:solidFill>
                  <a:srgbClr val="000000"/>
                </a:solidFill>
                <a:ea typeface="楷体_GB2312" pitchFamily="49" charset="-122"/>
              </a:rPr>
              <a:t>长度为</a:t>
            </a:r>
            <a:r>
              <a:rPr lang="en-US" altLang="zh-CN" sz="2400" b="0" dirty="0">
                <a:solidFill>
                  <a:srgbClr val="000000"/>
                </a:solidFill>
                <a:ea typeface="楷体_GB2312" pitchFamily="49" charset="-122"/>
              </a:rPr>
              <a:t>0</a:t>
            </a:r>
            <a:r>
              <a:rPr lang="zh-CN" altLang="en-US" sz="2400" b="0" dirty="0">
                <a:solidFill>
                  <a:srgbClr val="000000"/>
                </a:solidFill>
                <a:ea typeface="楷体_GB2312" pitchFamily="49" charset="-122"/>
              </a:rPr>
              <a:t>。</a:t>
            </a:r>
          </a:p>
        </p:txBody>
      </p:sp>
      <p:sp>
        <p:nvSpPr>
          <p:cNvPr id="218124" name="Rectangle 12"/>
          <p:cNvSpPr/>
          <p:nvPr/>
        </p:nvSpPr>
        <p:spPr>
          <a:xfrm>
            <a:off x="152400" y="4572000"/>
            <a:ext cx="8839200" cy="1524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None/>
            </a:pPr>
            <a:r>
              <a:rPr lang="en-US" altLang="zh-CN" sz="2400" dirty="0">
                <a:solidFill>
                  <a:srgbClr val="000000"/>
                </a:solidFill>
                <a:latin typeface="华文新魏" panose="02010800040101010101" pitchFamily="2" charset="-122"/>
                <a:ea typeface="华文新魏" panose="02010800040101010101" pitchFamily="2" charset="-122"/>
              </a:rPr>
              <a:t>2. </a:t>
            </a:r>
            <a:r>
              <a:rPr lang="zh-CN" altLang="en-US" sz="2400" dirty="0">
                <a:solidFill>
                  <a:srgbClr val="000000"/>
                </a:solidFill>
                <a:latin typeface="华文新魏" panose="02010800040101010101" pitchFamily="2" charset="-122"/>
                <a:ea typeface="华文新魏" panose="02010800040101010101" pitchFamily="2" charset="-122"/>
              </a:rPr>
              <a:t>子串</a:t>
            </a:r>
          </a:p>
          <a:p>
            <a:pPr marL="457200" lvl="0" indent="-457200" algn="just" eaLnBrk="1" hangingPunct="1">
              <a:lnSpc>
                <a:spcPct val="115000"/>
              </a:lnSpc>
              <a:buClrTx/>
              <a:buSzPct val="100000"/>
              <a:buNone/>
            </a:pPr>
            <a:r>
              <a:rPr lang="zh-CN" altLang="en-US" sz="2400" b="0" dirty="0">
                <a:solidFill>
                  <a:srgbClr val="000000"/>
                </a:solidFill>
                <a:ea typeface="楷体_GB2312" pitchFamily="49" charset="-122"/>
              </a:rPr>
              <a:t>		</a:t>
            </a:r>
            <a:r>
              <a:rPr lang="zh-CN" altLang="en-US" sz="2400" b="0" dirty="0">
                <a:solidFill>
                  <a:srgbClr val="CC0000"/>
                </a:solidFill>
                <a:ea typeface="楷体_GB2312" pitchFamily="49" charset="-122"/>
              </a:rPr>
              <a:t>串中任意多个连续的字符组成的子序列称为该串的</a:t>
            </a:r>
            <a:r>
              <a:rPr lang="zh-CN" altLang="en-US" sz="2400" dirty="0">
                <a:solidFill>
                  <a:srgbClr val="0000FF"/>
                </a:solidFill>
                <a:ea typeface="楷体_GB2312" pitchFamily="49" charset="-122"/>
              </a:rPr>
              <a:t>子串</a:t>
            </a:r>
            <a:r>
              <a:rPr lang="zh-CN" altLang="en-US" sz="2400" b="0" dirty="0">
                <a:solidFill>
                  <a:srgbClr val="CC0000"/>
                </a:solidFill>
                <a:ea typeface="楷体_GB2312" pitchFamily="49" charset="-122"/>
              </a:rPr>
              <a:t>。子串在该串中的位置就是子串的首字符在该串中的位置。</a:t>
            </a:r>
          </a:p>
        </p:txBody>
      </p:sp>
      <p:sp>
        <p:nvSpPr>
          <p:cNvPr id="218125" name="Rectangle 13"/>
          <p:cNvSpPr/>
          <p:nvPr/>
        </p:nvSpPr>
        <p:spPr>
          <a:xfrm>
            <a:off x="0" y="4598988"/>
            <a:ext cx="8839200" cy="1524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None/>
            </a:pPr>
            <a:r>
              <a:rPr lang="en-US" altLang="zh-CN" sz="2400" dirty="0">
                <a:solidFill>
                  <a:srgbClr val="000000"/>
                </a:solidFill>
                <a:latin typeface="华文新魏" panose="02010800040101010101" pitchFamily="2" charset="-122"/>
                <a:ea typeface="华文新魏" panose="02010800040101010101" pitchFamily="2" charset="-122"/>
              </a:rPr>
              <a:t>3. </a:t>
            </a:r>
            <a:r>
              <a:rPr lang="zh-CN" altLang="en-US" sz="2400" dirty="0">
                <a:solidFill>
                  <a:srgbClr val="000000"/>
                </a:solidFill>
                <a:latin typeface="华文新魏" panose="02010800040101010101" pitchFamily="2" charset="-122"/>
                <a:ea typeface="华文新魏" panose="02010800040101010101" pitchFamily="2" charset="-122"/>
              </a:rPr>
              <a:t>串相等</a:t>
            </a:r>
          </a:p>
          <a:p>
            <a:pPr marL="457200" lvl="0" indent="-457200" algn="just" eaLnBrk="1" hangingPunct="1">
              <a:lnSpc>
                <a:spcPct val="115000"/>
              </a:lnSpc>
              <a:buClrTx/>
              <a:buSzPct val="100000"/>
              <a:buNone/>
            </a:pPr>
            <a:r>
              <a:rPr lang="zh-CN" altLang="en-US" sz="2400" b="0" dirty="0">
                <a:solidFill>
                  <a:srgbClr val="000000"/>
                </a:solidFill>
                <a:ea typeface="楷体_GB2312" pitchFamily="49" charset="-122"/>
              </a:rPr>
              <a:t>		  如果两个字符串对应位置的字符都相等，且它们长度相等，则称这两个字符串相等。</a:t>
            </a:r>
          </a:p>
        </p:txBody>
      </p:sp>
      <p:sp>
        <p:nvSpPr>
          <p:cNvPr id="218126" name="AutoShape 14"/>
          <p:cNvSpPr/>
          <p:nvPr/>
        </p:nvSpPr>
        <p:spPr>
          <a:xfrm>
            <a:off x="4114800" y="3200400"/>
            <a:ext cx="2819400" cy="838200"/>
          </a:xfrm>
          <a:prstGeom prst="cloudCallout">
            <a:avLst>
              <a:gd name="adj1" fmla="val -33389"/>
              <a:gd name="adj2" fmla="val -77843"/>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solidFill>
                  <a:srgbClr val="0000FF"/>
                </a:solidFill>
                <a:ea typeface="楷体_GB2312" pitchFamily="49" charset="-122"/>
              </a:rPr>
              <a:t>特殊线性表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 calcmode="lin" valueType="num">
                                      <p:cBhvr additive="base">
                                        <p:cTn id="7" dur="500" fill="hold"/>
                                        <p:tgtEl>
                                          <p:spTgt spid="218115"/>
                                        </p:tgtEl>
                                        <p:attrNameLst>
                                          <p:attrName>ppt_x</p:attrName>
                                        </p:attrNameLst>
                                      </p:cBhvr>
                                      <p:tavLst>
                                        <p:tav tm="0">
                                          <p:val>
                                            <p:strVal val="0-#ppt_w/2"/>
                                          </p:val>
                                        </p:tav>
                                        <p:tav tm="100000">
                                          <p:val>
                                            <p:strVal val="#ppt_x"/>
                                          </p:val>
                                        </p:tav>
                                      </p:tavLst>
                                    </p:anim>
                                    <p:anim calcmode="lin" valueType="num">
                                      <p:cBhvr additive="base">
                                        <p:cTn id="8" dur="500" fill="hold"/>
                                        <p:tgtEl>
                                          <p:spTgt spid="2181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8116"/>
                                        </p:tgtEl>
                                        <p:attrNameLst>
                                          <p:attrName>style.visibility</p:attrName>
                                        </p:attrNameLst>
                                      </p:cBhvr>
                                      <p:to>
                                        <p:strVal val="visible"/>
                                      </p:to>
                                    </p:set>
                                    <p:animEffect transition="in" filter="blinds(horizontal)">
                                      <p:cBhvr>
                                        <p:cTn id="13" dur="500"/>
                                        <p:tgtEl>
                                          <p:spTgt spid="218116"/>
                                        </p:tgtEl>
                                      </p:cBhvr>
                                    </p:animEffect>
                                  </p:childTnLst>
                                  <p:subTnLst>
                                    <p:set>
                                      <p:cBhvr override="childStyle">
                                        <p:cTn dur="1" fill="hold" display="0" masterRel="nextClick" afterEffect="1"/>
                                        <p:tgtEl>
                                          <p:spTgt spid="218116"/>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8120"/>
                                        </p:tgtEl>
                                        <p:attrNameLst>
                                          <p:attrName>style.visibility</p:attrName>
                                        </p:attrNameLst>
                                      </p:cBhvr>
                                      <p:to>
                                        <p:strVal val="visible"/>
                                      </p:to>
                                    </p:set>
                                    <p:animEffect transition="in" filter="blinds(horizontal)">
                                      <p:cBhvr>
                                        <p:cTn id="23" dur="500"/>
                                        <p:tgtEl>
                                          <p:spTgt spid="218120"/>
                                        </p:tgtEl>
                                      </p:cBhvr>
                                    </p:animEffect>
                                  </p:childTnLst>
                                  <p:subTnLst>
                                    <p:set>
                                      <p:cBhvr override="childStyle">
                                        <p:cTn dur="1" fill="hold" display="0" masterRel="nextClick" afterEffect="1"/>
                                        <p:tgtEl>
                                          <p:spTgt spid="218120"/>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8122"/>
                                        </p:tgtEl>
                                        <p:attrNameLst>
                                          <p:attrName>style.visibility</p:attrName>
                                        </p:attrNameLst>
                                      </p:cBhvr>
                                      <p:to>
                                        <p:strVal val="visible"/>
                                      </p:to>
                                    </p:set>
                                    <p:animEffect transition="in" filter="blinds(horizontal)">
                                      <p:cBhvr>
                                        <p:cTn id="28" dur="500"/>
                                        <p:tgtEl>
                                          <p:spTgt spid="218122"/>
                                        </p:tgtEl>
                                      </p:cBhvr>
                                    </p:animEffect>
                                  </p:childTnLst>
                                  <p:subTnLst>
                                    <p:set>
                                      <p:cBhvr override="childStyle">
                                        <p:cTn dur="1" fill="hold" display="0" masterRel="nextClick" afterEffect="1"/>
                                        <p:tgtEl>
                                          <p:spTgt spid="21812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8121"/>
                                        </p:tgtEl>
                                        <p:attrNameLst>
                                          <p:attrName>style.visibility</p:attrName>
                                        </p:attrNameLst>
                                      </p:cBhvr>
                                      <p:to>
                                        <p:strVal val="visible"/>
                                      </p:to>
                                    </p:set>
                                    <p:animEffect transition="in" filter="blinds(horizontal)">
                                      <p:cBhvr>
                                        <p:cTn id="33" dur="500"/>
                                        <p:tgtEl>
                                          <p:spTgt spid="218121"/>
                                        </p:tgtEl>
                                      </p:cBhvr>
                                    </p:animEffect>
                                  </p:childTnLst>
                                  <p:subTnLst>
                                    <p:set>
                                      <p:cBhvr override="childStyle">
                                        <p:cTn dur="1" fill="hold" display="0" masterRel="nextClick" afterEffect="1"/>
                                        <p:tgtEl>
                                          <p:spTgt spid="218121"/>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8126"/>
                                        </p:tgtEl>
                                        <p:attrNameLst>
                                          <p:attrName>style.visibility</p:attrName>
                                        </p:attrNameLst>
                                      </p:cBhvr>
                                      <p:to>
                                        <p:strVal val="visible"/>
                                      </p:to>
                                    </p:set>
                                    <p:animEffect transition="in" filter="blinds(horizontal)">
                                      <p:cBhvr>
                                        <p:cTn id="38" dur="500"/>
                                        <p:tgtEl>
                                          <p:spTgt spid="218126"/>
                                        </p:tgtEl>
                                      </p:cBhvr>
                                    </p:animEffect>
                                  </p:childTnLst>
                                  <p:subTnLst>
                                    <p:set>
                                      <p:cBhvr override="childStyle">
                                        <p:cTn dur="1" fill="hold" display="0" masterRel="nextClick" afterEffect="1"/>
                                        <p:tgtEl>
                                          <p:spTgt spid="218126"/>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8123"/>
                                        </p:tgtEl>
                                        <p:attrNameLst>
                                          <p:attrName>style.visibility</p:attrName>
                                        </p:attrNameLst>
                                      </p:cBhvr>
                                      <p:to>
                                        <p:strVal val="visible"/>
                                      </p:to>
                                    </p:set>
                                    <p:anim calcmode="lin" valueType="num">
                                      <p:cBhvr additive="base">
                                        <p:cTn id="43" dur="500" fill="hold"/>
                                        <p:tgtEl>
                                          <p:spTgt spid="218123"/>
                                        </p:tgtEl>
                                        <p:attrNameLst>
                                          <p:attrName>ppt_x</p:attrName>
                                        </p:attrNameLst>
                                      </p:cBhvr>
                                      <p:tavLst>
                                        <p:tav tm="0">
                                          <p:val>
                                            <p:strVal val="0-#ppt_w/2"/>
                                          </p:val>
                                        </p:tav>
                                        <p:tav tm="100000">
                                          <p:val>
                                            <p:strVal val="#ppt_x"/>
                                          </p:val>
                                        </p:tav>
                                      </p:tavLst>
                                    </p:anim>
                                    <p:anim calcmode="lin" valueType="num">
                                      <p:cBhvr additive="base">
                                        <p:cTn id="44" dur="500" fill="hold"/>
                                        <p:tgtEl>
                                          <p:spTgt spid="2181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8124"/>
                                        </p:tgtEl>
                                        <p:attrNameLst>
                                          <p:attrName>style.visibility</p:attrName>
                                        </p:attrNameLst>
                                      </p:cBhvr>
                                      <p:to>
                                        <p:strVal val="visible"/>
                                      </p:to>
                                    </p:set>
                                    <p:anim calcmode="lin" valueType="num">
                                      <p:cBhvr additive="base">
                                        <p:cTn id="49" dur="500" fill="hold"/>
                                        <p:tgtEl>
                                          <p:spTgt spid="218124"/>
                                        </p:tgtEl>
                                        <p:attrNameLst>
                                          <p:attrName>ppt_x</p:attrName>
                                        </p:attrNameLst>
                                      </p:cBhvr>
                                      <p:tavLst>
                                        <p:tav tm="0">
                                          <p:val>
                                            <p:strVal val="0-#ppt_w/2"/>
                                          </p:val>
                                        </p:tav>
                                        <p:tav tm="100000">
                                          <p:val>
                                            <p:strVal val="#ppt_x"/>
                                          </p:val>
                                        </p:tav>
                                      </p:tavLst>
                                    </p:anim>
                                    <p:anim calcmode="lin" valueType="num">
                                      <p:cBhvr additive="base">
                                        <p:cTn id="50" dur="500" fill="hold"/>
                                        <p:tgtEl>
                                          <p:spTgt spid="2181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812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8125"/>
                                        </p:tgtEl>
                                        <p:attrNameLst>
                                          <p:attrName>style.visibility</p:attrName>
                                        </p:attrNameLst>
                                      </p:cBhvr>
                                      <p:to>
                                        <p:strVal val="visible"/>
                                      </p:to>
                                    </p:set>
                                    <p:anim calcmode="lin" valueType="num">
                                      <p:cBhvr additive="base">
                                        <p:cTn id="55" dur="500" fill="hold"/>
                                        <p:tgtEl>
                                          <p:spTgt spid="218125"/>
                                        </p:tgtEl>
                                        <p:attrNameLst>
                                          <p:attrName>ppt_x</p:attrName>
                                        </p:attrNameLst>
                                      </p:cBhvr>
                                      <p:tavLst>
                                        <p:tav tm="0">
                                          <p:val>
                                            <p:strVal val="0-#ppt_w/2"/>
                                          </p:val>
                                        </p:tav>
                                        <p:tav tm="100000">
                                          <p:val>
                                            <p:strVal val="#ppt_x"/>
                                          </p:val>
                                        </p:tav>
                                      </p:tavLst>
                                    </p:anim>
                                    <p:anim calcmode="lin" valueType="num">
                                      <p:cBhvr additive="base">
                                        <p:cTn id="56" dur="500" fill="hold"/>
                                        <p:tgtEl>
                                          <p:spTgt spid="218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p:bldP spid="218116" grpId="0" animBg="1"/>
      <p:bldP spid="218120" grpId="0" animBg="1"/>
      <p:bldP spid="218121" grpId="0" animBg="1"/>
      <p:bldP spid="218122" grpId="0" animBg="1"/>
      <p:bldP spid="218123" grpId="0"/>
      <p:bldP spid="218124" grpId="0"/>
      <p:bldP spid="218125" grpId="0"/>
      <p:bldP spid="2181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28600"/>
            <a:ext cx="2746375" cy="516255"/>
          </a:xfrm>
          <a:noFill/>
          <a:ln>
            <a:noFill/>
          </a:ln>
          <a:scene3d>
            <a:camera prst="orthographicFront"/>
            <a:lightRig rig="balanced" dir="t"/>
          </a:scene3d>
          <a:sp3d prstMaterial="plastic"/>
        </p:spPr>
        <p:txBody>
          <a:bodyPr lIns="91440" tIns="45720" rIns="91440" bIns="45720" rtlCol="0" anchor="t" anchorCtr="0">
            <a:noAutofit/>
          </a:bodyPr>
          <a:lstStyle/>
          <a:p>
            <a:pPr marL="0" marR="0" lvl="0" indent="0" algn="r"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None/>
              <a:defRPr/>
            </a:pPr>
            <a:r>
              <a:rPr kumimoji="0" lang="en-US" altLang="zh-CN" sz="3600" b="1" i="0" u="none" strike="noStrike" kern="1200" cap="none" spc="0" normalizeH="0" baseline="0" noProof="0" smtClean="0">
                <a:ln>
                  <a:noFill/>
                </a:ln>
                <a:solidFill>
                  <a:srgbClr val="008080"/>
                </a:solidFill>
                <a:effectLst>
                  <a:reflection blurRad="6350" stA="55000" endA="300" endPos="45500" dir="5400000" sy="-100000" algn="bl" rotWithShape="0"/>
                </a:effectLst>
                <a:uLnTx/>
                <a:uFillTx/>
                <a:latin typeface="华文新魏" panose="02010800040101010101" pitchFamily="2" charset="-122"/>
                <a:ea typeface="+mj-ea"/>
                <a:cs typeface="+mj-cs"/>
              </a:rPr>
              <a:t> </a:t>
            </a:r>
            <a:r>
              <a:rPr kumimoji="0" lang="zh-CN" altLang="en-US" sz="3600" b="1" i="0" u="none" strike="noStrike" cap="none" spc="0" normalizeH="0" baseline="0" dirty="0">
                <a:solidFill>
                  <a:srgbClr val="008080"/>
                </a:solidFill>
                <a:latin typeface="华文新魏" panose="02010800040101010101" pitchFamily="2" charset="-122"/>
                <a:ea typeface="+mj-ea"/>
                <a:cs typeface="+mj-cs"/>
              </a:rPr>
              <a:t>存储结构</a:t>
            </a:r>
            <a:endParaRPr kumimoji="0" lang="zh-CN" altLang="en-US" sz="3600" b="1" i="0" u="none" strike="noStrike" kern="1200" cap="none" spc="0" normalizeH="0" baseline="0" noProof="0" smtClean="0">
              <a:ln>
                <a:noFill/>
              </a:ln>
              <a:solidFill>
                <a:srgbClr val="008080"/>
              </a:solidFill>
              <a:effectLst>
                <a:reflection blurRad="6350" stA="55000" endA="300" endPos="45500" dir="5400000" sy="-100000" algn="bl" rotWithShape="0"/>
              </a:effectLst>
              <a:uLnTx/>
              <a:uFillTx/>
              <a:latin typeface="华文新魏" panose="02010800040101010101" pitchFamily="2" charset="-122"/>
              <a:ea typeface="+mj-ea"/>
              <a:cs typeface="+mj-cs"/>
            </a:endParaRPr>
          </a:p>
        </p:txBody>
      </p:sp>
      <p:sp>
        <p:nvSpPr>
          <p:cNvPr id="220163" name="Rectangle 3"/>
          <p:cNvSpPr>
            <a:spLocks noChangeArrowheads="1"/>
          </p:cNvSpPr>
          <p:nvPr/>
        </p:nvSpPr>
        <p:spPr bwMode="auto">
          <a:xfrm>
            <a:off x="0" y="1905000"/>
            <a:ext cx="8839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marL="457200" marR="0" lvl="0" indent="-457200" algn="just" defTabSz="914400" rtl="0" eaLnBrk="1" fontAlgn="base" latinLnBrk="0" hangingPunct="1">
              <a:lnSpc>
                <a:spcPct val="11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accent4">
                    <a:lumMod val="75000"/>
                  </a:schemeClr>
                </a:solidFill>
                <a:effectLst/>
                <a:uLnTx/>
                <a:uFillTx/>
                <a:latin typeface="华文新魏" panose="02010800040101010101" pitchFamily="2" charset="-122"/>
                <a:ea typeface="华文新魏" panose="02010800040101010101" pitchFamily="2" charset="-122"/>
                <a:cs typeface="+mn-cs"/>
              </a:rPr>
              <a:t>Note:</a:t>
            </a:r>
          </a:p>
          <a:p>
            <a:pPr marL="457200" marR="0" lvl="0" indent="-457200" algn="just" defTabSz="914400" rtl="0" eaLnBrk="1" fontAlgn="base" latinLnBrk="0" hangingPunct="1">
              <a:lnSpc>
                <a:spcPct val="110000"/>
              </a:lnSpc>
              <a:spcBef>
                <a:spcPct val="5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1. </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数组名指出了串在内存中的首地址。</a:t>
            </a:r>
          </a:p>
          <a:p>
            <a:pPr marL="457200" marR="0" lvl="0" indent="-457200" algn="just" defTabSz="914400" rtl="0" eaLnBrk="1" fontAlgn="base" latinLnBrk="0" hangingPunct="1">
              <a:lnSpc>
                <a:spcPct val="105000"/>
              </a:lnSpc>
              <a:spcBef>
                <a:spcPct val="2000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2. </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表示串长度的方法：</a:t>
            </a:r>
          </a:p>
          <a:p>
            <a:pPr marL="457200" marR="0" lvl="0" indent="-457200" algn="just" defTabSz="914400" rtl="0" eaLnBrk="1" fontAlgn="base" latinLnBrk="0" hangingPunct="1">
              <a:lnSpc>
                <a:spcPct val="105000"/>
              </a:lnSpc>
              <a:spcBef>
                <a:spcPct val="20000"/>
              </a:spcBef>
              <a:spcAft>
                <a:spcPct val="0"/>
              </a:spcAft>
              <a:buClrTx/>
              <a:buSzTx/>
              <a:buFontTx/>
              <a:buNone/>
              <a:defRPr/>
            </a:pPr>
            <a:r>
              <a:rPr kumimoji="1" lang="zh-CN" altLang="en-US"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楷体_GB2312" pitchFamily="49" charset="-122"/>
                <a:cs typeface="+mn-cs"/>
              </a:rPr>
              <a:t>(1)</a:t>
            </a:r>
            <a:r>
              <a:rPr kumimoji="1" lang="zh-CN" altLang="en-US"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楷体_GB2312" pitchFamily="49" charset="-122"/>
                <a:cs typeface="+mn-cs"/>
              </a:rPr>
              <a:t>在存储串的数组末尾添加一个结束标识符；</a:t>
            </a:r>
          </a:p>
          <a:p>
            <a:pPr marL="457200" marR="0" lvl="0" indent="-457200" algn="just" defTabSz="914400" rtl="0" eaLnBrk="1" fontAlgn="base" latinLnBrk="0" hangingPunct="1">
              <a:lnSpc>
                <a:spcPct val="105000"/>
              </a:lnSpc>
              <a:spcBef>
                <a:spcPct val="20000"/>
              </a:spcBef>
              <a:spcAft>
                <a:spcPct val="0"/>
              </a:spcAft>
              <a:buClrTx/>
              <a:buSzTx/>
              <a:buFontTx/>
              <a:buNone/>
              <a:defRPr/>
            </a:pPr>
            <a:r>
              <a:rPr kumimoji="1" lang="zh-CN" altLang="en-US"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楷体_GB2312" pitchFamily="49" charset="-122"/>
                <a:cs typeface="+mn-cs"/>
              </a:rPr>
              <a:t>(2)</a:t>
            </a:r>
            <a:r>
              <a:rPr kumimoji="1" lang="zh-CN" altLang="en-US" sz="2400" b="0" i="0" u="none" strike="noStrike" kern="1200" cap="none" spc="0" normalizeH="0" baseline="0" noProof="0" dirty="0" smtClean="0">
                <a:ln>
                  <a:noFill/>
                </a:ln>
                <a:solidFill>
                  <a:srgbClr val="0000FF"/>
                </a:solidFill>
                <a:effectLst/>
                <a:uLnTx/>
                <a:uFillTx/>
                <a:latin typeface="Times New Roman" panose="02020603050405020304" pitchFamily="18" charset="0"/>
                <a:ea typeface="楷体_GB2312" pitchFamily="49" charset="-122"/>
                <a:cs typeface="+mn-cs"/>
              </a:rPr>
              <a:t>用一个单独的长度参数。</a:t>
            </a:r>
          </a:p>
        </p:txBody>
      </p:sp>
      <p:sp>
        <p:nvSpPr>
          <p:cNvPr id="220164" name="Rectangle 4"/>
          <p:cNvSpPr/>
          <p:nvPr/>
        </p:nvSpPr>
        <p:spPr>
          <a:xfrm>
            <a:off x="155575" y="914400"/>
            <a:ext cx="2590800" cy="13716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algn="just" eaLnBrk="1" hangingPunct="1">
              <a:lnSpc>
                <a:spcPct val="110000"/>
              </a:lnSpc>
              <a:spcBef>
                <a:spcPct val="50000"/>
              </a:spcBef>
              <a:spcAft>
                <a:spcPct val="0"/>
              </a:spcAft>
              <a:buClrTx/>
              <a:buSzPct val="100000"/>
              <a:buNone/>
            </a:pPr>
            <a:r>
              <a:rPr lang="zh-CN" altLang="en-US" sz="2400" b="1" dirty="0">
                <a:solidFill>
                  <a:srgbClr val="0000FF"/>
                </a:solidFill>
                <a:latin typeface="Times New Roman" panose="02020603050405020304" pitchFamily="18" charset="0"/>
                <a:ea typeface="楷体_GB2312" pitchFamily="49" charset="-122"/>
              </a:rPr>
              <a:t>顺序存储结构</a:t>
            </a:r>
          </a:p>
          <a:p>
            <a:pPr marL="457200" lvl="0" indent="-457200" algn="just" eaLnBrk="1" hangingPunct="1">
              <a:lnSpc>
                <a:spcPct val="110000"/>
              </a:lnSpc>
              <a:spcBef>
                <a:spcPct val="50000"/>
              </a:spcBef>
              <a:spcAft>
                <a:spcPct val="0"/>
              </a:spcAft>
              <a:buClrTx/>
              <a:buSzPct val="100000"/>
              <a:buNone/>
            </a:pPr>
            <a:r>
              <a:rPr lang="zh-CN" altLang="en-US" sz="2400" b="1" dirty="0">
                <a:solidFill>
                  <a:srgbClr val="0000FF"/>
                </a:solidFill>
                <a:latin typeface="Times New Roman" panose="02020603050405020304" pitchFamily="18" charset="0"/>
                <a:ea typeface="楷体_GB2312" pitchFamily="49" charset="-122"/>
              </a:rPr>
              <a:t>链表存储结构</a:t>
            </a:r>
          </a:p>
        </p:txBody>
      </p:sp>
      <p:sp>
        <p:nvSpPr>
          <p:cNvPr id="220165" name="AutoShape 5"/>
          <p:cNvSpPr/>
          <p:nvPr/>
        </p:nvSpPr>
        <p:spPr>
          <a:xfrm>
            <a:off x="2514600" y="838200"/>
            <a:ext cx="6089650" cy="2133600"/>
          </a:xfrm>
          <a:prstGeom prst="cloudCallout">
            <a:avLst>
              <a:gd name="adj1" fmla="val -57630"/>
              <a:gd name="adj2" fmla="val -33037"/>
            </a:avLst>
          </a:prstGeom>
          <a:solidFill>
            <a:srgbClr val="FFFFCC"/>
          </a:solidFill>
          <a:ln w="9525" cap="flat" cmpd="sng">
            <a:solidFill>
              <a:schemeClr val="tx1"/>
            </a:solidFill>
            <a:prstDash val="solid"/>
            <a:headEnd type="none" w="med" len="med"/>
            <a:tailEnd type="none" w="med" len="med"/>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Pct val="100000"/>
              <a:buNone/>
            </a:pPr>
            <a:r>
              <a:rPr lang="zh-CN" altLang="en-US" sz="2400" dirty="0">
                <a:solidFill>
                  <a:schemeClr val="tx1"/>
                </a:solidFill>
                <a:latin typeface="Times New Roman" panose="02020603050405020304" pitchFamily="18" charset="0"/>
                <a:ea typeface="楷体_GB2312" pitchFamily="49" charset="-122"/>
              </a:rPr>
              <a:t>常用</a:t>
            </a:r>
            <a:r>
              <a:rPr lang="en-US" altLang="zh-CN" sz="2400" dirty="0">
                <a:solidFill>
                  <a:schemeClr val="tx1"/>
                </a:solidFill>
                <a:latin typeface="Times New Roman" panose="02020603050405020304" pitchFamily="18" charset="0"/>
                <a:ea typeface="楷体_GB2312" pitchFamily="49" charset="-122"/>
              </a:rPr>
              <a:t>—</a:t>
            </a:r>
            <a:r>
              <a:rPr lang="zh-CN" altLang="en-US" sz="2400" dirty="0">
                <a:solidFill>
                  <a:schemeClr val="tx1"/>
                </a:solidFill>
                <a:latin typeface="Times New Roman" panose="02020603050405020304" pitchFamily="18" charset="0"/>
                <a:ea typeface="楷体_GB2312" pitchFamily="49" charset="-122"/>
              </a:rPr>
              <a:t>因为每个字符占空间很小，只占</a:t>
            </a:r>
            <a:r>
              <a:rPr lang="en-US" altLang="zh-CN" sz="2400" dirty="0">
                <a:solidFill>
                  <a:schemeClr val="tx1"/>
                </a:solidFill>
                <a:latin typeface="Times New Roman" panose="02020603050405020304" pitchFamily="18" charset="0"/>
                <a:ea typeface="楷体_GB2312" pitchFamily="49" charset="-122"/>
              </a:rPr>
              <a:t>8</a:t>
            </a:r>
            <a:r>
              <a:rPr lang="zh-CN" altLang="en-US" sz="2400" dirty="0">
                <a:solidFill>
                  <a:schemeClr val="tx1"/>
                </a:solidFill>
                <a:latin typeface="Times New Roman" panose="02020603050405020304" pitchFamily="18" charset="0"/>
                <a:ea typeface="楷体_GB2312" pitchFamily="49" charset="-122"/>
              </a:rPr>
              <a:t>位二进制</a:t>
            </a:r>
          </a:p>
          <a:p>
            <a:pPr marL="0" lvl="0" indent="0" algn="ctr" eaLnBrk="1" hangingPunct="1">
              <a:spcBef>
                <a:spcPct val="0"/>
              </a:spcBef>
              <a:spcAft>
                <a:spcPct val="0"/>
              </a:spcAft>
              <a:buClrTx/>
              <a:buSzPct val="100000"/>
              <a:buNone/>
            </a:pPr>
            <a:r>
              <a:rPr lang="zh-CN" altLang="en-US" sz="2400" dirty="0">
                <a:solidFill>
                  <a:schemeClr val="tx1"/>
                </a:solidFill>
                <a:latin typeface="Times New Roman" panose="02020603050405020304" pitchFamily="18" charset="0"/>
                <a:ea typeface="楷体_GB2312" pitchFamily="49" charset="-122"/>
              </a:rPr>
              <a:t>比链式存储存储效率高</a:t>
            </a:r>
          </a:p>
          <a:p>
            <a:pPr marL="0" lvl="0" indent="0" algn="ctr" eaLnBrk="1" hangingPunct="1">
              <a:spcBef>
                <a:spcPct val="0"/>
              </a:spcBef>
              <a:spcAft>
                <a:spcPct val="0"/>
              </a:spcAft>
              <a:buClrTx/>
              <a:buSzPct val="100000"/>
              <a:buNone/>
            </a:pPr>
            <a:r>
              <a:rPr lang="zh-CN" altLang="en-US" sz="2400" dirty="0">
                <a:solidFill>
                  <a:schemeClr val="tx1"/>
                </a:solidFill>
                <a:latin typeface="Times New Roman" panose="02020603050405020304" pitchFamily="18" charset="0"/>
                <a:ea typeface="楷体_GB2312" pitchFamily="49" charset="-122"/>
              </a:rPr>
              <a:t>实现方便</a:t>
            </a:r>
          </a:p>
        </p:txBody>
      </p:sp>
      <p:sp>
        <p:nvSpPr>
          <p:cNvPr id="220166" name="AutoShape 6"/>
          <p:cNvSpPr/>
          <p:nvPr/>
        </p:nvSpPr>
        <p:spPr>
          <a:xfrm>
            <a:off x="2514600" y="1219200"/>
            <a:ext cx="4505325" cy="1905000"/>
          </a:xfrm>
          <a:prstGeom prst="cloudCallout">
            <a:avLst>
              <a:gd name="adj1" fmla="val -61056"/>
              <a:gd name="adj2" fmla="val -54333"/>
            </a:avLst>
          </a:prstGeom>
          <a:solidFill>
            <a:srgbClr val="FFFFCC"/>
          </a:solidFill>
          <a:ln w="9525" cap="flat" cmpd="sng">
            <a:solidFill>
              <a:schemeClr val="tx1"/>
            </a:solidFill>
            <a:prstDash val="solid"/>
            <a:headEnd type="none" w="med" len="med"/>
            <a:tailEnd type="none" w="med" len="med"/>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zh-CN" altLang="en-US" sz="2400" dirty="0">
                <a:solidFill>
                  <a:schemeClr val="tx1"/>
                </a:solidFill>
                <a:latin typeface="Times New Roman" panose="02020603050405020304" pitchFamily="18" charset="0"/>
                <a:ea typeface="楷体_GB2312" pitchFamily="49" charset="-122"/>
              </a:rPr>
              <a:t>程序设计语言中串的表示以及基本函数都采用顺序存储结构。</a:t>
            </a:r>
          </a:p>
        </p:txBody>
      </p:sp>
      <p:sp>
        <p:nvSpPr>
          <p:cNvPr id="220167" name="AutoShape 7"/>
          <p:cNvSpPr/>
          <p:nvPr/>
        </p:nvSpPr>
        <p:spPr>
          <a:xfrm>
            <a:off x="6705600" y="3733800"/>
            <a:ext cx="2209800" cy="1295400"/>
          </a:xfrm>
          <a:prstGeom prst="cloudCallout">
            <a:avLst>
              <a:gd name="adj1" fmla="val -68676"/>
              <a:gd name="adj2" fmla="val -56370"/>
            </a:avLst>
          </a:prstGeom>
          <a:solidFill>
            <a:srgbClr val="FFFFCC"/>
          </a:solidFill>
          <a:ln w="9525" cap="flat" cmpd="sng">
            <a:solidFill>
              <a:schemeClr val="tx1"/>
            </a:solidFill>
            <a:prstDash val="solid"/>
            <a:headEnd type="none" w="med" len="med"/>
            <a:tailEnd type="none" w="med" len="med"/>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zh-CN" altLang="en-US" sz="2400" dirty="0">
                <a:solidFill>
                  <a:schemeClr val="tx1"/>
                </a:solidFill>
                <a:latin typeface="Times New Roman" panose="02020603050405020304" pitchFamily="18" charset="0"/>
                <a:ea typeface="楷体_GB2312" pitchFamily="49" charset="-122"/>
              </a:rPr>
              <a:t>程序设计语言常用</a:t>
            </a:r>
          </a:p>
        </p:txBody>
      </p:sp>
      <p:sp>
        <p:nvSpPr>
          <p:cNvPr id="220168" name="Rectangle 8"/>
          <p:cNvSpPr>
            <a:spLocks noChangeArrowheads="1"/>
          </p:cNvSpPr>
          <p:nvPr/>
        </p:nvSpPr>
        <p:spPr bwMode="auto">
          <a:xfrm>
            <a:off x="0" y="4495800"/>
            <a:ext cx="8839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marL="457200" marR="0" lvl="0" indent="-457200" algn="just" defTabSz="914400" rtl="0" eaLnBrk="1" fontAlgn="base" latinLnBrk="0" hangingPunct="1">
              <a:lnSpc>
                <a:spcPct val="11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accent4">
                    <a:lumMod val="75000"/>
                  </a:schemeClr>
                </a:solidFill>
                <a:effectLst/>
                <a:uLnTx/>
                <a:uFillTx/>
                <a:latin typeface="华文新魏" panose="02010800040101010101" pitchFamily="2" charset="-122"/>
                <a:ea typeface="华文新魏" panose="02010800040101010101" pitchFamily="2" charset="-122"/>
                <a:cs typeface="+mn-cs"/>
              </a:rPr>
              <a:t>Example:</a:t>
            </a:r>
          </a:p>
          <a:p>
            <a:pPr marL="457200" marR="0" lvl="0" indent="-457200" algn="just" defTabSz="914400" rtl="0" eaLnBrk="1" fontAlgn="base" latinLnBrk="0" hangingPunct="1">
              <a:lnSpc>
                <a:spcPct val="11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char</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楷体_GB2312" pitchFamily="49" charset="-122"/>
                <a:cs typeface="+mn-cs"/>
              </a:rPr>
              <a:t>str</a:t>
            </a: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 ]= "Data Structure"</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a:t>
            </a:r>
          </a:p>
        </p:txBody>
      </p:sp>
      <p:grpSp>
        <p:nvGrpSpPr>
          <p:cNvPr id="2" name="Group 9"/>
          <p:cNvGrpSpPr/>
          <p:nvPr/>
        </p:nvGrpSpPr>
        <p:grpSpPr>
          <a:xfrm>
            <a:off x="762000" y="5867406"/>
            <a:ext cx="5486400" cy="461963"/>
            <a:chOff x="480" y="3696"/>
            <a:chExt cx="3456" cy="291"/>
          </a:xfrm>
        </p:grpSpPr>
        <p:sp>
          <p:nvSpPr>
            <p:cNvPr id="17419" name="Text Box 10"/>
            <p:cNvSpPr txBox="1"/>
            <p:nvPr/>
          </p:nvSpPr>
          <p:spPr>
            <a:xfrm>
              <a:off x="480" y="3696"/>
              <a:ext cx="3456" cy="291"/>
            </a:xfrm>
            <a:prstGeom prst="rect">
              <a:avLst/>
            </a:prstGeom>
            <a:noFill/>
            <a:ln w="9525" cap="flat" cmpd="sng">
              <a:solidFill>
                <a:schemeClr val="tx1"/>
              </a:solidFill>
              <a:prstDash val="solid"/>
              <a:miter/>
              <a:headEnd type="none" w="med" len="med"/>
              <a:tailEnd type="none" w="med" len="med"/>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50000"/>
                </a:spcBef>
                <a:spcAft>
                  <a:spcPct val="0"/>
                </a:spcAft>
                <a:buClrTx/>
                <a:buSzPct val="100000"/>
                <a:buNone/>
              </a:pPr>
              <a:r>
                <a:rPr lang="en-US" altLang="zh-CN" sz="2400" dirty="0">
                  <a:solidFill>
                    <a:schemeClr val="tx1"/>
                  </a:solidFill>
                  <a:latin typeface="Times New Roman" panose="02020603050405020304" pitchFamily="18" charset="0"/>
                  <a:ea typeface="楷体_GB2312" pitchFamily="49" charset="-122"/>
                </a:rPr>
                <a:t>D  a    t    a   S  t    r    u   c    t   u   r    e </a:t>
              </a:r>
              <a:r>
                <a:rPr lang="en-US" altLang="zh-CN" sz="2400" dirty="0" smtClean="0"/>
                <a:t>‘ \</a:t>
              </a:r>
              <a:r>
                <a:rPr lang="en-US" altLang="zh-CN" sz="2400" dirty="0"/>
                <a:t>0</a:t>
              </a:r>
              <a:endParaRPr lang="en-US" altLang="zh-CN" sz="2400" dirty="0">
                <a:solidFill>
                  <a:schemeClr val="tx1"/>
                </a:solidFill>
                <a:latin typeface="Times New Roman" panose="02020603050405020304" pitchFamily="18" charset="0"/>
                <a:ea typeface="楷体_GB2312" pitchFamily="49" charset="-122"/>
              </a:endParaRPr>
            </a:p>
          </p:txBody>
        </p:sp>
        <p:sp>
          <p:nvSpPr>
            <p:cNvPr id="17420" name="Line 11"/>
            <p:cNvSpPr/>
            <p:nvPr/>
          </p:nvSpPr>
          <p:spPr>
            <a:xfrm>
              <a:off x="720" y="3696"/>
              <a:ext cx="0" cy="288"/>
            </a:xfrm>
            <a:prstGeom prst="line">
              <a:avLst/>
            </a:prstGeom>
            <a:ln w="9525" cap="flat" cmpd="sng">
              <a:solidFill>
                <a:schemeClr val="tx1"/>
              </a:solidFill>
              <a:prstDash val="solid"/>
              <a:headEnd type="none" w="med" len="med"/>
              <a:tailEnd type="none" w="med" len="med"/>
            </a:ln>
          </p:spPr>
        </p:sp>
        <p:sp>
          <p:nvSpPr>
            <p:cNvPr id="17421" name="Line 12"/>
            <p:cNvSpPr/>
            <p:nvPr/>
          </p:nvSpPr>
          <p:spPr>
            <a:xfrm>
              <a:off x="960" y="3696"/>
              <a:ext cx="0" cy="288"/>
            </a:xfrm>
            <a:prstGeom prst="line">
              <a:avLst/>
            </a:prstGeom>
            <a:ln w="9525" cap="flat" cmpd="sng">
              <a:solidFill>
                <a:schemeClr val="tx1"/>
              </a:solidFill>
              <a:prstDash val="solid"/>
              <a:headEnd type="none" w="med" len="med"/>
              <a:tailEnd type="none" w="med" len="med"/>
            </a:ln>
          </p:spPr>
        </p:sp>
        <p:sp>
          <p:nvSpPr>
            <p:cNvPr id="17422" name="Line 13"/>
            <p:cNvSpPr/>
            <p:nvPr/>
          </p:nvSpPr>
          <p:spPr>
            <a:xfrm>
              <a:off x="1200" y="3696"/>
              <a:ext cx="0" cy="288"/>
            </a:xfrm>
            <a:prstGeom prst="line">
              <a:avLst/>
            </a:prstGeom>
            <a:ln w="9525" cap="flat" cmpd="sng">
              <a:solidFill>
                <a:schemeClr val="tx1"/>
              </a:solidFill>
              <a:prstDash val="solid"/>
              <a:headEnd type="none" w="med" len="med"/>
              <a:tailEnd type="none" w="med" len="med"/>
            </a:ln>
          </p:spPr>
        </p:sp>
        <p:sp>
          <p:nvSpPr>
            <p:cNvPr id="17423" name="Line 14"/>
            <p:cNvSpPr/>
            <p:nvPr/>
          </p:nvSpPr>
          <p:spPr>
            <a:xfrm>
              <a:off x="1440" y="3696"/>
              <a:ext cx="0" cy="288"/>
            </a:xfrm>
            <a:prstGeom prst="line">
              <a:avLst/>
            </a:prstGeom>
            <a:ln w="9525" cap="flat" cmpd="sng">
              <a:solidFill>
                <a:schemeClr val="tx1"/>
              </a:solidFill>
              <a:prstDash val="solid"/>
              <a:headEnd type="none" w="med" len="med"/>
              <a:tailEnd type="none" w="med" len="med"/>
            </a:ln>
          </p:spPr>
        </p:sp>
        <p:sp>
          <p:nvSpPr>
            <p:cNvPr id="17424" name="Line 15"/>
            <p:cNvSpPr/>
            <p:nvPr/>
          </p:nvSpPr>
          <p:spPr>
            <a:xfrm>
              <a:off x="1680" y="3696"/>
              <a:ext cx="0" cy="288"/>
            </a:xfrm>
            <a:prstGeom prst="line">
              <a:avLst/>
            </a:prstGeom>
            <a:ln w="9525" cap="flat" cmpd="sng">
              <a:solidFill>
                <a:schemeClr val="tx1"/>
              </a:solidFill>
              <a:prstDash val="solid"/>
              <a:headEnd type="none" w="med" len="med"/>
              <a:tailEnd type="none" w="med" len="med"/>
            </a:ln>
          </p:spPr>
        </p:sp>
        <p:sp>
          <p:nvSpPr>
            <p:cNvPr id="17425" name="Line 16"/>
            <p:cNvSpPr/>
            <p:nvPr/>
          </p:nvSpPr>
          <p:spPr>
            <a:xfrm>
              <a:off x="1920" y="3696"/>
              <a:ext cx="0" cy="288"/>
            </a:xfrm>
            <a:prstGeom prst="line">
              <a:avLst/>
            </a:prstGeom>
            <a:ln w="9525" cap="flat" cmpd="sng">
              <a:solidFill>
                <a:schemeClr val="tx1"/>
              </a:solidFill>
              <a:prstDash val="solid"/>
              <a:headEnd type="none" w="med" len="med"/>
              <a:tailEnd type="none" w="med" len="med"/>
            </a:ln>
          </p:spPr>
        </p:sp>
        <p:sp>
          <p:nvSpPr>
            <p:cNvPr id="17426" name="Line 17"/>
            <p:cNvSpPr/>
            <p:nvPr/>
          </p:nvSpPr>
          <p:spPr>
            <a:xfrm>
              <a:off x="2160" y="3696"/>
              <a:ext cx="0" cy="288"/>
            </a:xfrm>
            <a:prstGeom prst="line">
              <a:avLst/>
            </a:prstGeom>
            <a:ln w="9525" cap="flat" cmpd="sng">
              <a:solidFill>
                <a:schemeClr val="tx1"/>
              </a:solidFill>
              <a:prstDash val="solid"/>
              <a:headEnd type="none" w="med" len="med"/>
              <a:tailEnd type="none" w="med" len="med"/>
            </a:ln>
          </p:spPr>
        </p:sp>
        <p:sp>
          <p:nvSpPr>
            <p:cNvPr id="17427" name="Line 18"/>
            <p:cNvSpPr/>
            <p:nvPr/>
          </p:nvSpPr>
          <p:spPr>
            <a:xfrm>
              <a:off x="2400" y="3696"/>
              <a:ext cx="0" cy="288"/>
            </a:xfrm>
            <a:prstGeom prst="line">
              <a:avLst/>
            </a:prstGeom>
            <a:ln w="9525" cap="flat" cmpd="sng">
              <a:solidFill>
                <a:schemeClr val="tx1"/>
              </a:solidFill>
              <a:prstDash val="solid"/>
              <a:headEnd type="none" w="med" len="med"/>
              <a:tailEnd type="none" w="med" len="med"/>
            </a:ln>
          </p:spPr>
        </p:sp>
        <p:sp>
          <p:nvSpPr>
            <p:cNvPr id="17428" name="Line 19"/>
            <p:cNvSpPr/>
            <p:nvPr/>
          </p:nvSpPr>
          <p:spPr>
            <a:xfrm>
              <a:off x="2640" y="3696"/>
              <a:ext cx="0" cy="288"/>
            </a:xfrm>
            <a:prstGeom prst="line">
              <a:avLst/>
            </a:prstGeom>
            <a:ln w="9525" cap="flat" cmpd="sng">
              <a:solidFill>
                <a:schemeClr val="tx1"/>
              </a:solidFill>
              <a:prstDash val="solid"/>
              <a:headEnd type="none" w="med" len="med"/>
              <a:tailEnd type="none" w="med" len="med"/>
            </a:ln>
          </p:spPr>
        </p:sp>
        <p:sp>
          <p:nvSpPr>
            <p:cNvPr id="17429" name="Line 20"/>
            <p:cNvSpPr/>
            <p:nvPr/>
          </p:nvSpPr>
          <p:spPr>
            <a:xfrm>
              <a:off x="2880" y="3696"/>
              <a:ext cx="0" cy="288"/>
            </a:xfrm>
            <a:prstGeom prst="line">
              <a:avLst/>
            </a:prstGeom>
            <a:ln w="9525" cap="flat" cmpd="sng">
              <a:solidFill>
                <a:schemeClr val="tx1"/>
              </a:solidFill>
              <a:prstDash val="solid"/>
              <a:headEnd type="none" w="med" len="med"/>
              <a:tailEnd type="none" w="med" len="med"/>
            </a:ln>
          </p:spPr>
        </p:sp>
        <p:sp>
          <p:nvSpPr>
            <p:cNvPr id="17430" name="Line 21"/>
            <p:cNvSpPr/>
            <p:nvPr/>
          </p:nvSpPr>
          <p:spPr>
            <a:xfrm>
              <a:off x="3120" y="3696"/>
              <a:ext cx="0" cy="288"/>
            </a:xfrm>
            <a:prstGeom prst="line">
              <a:avLst/>
            </a:prstGeom>
            <a:ln w="9525" cap="flat" cmpd="sng">
              <a:solidFill>
                <a:schemeClr val="tx1"/>
              </a:solidFill>
              <a:prstDash val="solid"/>
              <a:headEnd type="none" w="med" len="med"/>
              <a:tailEnd type="none" w="med" len="med"/>
            </a:ln>
          </p:spPr>
        </p:sp>
        <p:sp>
          <p:nvSpPr>
            <p:cNvPr id="17431" name="Line 22"/>
            <p:cNvSpPr/>
            <p:nvPr/>
          </p:nvSpPr>
          <p:spPr>
            <a:xfrm>
              <a:off x="3360" y="3696"/>
              <a:ext cx="0" cy="288"/>
            </a:xfrm>
            <a:prstGeom prst="line">
              <a:avLst/>
            </a:prstGeom>
            <a:ln w="9525" cap="flat" cmpd="sng">
              <a:solidFill>
                <a:schemeClr val="tx1"/>
              </a:solidFill>
              <a:prstDash val="solid"/>
              <a:headEnd type="none" w="med" len="med"/>
              <a:tailEnd type="none" w="med" len="med"/>
            </a:ln>
          </p:spPr>
        </p:sp>
        <p:sp>
          <p:nvSpPr>
            <p:cNvPr id="17432" name="Line 23"/>
            <p:cNvSpPr/>
            <p:nvPr/>
          </p:nvSpPr>
          <p:spPr>
            <a:xfrm>
              <a:off x="3648" y="3696"/>
              <a:ext cx="0" cy="288"/>
            </a:xfrm>
            <a:prstGeom prst="line">
              <a:avLst/>
            </a:prstGeom>
            <a:ln w="9525" cap="flat" cmpd="sng">
              <a:solidFill>
                <a:schemeClr val="tx1"/>
              </a:solidFill>
              <a:prstDash val="solid"/>
              <a:headEnd type="none" w="med" len="med"/>
              <a:tailEnd type="none" w="med" len="med"/>
            </a:ln>
          </p:spPr>
        </p:sp>
      </p:grpSp>
      <p:sp>
        <p:nvSpPr>
          <p:cNvPr id="220184" name="Line 24"/>
          <p:cNvSpPr/>
          <p:nvPr/>
        </p:nvSpPr>
        <p:spPr>
          <a:xfrm>
            <a:off x="914400" y="5486400"/>
            <a:ext cx="0" cy="381000"/>
          </a:xfrm>
          <a:prstGeom prst="line">
            <a:avLst/>
          </a:prstGeom>
          <a:ln w="9525"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additive="base">
                                        <p:cTn id="7" dur="500" fill="hold"/>
                                        <p:tgtEl>
                                          <p:spTgt spid="220164"/>
                                        </p:tgtEl>
                                        <p:attrNameLst>
                                          <p:attrName>ppt_x</p:attrName>
                                        </p:attrNameLst>
                                      </p:cBhvr>
                                      <p:tavLst>
                                        <p:tav tm="0">
                                          <p:val>
                                            <p:strVal val="0-#ppt_w/2"/>
                                          </p:val>
                                        </p:tav>
                                        <p:tav tm="100000">
                                          <p:val>
                                            <p:strVal val="#ppt_x"/>
                                          </p:val>
                                        </p:tav>
                                      </p:tavLst>
                                    </p:anim>
                                    <p:anim calcmode="lin" valueType="num">
                                      <p:cBhvr additive="base">
                                        <p:cTn id="8" dur="500" fill="hold"/>
                                        <p:tgtEl>
                                          <p:spTgt spid="2201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0165"/>
                                        </p:tgtEl>
                                        <p:attrNameLst>
                                          <p:attrName>style.visibility</p:attrName>
                                        </p:attrNameLst>
                                      </p:cBhvr>
                                      <p:to>
                                        <p:strVal val="visible"/>
                                      </p:to>
                                    </p:set>
                                    <p:animEffect transition="in" filter="blinds(horizontal)">
                                      <p:cBhvr>
                                        <p:cTn id="13" dur="500"/>
                                        <p:tgtEl>
                                          <p:spTgt spid="220165"/>
                                        </p:tgtEl>
                                      </p:cBhvr>
                                    </p:animEffect>
                                  </p:childTnLst>
                                  <p:subTnLst>
                                    <p:set>
                                      <p:cBhvr override="childStyle">
                                        <p:cTn dur="1" fill="hold" display="0" masterRel="nextClick" afterEffect="1"/>
                                        <p:tgtEl>
                                          <p:spTgt spid="220165"/>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0166"/>
                                        </p:tgtEl>
                                        <p:attrNameLst>
                                          <p:attrName>style.visibility</p:attrName>
                                        </p:attrNameLst>
                                      </p:cBhvr>
                                      <p:to>
                                        <p:strVal val="visible"/>
                                      </p:to>
                                    </p:set>
                                    <p:animEffect transition="in" filter="blinds(horizontal)">
                                      <p:cBhvr>
                                        <p:cTn id="18" dur="500"/>
                                        <p:tgtEl>
                                          <p:spTgt spid="220166"/>
                                        </p:tgtEl>
                                      </p:cBhvr>
                                    </p:animEffect>
                                  </p:childTnLst>
                                  <p:subTnLst>
                                    <p:set>
                                      <p:cBhvr override="childStyle">
                                        <p:cTn dur="1" fill="hold" display="0" masterRel="nextClick" afterEffect="1"/>
                                        <p:tgtEl>
                                          <p:spTgt spid="220166"/>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0163"/>
                                        </p:tgtEl>
                                        <p:attrNameLst>
                                          <p:attrName>style.visibility</p:attrName>
                                        </p:attrNameLst>
                                      </p:cBhvr>
                                      <p:to>
                                        <p:strVal val="visible"/>
                                      </p:to>
                                    </p:set>
                                    <p:anim calcmode="lin" valueType="num">
                                      <p:cBhvr additive="base">
                                        <p:cTn id="23" dur="500" fill="hold"/>
                                        <p:tgtEl>
                                          <p:spTgt spid="220163"/>
                                        </p:tgtEl>
                                        <p:attrNameLst>
                                          <p:attrName>ppt_x</p:attrName>
                                        </p:attrNameLst>
                                      </p:cBhvr>
                                      <p:tavLst>
                                        <p:tav tm="0">
                                          <p:val>
                                            <p:strVal val="0-#ppt_w/2"/>
                                          </p:val>
                                        </p:tav>
                                        <p:tav tm="100000">
                                          <p:val>
                                            <p:strVal val="#ppt_x"/>
                                          </p:val>
                                        </p:tav>
                                      </p:tavLst>
                                    </p:anim>
                                    <p:anim calcmode="lin" valueType="num">
                                      <p:cBhvr additive="base">
                                        <p:cTn id="24" dur="500" fill="hold"/>
                                        <p:tgtEl>
                                          <p:spTgt spid="22016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0167"/>
                                        </p:tgtEl>
                                        <p:attrNameLst>
                                          <p:attrName>style.visibility</p:attrName>
                                        </p:attrNameLst>
                                      </p:cBhvr>
                                      <p:to>
                                        <p:strVal val="visible"/>
                                      </p:to>
                                    </p:set>
                                    <p:animEffect transition="in" filter="blinds(horizontal)">
                                      <p:cBhvr>
                                        <p:cTn id="29" dur="500"/>
                                        <p:tgtEl>
                                          <p:spTgt spid="220167"/>
                                        </p:tgtEl>
                                      </p:cBhvr>
                                    </p:animEffect>
                                  </p:childTnLst>
                                  <p:subTnLst>
                                    <p:set>
                                      <p:cBhvr override="childStyle">
                                        <p:cTn dur="1" fill="hold" display="0" masterRel="nextClick" afterEffect="1"/>
                                        <p:tgtEl>
                                          <p:spTgt spid="220167"/>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20168"/>
                                        </p:tgtEl>
                                        <p:attrNameLst>
                                          <p:attrName>style.visibility</p:attrName>
                                        </p:attrNameLst>
                                      </p:cBhvr>
                                      <p:to>
                                        <p:strVal val="visible"/>
                                      </p:to>
                                    </p:set>
                                    <p:anim calcmode="lin" valueType="num">
                                      <p:cBhvr additive="base">
                                        <p:cTn id="34" dur="500" fill="hold"/>
                                        <p:tgtEl>
                                          <p:spTgt spid="220168"/>
                                        </p:tgtEl>
                                        <p:attrNameLst>
                                          <p:attrName>ppt_x</p:attrName>
                                        </p:attrNameLst>
                                      </p:cBhvr>
                                      <p:tavLst>
                                        <p:tav tm="0">
                                          <p:val>
                                            <p:strVal val="0-#ppt_w/2"/>
                                          </p:val>
                                        </p:tav>
                                        <p:tav tm="100000">
                                          <p:val>
                                            <p:strVal val="#ppt_x"/>
                                          </p:val>
                                        </p:tav>
                                      </p:tavLst>
                                    </p:anim>
                                    <p:anim calcmode="lin" valueType="num">
                                      <p:cBhvr additive="base">
                                        <p:cTn id="35" dur="500" fill="hold"/>
                                        <p:tgtEl>
                                          <p:spTgt spid="22016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in)">
                                      <p:cBhvr>
                                        <p:cTn id="40" dur="500"/>
                                        <p:tgtEl>
                                          <p:spTgt spid="2"/>
                                        </p:tgtEl>
                                      </p:cBhvr>
                                    </p:animEffect>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220184"/>
                                        </p:tgtEl>
                                        <p:attrNameLst>
                                          <p:attrName>style.visibility</p:attrName>
                                        </p:attrNameLst>
                                      </p:cBhvr>
                                      <p:to>
                                        <p:strVal val="visible"/>
                                      </p:to>
                                    </p:set>
                                    <p:animEffect transition="in" filter="box(out)">
                                      <p:cBhvr>
                                        <p:cTn id="45" dur="500"/>
                                        <p:tgtEl>
                                          <p:spTgt spid="220184"/>
                                        </p:tgtEl>
                                      </p:cBhvr>
                                    </p:animEffect>
                                  </p:childTnLst>
                                  <p:subTnLst>
                                    <p:audio>
                                      <p:cMediaNode>
                                        <p:cTn display="0" masterRel="sameClick">
                                          <p:stCondLst>
                                            <p:cond evt="begin" delay="0">
                                              <p:tn val="4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p:bldP spid="220164" grpId="0"/>
      <p:bldP spid="220165" grpId="0" bldLvl="0" animBg="1"/>
      <p:bldP spid="220166" grpId="0" bldLvl="0" animBg="1"/>
      <p:bldP spid="220167" grpId="0" bldLvl="0" animBg="1"/>
      <p:bldP spid="2201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206375" y="279400"/>
            <a:ext cx="7631113" cy="515938"/>
          </a:xfrm>
        </p:spPr>
        <p:txBody>
          <a:bodyPr vert="horz" wrap="square" lIns="91440" tIns="45720" rIns="91440" bIns="45720" anchor="t"/>
          <a:lstStyle/>
          <a:p>
            <a:pPr eaLnBrk="1" hangingPunct="1"/>
            <a:r>
              <a:rPr lang="zh-CN" altLang="en-US" dirty="0">
                <a:solidFill>
                  <a:srgbClr val="008080"/>
                </a:solidFill>
                <a:latin typeface="华文新魏" panose="02010800040101010101" pitchFamily="2" charset="-122"/>
              </a:rPr>
              <a:t>串的操作</a:t>
            </a:r>
          </a:p>
        </p:txBody>
      </p:sp>
      <p:sp>
        <p:nvSpPr>
          <p:cNvPr id="222211" name="Rectangle 3"/>
          <p:cNvSpPr/>
          <p:nvPr/>
        </p:nvSpPr>
        <p:spPr>
          <a:xfrm>
            <a:off x="0" y="838200"/>
            <a:ext cx="4707255" cy="561721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求串的长度</a:t>
            </a:r>
            <a:endParaRPr lang="zh-CN" altLang="en-US" sz="2400" b="0" dirty="0">
              <a:solidFill>
                <a:srgbClr val="000000"/>
              </a:solidFill>
              <a:ea typeface="楷体_GB2312" pitchFamily="49" charset="-122"/>
            </a:endParaRP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串赋值</a:t>
            </a:r>
            <a:endParaRPr lang="zh-CN" altLang="en-US" sz="2400" b="0" dirty="0">
              <a:solidFill>
                <a:srgbClr val="000000"/>
              </a:solidFill>
              <a:ea typeface="楷体_GB2312" pitchFamily="49" charset="-122"/>
            </a:endParaRP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串连接</a:t>
            </a: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串比较</a:t>
            </a: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一个串中是否存在一个字符</a:t>
            </a: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截取子串</a:t>
            </a: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串插入</a:t>
            </a: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串删除</a:t>
            </a:r>
          </a:p>
          <a:p>
            <a:pPr marL="457200" lvl="0" indent="-457200" algn="just" eaLnBrk="1" hangingPunct="1">
              <a:lnSpc>
                <a:spcPct val="110000"/>
              </a:lnSpc>
              <a:buClrTx/>
              <a:buSzPct val="100000"/>
              <a:buChar char="q"/>
            </a:pPr>
            <a:r>
              <a:rPr lang="zh-CN" altLang="en-US" sz="2400" dirty="0">
                <a:solidFill>
                  <a:srgbClr val="000000"/>
                </a:solidFill>
                <a:ea typeface="楷体_GB2312" pitchFamily="49" charset="-122"/>
              </a:rPr>
              <a:t>在一个串中用一个子串替代另一个子串。</a:t>
            </a:r>
          </a:p>
          <a:p>
            <a:pPr marL="457200" lvl="0" indent="-457200" algn="just" eaLnBrk="1" hangingPunct="1">
              <a:lnSpc>
                <a:spcPct val="110000"/>
              </a:lnSpc>
              <a:spcAft>
                <a:spcPct val="0"/>
              </a:spcAft>
              <a:buClrTx/>
              <a:buSzPct val="100000"/>
              <a:buFont typeface="Wingdings" panose="05000000000000000000" pitchFamily="2" charset="2"/>
              <a:buChar char="q"/>
            </a:pPr>
            <a:r>
              <a:rPr lang="zh-CN" altLang="en-US" sz="2400" dirty="0">
                <a:latin typeface="Times New Roman" panose="02020603050405020304" pitchFamily="18" charset="0"/>
                <a:ea typeface="楷体_GB2312" pitchFamily="49" charset="-122"/>
                <a:sym typeface="+mn-ea"/>
              </a:rPr>
              <a:t>从键盘输入一个字符序列</a:t>
            </a:r>
            <a:endParaRPr lang="en-US" altLang="zh-CN" sz="2400" b="1" dirty="0">
              <a:solidFill>
                <a:schemeClr val="tx1"/>
              </a:solidFill>
              <a:latin typeface="Times New Roman" panose="02020603050405020304" pitchFamily="18" charset="0"/>
              <a:ea typeface="楷体_GB2312" pitchFamily="49" charset="-122"/>
            </a:endParaRPr>
          </a:p>
          <a:p>
            <a:pPr marL="457200" lvl="0" indent="-457200" algn="just" eaLnBrk="1" hangingPunct="1">
              <a:lnSpc>
                <a:spcPct val="110000"/>
              </a:lnSpc>
              <a:spcAft>
                <a:spcPct val="0"/>
              </a:spcAft>
              <a:buClrTx/>
              <a:buSzPct val="100000"/>
              <a:buFont typeface="Wingdings" panose="05000000000000000000" pitchFamily="2" charset="2"/>
              <a:buChar char="q"/>
            </a:pPr>
            <a:r>
              <a:rPr lang="zh-CN" altLang="en-US" sz="2400" dirty="0">
                <a:latin typeface="Times New Roman" panose="02020603050405020304" pitchFamily="18" charset="0"/>
                <a:ea typeface="楷体_GB2312" pitchFamily="49" charset="-122"/>
                <a:sym typeface="+mn-ea"/>
              </a:rPr>
              <a:t>在屏幕上显示一个字符序列</a:t>
            </a:r>
            <a:endParaRPr lang="zh-CN" altLang="en-US" sz="2400" b="1" dirty="0">
              <a:solidFill>
                <a:schemeClr val="tx1"/>
              </a:solidFill>
              <a:latin typeface="Times New Roman" panose="02020603050405020304" pitchFamily="18" charset="0"/>
              <a:ea typeface="楷体_GB2312" pitchFamily="49" charset="-122"/>
            </a:endParaRPr>
          </a:p>
          <a:p>
            <a:pPr marL="457200" lvl="0" indent="-457200" algn="just" eaLnBrk="1" hangingPunct="1">
              <a:lnSpc>
                <a:spcPct val="110000"/>
              </a:lnSpc>
              <a:buClrTx/>
              <a:buSzPct val="100000"/>
              <a:buChar char="q"/>
            </a:pPr>
            <a:endParaRPr lang="zh-CN" altLang="en-US" sz="2400" dirty="0">
              <a:solidFill>
                <a:srgbClr val="000000"/>
              </a:solidFill>
              <a:ea typeface="楷体_GB2312" pitchFamily="49" charset="-122"/>
            </a:endParaRPr>
          </a:p>
        </p:txBody>
      </p:sp>
      <p:sp>
        <p:nvSpPr>
          <p:cNvPr id="55300" name="Rectangle 2"/>
          <p:cNvSpPr txBox="1"/>
          <p:nvPr/>
        </p:nvSpPr>
        <p:spPr>
          <a:xfrm>
            <a:off x="2276475" y="773113"/>
            <a:ext cx="6570663" cy="515937"/>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600" dirty="0">
                <a:solidFill>
                  <a:srgbClr val="008080"/>
                </a:solidFill>
                <a:latin typeface="华文新魏" panose="02010800040101010101" pitchFamily="2" charset="-122"/>
                <a:ea typeface="华文新魏" panose="02010800040101010101" pitchFamily="2" charset="-122"/>
              </a:rPr>
              <a:t>5.1. 2</a:t>
            </a:r>
            <a:r>
              <a:rPr lang="zh-CN" altLang="en-US" sz="3600" dirty="0">
                <a:solidFill>
                  <a:srgbClr val="008080"/>
                </a:solidFill>
                <a:latin typeface="华文新魏" panose="02010800040101010101" pitchFamily="2" charset="-122"/>
                <a:ea typeface="华文新魏" panose="02010800040101010101" pitchFamily="2" charset="-122"/>
              </a:rPr>
              <a:t>常用的</a:t>
            </a:r>
            <a:r>
              <a:rPr lang="en-US" altLang="zh-CN" sz="3600" dirty="0">
                <a:solidFill>
                  <a:srgbClr val="008080"/>
                </a:solidFill>
                <a:latin typeface="华文新魏" panose="02010800040101010101" pitchFamily="2" charset="-122"/>
                <a:ea typeface="华文新魏" panose="02010800040101010101" pitchFamily="2" charset="-122"/>
              </a:rPr>
              <a:t>C++</a:t>
            </a:r>
            <a:r>
              <a:rPr lang="zh-CN" altLang="en-US" sz="3600" dirty="0">
                <a:solidFill>
                  <a:srgbClr val="008080"/>
                </a:solidFill>
                <a:latin typeface="华文新魏" panose="02010800040101010101" pitchFamily="2" charset="-122"/>
                <a:ea typeface="华文新魏" panose="02010800040101010101" pitchFamily="2" charset="-122"/>
              </a:rPr>
              <a:t>字符串函数</a:t>
            </a:r>
          </a:p>
        </p:txBody>
      </p:sp>
      <p:sp>
        <p:nvSpPr>
          <p:cNvPr id="7" name="Rectangle 3"/>
          <p:cNvSpPr/>
          <p:nvPr/>
        </p:nvSpPr>
        <p:spPr>
          <a:xfrm>
            <a:off x="4706938" y="1719263"/>
            <a:ext cx="3644900" cy="15049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Char char="q"/>
            </a:pPr>
            <a:r>
              <a:rPr lang="zh-CN" altLang="en-US" sz="3200" dirty="0">
                <a:solidFill>
                  <a:srgbClr val="339966"/>
                </a:solidFill>
                <a:ea typeface="华文行楷" panose="02010800040101010101" pitchFamily="2" charset="-122"/>
              </a:rPr>
              <a:t>串库</a:t>
            </a:r>
            <a:r>
              <a:rPr lang="en-US" altLang="zh-CN" sz="3200" dirty="0">
                <a:solidFill>
                  <a:srgbClr val="339966"/>
                </a:solidFill>
                <a:ea typeface="华文行楷" panose="02010800040101010101" pitchFamily="2" charset="-122"/>
              </a:rPr>
              <a:t>(string.h)</a:t>
            </a:r>
          </a:p>
          <a:p>
            <a:pPr marL="457200" lvl="0" indent="-457200">
              <a:spcBef>
                <a:spcPct val="65000"/>
              </a:spcBef>
              <a:buClrTx/>
              <a:buSzPct val="100000"/>
              <a:buChar char="q"/>
            </a:pPr>
            <a:r>
              <a:rPr lang="zh-CN" altLang="en-US" sz="3200" dirty="0">
                <a:solidFill>
                  <a:srgbClr val="339966"/>
                </a:solidFill>
                <a:ea typeface="华文行楷" panose="02010800040101010101" pitchFamily="2" charset="-122"/>
              </a:rPr>
              <a:t>串类</a:t>
            </a:r>
            <a:r>
              <a:rPr lang="en-US" altLang="zh-CN" sz="3200" dirty="0">
                <a:solidFill>
                  <a:srgbClr val="339966"/>
                </a:solidFill>
                <a:ea typeface="华文行楷" panose="02010800040101010101" pitchFamily="2" charset="-122"/>
              </a:rPr>
              <a:t>(CString)</a:t>
            </a:r>
            <a:endParaRPr lang="en-US" altLang="zh-CN" sz="1800" b="0" dirty="0">
              <a:solidFill>
                <a:srgbClr val="0000FF"/>
              </a:solidFill>
              <a:ea typeface="楷体_GB2312" pitchFamily="49" charset="-122"/>
            </a:endParaRPr>
          </a:p>
        </p:txBody>
      </p:sp>
      <p:sp>
        <p:nvSpPr>
          <p:cNvPr id="6" name="矩形 5"/>
          <p:cNvSpPr/>
          <p:nvPr/>
        </p:nvSpPr>
        <p:spPr>
          <a:xfrm>
            <a:off x="5157788" y="3698875"/>
            <a:ext cx="2159000" cy="5667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110000"/>
              </a:lnSpc>
              <a:spcBef>
                <a:spcPct val="0"/>
              </a:spcBef>
              <a:buClr>
                <a:srgbClr val="0000FF"/>
              </a:buClr>
              <a:buSzPct val="100000"/>
              <a:buNone/>
            </a:pPr>
            <a:r>
              <a:rPr lang="en-US" altLang="zh-CN" sz="2800" b="0" dirty="0">
                <a:solidFill>
                  <a:srgbClr val="0000FF"/>
                </a:solidFill>
                <a:ea typeface="楷体_GB2312" pitchFamily="49" charset="-122"/>
              </a:rPr>
              <a:t>s</a:t>
            </a:r>
            <a:r>
              <a:rPr lang="en-US" altLang="zh-CN" sz="2800" b="0" dirty="0">
                <a:solidFill>
                  <a:srgbClr val="000000"/>
                </a:solidFill>
                <a:ea typeface="楷体_GB2312" pitchFamily="49" charset="-122"/>
              </a:rPr>
              <a:t>= "jeep"</a:t>
            </a:r>
          </a:p>
        </p:txBody>
      </p:sp>
      <p:sp>
        <p:nvSpPr>
          <p:cNvPr id="8" name="矩形 7"/>
          <p:cNvSpPr/>
          <p:nvPr/>
        </p:nvSpPr>
        <p:spPr>
          <a:xfrm>
            <a:off x="6777038" y="3698875"/>
            <a:ext cx="1627187" cy="592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110000"/>
              </a:lnSpc>
              <a:spcBef>
                <a:spcPct val="0"/>
              </a:spcBef>
              <a:buClr>
                <a:srgbClr val="0000FF"/>
              </a:buClr>
              <a:buSzPct val="100000"/>
              <a:buNone/>
            </a:pPr>
            <a:r>
              <a:rPr lang="en-US" altLang="zh-CN" sz="3200" b="0" dirty="0">
                <a:solidFill>
                  <a:srgbClr val="0000FF"/>
                </a:solidFill>
                <a:ea typeface="楷体_GB2312" pitchFamily="49" charset="-122"/>
              </a:rPr>
              <a:t>t </a:t>
            </a:r>
            <a:r>
              <a:rPr lang="en-US" altLang="zh-CN" sz="3200" b="0" dirty="0">
                <a:solidFill>
                  <a:srgbClr val="000000"/>
                </a:solidFill>
                <a:ea typeface="楷体_GB2312" pitchFamily="49" charset="-122"/>
              </a:rPr>
              <a:t>=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5362"/>
                                        </p:tgtEl>
                                        <p:attrNameLst>
                                          <p:attrName>style.visibility</p:attrName>
                                        </p:attrNameLst>
                                      </p:cBhvr>
                                      <p:to>
                                        <p:strVal val="visible"/>
                                      </p:to>
                                    </p:set>
                                    <p:animEffect transition="in" filter="dissolve">
                                      <p:cBhvr>
                                        <p:cTn id="19" dur="500"/>
                                        <p:tgtEl>
                                          <p:spTgt spid="15362"/>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222211"/>
                                        </p:tgtEl>
                                        <p:attrNameLst>
                                          <p:attrName>style.visibility</p:attrName>
                                        </p:attrNameLst>
                                      </p:cBhvr>
                                      <p:to>
                                        <p:strVal val="visible"/>
                                      </p:to>
                                    </p:set>
                                    <p:animEffect transition="in" filter="box(out)">
                                      <p:cBhvr>
                                        <p:cTn id="22" dur="500"/>
                                        <p:tgtEl>
                                          <p:spTgt spid="2222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222211" grpId="0"/>
      <p:bldP spid="7" grpId="0" uiExpand="1" build="p"/>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descr="Rectangle: Click to edit Master text styles&#10;Second level&#10;Third level&#10;Fourth level&#10;Fifth level"/>
          <p:cNvSpPr>
            <a:spLocks noGrp="1"/>
          </p:cNvSpPr>
          <p:nvPr>
            <p:ph type="body" idx="1"/>
          </p:nvPr>
        </p:nvSpPr>
        <p:spPr>
          <a:xfrm>
            <a:off x="296863" y="458788"/>
            <a:ext cx="7966075" cy="2033587"/>
          </a:xfrm>
        </p:spPr>
        <p:txBody>
          <a:bodyPr vert="horz" wrap="square" lIns="91440" tIns="45720" rIns="91440" bIns="45720" anchor="b"/>
          <a:lstStyle/>
          <a:p>
            <a:pPr algn="just" eaLnBrk="1" hangingPunct="1">
              <a:lnSpc>
                <a:spcPct val="105000"/>
              </a:lnSpc>
              <a:buClr>
                <a:srgbClr val="0000FF"/>
              </a:buClr>
              <a:buSzPct val="65000"/>
            </a:pPr>
            <a:r>
              <a:rPr lang="zh-CN" altLang="en-US" sz="2400" dirty="0">
                <a:latin typeface="Comic Sans MS" panose="030F0702030302020204" pitchFamily="66" charset="0"/>
                <a:ea typeface="楷体_GB2312" pitchFamily="49" charset="-122"/>
                <a:cs typeface="+mn-cs"/>
              </a:rPr>
              <a:t>例</a:t>
            </a:r>
            <a:r>
              <a:rPr lang="en-US" altLang="zh-CN" sz="2400" dirty="0">
                <a:latin typeface="Comic Sans MS" panose="030F0702030302020204" pitchFamily="66" charset="0"/>
                <a:ea typeface="楷体_GB2312" pitchFamily="49" charset="-122"/>
                <a:cs typeface="+mn-cs"/>
              </a:rPr>
              <a:t>5-1</a:t>
            </a:r>
            <a:r>
              <a:rPr lang="zh-CN" altLang="en-US" sz="2400" dirty="0">
                <a:latin typeface="Comic Sans MS" panose="030F0702030302020204" pitchFamily="66" charset="0"/>
                <a:ea typeface="楷体_GB2312" pitchFamily="49" charset="-122"/>
                <a:cs typeface="+mn-cs"/>
              </a:rPr>
              <a:t>　名和姓的对换问题。英国和美国人的姓名是名在前姓在后，中间由一个空格符分隔，如</a:t>
            </a:r>
            <a:r>
              <a:rPr lang="en-US" altLang="zh-CN" sz="2400" dirty="0">
                <a:latin typeface="Comic Sans MS" panose="030F0702030302020204" pitchFamily="66" charset="0"/>
                <a:ea typeface="楷体_GB2312" pitchFamily="49" charset="-122"/>
                <a:cs typeface="+mn-cs"/>
              </a:rPr>
              <a:t>Jeffer Offutt</a:t>
            </a:r>
            <a:r>
              <a:rPr lang="zh-CN" altLang="en-US" sz="2400" dirty="0">
                <a:latin typeface="Comic Sans MS" panose="030F0702030302020204" pitchFamily="66" charset="0"/>
                <a:ea typeface="楷体_GB2312" pitchFamily="49" charset="-122"/>
                <a:cs typeface="+mn-cs"/>
              </a:rPr>
              <a:t>。但在有些情况下，需要把姓名写成姓在前名在后中间加一个逗号的形式。编写一个程序，把名在前姓在后的姓名表示法转换成姓在前名在后中间加一个逗号的姓名表示法</a:t>
            </a:r>
            <a:r>
              <a:rPr lang="zh-CN" altLang="en-US" sz="2400" dirty="0">
                <a:latin typeface="+mn-lt"/>
                <a:ea typeface="楷体_GB2312" pitchFamily="49" charset="-122"/>
                <a:cs typeface="+mn-cs"/>
              </a:rPr>
              <a:t>。</a:t>
            </a:r>
          </a:p>
        </p:txBody>
      </p:sp>
      <p:sp>
        <p:nvSpPr>
          <p:cNvPr id="6" name="Rectangle 3" descr="Rectangle: Click to edit Master text styles&#10;Second level&#10;Third level&#10;Fourth level&#10;Fifth level"/>
          <p:cNvSpPr txBox="1">
            <a:spLocks noChangeArrowheads="1"/>
          </p:cNvSpPr>
          <p:nvPr/>
        </p:nvSpPr>
        <p:spPr bwMode="auto">
          <a:xfrm>
            <a:off x="341313" y="2484438"/>
            <a:ext cx="4275138" cy="3724275"/>
          </a:xfrm>
          <a:prstGeom prst="rect">
            <a:avLst/>
          </a:prstGeom>
          <a:noFill/>
          <a:ln w="9525">
            <a:noFill/>
            <a:miter lim="800000"/>
          </a:ln>
        </p:spPr>
        <p:txBody>
          <a:bodyPr anchor="b"/>
          <a:lstStyle/>
          <a:p>
            <a:pPr marR="0" defTabSz="914400" eaLnBrk="1" hangingPunct="1">
              <a:spcBef>
                <a:spcPct val="20000"/>
              </a:spcBef>
              <a:buClr>
                <a:srgbClr val="CC9900"/>
              </a:buClr>
              <a:buSzPct val="65000"/>
              <a:buFont typeface="Wingdings" panose="05000000000000000000" pitchFamily="2" charset="2"/>
              <a:buNone/>
              <a:defRPr/>
            </a:pP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p = </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strchr</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(name , ' '); </a:t>
            </a: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a:p>
            <a:pPr marR="0" defTabSz="914400" eaLnBrk="1" hangingPunct="1">
              <a:spcBef>
                <a:spcPct val="20000"/>
              </a:spcBef>
              <a:buClr>
                <a:srgbClr val="CC9900"/>
              </a:buClr>
              <a:buSzPct val="65000"/>
              <a:buFont typeface="Wingdings" panose="05000000000000000000" pitchFamily="2" charset="2"/>
              <a:buNone/>
              <a:defRPr/>
            </a:pPr>
            <a:r>
              <a:rPr kumimoji="0" lang="en-US" altLang="zh-CN" sz="2400" b="1"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*p = '\0';             </a:t>
            </a: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a:p>
            <a:pPr marR="0" defTabSz="914400" eaLnBrk="1" hangingPunct="1">
              <a:spcBef>
                <a:spcPct val="20000"/>
              </a:spcBef>
              <a:buClr>
                <a:srgbClr val="CC9900"/>
              </a:buClr>
              <a:buSzPct val="65000"/>
              <a:buFont typeface="Wingdings" panose="05000000000000000000" pitchFamily="2" charset="2"/>
              <a:buNone/>
              <a:defRPr/>
            </a:pP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strcpy</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newname</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 p+1);     </a:t>
            </a: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a:p>
            <a:pPr marR="0" defTabSz="914400" eaLnBrk="1" hangingPunct="1">
              <a:spcBef>
                <a:spcPct val="20000"/>
              </a:spcBef>
              <a:buClr>
                <a:srgbClr val="CC9900"/>
              </a:buClr>
              <a:buSzPct val="65000"/>
              <a:buFont typeface="Wingdings" panose="05000000000000000000" pitchFamily="2" charset="2"/>
              <a:buNone/>
              <a:defRPr/>
            </a:pP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strcat</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newname</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 ",");  </a:t>
            </a: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a:p>
            <a:pPr marR="0" defTabSz="914400" eaLnBrk="1" hangingPunct="1">
              <a:spcBef>
                <a:spcPct val="20000"/>
              </a:spcBef>
              <a:buClr>
                <a:srgbClr val="CC9900"/>
              </a:buClr>
              <a:buSzPct val="65000"/>
              <a:buFont typeface="Wingdings" panose="05000000000000000000" pitchFamily="2" charset="2"/>
              <a:buNone/>
              <a:defRPr/>
            </a:pP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strcat</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a:t>
            </a:r>
            <a:r>
              <a:rPr kumimoji="0" lang="en-US" altLang="zh-CN" sz="2400" kern="0" cap="none" spc="0" normalizeH="0" baseline="0" noProof="0" dirty="0" err="1">
                <a:solidFill>
                  <a:srgbClr val="000000"/>
                </a:solidFill>
                <a:latin typeface="Arial" panose="020B0604020202020204"/>
                <a:ea typeface="宋体" panose="02010600030101010101" pitchFamily="2" charset="-122"/>
                <a:cs typeface="+mn-cs"/>
              </a:rPr>
              <a:t>newname</a:t>
            </a: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 name); </a:t>
            </a: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a:p>
            <a:pPr marR="0" defTabSz="914400" eaLnBrk="1" hangingPunct="1">
              <a:spcBef>
                <a:spcPct val="20000"/>
              </a:spcBef>
              <a:buClr>
                <a:srgbClr val="CC9900"/>
              </a:buClr>
              <a:buSzPct val="65000"/>
              <a:buFont typeface="Wingdings" panose="05000000000000000000" pitchFamily="2" charset="2"/>
              <a:buNone/>
              <a:defRPr/>
            </a:pPr>
            <a:r>
              <a:rPr kumimoji="0" lang="en-US" altLang="zh-CN" sz="2400" kern="0" cap="none" spc="0" normalizeH="0" baseline="0" noProof="0" dirty="0">
                <a:solidFill>
                  <a:srgbClr val="000000"/>
                </a:solidFill>
                <a:latin typeface="Arial" panose="020B0604020202020204"/>
                <a:ea typeface="宋体" panose="02010600030101010101" pitchFamily="2" charset="-122"/>
                <a:cs typeface="+mn-cs"/>
              </a:rPr>
              <a:t>    *p = ‘ ’; </a:t>
            </a:r>
          </a:p>
          <a:p>
            <a:pPr marR="0" defTabSz="914400" eaLnBrk="1" hangingPunct="1">
              <a:spcBef>
                <a:spcPct val="20000"/>
              </a:spcBef>
              <a:buClr>
                <a:srgbClr val="CC9900"/>
              </a:buClr>
              <a:buSzPct val="65000"/>
              <a:buFontTx/>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mn-cs"/>
              </a:rPr>
              <a:t>    return;</a:t>
            </a: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a:p>
            <a:pPr marR="0" defTabSz="914400" eaLnBrk="1" hangingPunct="1">
              <a:spcBef>
                <a:spcPct val="20000"/>
              </a:spcBef>
              <a:buClr>
                <a:srgbClr val="CC9900"/>
              </a:buClr>
              <a:buSzPct val="65000"/>
              <a:buFont typeface="Wingdings" panose="05000000000000000000" pitchFamily="2" charset="2"/>
              <a:buNone/>
              <a:defRPr/>
            </a:pPr>
            <a:endParaRPr kumimoji="0" lang="zh-CN" altLang="zh-CN" sz="2400" kern="0" cap="none" spc="0" normalizeH="0" baseline="0" noProof="0" dirty="0">
              <a:solidFill>
                <a:srgbClr val="000000"/>
              </a:solidFill>
              <a:latin typeface="Arial" panose="020B0604020202020204"/>
              <a:ea typeface="宋体" panose="02010600030101010101" pitchFamily="2" charset="-122"/>
              <a:cs typeface="+mn-cs"/>
            </a:endParaRPr>
          </a:p>
        </p:txBody>
      </p:sp>
      <p:sp>
        <p:nvSpPr>
          <p:cNvPr id="11" name="矩形 10"/>
          <p:cNvSpPr/>
          <p:nvPr/>
        </p:nvSpPr>
        <p:spPr>
          <a:xfrm>
            <a:off x="5472113" y="3024188"/>
            <a:ext cx="28305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b="0" dirty="0">
                <a:solidFill>
                  <a:srgbClr val="000000"/>
                </a:solidFill>
                <a:latin typeface="Comic Sans MS" panose="030F0702030302020204" pitchFamily="66" charset="0"/>
                <a:ea typeface="楷体_GB2312" pitchFamily="49" charset="-122"/>
              </a:rPr>
              <a:t>Jeffer   Offutt</a:t>
            </a:r>
            <a:endParaRPr lang="zh-CN" altLang="en-US" sz="2800" b="0" dirty="0">
              <a:solidFill>
                <a:srgbClr val="000000"/>
              </a:solidFill>
            </a:endParaRPr>
          </a:p>
        </p:txBody>
      </p:sp>
      <p:sp>
        <p:nvSpPr>
          <p:cNvPr id="12" name="矩形 11"/>
          <p:cNvSpPr/>
          <p:nvPr/>
        </p:nvSpPr>
        <p:spPr>
          <a:xfrm>
            <a:off x="5337175" y="4419600"/>
            <a:ext cx="3000375"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b="0" dirty="0">
                <a:solidFill>
                  <a:srgbClr val="000000"/>
                </a:solidFill>
                <a:latin typeface="Comic Sans MS" panose="030F0702030302020204" pitchFamily="66" charset="0"/>
                <a:ea typeface="楷体_GB2312" pitchFamily="49" charset="-122"/>
              </a:rPr>
              <a:t>Offutt</a:t>
            </a:r>
            <a:r>
              <a:rPr lang="zh-CN" altLang="en-US" sz="2800" b="0" dirty="0">
                <a:solidFill>
                  <a:srgbClr val="000000"/>
                </a:solidFill>
                <a:latin typeface="Comic Sans MS" panose="030F0702030302020204" pitchFamily="66" charset="0"/>
                <a:ea typeface="楷体_GB2312" pitchFamily="49" charset="-122"/>
              </a:rPr>
              <a:t>，</a:t>
            </a:r>
            <a:r>
              <a:rPr lang="en-US" altLang="zh-CN" sz="2800" b="0" dirty="0">
                <a:solidFill>
                  <a:srgbClr val="000000"/>
                </a:solidFill>
                <a:latin typeface="Comic Sans MS" panose="030F0702030302020204" pitchFamily="66" charset="0"/>
                <a:ea typeface="楷体_GB2312" pitchFamily="49" charset="-122"/>
              </a:rPr>
              <a:t> Jeffer</a:t>
            </a:r>
            <a:endParaRPr lang="zh-CN" altLang="en-US" sz="2800" b="0" dirty="0">
              <a:solidFill>
                <a:srgbClr val="000000"/>
              </a:solidFill>
            </a:endParaRPr>
          </a:p>
        </p:txBody>
      </p:sp>
      <p:cxnSp>
        <p:nvCxnSpPr>
          <p:cNvPr id="14" name="直接箭头连接符 13"/>
          <p:cNvCxnSpPr/>
          <p:nvPr/>
        </p:nvCxnSpPr>
        <p:spPr>
          <a:xfrm>
            <a:off x="6821488" y="3654425"/>
            <a:ext cx="0" cy="674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style.rotation</p:attrName>
                                        </p:attrNameLst>
                                      </p:cBhvr>
                                      <p:tavLst>
                                        <p:tav tm="0">
                                          <p:val>
                                            <p:fltVal val="720"/>
                                          </p:val>
                                        </p:tav>
                                        <p:tav tm="100000">
                                          <p:val>
                                            <p:fltVal val="0"/>
                                          </p:val>
                                        </p:tav>
                                      </p:tavLst>
                                    </p:anim>
                                    <p:anim calcmode="lin" valueType="num">
                                      <p:cBhvr>
                                        <p:cTn id="9" dur="2000" fill="hold"/>
                                        <p:tgtEl>
                                          <p:spTgt spid="11"/>
                                        </p:tgtEl>
                                        <p:attrNameLst>
                                          <p:attrName>ppt_h</p:attrName>
                                        </p:attrNameLst>
                                      </p:cBhvr>
                                      <p:tavLst>
                                        <p:tav tm="0">
                                          <p:val>
                                            <p:fltVal val="0"/>
                                          </p:val>
                                        </p:tav>
                                        <p:tav tm="100000">
                                          <p:val>
                                            <p:strVal val="#ppt_h"/>
                                          </p:val>
                                        </p:tav>
                                      </p:tavLst>
                                    </p:anim>
                                    <p:anim calcmode="lin" valueType="num">
                                      <p:cBhvr>
                                        <p:cTn id="10" dur="2000" fill="hold"/>
                                        <p:tgtEl>
                                          <p:spTgt spid="11"/>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anim calcmode="lin" valueType="num">
                                      <p:cBhvr>
                                        <p:cTn id="14" dur="2000" fill="hold"/>
                                        <p:tgtEl>
                                          <p:spTgt spid="14"/>
                                        </p:tgtEl>
                                        <p:attrNameLst>
                                          <p:attrName>style.rotation</p:attrName>
                                        </p:attrNameLst>
                                      </p:cBhvr>
                                      <p:tavLst>
                                        <p:tav tm="0">
                                          <p:val>
                                            <p:fltVal val="720"/>
                                          </p:val>
                                        </p:tav>
                                        <p:tav tm="100000">
                                          <p:val>
                                            <p:fltVal val="0"/>
                                          </p:val>
                                        </p:tav>
                                      </p:tavLst>
                                    </p:anim>
                                    <p:anim calcmode="lin" valueType="num">
                                      <p:cBhvr>
                                        <p:cTn id="15" dur="2000" fill="hold"/>
                                        <p:tgtEl>
                                          <p:spTgt spid="14"/>
                                        </p:tgtEl>
                                        <p:attrNameLst>
                                          <p:attrName>ppt_h</p:attrName>
                                        </p:attrNameLst>
                                      </p:cBhvr>
                                      <p:tavLst>
                                        <p:tav tm="0">
                                          <p:val>
                                            <p:fltVal val="0"/>
                                          </p:val>
                                        </p:tav>
                                        <p:tav tm="100000">
                                          <p:val>
                                            <p:strVal val="#ppt_h"/>
                                          </p:val>
                                        </p:tav>
                                      </p:tavLst>
                                    </p:anim>
                                    <p:anim calcmode="lin" valueType="num">
                                      <p:cBhvr>
                                        <p:cTn id="16" dur="2000" fill="hold"/>
                                        <p:tgtEl>
                                          <p:spTgt spid="14"/>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anim calcmode="lin" valueType="num">
                                      <p:cBhvr>
                                        <p:cTn id="20" dur="2000" fill="hold"/>
                                        <p:tgtEl>
                                          <p:spTgt spid="12"/>
                                        </p:tgtEl>
                                        <p:attrNameLst>
                                          <p:attrName>style.rotation</p:attrName>
                                        </p:attrNameLst>
                                      </p:cBhvr>
                                      <p:tavLst>
                                        <p:tav tm="0">
                                          <p:val>
                                            <p:fltVal val="720"/>
                                          </p:val>
                                        </p:tav>
                                        <p:tav tm="100000">
                                          <p:val>
                                            <p:fltVal val="0"/>
                                          </p:val>
                                        </p:tav>
                                      </p:tavLst>
                                    </p:anim>
                                    <p:anim calcmode="lin" valueType="num">
                                      <p:cBhvr>
                                        <p:cTn id="21" dur="2000" fill="hold"/>
                                        <p:tgtEl>
                                          <p:spTgt spid="12"/>
                                        </p:tgtEl>
                                        <p:attrNameLst>
                                          <p:attrName>ppt_h</p:attrName>
                                        </p:attrNameLst>
                                      </p:cBhvr>
                                      <p:tavLst>
                                        <p:tav tm="0">
                                          <p:val>
                                            <p:fltVal val="0"/>
                                          </p:val>
                                        </p:tav>
                                        <p:tav tm="100000">
                                          <p:val>
                                            <p:strVal val="#ppt_h"/>
                                          </p:val>
                                        </p:tav>
                                      </p:tavLst>
                                    </p:anim>
                                    <p:anim calcmode="lin" valueType="num">
                                      <p:cBhvr>
                                        <p:cTn id="22" dur="20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533400" y="76200"/>
            <a:ext cx="7631113" cy="515938"/>
          </a:xfrm>
        </p:spPr>
        <p:txBody>
          <a:bodyPr vert="horz" wrap="square" lIns="91440" tIns="45720" rIns="91440" bIns="45720" anchor="t"/>
          <a:lstStyle/>
          <a:p>
            <a:pPr eaLnBrk="1" hangingPunct="1"/>
            <a:r>
              <a:rPr lang="en-US" altLang="zh-CN" dirty="0">
                <a:solidFill>
                  <a:srgbClr val="008080"/>
                </a:solidFill>
                <a:latin typeface="华文新魏" panose="02010800040101010101" pitchFamily="2" charset="-122"/>
              </a:rPr>
              <a:t>5.1.3 </a:t>
            </a:r>
            <a:r>
              <a:rPr lang="zh-CN" altLang="en-US" dirty="0">
                <a:solidFill>
                  <a:srgbClr val="008080"/>
                </a:solidFill>
                <a:latin typeface="华文新魏" panose="02010800040101010101" pitchFamily="2" charset="-122"/>
              </a:rPr>
              <a:t>串类及其实现</a:t>
            </a:r>
          </a:p>
        </p:txBody>
      </p:sp>
      <p:sp>
        <p:nvSpPr>
          <p:cNvPr id="226307" name="Rectangle 3"/>
          <p:cNvSpPr/>
          <p:nvPr/>
        </p:nvSpPr>
        <p:spPr>
          <a:xfrm>
            <a:off x="0" y="914400"/>
            <a:ext cx="8839200" cy="93027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AutoNum type="arabicPeriod"/>
            </a:pPr>
            <a:r>
              <a:rPr lang="zh-CN" altLang="en-US" sz="3200" b="0" dirty="0">
                <a:solidFill>
                  <a:srgbClr val="CC0000"/>
                </a:solidFill>
                <a:latin typeface="华文行楷" panose="02010800040101010101" pitchFamily="2" charset="-122"/>
                <a:ea typeface="华文行楷" panose="02010800040101010101" pitchFamily="2" charset="-122"/>
              </a:rPr>
              <a:t>串的抽象数据类型的描述</a:t>
            </a:r>
          </a:p>
          <a:p>
            <a:pPr marL="457200" lvl="0" indent="-457200">
              <a:spcBef>
                <a:spcPct val="0"/>
              </a:spcBef>
              <a:buClrTx/>
              <a:buSzPct val="100000"/>
              <a:buAutoNum type="arabicPeriod"/>
            </a:pPr>
            <a:r>
              <a:rPr lang="zh-CN" altLang="en-US" sz="3200" b="0" dirty="0">
                <a:solidFill>
                  <a:srgbClr val="CC0000"/>
                </a:solidFill>
                <a:latin typeface="华文行楷" panose="02010800040101010101" pitchFamily="2" charset="-122"/>
                <a:ea typeface="华文行楷" panose="02010800040101010101" pitchFamily="2" charset="-122"/>
              </a:rPr>
              <a:t>串的类定义</a:t>
            </a:r>
          </a:p>
        </p:txBody>
      </p:sp>
      <p:sp>
        <p:nvSpPr>
          <p:cNvPr id="5" name="Rectangle 3" descr="Rectangle: Click to edit Master text styles&#10;Second level&#10;Third level&#10;Fourth level&#10;Fifth level"/>
          <p:cNvSpPr txBox="1">
            <a:spLocks noChangeArrowheads="1"/>
          </p:cNvSpPr>
          <p:nvPr/>
        </p:nvSpPr>
        <p:spPr>
          <a:xfrm>
            <a:off x="206375" y="2033588"/>
            <a:ext cx="4275138" cy="2430463"/>
          </a:xfrm>
          <a:prstGeom prst="rect">
            <a:avLst/>
          </a:prstGeom>
        </p:spPr>
        <p:txBody>
          <a:bodyPr/>
          <a:lstStyle/>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class String {</a:t>
            </a:r>
            <a:endParaRPr kumimoji="0" lang="zh-CN" altLang="zh-CN" sz="3000" b="1" kern="0" cap="none" spc="0" normalizeH="0" baseline="0" noProof="0" dirty="0">
              <a:solidFill>
                <a:srgbClr val="000000"/>
              </a:solidFill>
              <a:latin typeface="Arial" panose="020B0604020202020204"/>
              <a:ea typeface="宋体" panose="02010600030101010101" pitchFamily="2" charset="-122"/>
              <a:cs typeface="+mn-cs"/>
            </a:endParaRP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protected:</a:t>
            </a:r>
            <a:endParaRPr kumimoji="0" lang="zh-CN" altLang="zh-CN" sz="3000" b="1" kern="0" cap="none" spc="0" normalizeH="0" baseline="0" noProof="0" dirty="0">
              <a:solidFill>
                <a:srgbClr val="000000"/>
              </a:solidFill>
              <a:latin typeface="Arial" panose="020B0604020202020204"/>
              <a:ea typeface="宋体" panose="02010600030101010101" pitchFamily="2" charset="-122"/>
              <a:cs typeface="+mn-cs"/>
            </a:endParaRP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	char *</a:t>
            </a:r>
            <a:r>
              <a:rPr kumimoji="0" lang="en-US" altLang="zh-CN" sz="3000" b="1" kern="0" cap="none" spc="0" normalizeH="0" baseline="0" noProof="0" dirty="0" err="1">
                <a:solidFill>
                  <a:srgbClr val="000000"/>
                </a:solidFill>
                <a:latin typeface="Arial" panose="020B0604020202020204"/>
                <a:ea typeface="宋体" panose="02010600030101010101" pitchFamily="2" charset="-122"/>
                <a:cs typeface="+mn-cs"/>
              </a:rPr>
              <a:t>sVal</a:t>
            </a: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	// </a:t>
            </a:r>
            <a:r>
              <a:rPr kumimoji="0" lang="zh-CN" altLang="zh-CN" sz="3000" b="1" kern="0" cap="none" spc="0" normalizeH="0" baseline="0" noProof="0" dirty="0">
                <a:solidFill>
                  <a:srgbClr val="000000"/>
                </a:solidFill>
                <a:latin typeface="Arial" panose="020B0604020202020204"/>
                <a:ea typeface="宋体" panose="02010600030101010101" pitchFamily="2" charset="-122"/>
                <a:cs typeface="+mn-cs"/>
              </a:rPr>
              <a:t>串值</a:t>
            </a: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3000" b="1" kern="0" cap="none" spc="0" normalizeH="0" baseline="0" noProof="0" dirty="0" err="1">
                <a:solidFill>
                  <a:srgbClr val="000000"/>
                </a:solidFill>
                <a:latin typeface="Arial" panose="020B0604020202020204"/>
                <a:ea typeface="宋体" panose="02010600030101010101" pitchFamily="2" charset="-122"/>
                <a:cs typeface="+mn-cs"/>
              </a:rPr>
              <a:t>int</a:t>
            </a: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 length;	 // </a:t>
            </a:r>
            <a:r>
              <a:rPr kumimoji="0" lang="zh-CN" altLang="zh-CN" sz="3000" b="1" kern="0" cap="none" spc="0" normalizeH="0" baseline="0" noProof="0" dirty="0">
                <a:solidFill>
                  <a:srgbClr val="000000"/>
                </a:solidFill>
                <a:latin typeface="Arial" panose="020B0604020202020204"/>
                <a:ea typeface="宋体" panose="02010600030101010101" pitchFamily="2" charset="-122"/>
                <a:cs typeface="+mn-cs"/>
              </a:rPr>
              <a:t>串长</a:t>
            </a:r>
            <a:r>
              <a:rPr kumimoji="0" lang="en-US" altLang="zh-CN" sz="3000" b="1" kern="0" cap="none" spc="0" normalizeH="0" baseline="0" noProof="0" dirty="0">
                <a:solidFill>
                  <a:srgbClr val="000000"/>
                </a:solidFill>
                <a:latin typeface="Arial" panose="020B0604020202020204"/>
                <a:ea typeface="宋体" panose="02010600030101010101" pitchFamily="2" charset="-122"/>
                <a:cs typeface="+mn-cs"/>
              </a:rPr>
              <a:t>	</a:t>
            </a:r>
            <a:endParaRPr kumimoji="0" lang="zh-CN" altLang="zh-CN" sz="3000" b="1" kern="0" cap="none" spc="0" normalizeH="0" baseline="0" noProof="0" dirty="0">
              <a:solidFill>
                <a:srgbClr val="000000"/>
              </a:solidFill>
              <a:latin typeface="Arial" panose="020B0604020202020204"/>
              <a:ea typeface="宋体" panose="02010600030101010101" pitchFamily="2" charset="-122"/>
              <a:cs typeface="+mn-cs"/>
            </a:endParaRPr>
          </a:p>
        </p:txBody>
      </p:sp>
      <p:sp>
        <p:nvSpPr>
          <p:cNvPr id="6" name="Rectangle 3" descr="Rectangle: Click to edit Master text styles&#10;Second level&#10;Third level&#10;Fourth level&#10;Fifth level"/>
          <p:cNvSpPr txBox="1">
            <a:spLocks noChangeArrowheads="1"/>
          </p:cNvSpPr>
          <p:nvPr/>
        </p:nvSpPr>
        <p:spPr>
          <a:xfrm>
            <a:off x="3446463" y="998538"/>
            <a:ext cx="5400675" cy="5265738"/>
          </a:xfrm>
          <a:prstGeom prst="rect">
            <a:avLst/>
          </a:prstGeom>
          <a:solidFill>
            <a:schemeClr val="bg1"/>
          </a:solidFill>
        </p:spPr>
        <p:txBody>
          <a:bodyPr/>
          <a:lstStyle/>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public:                           </a:t>
            </a:r>
            <a:endParaRPr kumimoji="0" lang="zh-CN" altLang="zh-CN" sz="3000" kern="0" cap="none" spc="0" normalizeH="0" baseline="0" noProof="0" dirty="0">
              <a:solidFill>
                <a:srgbClr val="000000"/>
              </a:solidFill>
              <a:latin typeface="Arial" panose="020B0604020202020204"/>
              <a:ea typeface="宋体" panose="02010600030101010101" pitchFamily="2" charset="-122"/>
              <a:cs typeface="+mn-cs"/>
            </a:endParaRP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String();	// </a:t>
            </a:r>
            <a:r>
              <a:rPr kumimoji="0" lang="zh-CN" altLang="zh-CN" sz="3000" kern="0" cap="none" spc="0" normalizeH="0" baseline="0" noProof="0" dirty="0">
                <a:solidFill>
                  <a:srgbClr val="000000"/>
                </a:solidFill>
                <a:latin typeface="Arial" panose="020B0604020202020204"/>
                <a:ea typeface="宋体" panose="02010600030101010101" pitchFamily="2" charset="-122"/>
                <a:cs typeface="+mn-cs"/>
              </a:rPr>
              <a:t>构造函数</a:t>
            </a: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endParaRPr kumimoji="0" lang="zh-CN" altLang="zh-CN" sz="3000" kern="0" cap="none" spc="0" normalizeH="0" baseline="0" noProof="0" dirty="0">
              <a:solidFill>
                <a:srgbClr val="000000"/>
              </a:solidFill>
              <a:latin typeface="Arial" panose="020B0604020202020204"/>
              <a:ea typeface="宋体" panose="02010600030101010101" pitchFamily="2" charset="-122"/>
              <a:cs typeface="+mn-cs"/>
            </a:endParaRP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virtual ~String();	</a:t>
            </a:r>
            <a:endParaRPr kumimoji="0" lang="zh-CN" altLang="zh-CN" sz="3000" kern="0" cap="none" spc="0" normalizeH="0" baseline="0" noProof="0" dirty="0">
              <a:solidFill>
                <a:srgbClr val="000000"/>
              </a:solidFill>
              <a:latin typeface="Arial" panose="020B0604020202020204"/>
              <a:ea typeface="宋体" panose="02010600030101010101" pitchFamily="2" charset="-122"/>
              <a:cs typeface="+mn-cs"/>
            </a:endParaRP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String(</a:t>
            </a:r>
            <a:r>
              <a:rPr kumimoji="0" lang="en-US" altLang="zh-CN" sz="3000" kern="0" cap="none" spc="0" normalizeH="0" baseline="0" noProof="0" dirty="0" err="1">
                <a:solidFill>
                  <a:srgbClr val="000000"/>
                </a:solidFill>
                <a:latin typeface="Arial" panose="020B0604020202020204"/>
                <a:ea typeface="宋体" panose="02010600030101010101" pitchFamily="2" charset="-122"/>
                <a:cs typeface="+mn-cs"/>
              </a:rPr>
              <a:t>LinkList</a:t>
            </a: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&lt;char&gt; &amp;s</a:t>
            </a: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3000" kern="0" cap="none" spc="0" normalizeH="0" baseline="0" noProof="0" dirty="0" err="1">
                <a:solidFill>
                  <a:srgbClr val="000000"/>
                </a:solidFill>
                <a:latin typeface="Arial" panose="020B0604020202020204"/>
                <a:ea typeface="宋体" panose="02010600030101010101" pitchFamily="2" charset="-122"/>
                <a:cs typeface="+mn-cs"/>
              </a:rPr>
              <a:t>int</a:t>
            </a: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3000" kern="0" cap="none" spc="0" normalizeH="0" baseline="0" noProof="0" dirty="0" err="1">
                <a:solidFill>
                  <a:srgbClr val="000000"/>
                </a:solidFill>
                <a:latin typeface="Arial" panose="020B0604020202020204"/>
                <a:ea typeface="宋体" panose="02010600030101010101" pitchFamily="2" charset="-122"/>
                <a:cs typeface="+mn-cs"/>
              </a:rPr>
              <a:t>GetLength</a:t>
            </a: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const</a:t>
            </a: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3000" kern="0" cap="none" spc="0" normalizeH="0" baseline="0" noProof="0" dirty="0" err="1">
                <a:solidFill>
                  <a:srgbClr val="000000"/>
                </a:solidFill>
                <a:latin typeface="Arial" panose="020B0604020202020204"/>
                <a:ea typeface="宋体" panose="02010600030101010101" pitchFamily="2" charset="-122"/>
                <a:cs typeface="+mn-cs"/>
              </a:rPr>
              <a:t>bool</a:t>
            </a: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r>
              <a:rPr kumimoji="0" lang="en-US" altLang="zh-CN" sz="3000" kern="0" cap="none" spc="0" normalizeH="0" baseline="0" noProof="0" dirty="0" err="1">
                <a:solidFill>
                  <a:srgbClr val="000000"/>
                </a:solidFill>
                <a:latin typeface="Arial" panose="020B0604020202020204"/>
                <a:ea typeface="宋体" panose="02010600030101010101" pitchFamily="2" charset="-122"/>
                <a:cs typeface="+mn-cs"/>
              </a:rPr>
              <a:t>IsEmpty</a:t>
            </a: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const;</a:t>
            </a: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endParaRPr kumimoji="0" lang="zh-CN" altLang="zh-CN" sz="3000" kern="0" cap="none" spc="0" normalizeH="0" baseline="0" noProof="0" dirty="0">
              <a:solidFill>
                <a:srgbClr val="000000"/>
              </a:solidFill>
              <a:latin typeface="Arial" panose="020B0604020202020204"/>
              <a:ea typeface="宋体" panose="02010600030101010101" pitchFamily="2" charset="-122"/>
              <a:cs typeface="+mn-cs"/>
            </a:endParaRPr>
          </a:p>
          <a:p>
            <a:pPr marL="342900" marR="0" indent="-342900" defTabSz="914400" eaLnBrk="1" hangingPunct="1">
              <a:spcBef>
                <a:spcPct val="20000"/>
              </a:spcBef>
              <a:buClr>
                <a:srgbClr val="CC9900"/>
              </a:buClr>
              <a:buSzPct val="65000"/>
              <a:buFont typeface="Wingdings" panose="05000000000000000000" pitchFamily="2" charset="2"/>
              <a:buNone/>
              <a:defRPr/>
            </a:pPr>
            <a:r>
              <a:rPr kumimoji="0" lang="en-US" altLang="zh-CN" sz="3000" kern="0" cap="none" spc="0" normalizeH="0" baseline="0" noProof="0" dirty="0">
                <a:solidFill>
                  <a:srgbClr val="000000"/>
                </a:solidFill>
                <a:latin typeface="Arial" panose="020B0604020202020204"/>
                <a:ea typeface="宋体" panose="02010600030101010101" pitchFamily="2" charset="-122"/>
                <a:cs typeface="+mn-cs"/>
              </a:rPr>
              <a:t>	</a:t>
            </a:r>
            <a:endParaRPr kumimoji="0" lang="zh-CN" altLang="zh-CN" sz="3000" kern="0" cap="none" spc="0" normalizeH="0" baseline="0" noProof="0" dirty="0">
              <a:solidFill>
                <a:srgbClr val="000000"/>
              </a:solidFill>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 calcmode="lin" valueType="num">
                                      <p:cBhvr additive="base">
                                        <p:cTn id="7" dur="500" fill="hold"/>
                                        <p:tgtEl>
                                          <p:spTgt spid="226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6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7">
                                            <p:txEl>
                                              <p:pRg st="1" end="1"/>
                                            </p:txEl>
                                          </p:spTgt>
                                        </p:tgtEl>
                                        <p:attrNameLst>
                                          <p:attrName>style.visibility</p:attrName>
                                        </p:attrNameLst>
                                      </p:cBhvr>
                                      <p:to>
                                        <p:strVal val="visible"/>
                                      </p:to>
                                    </p:set>
                                    <p:anim calcmode="lin" valueType="num">
                                      <p:cBhvr additive="base">
                                        <p:cTn id="13" dur="500" fill="hold"/>
                                        <p:tgtEl>
                                          <p:spTgt spid="226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6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P spid="5" grpId="0"/>
      <p:bldP spid="6"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43</TotalTime>
  <Words>1496</Words>
  <Application>Microsoft Office PowerPoint</Application>
  <PresentationFormat>全屏显示(4:3)</PresentationFormat>
  <Paragraphs>299</Paragraphs>
  <Slides>21</Slides>
  <Notes>8</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21</vt:i4>
      </vt:variant>
    </vt:vector>
  </HeadingPairs>
  <TitlesOfParts>
    <vt:vector size="40" baseType="lpstr">
      <vt:lpstr>MS Hei</vt:lpstr>
      <vt:lpstr>MS Mincho</vt:lpstr>
      <vt:lpstr>黑体</vt:lpstr>
      <vt:lpstr>华文仿宋</vt:lpstr>
      <vt:lpstr>华文行楷</vt:lpstr>
      <vt:lpstr>华文新魏</vt:lpstr>
      <vt:lpstr>楷体_GB2312</vt:lpstr>
      <vt:lpstr>隶书</vt:lpstr>
      <vt:lpstr>宋体</vt:lpstr>
      <vt:lpstr>Arial</vt:lpstr>
      <vt:lpstr>Comic Sans MS</vt:lpstr>
      <vt:lpstr>Garamond</vt:lpstr>
      <vt:lpstr>Georgia</vt:lpstr>
      <vt:lpstr>Symbol</vt:lpstr>
      <vt:lpstr>Times New Roman</vt:lpstr>
      <vt:lpstr>Wingdings</vt:lpstr>
      <vt:lpstr>Edge</vt:lpstr>
      <vt:lpstr>1_Edge</vt:lpstr>
      <vt:lpstr>2_Edge</vt:lpstr>
      <vt:lpstr>PowerPoint 演示文稿</vt:lpstr>
      <vt:lpstr>串，数组和广义表</vt:lpstr>
      <vt:lpstr>主要内容</vt:lpstr>
      <vt:lpstr>学习难点</vt:lpstr>
      <vt:lpstr>第五章   串、数组和广义表</vt:lpstr>
      <vt:lpstr> 存储结构</vt:lpstr>
      <vt:lpstr>串的操作</vt:lpstr>
      <vt:lpstr>PowerPoint 演示文稿</vt:lpstr>
      <vt:lpstr>5.1.3 串类及其实现</vt:lpstr>
      <vt:lpstr>PowerPoint 演示文稿</vt:lpstr>
      <vt:lpstr>PowerPoint 演示文稿</vt:lpstr>
      <vt:lpstr>串的相关函数定义</vt:lpstr>
      <vt:lpstr>串的相关函数定义</vt:lpstr>
      <vt:lpstr>模式匹配算法(Pattern Matching)</vt:lpstr>
      <vt:lpstr>（3）算法</vt:lpstr>
      <vt:lpstr>初步改进</vt:lpstr>
      <vt:lpstr>Knuth-Morris-Pratt</vt:lpstr>
      <vt:lpstr>3. KMP算法—改进的模式匹配算法</vt:lpstr>
      <vt:lpstr>3. KMP算法—进的模式匹配算法</vt:lpstr>
      <vt:lpstr>PowerPoint 演示文稿</vt:lpstr>
      <vt:lpstr>研讨课内容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teng zhongmei</cp:lastModifiedBy>
  <cp:revision>195</cp:revision>
  <dcterms:created xsi:type="dcterms:W3CDTF">2015-12-06T14:12:00Z</dcterms:created>
  <dcterms:modified xsi:type="dcterms:W3CDTF">2019-12-15T16:17:10Z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