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312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815" r:id="rId24"/>
    <p:sldId id="572" r:id="rId25"/>
    <p:sldId id="574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3"/>
    <a:srgbClr val="005C2E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03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480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algn="just" eaLnBrk="1" hangingPunct="1">
              <a:lnSpc>
                <a:spcPct val="105000"/>
              </a:lnSpc>
              <a:spcBef>
                <a:spcPct val="20000"/>
              </a:spcBef>
            </a:pPr>
            <a:endParaRPr lang="en-US" altLang="zh-CN" sz="2800" b="1" dirty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401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40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228600" lvl="0" indent="-228600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504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4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228600" lvl="0" indent="-228600"/>
            <a:endParaRPr lang="en-US" altLang="zh-CN" sz="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582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58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algn="just" eaLnBrk="1" hangingPunct="1">
              <a:lnSpc>
                <a:spcPct val="105000"/>
              </a:lnSpc>
              <a:spcBef>
                <a:spcPct val="10000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685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685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787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787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889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890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algn="just" eaLnBrk="1" hangingPunct="1">
              <a:lnSpc>
                <a:spcPct val="105000"/>
              </a:lnSpc>
              <a:spcBef>
                <a:spcPct val="20000"/>
              </a:spcBef>
            </a:pPr>
            <a:endParaRPr lang="en-US" altLang="zh-CN" sz="2800" b="1" dirty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992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992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algn="just"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C0000"/>
                </a:solidFill>
                <a:ea typeface="楷体_GB2312" pitchFamily="49" charset="-122"/>
              </a:rPr>
              <a:t>		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094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197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197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299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29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228600" lvl="0" indent="-228600" eaLnBrk="1" hangingPunct="1"/>
            <a:endParaRPr lang="en-US" altLang="zh-CN" sz="800" b="1" dirty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8361273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Line 8"/>
          <p:cNvSpPr/>
          <p:nvPr/>
        </p:nvSpPr>
        <p:spPr>
          <a:xfrm>
            <a:off x="1981200" y="5186363"/>
            <a:ext cx="6511925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48" name="Group 9"/>
          <p:cNvGrpSpPr/>
          <p:nvPr userDrawn="1"/>
        </p:nvGrpSpPr>
        <p:grpSpPr>
          <a:xfrm>
            <a:off x="755650" y="1341438"/>
            <a:ext cx="1246188" cy="1371600"/>
            <a:chOff x="144" y="288"/>
            <a:chExt cx="785" cy="864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08175" y="3573463"/>
            <a:ext cx="6624638" cy="1608137"/>
          </a:xfrm>
        </p:spPr>
        <p:txBody>
          <a:bodyPr/>
          <a:lstStyle>
            <a:lvl1pPr algn="ctr">
              <a:defRPr sz="8400" i="1">
                <a:ea typeface="华文新魏" panose="02010800040101010101" pitchFamily="2" charset="-122"/>
              </a:defRPr>
            </a:lvl1pPr>
          </a:lstStyle>
          <a:p>
            <a:r>
              <a:rPr lang="zh-CN" altLang="en-US" noProof="1"/>
              <a:t>单击此处编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4075" y="1412875"/>
            <a:ext cx="6553200" cy="11509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6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Mincho" pitchFamily="49" charset="-128"/>
              </a:defRPr>
            </a:lvl1pPr>
          </a:lstStyle>
          <a:p>
            <a:r>
              <a:rPr lang="zh-CN" altLang="en-US" noProof="1"/>
              <a:t>单击此处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latin typeface="Garamond" panose="02020404030301010803" pitchFamily="18" charset="0"/>
              </a:rPr>
              <a:t>‹#›</a:t>
            </a:fld>
            <a:endParaRPr lang="zh-CN" altLang="en-US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4801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800" y="188913"/>
            <a:ext cx="6384925" cy="64801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8361273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Line 8"/>
          <p:cNvSpPr/>
          <p:nvPr/>
        </p:nvSpPr>
        <p:spPr>
          <a:xfrm>
            <a:off x="1981200" y="5186363"/>
            <a:ext cx="6511925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44" name="Group 9"/>
          <p:cNvGrpSpPr/>
          <p:nvPr userDrawn="1"/>
        </p:nvGrpSpPr>
        <p:grpSpPr>
          <a:xfrm>
            <a:off x="755650" y="1341438"/>
            <a:ext cx="1246188" cy="1371600"/>
            <a:chOff x="144" y="288"/>
            <a:chExt cx="785" cy="864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08175" y="3573463"/>
            <a:ext cx="6624638" cy="1608137"/>
          </a:xfrm>
        </p:spPr>
        <p:txBody>
          <a:bodyPr/>
          <a:lstStyle>
            <a:lvl1pPr algn="ctr">
              <a:defRPr sz="8400" i="1"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4075" y="1412875"/>
            <a:ext cx="6553200" cy="11509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6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Mincho" pitchFamily="49" charset="-128"/>
              </a:defRPr>
            </a:lvl1pPr>
          </a:lstStyle>
          <a:p>
            <a:r>
              <a:rPr lang="zh-CN" altLang="en-US"/>
              <a:t>单击此处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latin typeface="Garamond" panose="02020404030301010803" pitchFamily="18" charset="0"/>
              </a:rPr>
              <a:t>‹#›</a:t>
            </a:fld>
            <a:endParaRPr lang="zh-CN" altLang="en-US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233645"/>
            <a:ext cx="8715375" cy="6435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" y="908050"/>
            <a:ext cx="4281488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4801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800" y="188913"/>
            <a:ext cx="638492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4650" y="1141413"/>
            <a:ext cx="4117975" cy="2462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141413"/>
            <a:ext cx="4119563" cy="2462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74650" y="3756025"/>
            <a:ext cx="4117975" cy="246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3756025"/>
            <a:ext cx="4119563" cy="246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457950" y="6418263"/>
            <a:ext cx="1279525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B5EF17-4232-4C0C-9BE3-8724EC0AB53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233645"/>
            <a:ext cx="8715375" cy="643544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" y="908050"/>
            <a:ext cx="4281488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77800" y="908050"/>
            <a:ext cx="8715375" cy="57610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Freeform 7"/>
          <p:cNvSpPr/>
          <p:nvPr/>
        </p:nvSpPr>
        <p:spPr>
          <a:xfrm>
            <a:off x="161925" y="142875"/>
            <a:ext cx="8229600" cy="609600"/>
          </a:xfrm>
          <a:custGeom>
            <a:avLst/>
            <a:gdLst/>
            <a:ahLst/>
            <a:cxnLst>
              <a:cxn ang="0">
                <a:pos x="0" y="3716121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177800" y="908050"/>
            <a:ext cx="8715375" cy="57610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6" name="Freeform 7"/>
          <p:cNvSpPr/>
          <p:nvPr userDrawn="1"/>
        </p:nvSpPr>
        <p:spPr>
          <a:xfrm>
            <a:off x="161925" y="142875"/>
            <a:ext cx="8229600" cy="609600"/>
          </a:xfrm>
          <a:custGeom>
            <a:avLst/>
            <a:gdLst/>
            <a:ahLst/>
            <a:cxnLst>
              <a:cxn ang="0">
                <a:pos x="0" y="3716121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slow">
    <p:push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jpeg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eg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jpe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jpeg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jpeg"/><Relationship Id="rId4" Type="http://schemas.openxmlformats.org/officeDocument/2006/relationships/audio" Target="../media/audio5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/>
          <p:nvPr/>
        </p:nvSpPr>
        <p:spPr bwMode="auto">
          <a:xfrm>
            <a:off x="1016000" y="3563938"/>
            <a:ext cx="6985000" cy="2478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5400" b="1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数据结构</a:t>
            </a:r>
            <a:r>
              <a:rPr kumimoji="0" lang="en-US" altLang="zh-CN" sz="5400" b="1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1</a:t>
            </a:r>
            <a:endParaRPr kumimoji="0" lang="zh-CN" altLang="en-US" sz="5400" b="1" kern="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华文新魏" panose="02010800040101010101" pitchFamily="2" charset="-122"/>
              </a:rPr>
              <a:t>    </a:t>
            </a:r>
            <a:r>
              <a:rPr lang="zh-CN" altLang="en-US" sz="2800" dirty="0">
                <a:latin typeface="华文新魏" panose="02010800040101010101" pitchFamily="2" charset="-122"/>
              </a:rPr>
              <a:t>算法</a:t>
            </a:r>
            <a:r>
              <a:rPr lang="en-US" altLang="zh-CN" sz="2800" dirty="0">
                <a:latin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</a:rPr>
              <a:t>求</a:t>
            </a:r>
            <a:r>
              <a:rPr lang="en-US" altLang="zh-CN" sz="2800" dirty="0">
                <a:latin typeface="华文新魏" panose="02010800040101010101" pitchFamily="2" charset="-122"/>
              </a:rPr>
              <a:t>num</a:t>
            </a:r>
            <a:r>
              <a:rPr lang="zh-CN" altLang="en-US" sz="2800" dirty="0">
                <a:latin typeface="华文新魏" panose="02010800040101010101" pitchFamily="2" charset="-122"/>
              </a:rPr>
              <a:t>和</a:t>
            </a:r>
            <a:r>
              <a:rPr lang="en-US" altLang="zh-CN" sz="2800" dirty="0">
                <a:latin typeface="华文新魏" panose="02010800040101010101" pitchFamily="2" charset="-122"/>
              </a:rPr>
              <a:t>pot</a:t>
            </a:r>
            <a:r>
              <a:rPr lang="zh-CN" altLang="en-US" sz="2800" dirty="0">
                <a:latin typeface="华文新魏" panose="02010800040101010101" pitchFamily="2" charset="-122"/>
              </a:rPr>
              <a:t>过程</a:t>
            </a:r>
          </a:p>
        </p:txBody>
      </p:sp>
      <p:sp>
        <p:nvSpPr>
          <p:cNvPr id="72707" name="Rectangle 3"/>
          <p:cNvSpPr/>
          <p:nvPr/>
        </p:nvSpPr>
        <p:spPr>
          <a:xfrm>
            <a:off x="0" y="685800"/>
            <a:ext cx="1981200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AutoNum type="arabicPlain" startAt="6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8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AutoNum type="arabicPlain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22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6	-5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3	3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4	6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5	1	91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3	28</a:t>
            </a:r>
          </a:p>
        </p:txBody>
      </p:sp>
      <p:sp>
        <p:nvSpPr>
          <p:cNvPr id="72708" name="Rectangle 4"/>
          <p:cNvSpPr/>
          <p:nvPr/>
        </p:nvSpPr>
        <p:spPr>
          <a:xfrm>
            <a:off x="2286000" y="762000"/>
            <a:ext cx="6858000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55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col			1	2	3	4	5	6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55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num[col]	</a:t>
            </a:r>
          </a:p>
        </p:txBody>
      </p:sp>
      <p:sp>
        <p:nvSpPr>
          <p:cNvPr id="359429" name="AutoShape 5"/>
          <p:cNvSpPr/>
          <p:nvPr/>
        </p:nvSpPr>
        <p:spPr>
          <a:xfrm>
            <a:off x="1524000" y="7620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0" name="AutoShape 6"/>
          <p:cNvSpPr/>
          <p:nvPr/>
        </p:nvSpPr>
        <p:spPr>
          <a:xfrm>
            <a:off x="1524000" y="1295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1" name="Text Box 7"/>
          <p:cNvSpPr txBox="1"/>
          <p:nvPr/>
        </p:nvSpPr>
        <p:spPr>
          <a:xfrm>
            <a:off x="3962400" y="144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32" name="AutoShape 8"/>
          <p:cNvSpPr/>
          <p:nvPr/>
        </p:nvSpPr>
        <p:spPr>
          <a:xfrm>
            <a:off x="1524000" y="19050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3" name="Text Box 9"/>
          <p:cNvSpPr txBox="1"/>
          <p:nvPr/>
        </p:nvSpPr>
        <p:spPr>
          <a:xfrm>
            <a:off x="6781800" y="144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34" name="AutoShape 10"/>
          <p:cNvSpPr/>
          <p:nvPr/>
        </p:nvSpPr>
        <p:spPr>
          <a:xfrm>
            <a:off x="1524000" y="2438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5" name="Text Box 11"/>
          <p:cNvSpPr txBox="1"/>
          <p:nvPr/>
        </p:nvSpPr>
        <p:spPr>
          <a:xfrm>
            <a:off x="8534400" y="144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36" name="AutoShape 12"/>
          <p:cNvSpPr/>
          <p:nvPr/>
        </p:nvSpPr>
        <p:spPr>
          <a:xfrm>
            <a:off x="1524000" y="2971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7" name="Text Box 13"/>
          <p:cNvSpPr txBox="1"/>
          <p:nvPr/>
        </p:nvSpPr>
        <p:spPr>
          <a:xfrm>
            <a:off x="4876800" y="144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38" name="AutoShape 14"/>
          <p:cNvSpPr/>
          <p:nvPr/>
        </p:nvSpPr>
        <p:spPr>
          <a:xfrm>
            <a:off x="15240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39" name="Text Box 15"/>
          <p:cNvSpPr txBox="1"/>
          <p:nvPr/>
        </p:nvSpPr>
        <p:spPr>
          <a:xfrm>
            <a:off x="5791200" y="144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40" name="AutoShape 16"/>
          <p:cNvSpPr/>
          <p:nvPr/>
        </p:nvSpPr>
        <p:spPr>
          <a:xfrm>
            <a:off x="1524000" y="4114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41" name="Text Box 17" descr="empty-background"/>
          <p:cNvSpPr txBox="1"/>
          <p:nvPr/>
        </p:nvSpPr>
        <p:spPr>
          <a:xfrm>
            <a:off x="6781800" y="1447800"/>
            <a:ext cx="609600" cy="457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9442" name="AutoShape 18"/>
          <p:cNvSpPr/>
          <p:nvPr/>
        </p:nvSpPr>
        <p:spPr>
          <a:xfrm>
            <a:off x="1524000" y="4724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43" name="Text Box 19" descr="empty-background"/>
          <p:cNvSpPr txBox="1"/>
          <p:nvPr/>
        </p:nvSpPr>
        <p:spPr>
          <a:xfrm>
            <a:off x="3962400" y="1447800"/>
            <a:ext cx="609600" cy="457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9444" name="AutoShape 20"/>
          <p:cNvSpPr/>
          <p:nvPr/>
        </p:nvSpPr>
        <p:spPr>
          <a:xfrm>
            <a:off x="1524000" y="5257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45" name="Text Box 21" descr="empty-background"/>
          <p:cNvSpPr txBox="1"/>
          <p:nvPr/>
        </p:nvSpPr>
        <p:spPr>
          <a:xfrm>
            <a:off x="5791200" y="1447800"/>
            <a:ext cx="609600" cy="457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9446" name="AutoShape 22"/>
          <p:cNvSpPr/>
          <p:nvPr/>
        </p:nvSpPr>
        <p:spPr>
          <a:xfrm>
            <a:off x="1524000" y="5867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9447" name="Rectangle 23"/>
          <p:cNvSpPr/>
          <p:nvPr/>
        </p:nvSpPr>
        <p:spPr>
          <a:xfrm>
            <a:off x="2286000" y="2514600"/>
            <a:ext cx="6858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55000"/>
              </a:spcAft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pot[col]	</a:t>
            </a:r>
          </a:p>
        </p:txBody>
      </p:sp>
      <p:sp>
        <p:nvSpPr>
          <p:cNvPr id="359448" name="Text Box 24"/>
          <p:cNvSpPr txBox="1"/>
          <p:nvPr/>
        </p:nvSpPr>
        <p:spPr>
          <a:xfrm>
            <a:off x="39624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9449" name="Text Box 25"/>
          <p:cNvSpPr txBox="1"/>
          <p:nvPr/>
        </p:nvSpPr>
        <p:spPr>
          <a:xfrm>
            <a:off x="48006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9450" name="Text Box 26"/>
          <p:cNvSpPr txBox="1"/>
          <p:nvPr/>
        </p:nvSpPr>
        <p:spPr>
          <a:xfrm>
            <a:off x="57150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9451" name="Text Box 27"/>
          <p:cNvSpPr txBox="1"/>
          <p:nvPr/>
        </p:nvSpPr>
        <p:spPr>
          <a:xfrm>
            <a:off x="66294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59452" name="Text Box 28"/>
          <p:cNvSpPr txBox="1"/>
          <p:nvPr/>
        </p:nvSpPr>
        <p:spPr>
          <a:xfrm>
            <a:off x="74676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59453" name="Text Box 29"/>
          <p:cNvSpPr txBox="1"/>
          <p:nvPr/>
        </p:nvSpPr>
        <p:spPr>
          <a:xfrm>
            <a:off x="84582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0" name="Rectangle 33"/>
          <p:cNvSpPr/>
          <p:nvPr/>
        </p:nvSpPr>
        <p:spPr>
          <a:xfrm>
            <a:off x="1835150" y="1916113"/>
            <a:ext cx="7129463" cy="649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思考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：该功能代码如何实现？算法复杂度？</a:t>
            </a:r>
          </a:p>
        </p:txBody>
      </p:sp>
      <p:sp>
        <p:nvSpPr>
          <p:cNvPr id="31" name="Rectangle 33"/>
          <p:cNvSpPr/>
          <p:nvPr/>
        </p:nvSpPr>
        <p:spPr>
          <a:xfrm>
            <a:off x="2339975" y="3141663"/>
            <a:ext cx="6553200" cy="10080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思考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：该功能代码如何实现？是否需要扫描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？算法复杂度？</a:t>
            </a:r>
          </a:p>
        </p:txBody>
      </p:sp>
      <p:sp>
        <p:nvSpPr>
          <p:cNvPr id="32" name="Rectangle 33"/>
          <p:cNvSpPr/>
          <p:nvPr/>
        </p:nvSpPr>
        <p:spPr>
          <a:xfrm>
            <a:off x="2339975" y="4365625"/>
            <a:ext cx="65532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思考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：有了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num[col]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800" b="0" dirty="0">
                <a:solidFill>
                  <a:srgbClr val="FF0000"/>
                </a:solidFill>
                <a:latin typeface="+mj-ea"/>
                <a:ea typeface="+mj-ea"/>
              </a:rPr>
              <a:t>pot[col]</a:t>
            </a:r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，如何转置？扫描什么就可以了？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59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35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59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0" grpId="0" animBg="1"/>
      <p:bldP spid="359431" grpId="0"/>
      <p:bldP spid="359432" grpId="0" animBg="1"/>
      <p:bldP spid="359433" grpId="0"/>
      <p:bldP spid="359434" grpId="0" animBg="1"/>
      <p:bldP spid="359435" grpId="0"/>
      <p:bldP spid="359436" grpId="0" animBg="1"/>
      <p:bldP spid="359437" grpId="0"/>
      <p:bldP spid="359438" grpId="0" animBg="1"/>
      <p:bldP spid="359439" grpId="0"/>
      <p:bldP spid="359440" grpId="0" animBg="1"/>
      <p:bldP spid="359441" grpId="0" animBg="1"/>
      <p:bldP spid="359442" grpId="0" animBg="1"/>
      <p:bldP spid="359443" grpId="0" animBg="1"/>
      <p:bldP spid="359444" grpId="0" animBg="1"/>
      <p:bldP spid="359445" grpId="0" animBg="1"/>
      <p:bldP spid="359446" grpId="0" animBg="1"/>
      <p:bldP spid="359447" grpId="0"/>
      <p:bldP spid="359448" grpId="0"/>
      <p:bldP spid="359449" grpId="0"/>
      <p:bldP spid="359450" grpId="0"/>
      <p:bldP spid="359451" grpId="0"/>
      <p:bldP spid="359452" grpId="0"/>
      <p:bldP spid="359453" grpId="0"/>
      <p:bldP spid="30" grpId="0"/>
      <p:bldP spid="30" grpId="1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华文新魏" panose="02010800040101010101" pitchFamily="2" charset="-122"/>
              </a:rPr>
              <a:t>    </a:t>
            </a:r>
            <a:r>
              <a:rPr lang="zh-CN" altLang="en-US" sz="2800" dirty="0">
                <a:latin typeface="华文新魏" panose="02010800040101010101" pitchFamily="2" charset="-122"/>
              </a:rPr>
              <a:t>算法</a:t>
            </a:r>
            <a:r>
              <a:rPr lang="en-US" altLang="zh-CN" sz="2800" dirty="0">
                <a:latin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</a:rPr>
              <a:t>求</a:t>
            </a:r>
            <a:r>
              <a:rPr lang="en-US" altLang="zh-CN" sz="2800" dirty="0">
                <a:latin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华文新魏" panose="02010800040101010101" pitchFamily="2" charset="-122"/>
              </a:rPr>
              <a:t>过程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0" y="304800"/>
            <a:ext cx="9144000" cy="6553200"/>
            <a:chOff x="0" y="192"/>
            <a:chExt cx="5760" cy="4128"/>
          </a:xfrm>
        </p:grpSpPr>
        <p:sp>
          <p:nvSpPr>
            <p:cNvPr id="73798" name="Rectangle 4"/>
            <p:cNvSpPr/>
            <p:nvPr/>
          </p:nvSpPr>
          <p:spPr>
            <a:xfrm>
              <a:off x="0" y="1056"/>
              <a:ext cx="1152" cy="32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AutoNum type="arabicPlain" startAt="6"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6	8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1	1	15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AutoNum type="arabicPlain"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4	22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1	6	-5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2	2	11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2	3	3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3	4	6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5	1	91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6	3	28</a:t>
              </a:r>
            </a:p>
          </p:txBody>
        </p:sp>
        <p:sp>
          <p:nvSpPr>
            <p:cNvPr id="73799" name="Rectangle 5"/>
            <p:cNvSpPr/>
            <p:nvPr/>
          </p:nvSpPr>
          <p:spPr>
            <a:xfrm>
              <a:off x="1440" y="192"/>
              <a:ext cx="432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500" b="0" dirty="0">
                  <a:solidFill>
                    <a:srgbClr val="000000"/>
                  </a:solidFill>
                  <a:ea typeface="楷体_GB2312" pitchFamily="49" charset="-122"/>
                </a:rPr>
                <a:t>col			1	2	3	4	5	6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500" b="0" dirty="0">
                  <a:solidFill>
                    <a:srgbClr val="000000"/>
                  </a:solidFill>
                  <a:ea typeface="楷体_GB2312" pitchFamily="49" charset="-122"/>
                </a:rPr>
                <a:t>num[col]	2	1	2	2	0	1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500" b="0" dirty="0">
                  <a:solidFill>
                    <a:srgbClr val="000000"/>
                  </a:solidFill>
                  <a:ea typeface="楷体_GB2312" pitchFamily="49" charset="-122"/>
                </a:rPr>
                <a:t>pot[col]	1	3	4	6	8	8</a:t>
              </a:r>
            </a:p>
          </p:txBody>
        </p:sp>
        <p:sp>
          <p:nvSpPr>
            <p:cNvPr id="73800" name="Rectangle 6"/>
            <p:cNvSpPr/>
            <p:nvPr/>
          </p:nvSpPr>
          <p:spPr>
            <a:xfrm>
              <a:off x="336" y="672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endParaRPr lang="en-US" altLang="zh-CN" sz="26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801" name="Rectangle 7"/>
            <p:cNvSpPr/>
            <p:nvPr/>
          </p:nvSpPr>
          <p:spPr>
            <a:xfrm>
              <a:off x="2448" y="864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None/>
              </a:pPr>
              <a:endParaRPr lang="en-US" altLang="zh-CN" sz="26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802" name="Rectangle 8"/>
            <p:cNvSpPr/>
            <p:nvPr/>
          </p:nvSpPr>
          <p:spPr>
            <a:xfrm>
              <a:off x="2160" y="1056"/>
              <a:ext cx="115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spcAft>
                  <a:spcPct val="40000"/>
                </a:spcAft>
                <a:buClrTx/>
                <a:buSzPct val="100000"/>
                <a:buAutoNum type="arabicPlain" startAt="6"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6	8</a:t>
              </a:r>
            </a:p>
          </p:txBody>
        </p:sp>
      </p:grpSp>
      <p:sp>
        <p:nvSpPr>
          <p:cNvPr id="360457" name="AutoShape 9"/>
          <p:cNvSpPr/>
          <p:nvPr/>
        </p:nvSpPr>
        <p:spPr>
          <a:xfrm>
            <a:off x="1752600" y="23241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94" name="Text Box 11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95" name="Text Box 12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3796" name="Text Box 13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97" name="Text Box 14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360463" name="Text Box 15"/>
          <p:cNvSpPr txBox="1"/>
          <p:nvPr/>
        </p:nvSpPr>
        <p:spPr>
          <a:xfrm>
            <a:off x="3352800" y="22098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1   1	15</a:t>
            </a:r>
          </a:p>
        </p:txBody>
      </p:sp>
      <p:sp>
        <p:nvSpPr>
          <p:cNvPr id="360464" name="Text Box 16" descr="empty-background"/>
          <p:cNvSpPr txBox="1"/>
          <p:nvPr/>
        </p:nvSpPr>
        <p:spPr>
          <a:xfrm>
            <a:off x="41148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0465" name="AutoShape 17"/>
          <p:cNvSpPr/>
          <p:nvPr/>
        </p:nvSpPr>
        <p:spPr>
          <a:xfrm>
            <a:off x="1752600" y="29337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90" name="Text Box 19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91" name="Text Box 20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3792" name="Text Box 21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93" name="Text Box 22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6</a:t>
              </a:r>
            </a:p>
          </p:txBody>
        </p:sp>
      </p:grpSp>
      <p:sp>
        <p:nvSpPr>
          <p:cNvPr id="360471" name="Text Box 23"/>
          <p:cNvSpPr txBox="1"/>
          <p:nvPr/>
        </p:nvSpPr>
        <p:spPr>
          <a:xfrm>
            <a:off x="3352800" y="49530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4   1	22</a:t>
            </a:r>
          </a:p>
        </p:txBody>
      </p:sp>
      <p:sp>
        <p:nvSpPr>
          <p:cNvPr id="360472" name="Text Box 24" descr="empty-background"/>
          <p:cNvSpPr txBox="1"/>
          <p:nvPr/>
        </p:nvSpPr>
        <p:spPr>
          <a:xfrm>
            <a:off x="68580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60473" name="AutoShape 25"/>
          <p:cNvSpPr/>
          <p:nvPr/>
        </p:nvSpPr>
        <p:spPr>
          <a:xfrm>
            <a:off x="1752600" y="34671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86" name="Text Box 27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87" name="Text Box 28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73788" name="Text Box 29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89" name="Text Box 30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8</a:t>
              </a:r>
            </a:p>
          </p:txBody>
        </p:sp>
      </p:grpSp>
      <p:sp>
        <p:nvSpPr>
          <p:cNvPr id="360479" name="Text Box 31"/>
          <p:cNvSpPr txBox="1"/>
          <p:nvPr/>
        </p:nvSpPr>
        <p:spPr>
          <a:xfrm>
            <a:off x="3352800" y="60960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6   1	-5</a:t>
            </a:r>
          </a:p>
        </p:txBody>
      </p:sp>
      <p:sp>
        <p:nvSpPr>
          <p:cNvPr id="360480" name="Text Box 32" descr="empty-background"/>
          <p:cNvSpPr txBox="1"/>
          <p:nvPr/>
        </p:nvSpPr>
        <p:spPr>
          <a:xfrm>
            <a:off x="86106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60481" name="AutoShape 33"/>
          <p:cNvSpPr/>
          <p:nvPr/>
        </p:nvSpPr>
        <p:spPr>
          <a:xfrm>
            <a:off x="1752600" y="40005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6" name="Group 34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82" name="Text Box 35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83" name="Text Box 36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73784" name="Text Box 37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85" name="Text Box 38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sp>
        <p:nvSpPr>
          <p:cNvPr id="360487" name="Text Box 39"/>
          <p:cNvSpPr txBox="1"/>
          <p:nvPr/>
        </p:nvSpPr>
        <p:spPr>
          <a:xfrm>
            <a:off x="3352800" y="32766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2   2	11</a:t>
            </a:r>
          </a:p>
        </p:txBody>
      </p:sp>
      <p:sp>
        <p:nvSpPr>
          <p:cNvPr id="360488" name="Text Box 40" descr="empty-background"/>
          <p:cNvSpPr txBox="1"/>
          <p:nvPr/>
        </p:nvSpPr>
        <p:spPr>
          <a:xfrm>
            <a:off x="49530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0489" name="AutoShape 41"/>
          <p:cNvSpPr/>
          <p:nvPr/>
        </p:nvSpPr>
        <p:spPr>
          <a:xfrm>
            <a:off x="1752600" y="45339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7" name="Group 42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78" name="Text Box 43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79" name="Text Box 44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3780" name="Text Box 45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81" name="Text Box 46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360495" name="Text Box 47"/>
          <p:cNvSpPr txBox="1"/>
          <p:nvPr/>
        </p:nvSpPr>
        <p:spPr>
          <a:xfrm>
            <a:off x="3352800" y="38100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3   2	3</a:t>
            </a:r>
          </a:p>
        </p:txBody>
      </p:sp>
      <p:sp>
        <p:nvSpPr>
          <p:cNvPr id="360496" name="Text Box 48" descr="empty-background"/>
          <p:cNvSpPr txBox="1"/>
          <p:nvPr/>
        </p:nvSpPr>
        <p:spPr>
          <a:xfrm>
            <a:off x="58674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0497" name="AutoShape 49"/>
          <p:cNvSpPr/>
          <p:nvPr/>
        </p:nvSpPr>
        <p:spPr>
          <a:xfrm>
            <a:off x="1752600" y="51435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8" name="Group 50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74" name="Text Box 51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75" name="Text Box 52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3776" name="Text Box 53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77" name="Text Box 54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7</a:t>
              </a:r>
            </a:p>
          </p:txBody>
        </p:sp>
      </p:grpSp>
      <p:sp>
        <p:nvSpPr>
          <p:cNvPr id="360503" name="Text Box 55"/>
          <p:cNvSpPr txBox="1"/>
          <p:nvPr/>
        </p:nvSpPr>
        <p:spPr>
          <a:xfrm>
            <a:off x="3352800" y="54864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4   3	6</a:t>
            </a:r>
          </a:p>
        </p:txBody>
      </p:sp>
      <p:sp>
        <p:nvSpPr>
          <p:cNvPr id="360504" name="Text Box 56" descr="empty-background"/>
          <p:cNvSpPr txBox="1"/>
          <p:nvPr/>
        </p:nvSpPr>
        <p:spPr>
          <a:xfrm>
            <a:off x="68580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60505" name="AutoShape 57"/>
          <p:cNvSpPr/>
          <p:nvPr/>
        </p:nvSpPr>
        <p:spPr>
          <a:xfrm>
            <a:off x="1752600" y="56769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9" name="Group 58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70" name="Text Box 59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71" name="Text Box 60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3772" name="Text Box 61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73" name="Text Box 62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360511" name="Text Box 63"/>
          <p:cNvSpPr txBox="1"/>
          <p:nvPr/>
        </p:nvSpPr>
        <p:spPr>
          <a:xfrm>
            <a:off x="3352800" y="27432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1   5	91</a:t>
            </a:r>
          </a:p>
        </p:txBody>
      </p:sp>
      <p:sp>
        <p:nvSpPr>
          <p:cNvPr id="360512" name="Text Box 64" descr="empty-background"/>
          <p:cNvSpPr txBox="1"/>
          <p:nvPr/>
        </p:nvSpPr>
        <p:spPr>
          <a:xfrm>
            <a:off x="41148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0513" name="AutoShape 65"/>
          <p:cNvSpPr/>
          <p:nvPr/>
        </p:nvSpPr>
        <p:spPr>
          <a:xfrm>
            <a:off x="1752600" y="62103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10" name="Group 66"/>
          <p:cNvGrpSpPr/>
          <p:nvPr/>
        </p:nvGrpSpPr>
        <p:grpSpPr>
          <a:xfrm>
            <a:off x="5638800" y="2057400"/>
            <a:ext cx="1828800" cy="914400"/>
            <a:chOff x="3552" y="1296"/>
            <a:chExt cx="1152" cy="576"/>
          </a:xfrm>
        </p:grpSpPr>
        <p:sp>
          <p:nvSpPr>
            <p:cNvPr id="73766" name="Text Box 67" descr="empty-background"/>
            <p:cNvSpPr txBox="1"/>
            <p:nvPr/>
          </p:nvSpPr>
          <p:spPr>
            <a:xfrm>
              <a:off x="3552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col</a:t>
              </a:r>
            </a:p>
          </p:txBody>
        </p:sp>
        <p:sp>
          <p:nvSpPr>
            <p:cNvPr id="73767" name="Text Box 68" descr="empty-background"/>
            <p:cNvSpPr txBox="1"/>
            <p:nvPr/>
          </p:nvSpPr>
          <p:spPr>
            <a:xfrm>
              <a:off x="3552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3768" name="Text Box 69" descr="empty-background"/>
            <p:cNvSpPr txBox="1"/>
            <p:nvPr/>
          </p:nvSpPr>
          <p:spPr>
            <a:xfrm>
              <a:off x="4128" y="1296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pot</a:t>
              </a:r>
            </a:p>
          </p:txBody>
        </p:sp>
        <p:sp>
          <p:nvSpPr>
            <p:cNvPr id="73769" name="Text Box 70" descr="empty-background"/>
            <p:cNvSpPr txBox="1"/>
            <p:nvPr/>
          </p:nvSpPr>
          <p:spPr>
            <a:xfrm>
              <a:off x="4128" y="1584"/>
              <a:ext cx="576" cy="288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360519" name="Text Box 71"/>
          <p:cNvSpPr txBox="1"/>
          <p:nvPr/>
        </p:nvSpPr>
        <p:spPr>
          <a:xfrm>
            <a:off x="3352800" y="4343400"/>
            <a:ext cx="160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3   6	28</a:t>
            </a:r>
          </a:p>
        </p:txBody>
      </p:sp>
      <p:sp>
        <p:nvSpPr>
          <p:cNvPr id="360520" name="Text Box 72" descr="empty-background"/>
          <p:cNvSpPr txBox="1"/>
          <p:nvPr/>
        </p:nvSpPr>
        <p:spPr>
          <a:xfrm>
            <a:off x="5943600" y="1111250"/>
            <a:ext cx="381000" cy="4889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0521" name="AutoShape 73"/>
          <p:cNvSpPr/>
          <p:nvPr/>
        </p:nvSpPr>
        <p:spPr>
          <a:xfrm>
            <a:off x="1371600" y="6400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4859338" y="2997200"/>
            <a:ext cx="4105275" cy="3024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思考题：</a:t>
            </a:r>
            <a:endParaRPr lang="en-US" altLang="zh-CN" sz="1800" b="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Pct val="10000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转置时只需要</a:t>
            </a:r>
            <a:r>
              <a:rPr lang="en-US" altLang="zh-CN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pot[col]</a:t>
            </a: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num[col]</a:t>
            </a: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用来做什么用？</a:t>
            </a:r>
            <a:endParaRPr lang="en-US" altLang="zh-CN" sz="18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Pct val="10000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转置算法代码实现？</a:t>
            </a:r>
            <a:endParaRPr lang="en-US" altLang="zh-CN" sz="18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Pct val="10000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算法复杂度？</a:t>
            </a:r>
            <a:endParaRPr lang="en-US" altLang="zh-CN" sz="18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Pct val="10000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矩阵加法实现和乘法实现？</a:t>
            </a:r>
            <a:endParaRPr lang="en-US" altLang="zh-CN" sz="1800" b="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60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6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60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360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360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7" grpId="0" animBg="1"/>
      <p:bldP spid="360463" grpId="0"/>
      <p:bldP spid="360464" grpId="0" animBg="1"/>
      <p:bldP spid="360465" grpId="0" animBg="1"/>
      <p:bldP spid="360471" grpId="0"/>
      <p:bldP spid="360472" grpId="0" animBg="1"/>
      <p:bldP spid="360473" grpId="0" animBg="1"/>
      <p:bldP spid="360479" grpId="0"/>
      <p:bldP spid="360480" grpId="0" animBg="1"/>
      <p:bldP spid="360481" grpId="0" animBg="1"/>
      <p:bldP spid="360487" grpId="0"/>
      <p:bldP spid="360488" grpId="0" animBg="1"/>
      <p:bldP spid="360489" grpId="0" animBg="1"/>
      <p:bldP spid="360495" grpId="0"/>
      <p:bldP spid="360496" grpId="0" animBg="1"/>
      <p:bldP spid="360497" grpId="0" animBg="1"/>
      <p:bldP spid="360503" grpId="0"/>
      <p:bldP spid="360504" grpId="0" animBg="1"/>
      <p:bldP spid="360505" grpId="0" animBg="1"/>
      <p:bldP spid="360511" grpId="0"/>
      <p:bldP spid="360512" grpId="0" animBg="1"/>
      <p:bldP spid="360513" grpId="0" animBg="1"/>
      <p:bldP spid="360519" grpId="0"/>
      <p:bldP spid="360520" grpId="0" animBg="1"/>
      <p:bldP spid="360521" grpId="0" animBg="1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8080"/>
                </a:solidFill>
                <a:latin typeface="华文新魏" panose="02010800040101010101" pitchFamily="2" charset="-122"/>
              </a:rPr>
              <a:t>5.3.3</a:t>
            </a:r>
            <a:r>
              <a:rPr lang="zh-CN" altLang="en-US" dirty="0">
                <a:solidFill>
                  <a:srgbClr val="008080"/>
                </a:solidFill>
                <a:latin typeface="华文新魏" panose="02010800040101010101" pitchFamily="2" charset="-122"/>
              </a:rPr>
              <a:t>三元组的十字链表</a:t>
            </a:r>
          </a:p>
        </p:txBody>
      </p:sp>
      <p:sp>
        <p:nvSpPr>
          <p:cNvPr id="377859" name="Rectangle 3"/>
          <p:cNvSpPr/>
          <p:nvPr/>
        </p:nvSpPr>
        <p:spPr>
          <a:xfrm>
            <a:off x="0" y="8382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为什么用链表</a:t>
            </a:r>
          </a:p>
        </p:txBody>
      </p:sp>
      <p:sp>
        <p:nvSpPr>
          <p:cNvPr id="377860" name="Rectangle 4"/>
          <p:cNvSpPr/>
          <p:nvPr/>
        </p:nvSpPr>
        <p:spPr>
          <a:xfrm>
            <a:off x="76200" y="1447800"/>
            <a:ext cx="891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spcBef>
                <a:spcPct val="0"/>
              </a:spcBef>
              <a:spcAft>
                <a:spcPct val="60000"/>
              </a:spcAft>
              <a:buClrTx/>
              <a:buSzPct val="100000"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一般链表：</a:t>
            </a: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28600" y="1828800"/>
            <a:ext cx="8839200" cy="1295400"/>
            <a:chOff x="96" y="2400"/>
            <a:chExt cx="5568" cy="816"/>
          </a:xfrm>
        </p:grpSpPr>
        <p:sp>
          <p:nvSpPr>
            <p:cNvPr id="74773" name="Line 6"/>
            <p:cNvSpPr/>
            <p:nvPr/>
          </p:nvSpPr>
          <p:spPr>
            <a:xfrm>
              <a:off x="3312" y="264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4774" name="Group 7"/>
            <p:cNvGrpSpPr/>
            <p:nvPr/>
          </p:nvGrpSpPr>
          <p:grpSpPr>
            <a:xfrm>
              <a:off x="96" y="2400"/>
              <a:ext cx="5568" cy="816"/>
              <a:chOff x="96" y="2304"/>
              <a:chExt cx="5568" cy="816"/>
            </a:xfrm>
          </p:grpSpPr>
          <p:sp>
            <p:nvSpPr>
              <p:cNvPr id="74775" name="Line 8"/>
              <p:cNvSpPr/>
              <p:nvPr/>
            </p:nvSpPr>
            <p:spPr>
              <a:xfrm>
                <a:off x="3936" y="254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4776" name="Line 9"/>
              <p:cNvSpPr/>
              <p:nvPr/>
            </p:nvSpPr>
            <p:spPr>
              <a:xfrm>
                <a:off x="1584" y="254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4777" name="Text Box 10"/>
              <p:cNvSpPr txBox="1"/>
              <p:nvPr/>
            </p:nvSpPr>
            <p:spPr>
              <a:xfrm>
                <a:off x="3408" y="2304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74778" name="Group 11"/>
              <p:cNvGrpSpPr/>
              <p:nvPr/>
            </p:nvGrpSpPr>
            <p:grpSpPr>
              <a:xfrm>
                <a:off x="96" y="2376"/>
                <a:ext cx="1536" cy="744"/>
                <a:chOff x="1200" y="3480"/>
                <a:chExt cx="1536" cy="744"/>
              </a:xfrm>
            </p:grpSpPr>
            <p:sp>
              <p:nvSpPr>
                <p:cNvPr id="74789" name="Text Box 12"/>
                <p:cNvSpPr txBox="1"/>
                <p:nvPr/>
              </p:nvSpPr>
              <p:spPr>
                <a:xfrm>
                  <a:off x="1536" y="3936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grpSp>
              <p:nvGrpSpPr>
                <p:cNvPr id="74790" name="Group 13"/>
                <p:cNvGrpSpPr/>
                <p:nvPr/>
              </p:nvGrpSpPr>
              <p:grpSpPr>
                <a:xfrm>
                  <a:off x="1200" y="3480"/>
                  <a:ext cx="1536" cy="257"/>
                  <a:chOff x="1200" y="3480"/>
                  <a:chExt cx="1536" cy="257"/>
                </a:xfrm>
              </p:grpSpPr>
              <p:sp>
                <p:nvSpPr>
                  <p:cNvPr id="74792" name="Text Box 14"/>
                  <p:cNvSpPr txBox="1"/>
                  <p:nvPr/>
                </p:nvSpPr>
                <p:spPr>
                  <a:xfrm>
                    <a:off x="1200" y="3504"/>
                    <a:ext cx="1536" cy="23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row    col  item   next</a:t>
                    </a:r>
                  </a:p>
                </p:txBody>
              </p:sp>
              <p:sp>
                <p:nvSpPr>
                  <p:cNvPr id="74793" name="Line 15"/>
                  <p:cNvSpPr/>
                  <p:nvPr/>
                </p:nvSpPr>
                <p:spPr>
                  <a:xfrm flipH="1">
                    <a:off x="2263" y="3480"/>
                    <a:ext cx="0" cy="25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4794" name="Line 16"/>
                  <p:cNvSpPr/>
                  <p:nvPr/>
                </p:nvSpPr>
                <p:spPr>
                  <a:xfrm flipH="1">
                    <a:off x="1869" y="3504"/>
                    <a:ext cx="3" cy="21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4795" name="Line 17"/>
                  <p:cNvSpPr/>
                  <p:nvPr/>
                </p:nvSpPr>
                <p:spPr>
                  <a:xfrm flipH="1">
                    <a:off x="1583" y="3504"/>
                    <a:ext cx="1" cy="23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4791" name="AutoShape 18"/>
                <p:cNvSpPr/>
                <p:nvPr/>
              </p:nvSpPr>
              <p:spPr>
                <a:xfrm rot="-5400000">
                  <a:off x="1680" y="3408"/>
                  <a:ext cx="144" cy="1008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4779" name="Group 19"/>
              <p:cNvGrpSpPr/>
              <p:nvPr/>
            </p:nvGrpSpPr>
            <p:grpSpPr>
              <a:xfrm>
                <a:off x="1824" y="2400"/>
                <a:ext cx="1536" cy="233"/>
                <a:chOff x="1200" y="3504"/>
                <a:chExt cx="1536" cy="233"/>
              </a:xfrm>
            </p:grpSpPr>
            <p:sp>
              <p:nvSpPr>
                <p:cNvPr id="74785" name="Text Box 20"/>
                <p:cNvSpPr txBox="1"/>
                <p:nvPr/>
              </p:nvSpPr>
              <p:spPr>
                <a:xfrm>
                  <a:off x="1200" y="3504"/>
                  <a:ext cx="1536" cy="233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row   col   item   next</a:t>
                  </a:r>
                </a:p>
              </p:txBody>
            </p:sp>
            <p:sp>
              <p:nvSpPr>
                <p:cNvPr id="74786" name="Line 21"/>
                <p:cNvSpPr/>
                <p:nvPr/>
              </p:nvSpPr>
              <p:spPr>
                <a:xfrm>
                  <a:off x="2256" y="3504"/>
                  <a:ext cx="9" cy="2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4787" name="Line 22"/>
                <p:cNvSpPr/>
                <p:nvPr/>
              </p:nvSpPr>
              <p:spPr>
                <a:xfrm flipH="1">
                  <a:off x="1868" y="3504"/>
                  <a:ext cx="4" cy="2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4788" name="Line 23"/>
                <p:cNvSpPr/>
                <p:nvPr/>
              </p:nvSpPr>
              <p:spPr>
                <a:xfrm>
                  <a:off x="1584" y="3504"/>
                  <a:ext cx="0" cy="2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4780" name="Group 24"/>
              <p:cNvGrpSpPr/>
              <p:nvPr/>
            </p:nvGrpSpPr>
            <p:grpSpPr>
              <a:xfrm>
                <a:off x="4128" y="2394"/>
                <a:ext cx="1536" cy="233"/>
                <a:chOff x="1200" y="3504"/>
                <a:chExt cx="1536" cy="233"/>
              </a:xfrm>
            </p:grpSpPr>
            <p:sp>
              <p:nvSpPr>
                <p:cNvPr id="74781" name="Text Box 25"/>
                <p:cNvSpPr txBox="1"/>
                <p:nvPr/>
              </p:nvSpPr>
              <p:spPr>
                <a:xfrm>
                  <a:off x="1200" y="3504"/>
                  <a:ext cx="1536" cy="233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row   col    item  next</a:t>
                  </a:r>
                </a:p>
              </p:txBody>
            </p:sp>
            <p:sp>
              <p:nvSpPr>
                <p:cNvPr id="74782" name="Line 26"/>
                <p:cNvSpPr/>
                <p:nvPr/>
              </p:nvSpPr>
              <p:spPr>
                <a:xfrm>
                  <a:off x="2256" y="3504"/>
                  <a:ext cx="1" cy="2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4783" name="Line 27"/>
                <p:cNvSpPr/>
                <p:nvPr/>
              </p:nvSpPr>
              <p:spPr>
                <a:xfrm flipH="1">
                  <a:off x="1860" y="3504"/>
                  <a:ext cx="12" cy="2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4784" name="Line 28"/>
                <p:cNvSpPr/>
                <p:nvPr/>
              </p:nvSpPr>
              <p:spPr>
                <a:xfrm flipH="1">
                  <a:off x="1577" y="3504"/>
                  <a:ext cx="7" cy="2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377885" name="Rectangle 29"/>
          <p:cNvSpPr/>
          <p:nvPr/>
        </p:nvSpPr>
        <p:spPr>
          <a:xfrm>
            <a:off x="0" y="3048000"/>
            <a:ext cx="8915400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60000"/>
              </a:spcAft>
              <a:buClrTx/>
              <a:buSzPct val="10000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与三元组一样，有顺序问题。缺点是行、列不分，得从头找起（与一般链表不同，有行列概念）。故</a:t>
            </a:r>
          </a:p>
        </p:txBody>
      </p:sp>
      <p:sp>
        <p:nvSpPr>
          <p:cNvPr id="377886" name="Rectangle 30"/>
          <p:cNvSpPr/>
          <p:nvPr/>
        </p:nvSpPr>
        <p:spPr>
          <a:xfrm>
            <a:off x="76200" y="2971800"/>
            <a:ext cx="8915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spcBef>
                <a:spcPct val="0"/>
              </a:spcBef>
              <a:spcAft>
                <a:spcPct val="60000"/>
              </a:spcAft>
              <a:buClrTx/>
              <a:buSzPct val="100000"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十字链表：</a:t>
            </a:r>
            <a:endParaRPr lang="zh-CN" altLang="en-US" sz="2800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7887" name="Rectangle 31"/>
          <p:cNvSpPr/>
          <p:nvPr/>
        </p:nvSpPr>
        <p:spPr>
          <a:xfrm>
            <a:off x="0" y="34290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十字链表结点定义</a:t>
            </a:r>
          </a:p>
        </p:txBody>
      </p:sp>
      <p:grpSp>
        <p:nvGrpSpPr>
          <p:cNvPr id="8" name="Group 32"/>
          <p:cNvGrpSpPr/>
          <p:nvPr/>
        </p:nvGrpSpPr>
        <p:grpSpPr>
          <a:xfrm>
            <a:off x="381000" y="4114800"/>
            <a:ext cx="6400800" cy="1981200"/>
            <a:chOff x="960" y="2208"/>
            <a:chExt cx="4032" cy="1248"/>
          </a:xfrm>
        </p:grpSpPr>
        <p:grpSp>
          <p:nvGrpSpPr>
            <p:cNvPr id="74763" name="Group 33"/>
            <p:cNvGrpSpPr/>
            <p:nvPr/>
          </p:nvGrpSpPr>
          <p:grpSpPr>
            <a:xfrm>
              <a:off x="1392" y="2208"/>
              <a:ext cx="1344" cy="756"/>
              <a:chOff x="2016" y="2592"/>
              <a:chExt cx="1344" cy="756"/>
            </a:xfrm>
          </p:grpSpPr>
          <p:sp>
            <p:nvSpPr>
              <p:cNvPr id="74768" name="Text Box 34"/>
              <p:cNvSpPr txBox="1"/>
              <p:nvPr/>
            </p:nvSpPr>
            <p:spPr>
              <a:xfrm>
                <a:off x="2016" y="2592"/>
                <a:ext cx="1344" cy="7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row     col      item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down         right</a:t>
                </a:r>
              </a:p>
            </p:txBody>
          </p:sp>
          <p:sp>
            <p:nvSpPr>
              <p:cNvPr id="74769" name="Line 35"/>
              <p:cNvSpPr/>
              <p:nvPr/>
            </p:nvSpPr>
            <p:spPr>
              <a:xfrm>
                <a:off x="2016" y="2928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0" name="Line 36"/>
              <p:cNvSpPr/>
              <p:nvPr/>
            </p:nvSpPr>
            <p:spPr>
              <a:xfrm>
                <a:off x="2448" y="259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1" name="Line 37"/>
              <p:cNvSpPr/>
              <p:nvPr/>
            </p:nvSpPr>
            <p:spPr>
              <a:xfrm>
                <a:off x="2832" y="259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2" name="Line 38"/>
              <p:cNvSpPr/>
              <p:nvPr/>
            </p:nvSpPr>
            <p:spPr>
              <a:xfrm>
                <a:off x="2608" y="2925"/>
                <a:ext cx="0" cy="39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4764" name="Text Box 39"/>
            <p:cNvSpPr txBox="1"/>
            <p:nvPr/>
          </p:nvSpPr>
          <p:spPr>
            <a:xfrm>
              <a:off x="960" y="3168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0000FF"/>
                  </a:solidFill>
                  <a:ea typeface="楷体_GB2312" pitchFamily="49" charset="-122"/>
                </a:rPr>
                <a:t>同列下一个非零元素</a:t>
              </a:r>
            </a:p>
          </p:txBody>
        </p:sp>
        <p:sp>
          <p:nvSpPr>
            <p:cNvPr id="74765" name="Line 40"/>
            <p:cNvSpPr/>
            <p:nvPr/>
          </p:nvSpPr>
          <p:spPr>
            <a:xfrm flipV="1">
              <a:off x="1584" y="2832"/>
              <a:ext cx="144" cy="384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6" name="Text Box 41"/>
            <p:cNvSpPr txBox="1"/>
            <p:nvPr/>
          </p:nvSpPr>
          <p:spPr>
            <a:xfrm>
              <a:off x="3072" y="2544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0000FF"/>
                  </a:solidFill>
                  <a:ea typeface="楷体_GB2312" pitchFamily="49" charset="-122"/>
                </a:rPr>
                <a:t>同行下一个非零元素</a:t>
              </a:r>
            </a:p>
          </p:txBody>
        </p:sp>
        <p:sp>
          <p:nvSpPr>
            <p:cNvPr id="74767" name="Line 42"/>
            <p:cNvSpPr/>
            <p:nvPr/>
          </p:nvSpPr>
          <p:spPr>
            <a:xfrm flipV="1">
              <a:off x="2736" y="2688"/>
              <a:ext cx="38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3" name="Rectangle 31"/>
          <p:cNvSpPr/>
          <p:nvPr/>
        </p:nvSpPr>
        <p:spPr>
          <a:xfrm>
            <a:off x="3492500" y="5516563"/>
            <a:ext cx="4751388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十字链表矩阵定义</a:t>
            </a:r>
            <a:endParaRPr lang="en-US" altLang="zh-CN" sz="2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本质：多个带表头的单链表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  <p:bldP spid="377860" grpId="0" build="p" bldLvl="2"/>
      <p:bldP spid="377885" grpId="0" build="p" bldLvl="2"/>
      <p:bldP spid="377886" grpId="0" build="p" bldLvl="2"/>
      <p:bldP spid="377887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536416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十字链表表示</a:t>
            </a:r>
            <a:r>
              <a:rPr lang="en-US" altLang="zh-CN" dirty="0"/>
              <a:t>—</a:t>
            </a:r>
            <a:r>
              <a:rPr lang="en-US" altLang="zh-CN" dirty="0">
                <a:latin typeface="华文新魏" panose="02010800040101010101" pitchFamily="2" charset="-122"/>
              </a:rPr>
              <a:t>Example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31788" y="2933700"/>
            <a:ext cx="1179512" cy="1014413"/>
            <a:chOff x="1296" y="1584"/>
            <a:chExt cx="816" cy="639"/>
          </a:xfrm>
        </p:grpSpPr>
        <p:sp>
          <p:nvSpPr>
            <p:cNvPr id="75913" name="Text Box 4"/>
            <p:cNvSpPr txBox="1"/>
            <p:nvPr/>
          </p:nvSpPr>
          <p:spPr>
            <a:xfrm>
              <a:off x="1296" y="1584"/>
              <a:ext cx="816" cy="639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914" name="Line 5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5" name="Line 6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6" name="Line 7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7" name="Line 8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331788" y="4229100"/>
            <a:ext cx="1179512" cy="1014413"/>
            <a:chOff x="1296" y="1584"/>
            <a:chExt cx="816" cy="639"/>
          </a:xfrm>
        </p:grpSpPr>
        <p:sp>
          <p:nvSpPr>
            <p:cNvPr id="75908" name="Text Box 10"/>
            <p:cNvSpPr txBox="1"/>
            <p:nvPr/>
          </p:nvSpPr>
          <p:spPr>
            <a:xfrm>
              <a:off x="1296" y="1584"/>
              <a:ext cx="816" cy="639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909" name="Line 11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0" name="Line 12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1" name="Line 13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12" name="Line 14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5"/>
          <p:cNvGrpSpPr/>
          <p:nvPr/>
        </p:nvGrpSpPr>
        <p:grpSpPr>
          <a:xfrm>
            <a:off x="331788" y="5524500"/>
            <a:ext cx="1135062" cy="1014413"/>
            <a:chOff x="1296" y="1584"/>
            <a:chExt cx="816" cy="639"/>
          </a:xfrm>
        </p:grpSpPr>
        <p:sp>
          <p:nvSpPr>
            <p:cNvPr id="75903" name="Text Box 16"/>
            <p:cNvSpPr txBox="1"/>
            <p:nvPr/>
          </p:nvSpPr>
          <p:spPr>
            <a:xfrm>
              <a:off x="1296" y="1584"/>
              <a:ext cx="816" cy="639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904" name="Line 17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5" name="Line 18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6" name="Line 19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7" name="Line 20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82" name="Line 21"/>
          <p:cNvSpPr/>
          <p:nvPr/>
        </p:nvSpPr>
        <p:spPr>
          <a:xfrm>
            <a:off x="5818188" y="2403475"/>
            <a:ext cx="0" cy="53340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5783" name="Group 22"/>
          <p:cNvGrpSpPr/>
          <p:nvPr/>
        </p:nvGrpSpPr>
        <p:grpSpPr>
          <a:xfrm>
            <a:off x="5513388" y="2957513"/>
            <a:ext cx="1295400" cy="1236662"/>
            <a:chOff x="1296" y="1584"/>
            <a:chExt cx="816" cy="779"/>
          </a:xfrm>
        </p:grpSpPr>
        <p:sp>
          <p:nvSpPr>
            <p:cNvPr id="13434" name="Text Box 23"/>
            <p:cNvSpPr txBox="1">
              <a:spLocks noChangeArrowheads="1"/>
            </p:cNvSpPr>
            <p:nvPr/>
          </p:nvSpPr>
          <p:spPr bwMode="auto">
            <a:xfrm>
              <a:off x="1296" y="1584"/>
              <a:ext cx="816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3      5</a:t>
              </a:r>
            </a:p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/>
                <a:defRPr/>
              </a:pPr>
              <a:endParaRPr kumimoji="0" lang="en-US" altLang="zh-CN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</a:p>
          </p:txBody>
        </p:sp>
        <p:sp>
          <p:nvSpPr>
            <p:cNvPr id="75899" name="Line 24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0" name="Line 25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1" name="Line 26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902" name="Line 27"/>
            <p:cNvSpPr/>
            <p:nvPr/>
          </p:nvSpPr>
          <p:spPr>
            <a:xfrm flipH="1">
              <a:off x="1724" y="1920"/>
              <a:ext cx="4" cy="4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4" name="Group 28"/>
          <p:cNvGrpSpPr/>
          <p:nvPr/>
        </p:nvGrpSpPr>
        <p:grpSpPr>
          <a:xfrm>
            <a:off x="1962150" y="4232275"/>
            <a:ext cx="1295400" cy="1014413"/>
            <a:chOff x="1296" y="1584"/>
            <a:chExt cx="816" cy="639"/>
          </a:xfrm>
        </p:grpSpPr>
        <p:sp>
          <p:nvSpPr>
            <p:cNvPr id="75893" name="Text Box 29"/>
            <p:cNvSpPr txBox="1"/>
            <p:nvPr/>
          </p:nvSpPr>
          <p:spPr>
            <a:xfrm>
              <a:off x="1296" y="1584"/>
              <a:ext cx="816" cy="6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2     1   7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94" name="Line 30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5" name="Line 31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6" name="Line 32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7" name="Line 33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5" name="Group 34"/>
          <p:cNvGrpSpPr/>
          <p:nvPr/>
        </p:nvGrpSpPr>
        <p:grpSpPr>
          <a:xfrm>
            <a:off x="5513388" y="5503863"/>
            <a:ext cx="1295400" cy="1200150"/>
            <a:chOff x="1296" y="1584"/>
            <a:chExt cx="816" cy="756"/>
          </a:xfrm>
        </p:grpSpPr>
        <p:sp>
          <p:nvSpPr>
            <p:cNvPr id="13424" name="Text Box 35"/>
            <p:cNvSpPr txBox="1">
              <a:spLocks noChangeArrowheads="1"/>
            </p:cNvSpPr>
            <p:nvPr/>
          </p:nvSpPr>
          <p:spPr bwMode="auto">
            <a:xfrm>
              <a:off x="1296" y="1584"/>
              <a:ext cx="816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 startAt="3"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3     4</a:t>
              </a:r>
            </a:p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 startAt="3"/>
                <a:defRPr/>
              </a:pPr>
              <a:endParaRPr kumimoji="0" lang="en-US" altLang="zh-CN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</a:p>
          </p:txBody>
        </p:sp>
        <p:sp>
          <p:nvSpPr>
            <p:cNvPr id="75889" name="Line 36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0" name="Line 37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1" name="Line 38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92" name="Line 39"/>
            <p:cNvSpPr/>
            <p:nvPr/>
          </p:nvSpPr>
          <p:spPr>
            <a:xfrm flipH="1">
              <a:off x="1724" y="1920"/>
              <a:ext cx="4" cy="3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6" name="Group 40"/>
          <p:cNvGrpSpPr/>
          <p:nvPr/>
        </p:nvGrpSpPr>
        <p:grpSpPr>
          <a:xfrm>
            <a:off x="7451725" y="4214813"/>
            <a:ext cx="1295400" cy="1200150"/>
            <a:chOff x="1296" y="1584"/>
            <a:chExt cx="816" cy="756"/>
          </a:xfrm>
        </p:grpSpPr>
        <p:sp>
          <p:nvSpPr>
            <p:cNvPr id="13419" name="Text Box 41"/>
            <p:cNvSpPr txBox="1">
              <a:spLocks noChangeArrowheads="1"/>
            </p:cNvSpPr>
            <p:nvPr/>
          </p:nvSpPr>
          <p:spPr bwMode="auto">
            <a:xfrm>
              <a:off x="1296" y="1584"/>
              <a:ext cx="816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 startAt="2"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4     6</a:t>
              </a:r>
            </a:p>
            <a:p>
              <a:pPr marL="342900" marR="0" indent="-342900" defTabSz="914400" eaLnBrk="1" hangingPunct="1">
                <a:spcBef>
                  <a:spcPct val="50000"/>
                </a:spcBef>
                <a:buClrTx/>
                <a:buSzTx/>
                <a:buFontTx/>
                <a:buAutoNum type="arabicPlain" startAt="2"/>
                <a:defRPr/>
              </a:pPr>
              <a:endParaRPr kumimoji="0" lang="en-US" altLang="zh-CN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</a:p>
          </p:txBody>
        </p:sp>
        <p:sp>
          <p:nvSpPr>
            <p:cNvPr id="75884" name="Line 42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5" name="Line 43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6" name="Line 44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7" name="Line 45"/>
            <p:cNvSpPr/>
            <p:nvPr/>
          </p:nvSpPr>
          <p:spPr>
            <a:xfrm flipH="1">
              <a:off x="1722" y="1920"/>
              <a:ext cx="6" cy="3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7" name="Group 46"/>
          <p:cNvGrpSpPr/>
          <p:nvPr/>
        </p:nvGrpSpPr>
        <p:grpSpPr>
          <a:xfrm>
            <a:off x="2006600" y="1693863"/>
            <a:ext cx="1295400" cy="1033462"/>
            <a:chOff x="1296" y="1584"/>
            <a:chExt cx="816" cy="651"/>
          </a:xfrm>
        </p:grpSpPr>
        <p:sp>
          <p:nvSpPr>
            <p:cNvPr id="75878" name="Text Box 47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79" name="Line 48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0" name="Line 49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1" name="Line 50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82" name="Line 51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8" name="Group 52"/>
          <p:cNvGrpSpPr/>
          <p:nvPr/>
        </p:nvGrpSpPr>
        <p:grpSpPr>
          <a:xfrm>
            <a:off x="3836988" y="1693863"/>
            <a:ext cx="1295400" cy="1033462"/>
            <a:chOff x="1296" y="1584"/>
            <a:chExt cx="816" cy="651"/>
          </a:xfrm>
        </p:grpSpPr>
        <p:sp>
          <p:nvSpPr>
            <p:cNvPr id="75873" name="Text Box 53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74" name="Line 54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5" name="Line 55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6" name="Line 56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7" name="Line 57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89" name="Group 58"/>
          <p:cNvGrpSpPr/>
          <p:nvPr/>
        </p:nvGrpSpPr>
        <p:grpSpPr>
          <a:xfrm>
            <a:off x="5513388" y="1693863"/>
            <a:ext cx="1295400" cy="1033462"/>
            <a:chOff x="1296" y="1584"/>
            <a:chExt cx="816" cy="651"/>
          </a:xfrm>
        </p:grpSpPr>
        <p:sp>
          <p:nvSpPr>
            <p:cNvPr id="75868" name="Text Box 59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69" name="Line 60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0" name="Line 61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1" name="Line 62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72" name="Line 63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90" name="Group 64"/>
          <p:cNvGrpSpPr/>
          <p:nvPr/>
        </p:nvGrpSpPr>
        <p:grpSpPr>
          <a:xfrm>
            <a:off x="7451725" y="1706563"/>
            <a:ext cx="1295400" cy="1033462"/>
            <a:chOff x="1296" y="1584"/>
            <a:chExt cx="816" cy="651"/>
          </a:xfrm>
        </p:grpSpPr>
        <p:sp>
          <p:nvSpPr>
            <p:cNvPr id="75863" name="Text Box 65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64" name="Line 66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65" name="Line 67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66" name="Line 68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67" name="Line 69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91" name="Line 70"/>
          <p:cNvSpPr/>
          <p:nvPr/>
        </p:nvSpPr>
        <p:spPr>
          <a:xfrm>
            <a:off x="2343150" y="2479675"/>
            <a:ext cx="0" cy="1752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92" name="Line 71"/>
          <p:cNvSpPr/>
          <p:nvPr/>
        </p:nvSpPr>
        <p:spPr>
          <a:xfrm>
            <a:off x="5695950" y="3698875"/>
            <a:ext cx="0" cy="1752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5793" name="Group 72"/>
          <p:cNvGrpSpPr/>
          <p:nvPr/>
        </p:nvGrpSpPr>
        <p:grpSpPr>
          <a:xfrm>
            <a:off x="2343150" y="1489075"/>
            <a:ext cx="1058863" cy="5029200"/>
            <a:chOff x="1488" y="1104"/>
            <a:chExt cx="720" cy="3168"/>
          </a:xfrm>
        </p:grpSpPr>
        <p:sp>
          <p:nvSpPr>
            <p:cNvPr id="75860" name="Freeform 73"/>
            <p:cNvSpPr/>
            <p:nvPr/>
          </p:nvSpPr>
          <p:spPr>
            <a:xfrm>
              <a:off x="1488" y="1104"/>
              <a:ext cx="720" cy="3168"/>
            </a:xfrm>
            <a:custGeom>
              <a:avLst/>
              <a:gdLst>
                <a:gd name="txL" fmla="*/ 0 w 624"/>
                <a:gd name="txT" fmla="*/ 0 h 2832"/>
                <a:gd name="txR" fmla="*/ 624 w 624"/>
                <a:gd name="txB" fmla="*/ 2832 h 2832"/>
              </a:gdLst>
              <a:ahLst/>
              <a:cxnLst>
                <a:cxn ang="0">
                  <a:pos x="0" y="7373"/>
                </a:cxn>
                <a:cxn ang="0">
                  <a:pos x="0" y="10871"/>
                </a:cxn>
                <a:cxn ang="0">
                  <a:pos x="3478" y="10871"/>
                </a:cxn>
                <a:cxn ang="0">
                  <a:pos x="3478" y="0"/>
                </a:cxn>
              </a:cxnLst>
              <a:rect l="txL" t="txT" r="txR" b="txB"/>
              <a:pathLst>
                <a:path w="624" h="2832">
                  <a:moveTo>
                    <a:pt x="0" y="1920"/>
                  </a:moveTo>
                  <a:lnTo>
                    <a:pt x="0" y="2832"/>
                  </a:lnTo>
                  <a:lnTo>
                    <a:pt x="624" y="2832"/>
                  </a:lnTo>
                  <a:lnTo>
                    <a:pt x="624" y="0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1" name="Line 74"/>
            <p:cNvSpPr/>
            <p:nvPr/>
          </p:nvSpPr>
          <p:spPr>
            <a:xfrm>
              <a:off x="1488" y="1104"/>
              <a:ext cx="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62" name="Line 75"/>
            <p:cNvSpPr/>
            <p:nvPr/>
          </p:nvSpPr>
          <p:spPr>
            <a:xfrm>
              <a:off x="1488" y="1104"/>
              <a:ext cx="72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5794" name="Group 76"/>
          <p:cNvGrpSpPr/>
          <p:nvPr/>
        </p:nvGrpSpPr>
        <p:grpSpPr>
          <a:xfrm>
            <a:off x="5695950" y="1489075"/>
            <a:ext cx="1531938" cy="5181600"/>
            <a:chOff x="3840" y="864"/>
            <a:chExt cx="864" cy="3264"/>
          </a:xfrm>
        </p:grpSpPr>
        <p:sp>
          <p:nvSpPr>
            <p:cNvPr id="75855" name="Line 77"/>
            <p:cNvSpPr/>
            <p:nvPr/>
          </p:nvSpPr>
          <p:spPr>
            <a:xfrm>
              <a:off x="3840" y="864"/>
              <a:ext cx="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56" name="Line 78"/>
            <p:cNvSpPr/>
            <p:nvPr/>
          </p:nvSpPr>
          <p:spPr>
            <a:xfrm>
              <a:off x="3840" y="864"/>
              <a:ext cx="8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7" name="Line 79"/>
            <p:cNvSpPr/>
            <p:nvPr/>
          </p:nvSpPr>
          <p:spPr>
            <a:xfrm>
              <a:off x="4704" y="864"/>
              <a:ext cx="0" cy="326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8" name="Line 80"/>
            <p:cNvSpPr/>
            <p:nvPr/>
          </p:nvSpPr>
          <p:spPr>
            <a:xfrm>
              <a:off x="3840" y="3984"/>
              <a:ext cx="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9" name="Line 81"/>
            <p:cNvSpPr/>
            <p:nvPr/>
          </p:nvSpPr>
          <p:spPr>
            <a:xfrm>
              <a:off x="3840" y="4128"/>
              <a:ext cx="8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95" name="Freeform 82"/>
          <p:cNvSpPr/>
          <p:nvPr/>
        </p:nvSpPr>
        <p:spPr>
          <a:xfrm>
            <a:off x="3867150" y="1412875"/>
            <a:ext cx="1425575" cy="5181600"/>
          </a:xfrm>
          <a:custGeom>
            <a:avLst/>
            <a:gdLst>
              <a:gd name="txL" fmla="*/ 0 w 816"/>
              <a:gd name="txT" fmla="*/ 0 h 3264"/>
              <a:gd name="txR" fmla="*/ 816 w 816"/>
              <a:gd name="txB" fmla="*/ 3264 h 326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816" h="3264">
                <a:moveTo>
                  <a:pt x="96" y="672"/>
                </a:moveTo>
                <a:lnTo>
                  <a:pt x="96" y="3264"/>
                </a:lnTo>
                <a:lnTo>
                  <a:pt x="816" y="3264"/>
                </a:lnTo>
                <a:lnTo>
                  <a:pt x="816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796" name="Group 83"/>
          <p:cNvGrpSpPr/>
          <p:nvPr/>
        </p:nvGrpSpPr>
        <p:grpSpPr>
          <a:xfrm>
            <a:off x="7721600" y="1555750"/>
            <a:ext cx="1306513" cy="3817938"/>
            <a:chOff x="3840" y="864"/>
            <a:chExt cx="864" cy="3264"/>
          </a:xfrm>
        </p:grpSpPr>
        <p:sp>
          <p:nvSpPr>
            <p:cNvPr id="75850" name="Line 84"/>
            <p:cNvSpPr/>
            <p:nvPr/>
          </p:nvSpPr>
          <p:spPr>
            <a:xfrm>
              <a:off x="3840" y="864"/>
              <a:ext cx="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51" name="Line 85"/>
            <p:cNvSpPr/>
            <p:nvPr/>
          </p:nvSpPr>
          <p:spPr>
            <a:xfrm>
              <a:off x="3840" y="864"/>
              <a:ext cx="8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2" name="Line 86"/>
            <p:cNvSpPr/>
            <p:nvPr/>
          </p:nvSpPr>
          <p:spPr>
            <a:xfrm>
              <a:off x="4704" y="864"/>
              <a:ext cx="0" cy="326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3" name="Line 87"/>
            <p:cNvSpPr/>
            <p:nvPr/>
          </p:nvSpPr>
          <p:spPr>
            <a:xfrm>
              <a:off x="3840" y="3984"/>
              <a:ext cx="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54" name="Line 88"/>
            <p:cNvSpPr/>
            <p:nvPr/>
          </p:nvSpPr>
          <p:spPr>
            <a:xfrm>
              <a:off x="3840" y="4128"/>
              <a:ext cx="8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97" name="Line 89"/>
          <p:cNvSpPr/>
          <p:nvPr/>
        </p:nvSpPr>
        <p:spPr>
          <a:xfrm>
            <a:off x="7721600" y="2528888"/>
            <a:ext cx="0" cy="16557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50" name="Line 90"/>
          <p:cNvSpPr/>
          <p:nvPr/>
        </p:nvSpPr>
        <p:spPr>
          <a:xfrm>
            <a:off x="1350445" y="3698875"/>
            <a:ext cx="411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51" name="Freeform 91"/>
          <p:cNvSpPr/>
          <p:nvPr/>
        </p:nvSpPr>
        <p:spPr>
          <a:xfrm>
            <a:off x="179388" y="2860675"/>
            <a:ext cx="6840537" cy="914400"/>
          </a:xfrm>
          <a:custGeom>
            <a:avLst/>
            <a:gdLst>
              <a:gd name="txL" fmla="*/ 0 w 4320"/>
              <a:gd name="txT" fmla="*/ 0 h 576"/>
              <a:gd name="txR" fmla="*/ 4320 w 4320"/>
              <a:gd name="txB" fmla="*/ 576 h 5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4320" h="576">
                <a:moveTo>
                  <a:pt x="3984" y="576"/>
                </a:moveTo>
                <a:lnTo>
                  <a:pt x="4320" y="576"/>
                </a:lnTo>
                <a:lnTo>
                  <a:pt x="4320" y="0"/>
                </a:lnTo>
                <a:lnTo>
                  <a:pt x="0" y="0"/>
                </a:lnTo>
                <a:lnTo>
                  <a:pt x="0" y="336"/>
                </a:lnTo>
                <a:lnTo>
                  <a:pt x="96" y="336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2" name="Freeform 92"/>
          <p:cNvSpPr/>
          <p:nvPr/>
        </p:nvSpPr>
        <p:spPr>
          <a:xfrm>
            <a:off x="179388" y="5375275"/>
            <a:ext cx="6858000" cy="914400"/>
          </a:xfrm>
          <a:custGeom>
            <a:avLst/>
            <a:gdLst>
              <a:gd name="txL" fmla="*/ 0 w 4320"/>
              <a:gd name="txT" fmla="*/ 0 h 576"/>
              <a:gd name="txR" fmla="*/ 4320 w 4320"/>
              <a:gd name="txB" fmla="*/ 576 h 5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4320" h="576">
                <a:moveTo>
                  <a:pt x="3984" y="576"/>
                </a:moveTo>
                <a:lnTo>
                  <a:pt x="4320" y="576"/>
                </a:lnTo>
                <a:lnTo>
                  <a:pt x="4320" y="0"/>
                </a:lnTo>
                <a:lnTo>
                  <a:pt x="0" y="0"/>
                </a:lnTo>
                <a:lnTo>
                  <a:pt x="0" y="336"/>
                </a:lnTo>
                <a:lnTo>
                  <a:pt x="96" y="336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3" name="Line 93"/>
          <p:cNvSpPr/>
          <p:nvPr/>
        </p:nvSpPr>
        <p:spPr>
          <a:xfrm>
            <a:off x="1398588" y="6289675"/>
            <a:ext cx="411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54" name="Line 94"/>
          <p:cNvSpPr/>
          <p:nvPr/>
        </p:nvSpPr>
        <p:spPr>
          <a:xfrm>
            <a:off x="1322388" y="4994275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803" name="Line 95"/>
          <p:cNvSpPr/>
          <p:nvPr/>
        </p:nvSpPr>
        <p:spPr>
          <a:xfrm>
            <a:off x="3059113" y="5013325"/>
            <a:ext cx="439261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56" name="Freeform 96"/>
          <p:cNvSpPr/>
          <p:nvPr/>
        </p:nvSpPr>
        <p:spPr>
          <a:xfrm>
            <a:off x="34925" y="4076700"/>
            <a:ext cx="8858250" cy="1008063"/>
          </a:xfrm>
          <a:custGeom>
            <a:avLst/>
            <a:gdLst>
              <a:gd name="txL" fmla="*/ 0 w 5580"/>
              <a:gd name="txT" fmla="*/ 0 h 635"/>
              <a:gd name="txR" fmla="*/ 5580 w 5580"/>
              <a:gd name="txB" fmla="*/ 635 h 63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5580" h="635">
                <a:moveTo>
                  <a:pt x="5262" y="635"/>
                </a:moveTo>
                <a:lnTo>
                  <a:pt x="5580" y="635"/>
                </a:lnTo>
                <a:lnTo>
                  <a:pt x="5580" y="0"/>
                </a:lnTo>
                <a:lnTo>
                  <a:pt x="0" y="0"/>
                </a:lnTo>
                <a:lnTo>
                  <a:pt x="0" y="362"/>
                </a:lnTo>
                <a:lnTo>
                  <a:pt x="182" y="362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97"/>
          <p:cNvGrpSpPr/>
          <p:nvPr/>
        </p:nvGrpSpPr>
        <p:grpSpPr>
          <a:xfrm>
            <a:off x="2019300" y="1674813"/>
            <a:ext cx="1295400" cy="1033462"/>
            <a:chOff x="1296" y="1584"/>
            <a:chExt cx="816" cy="651"/>
          </a:xfrm>
        </p:grpSpPr>
        <p:sp>
          <p:nvSpPr>
            <p:cNvPr id="75845" name="Text Box 98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46" name="Line 99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7" name="Line 100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8" name="Line 101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9" name="Line 102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" name="Group 103"/>
          <p:cNvGrpSpPr/>
          <p:nvPr/>
        </p:nvGrpSpPr>
        <p:grpSpPr>
          <a:xfrm>
            <a:off x="3851275" y="1673225"/>
            <a:ext cx="1295400" cy="1033463"/>
            <a:chOff x="1296" y="1584"/>
            <a:chExt cx="816" cy="651"/>
          </a:xfrm>
        </p:grpSpPr>
        <p:sp>
          <p:nvSpPr>
            <p:cNvPr id="75840" name="Text Box 104"/>
            <p:cNvSpPr txBox="1"/>
            <p:nvPr/>
          </p:nvSpPr>
          <p:spPr>
            <a:xfrm>
              <a:off x="1296" y="1584"/>
              <a:ext cx="816" cy="651"/>
            </a:xfrm>
            <a:prstGeom prst="rect">
              <a:avLst/>
            </a:prstGeom>
            <a:noFill/>
            <a:ln w="2857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41" name="Line 105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2" name="Line 106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3" name="Line 107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44" name="Line 108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" name="Group 109"/>
          <p:cNvGrpSpPr/>
          <p:nvPr/>
        </p:nvGrpSpPr>
        <p:grpSpPr>
          <a:xfrm>
            <a:off x="5472113" y="1693863"/>
            <a:ext cx="1295400" cy="1042987"/>
            <a:chOff x="1296" y="1584"/>
            <a:chExt cx="816" cy="657"/>
          </a:xfrm>
        </p:grpSpPr>
        <p:sp>
          <p:nvSpPr>
            <p:cNvPr id="75835" name="Text Box 110"/>
            <p:cNvSpPr txBox="1"/>
            <p:nvPr/>
          </p:nvSpPr>
          <p:spPr>
            <a:xfrm>
              <a:off x="1296" y="1584"/>
              <a:ext cx="816" cy="657"/>
            </a:xfrm>
            <a:prstGeom prst="rect">
              <a:avLst/>
            </a:prstGeom>
            <a:noFill/>
            <a:ln w="38100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    </a:t>
              </a:r>
            </a:p>
          </p:txBody>
        </p:sp>
        <p:sp>
          <p:nvSpPr>
            <p:cNvPr id="75836" name="Line 111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37" name="Line 112"/>
            <p:cNvSpPr/>
            <p:nvPr/>
          </p:nvSpPr>
          <p:spPr>
            <a:xfrm>
              <a:off x="1536" y="1584"/>
              <a:ext cx="0" cy="336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38" name="Line 113"/>
            <p:cNvSpPr/>
            <p:nvPr/>
          </p:nvSpPr>
          <p:spPr>
            <a:xfrm>
              <a:off x="1824" y="1584"/>
              <a:ext cx="0" cy="336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39" name="Line 114"/>
            <p:cNvSpPr/>
            <p:nvPr/>
          </p:nvSpPr>
          <p:spPr>
            <a:xfrm>
              <a:off x="1728" y="1920"/>
              <a:ext cx="0" cy="288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50675" name="Freeform 115"/>
          <p:cNvSpPr/>
          <p:nvPr/>
        </p:nvSpPr>
        <p:spPr>
          <a:xfrm>
            <a:off x="1871663" y="1358900"/>
            <a:ext cx="5175250" cy="2430463"/>
          </a:xfrm>
          <a:custGeom>
            <a:avLst/>
            <a:gdLst>
              <a:gd name="txL" fmla="*/ 0 w 3175"/>
              <a:gd name="txT" fmla="*/ 0 h 1616"/>
              <a:gd name="txR" fmla="*/ 3175 w 3175"/>
              <a:gd name="txB" fmla="*/ 1616 h 161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175" h="1616">
                <a:moveTo>
                  <a:pt x="2863" y="1616"/>
                </a:moveTo>
                <a:lnTo>
                  <a:pt x="3175" y="1616"/>
                </a:lnTo>
                <a:lnTo>
                  <a:pt x="3175" y="1020"/>
                </a:lnTo>
                <a:lnTo>
                  <a:pt x="1106" y="1020"/>
                </a:lnTo>
                <a:lnTo>
                  <a:pt x="1106" y="0"/>
                </a:lnTo>
                <a:lnTo>
                  <a:pt x="0" y="0"/>
                </a:lnTo>
                <a:lnTo>
                  <a:pt x="0" y="453"/>
                </a:lnTo>
                <a:lnTo>
                  <a:pt x="85" y="453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6" name="Freeform 116"/>
          <p:cNvSpPr/>
          <p:nvPr/>
        </p:nvSpPr>
        <p:spPr>
          <a:xfrm>
            <a:off x="3132138" y="2484438"/>
            <a:ext cx="2384425" cy="719137"/>
          </a:xfrm>
          <a:custGeom>
            <a:avLst/>
            <a:gdLst>
              <a:gd name="txL" fmla="*/ 0 w 1531"/>
              <a:gd name="txT" fmla="*/ 0 h 453"/>
              <a:gd name="txR" fmla="*/ 1531 w 1531"/>
              <a:gd name="txB" fmla="*/ 453 h 453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31" h="453">
                <a:moveTo>
                  <a:pt x="0" y="0"/>
                </a:moveTo>
                <a:lnTo>
                  <a:pt x="283" y="0"/>
                </a:lnTo>
                <a:lnTo>
                  <a:pt x="283" y="453"/>
                </a:lnTo>
                <a:lnTo>
                  <a:pt x="1531" y="453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7" name="Freeform 117"/>
          <p:cNvSpPr/>
          <p:nvPr/>
        </p:nvSpPr>
        <p:spPr>
          <a:xfrm>
            <a:off x="1692275" y="2438400"/>
            <a:ext cx="3509963" cy="2520950"/>
          </a:xfrm>
          <a:custGeom>
            <a:avLst/>
            <a:gdLst>
              <a:gd name="txL" fmla="*/ 0 w 2239"/>
              <a:gd name="txT" fmla="*/ 0 h 1588"/>
              <a:gd name="txR" fmla="*/ 2239 w 2239"/>
              <a:gd name="txB" fmla="*/ 1588 h 158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239" h="1588">
                <a:moveTo>
                  <a:pt x="2012" y="0"/>
                </a:moveTo>
                <a:lnTo>
                  <a:pt x="2239" y="0"/>
                </a:lnTo>
                <a:lnTo>
                  <a:pt x="2239" y="964"/>
                </a:lnTo>
                <a:lnTo>
                  <a:pt x="0" y="964"/>
                </a:lnTo>
                <a:lnTo>
                  <a:pt x="0" y="1588"/>
                </a:lnTo>
                <a:lnTo>
                  <a:pt x="170" y="1588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8" name="Freeform 118"/>
          <p:cNvSpPr/>
          <p:nvPr/>
        </p:nvSpPr>
        <p:spPr>
          <a:xfrm>
            <a:off x="3762375" y="1179513"/>
            <a:ext cx="5130800" cy="3824287"/>
          </a:xfrm>
          <a:custGeom>
            <a:avLst/>
            <a:gdLst>
              <a:gd name="txL" fmla="*/ 0 w 3232"/>
              <a:gd name="txT" fmla="*/ 0 h 2409"/>
              <a:gd name="txR" fmla="*/ 3232 w 3232"/>
              <a:gd name="txB" fmla="*/ 2409 h 240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232" h="2409">
                <a:moveTo>
                  <a:pt x="2920" y="2409"/>
                </a:moveTo>
                <a:lnTo>
                  <a:pt x="3232" y="2409"/>
                </a:lnTo>
                <a:lnTo>
                  <a:pt x="3232" y="1814"/>
                </a:lnTo>
                <a:lnTo>
                  <a:pt x="1020" y="1814"/>
                </a:lnTo>
                <a:lnTo>
                  <a:pt x="1020" y="0"/>
                </a:lnTo>
                <a:lnTo>
                  <a:pt x="0" y="0"/>
                </a:lnTo>
                <a:lnTo>
                  <a:pt x="0" y="822"/>
                </a:lnTo>
                <a:lnTo>
                  <a:pt x="56" y="822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9" name="Freeform 119"/>
          <p:cNvSpPr/>
          <p:nvPr/>
        </p:nvSpPr>
        <p:spPr>
          <a:xfrm>
            <a:off x="5067300" y="2484438"/>
            <a:ext cx="2070100" cy="3644900"/>
          </a:xfrm>
          <a:custGeom>
            <a:avLst/>
            <a:gdLst>
              <a:gd name="txL" fmla="*/ 0 w 1304"/>
              <a:gd name="txT" fmla="*/ 0 h 2296"/>
              <a:gd name="txR" fmla="*/ 1304 w 1304"/>
              <a:gd name="txB" fmla="*/ 2296 h 2296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304" h="2296">
                <a:moveTo>
                  <a:pt x="879" y="0"/>
                </a:moveTo>
                <a:lnTo>
                  <a:pt x="1304" y="0"/>
                </a:lnTo>
                <a:lnTo>
                  <a:pt x="1304" y="1729"/>
                </a:lnTo>
                <a:lnTo>
                  <a:pt x="0" y="1729"/>
                </a:lnTo>
                <a:lnTo>
                  <a:pt x="0" y="2296"/>
                </a:lnTo>
                <a:lnTo>
                  <a:pt x="283" y="2268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0" name="Freeform 120"/>
          <p:cNvSpPr/>
          <p:nvPr/>
        </p:nvSpPr>
        <p:spPr>
          <a:xfrm>
            <a:off x="5562600" y="1268413"/>
            <a:ext cx="1754188" cy="4995862"/>
          </a:xfrm>
          <a:custGeom>
            <a:avLst/>
            <a:gdLst>
              <a:gd name="txL" fmla="*/ 0 w 1105"/>
              <a:gd name="txT" fmla="*/ 0 h 3147"/>
              <a:gd name="txR" fmla="*/ 1105 w 1105"/>
              <a:gd name="txB" fmla="*/ 3147 h 314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105" h="3147">
                <a:moveTo>
                  <a:pt x="595" y="3147"/>
                </a:moveTo>
                <a:lnTo>
                  <a:pt x="1105" y="3147"/>
                </a:lnTo>
                <a:lnTo>
                  <a:pt x="1105" y="0"/>
                </a:lnTo>
                <a:lnTo>
                  <a:pt x="0" y="0"/>
                </a:lnTo>
                <a:lnTo>
                  <a:pt x="0" y="255"/>
                </a:lnTo>
              </a:path>
            </a:pathLst>
          </a:custGeom>
          <a:noFill/>
          <a:ln w="381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21"/>
          <p:cNvGrpSpPr/>
          <p:nvPr/>
        </p:nvGrpSpPr>
        <p:grpSpPr>
          <a:xfrm>
            <a:off x="476250" y="1719263"/>
            <a:ext cx="630238" cy="495300"/>
            <a:chOff x="243" y="969"/>
            <a:chExt cx="397" cy="312"/>
          </a:xfrm>
        </p:grpSpPr>
        <p:sp>
          <p:nvSpPr>
            <p:cNvPr id="75832" name="Text Box 122"/>
            <p:cNvSpPr txBox="1"/>
            <p:nvPr/>
          </p:nvSpPr>
          <p:spPr>
            <a:xfrm>
              <a:off x="243" y="969"/>
              <a:ext cx="397" cy="306"/>
            </a:xfrm>
            <a:prstGeom prst="rect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75833" name="Line 123"/>
            <p:cNvSpPr/>
            <p:nvPr/>
          </p:nvSpPr>
          <p:spPr>
            <a:xfrm>
              <a:off x="442" y="1111"/>
              <a:ext cx="0" cy="17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34" name="Line 124"/>
            <p:cNvSpPr/>
            <p:nvPr/>
          </p:nvSpPr>
          <p:spPr>
            <a:xfrm>
              <a:off x="243" y="1111"/>
              <a:ext cx="397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Group 125"/>
          <p:cNvGrpSpPr/>
          <p:nvPr/>
        </p:nvGrpSpPr>
        <p:grpSpPr>
          <a:xfrm>
            <a:off x="2051050" y="1719263"/>
            <a:ext cx="6705600" cy="495300"/>
            <a:chOff x="1292" y="1083"/>
            <a:chExt cx="4224" cy="312"/>
          </a:xfrm>
        </p:grpSpPr>
        <p:sp>
          <p:nvSpPr>
            <p:cNvPr id="75828" name="Rectangle 126"/>
            <p:cNvSpPr/>
            <p:nvPr/>
          </p:nvSpPr>
          <p:spPr>
            <a:xfrm>
              <a:off x="1292" y="1083"/>
              <a:ext cx="793" cy="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75829" name="Rectangle 127"/>
            <p:cNvSpPr/>
            <p:nvPr/>
          </p:nvSpPr>
          <p:spPr>
            <a:xfrm>
              <a:off x="2455" y="1083"/>
              <a:ext cx="793" cy="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75830" name="Rectangle 128"/>
            <p:cNvSpPr/>
            <p:nvPr/>
          </p:nvSpPr>
          <p:spPr>
            <a:xfrm>
              <a:off x="3475" y="1083"/>
              <a:ext cx="793" cy="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75831" name="Rectangle 129"/>
            <p:cNvSpPr/>
            <p:nvPr/>
          </p:nvSpPr>
          <p:spPr>
            <a:xfrm>
              <a:off x="4723" y="1111"/>
              <a:ext cx="793" cy="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50690" name="Text Box 130"/>
          <p:cNvSpPr txBox="1"/>
          <p:nvPr/>
        </p:nvSpPr>
        <p:spPr>
          <a:xfrm>
            <a:off x="431800" y="1592263"/>
            <a:ext cx="7191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next</a:t>
            </a:r>
          </a:p>
        </p:txBody>
      </p:sp>
      <p:grpSp>
        <p:nvGrpSpPr>
          <p:cNvPr id="21" name="Group 131"/>
          <p:cNvGrpSpPr/>
          <p:nvPr/>
        </p:nvGrpSpPr>
        <p:grpSpPr>
          <a:xfrm>
            <a:off x="3086100" y="1943100"/>
            <a:ext cx="4365625" cy="0"/>
            <a:chOff x="1944" y="1224"/>
            <a:chExt cx="2750" cy="0"/>
          </a:xfrm>
        </p:grpSpPr>
        <p:sp>
          <p:nvSpPr>
            <p:cNvPr id="75825" name="Line 132"/>
            <p:cNvSpPr/>
            <p:nvPr/>
          </p:nvSpPr>
          <p:spPr>
            <a:xfrm>
              <a:off x="1944" y="1224"/>
              <a:ext cx="482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26" name="Line 133"/>
            <p:cNvSpPr/>
            <p:nvPr/>
          </p:nvSpPr>
          <p:spPr>
            <a:xfrm>
              <a:off x="4212" y="1224"/>
              <a:ext cx="482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27" name="Line 134"/>
            <p:cNvSpPr/>
            <p:nvPr/>
          </p:nvSpPr>
          <p:spPr>
            <a:xfrm>
              <a:off x="2993" y="1224"/>
              <a:ext cx="482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" name="Group 135"/>
          <p:cNvGrpSpPr/>
          <p:nvPr/>
        </p:nvGrpSpPr>
        <p:grpSpPr>
          <a:xfrm>
            <a:off x="927100" y="773113"/>
            <a:ext cx="1262063" cy="889000"/>
            <a:chOff x="584" y="487"/>
            <a:chExt cx="795" cy="560"/>
          </a:xfrm>
        </p:grpSpPr>
        <p:sp>
          <p:nvSpPr>
            <p:cNvPr id="75823" name="Text Box 136"/>
            <p:cNvSpPr txBox="1"/>
            <p:nvPr/>
          </p:nvSpPr>
          <p:spPr>
            <a:xfrm>
              <a:off x="584" y="487"/>
              <a:ext cx="7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TriHead</a:t>
              </a:r>
            </a:p>
          </p:txBody>
        </p:sp>
        <p:sp>
          <p:nvSpPr>
            <p:cNvPr id="75824" name="Freeform 137"/>
            <p:cNvSpPr/>
            <p:nvPr/>
          </p:nvSpPr>
          <p:spPr>
            <a:xfrm>
              <a:off x="1249" y="633"/>
              <a:ext cx="130" cy="414"/>
            </a:xfrm>
            <a:custGeom>
              <a:avLst/>
              <a:gdLst>
                <a:gd name="txL" fmla="*/ 0 w 130"/>
                <a:gd name="txT" fmla="*/ 0 h 414"/>
                <a:gd name="txR" fmla="*/ 130 w 130"/>
                <a:gd name="txB" fmla="*/ 414 h 414"/>
              </a:gdLst>
              <a:ahLst/>
              <a:cxnLst>
                <a:cxn ang="0">
                  <a:pos x="0" y="0"/>
                </a:cxn>
                <a:cxn ang="0">
                  <a:pos x="33" y="105"/>
                </a:cxn>
                <a:cxn ang="0">
                  <a:pos x="98" y="130"/>
                </a:cxn>
                <a:cxn ang="0">
                  <a:pos x="114" y="332"/>
                </a:cxn>
                <a:cxn ang="0">
                  <a:pos x="130" y="414"/>
                </a:cxn>
              </a:cxnLst>
              <a:rect l="txL" t="txT" r="txR" b="txB"/>
              <a:pathLst>
                <a:path w="130" h="414">
                  <a:moveTo>
                    <a:pt x="0" y="0"/>
                  </a:moveTo>
                  <a:cubicBezTo>
                    <a:pt x="5" y="14"/>
                    <a:pt x="29" y="103"/>
                    <a:pt x="33" y="105"/>
                  </a:cubicBezTo>
                  <a:cubicBezTo>
                    <a:pt x="75" y="126"/>
                    <a:pt x="53" y="118"/>
                    <a:pt x="98" y="130"/>
                  </a:cubicBezTo>
                  <a:cubicBezTo>
                    <a:pt x="101" y="177"/>
                    <a:pt x="107" y="279"/>
                    <a:pt x="114" y="332"/>
                  </a:cubicBezTo>
                  <a:cubicBezTo>
                    <a:pt x="118" y="362"/>
                    <a:pt x="130" y="384"/>
                    <a:pt x="130" y="41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19" name="Group 88"/>
          <p:cNvGrpSpPr/>
          <p:nvPr/>
        </p:nvGrpSpPr>
        <p:grpSpPr>
          <a:xfrm>
            <a:off x="5367338" y="-17462"/>
            <a:ext cx="2660650" cy="1143000"/>
            <a:chOff x="3456" y="0"/>
            <a:chExt cx="1152" cy="720"/>
          </a:xfrm>
        </p:grpSpPr>
        <p:sp>
          <p:nvSpPr>
            <p:cNvPr id="75821" name="Rectangle 89"/>
            <p:cNvSpPr/>
            <p:nvPr/>
          </p:nvSpPr>
          <p:spPr>
            <a:xfrm>
              <a:off x="3552" y="0"/>
              <a:ext cx="1056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spcAft>
                  <a:spcPct val="500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0   0   5</a:t>
              </a:r>
              <a:r>
                <a:rPr lang="zh-CN" altLang="en-US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500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7   0   0</a:t>
              </a:r>
              <a:r>
                <a:rPr lang="zh-CN" altLang="en-US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  <a:p>
              <a:pPr marL="457200" lvl="0" indent="-457200" algn="just" eaLnBrk="1" hangingPunct="1">
                <a:spcBef>
                  <a:spcPct val="0"/>
                </a:spcBef>
                <a:spcAft>
                  <a:spcPct val="500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0   0   4</a:t>
              </a:r>
              <a:r>
                <a:rPr lang="zh-CN" altLang="en-US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5822" name="AutoShape 90"/>
            <p:cNvSpPr/>
            <p:nvPr/>
          </p:nvSpPr>
          <p:spPr>
            <a:xfrm>
              <a:off x="3456" y="96"/>
              <a:ext cx="1152" cy="624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Rectangle 9" descr="empty-background"/>
          <p:cNvSpPr>
            <a:spLocks noChangeArrowheads="1"/>
          </p:cNvSpPr>
          <p:nvPr/>
        </p:nvSpPr>
        <p:spPr bwMode="auto">
          <a:xfrm>
            <a:off x="0" y="4086225"/>
            <a:ext cx="8915400" cy="2771775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/>
          <a:lstStyle/>
          <a:p>
            <a:pPr marL="457200" marR="0" lvl="0" indent="-457200" algn="just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思考题：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十字链表中头结点的定义？元素结点的定义？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十字链表表示的矩阵的定义？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十字链表矩阵的构造、加法、乘法的实现？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十字链表矩阵的转置算法？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45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5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45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2000"/>
                                        <p:tgtEl>
                                          <p:spTgt spid="450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500"/>
                                        <p:tgtEl>
                                          <p:spTgt spid="45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9" dur="2000"/>
                                        <p:tgtEl>
                                          <p:spTgt spid="450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45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45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5" dur="500"/>
                                        <p:tgtEl>
                                          <p:spTgt spid="45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450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45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0" grpId="0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4400" dirty="0">
                <a:latin typeface="华文新魏" panose="02010800040101010101" pitchFamily="2" charset="-122"/>
              </a:rPr>
              <a:t>5.4  </a:t>
            </a:r>
            <a:r>
              <a:rPr lang="zh-CN" altLang="en-US" sz="4400" dirty="0">
                <a:latin typeface="华文新魏" panose="02010800040101010101" pitchFamily="2" charset="-122"/>
              </a:rPr>
              <a:t>广义表（</a:t>
            </a:r>
            <a:r>
              <a:rPr lang="en-US" altLang="zh-CN" sz="4400" dirty="0">
                <a:latin typeface="华文新魏" panose="02010800040101010101" pitchFamily="2" charset="-122"/>
              </a:rPr>
              <a:t>Lists</a:t>
            </a:r>
            <a:r>
              <a:rPr lang="zh-CN" altLang="en-US" sz="4400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401411" name="Rectangle 3"/>
          <p:cNvSpPr/>
          <p:nvPr/>
        </p:nvSpPr>
        <p:spPr>
          <a:xfrm>
            <a:off x="0" y="838200"/>
            <a:ext cx="8839200" cy="601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5.4.1 </a:t>
            </a:r>
            <a:r>
              <a:rPr lang="zh-CN" altLang="en-US" sz="2800" dirty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		由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n≥0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个表元素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α</a:t>
            </a:r>
            <a:r>
              <a:rPr lang="en-US" altLang="zh-CN" sz="1800" b="0" baseline="-30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,α</a:t>
            </a:r>
            <a:r>
              <a:rPr lang="en-US" altLang="zh-CN" sz="1800" b="0" baseline="-30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, … , α</a:t>
            </a:r>
            <a:r>
              <a:rPr lang="en-US" altLang="zh-CN" sz="1800" b="0" baseline="-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组成的有限序列，其中表元素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α</a:t>
            </a:r>
            <a:r>
              <a:rPr lang="en-US" altLang="zh-CN" sz="1800" b="0" baseline="-30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(1≤i≤n) 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或者是一个数据元素 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可称为单元素或原子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，或者是一个表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称为子表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。记作</a:t>
            </a:r>
          </a:p>
          <a:p>
            <a:pPr marL="457200" lvl="0" indent="-457200" algn="ctr" eaLnBrk="1" hangingPunct="1"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LS = (α</a:t>
            </a:r>
            <a:r>
              <a:rPr lang="en-US" altLang="zh-CN" sz="1800" baseline="-30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 ,α</a:t>
            </a:r>
            <a:r>
              <a:rPr lang="en-US" altLang="zh-CN" sz="1800" baseline="-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 , … , α</a:t>
            </a:r>
            <a:r>
              <a:rPr lang="en-US" altLang="zh-CN" sz="1800" baseline="-30000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 )</a:t>
            </a:r>
          </a:p>
        </p:txBody>
      </p:sp>
      <p:sp>
        <p:nvSpPr>
          <p:cNvPr id="401412" name="Rectangle 4"/>
          <p:cNvSpPr/>
          <p:nvPr/>
        </p:nvSpPr>
        <p:spPr>
          <a:xfrm>
            <a:off x="0" y="2895600"/>
            <a:ext cx="88392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广义表的例子：</a:t>
            </a:r>
          </a:p>
          <a:p>
            <a:pPr marL="457200" lvl="0" indent="-457200" algn="just" eaLnBrk="1" hangingPunct="1">
              <a:buClrTx/>
              <a:buSzPct val="100000"/>
              <a:buAutoNum type="arabicParenBoth"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A = ( )      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空表，长度为零；深度为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  <a:p>
            <a:pPr marL="457200" lvl="0" indent="-457200" algn="just" eaLnBrk="1" hangingPunct="1">
              <a:buClrTx/>
              <a:buSzPct val="100000"/>
              <a:buAutoNum type="arabicParenBoth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B = (e)    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单元素表，长度为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head (B) = 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tail (B) = ( 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。深度为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457200" lvl="0" indent="-457200" algn="just" eaLnBrk="1" hangingPunct="1">
              <a:buClrTx/>
              <a:buSzPct val="100000"/>
              <a:buAutoNum type="arabicParenBoth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C = (a , (b , c , d))     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长度为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，两个表元素分别为单元素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和子表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(b , c , d )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head(C) = a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tail(C) = ((b ,  c , d))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。深度为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  <a:p>
            <a:pPr marL="457200" lvl="0" indent="-457200" algn="just" eaLnBrk="1" hangingPunct="1">
              <a:buClrTx/>
              <a:buSzPct val="100000"/>
              <a:buAutoNum type="arabicParenBoth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D = (A , B , C)         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长度为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，三个表元素都是子表。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head (D) = A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tail (D) = (B , C)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。深度为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457200" lvl="0" indent="-457200" algn="just" eaLnBrk="1" hangingPunct="1">
              <a:buClrTx/>
              <a:buSzPct val="100000"/>
              <a:buAutoNum type="arabicParenBoth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E = (a , E)   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长度为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是一个递归表，它对应于无限表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E = (a , (a , (a ,… )))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head (E) = a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tail (E) = (E)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。深度为无穷大。</a:t>
            </a:r>
          </a:p>
        </p:txBody>
      </p:sp>
      <p:sp>
        <p:nvSpPr>
          <p:cNvPr id="401413" name="AutoShape 5"/>
          <p:cNvSpPr/>
          <p:nvPr/>
        </p:nvSpPr>
        <p:spPr>
          <a:xfrm>
            <a:off x="2366963" y="2528888"/>
            <a:ext cx="1371600" cy="609600"/>
          </a:xfrm>
          <a:prstGeom prst="cloudCallout">
            <a:avLst>
              <a:gd name="adj1" fmla="val 18287"/>
              <a:gd name="adj2" fmla="val -93231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表名</a:t>
            </a:r>
          </a:p>
        </p:txBody>
      </p:sp>
      <p:sp>
        <p:nvSpPr>
          <p:cNvPr id="401414" name="AutoShape 6"/>
          <p:cNvSpPr/>
          <p:nvPr/>
        </p:nvSpPr>
        <p:spPr>
          <a:xfrm>
            <a:off x="4346575" y="2663825"/>
            <a:ext cx="1371600" cy="609600"/>
          </a:xfrm>
          <a:prstGeom prst="cloudCallout">
            <a:avLst>
              <a:gd name="adj1" fmla="val 18287"/>
              <a:gd name="adj2" fmla="val -93231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长度</a:t>
            </a:r>
          </a:p>
        </p:txBody>
      </p:sp>
      <p:sp>
        <p:nvSpPr>
          <p:cNvPr id="401415" name="AutoShape 7"/>
          <p:cNvSpPr/>
          <p:nvPr/>
        </p:nvSpPr>
        <p:spPr>
          <a:xfrm>
            <a:off x="3581400" y="1898650"/>
            <a:ext cx="2209800" cy="685800"/>
          </a:xfrm>
          <a:prstGeom prst="cloudCallout">
            <a:avLst>
              <a:gd name="adj1" fmla="val -7616"/>
              <a:gd name="adj2" fmla="val -88426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空表</a:t>
            </a:r>
          </a:p>
        </p:txBody>
      </p:sp>
      <p:sp>
        <p:nvSpPr>
          <p:cNvPr id="401416" name="AutoShape 8"/>
          <p:cNvSpPr/>
          <p:nvPr/>
        </p:nvSpPr>
        <p:spPr>
          <a:xfrm>
            <a:off x="2997200" y="2528888"/>
            <a:ext cx="1524000" cy="838200"/>
          </a:xfrm>
          <a:prstGeom prst="cloudCallout">
            <a:avLst>
              <a:gd name="adj1" fmla="val 11458"/>
              <a:gd name="adj2" fmla="val -8144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表头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(head)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3492500" y="1943100"/>
            <a:ext cx="2089150" cy="1711325"/>
            <a:chOff x="2208" y="1584"/>
            <a:chExt cx="1152" cy="1104"/>
          </a:xfrm>
        </p:grpSpPr>
        <p:sp>
          <p:nvSpPr>
            <p:cNvPr id="76811" name="AutoShape 10"/>
            <p:cNvSpPr/>
            <p:nvPr/>
          </p:nvSpPr>
          <p:spPr>
            <a:xfrm>
              <a:off x="2400" y="2160"/>
              <a:ext cx="960" cy="528"/>
            </a:xfrm>
            <a:prstGeom prst="cloudCallout">
              <a:avLst>
                <a:gd name="adj1" fmla="val 11458"/>
                <a:gd name="adj2" fmla="val -81440"/>
              </a:avLst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ea typeface="楷体_GB2312" pitchFamily="49" charset="-122"/>
                </a:rPr>
                <a:t>表尾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(tail)</a:t>
              </a:r>
            </a:p>
          </p:txBody>
        </p:sp>
        <p:grpSp>
          <p:nvGrpSpPr>
            <p:cNvPr id="76812" name="Group 11"/>
            <p:cNvGrpSpPr/>
            <p:nvPr/>
          </p:nvGrpSpPr>
          <p:grpSpPr>
            <a:xfrm>
              <a:off x="2208" y="1584"/>
              <a:ext cx="993" cy="384"/>
              <a:chOff x="2208" y="1584"/>
              <a:chExt cx="993" cy="384"/>
            </a:xfrm>
          </p:grpSpPr>
          <p:sp>
            <p:nvSpPr>
              <p:cNvPr id="76813" name="Line 12"/>
              <p:cNvSpPr/>
              <p:nvPr/>
            </p:nvSpPr>
            <p:spPr>
              <a:xfrm flipV="1">
                <a:off x="2506" y="1904"/>
                <a:ext cx="695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14" name="Rectangle 13" descr="empty-background"/>
              <p:cNvSpPr/>
              <p:nvPr/>
            </p:nvSpPr>
            <p:spPr>
              <a:xfrm>
                <a:off x="2208" y="1584"/>
                <a:ext cx="432" cy="3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457200" lvl="0" indent="-457200" algn="just" eaLnBrk="1" hangingPunct="1">
                  <a:lnSpc>
                    <a:spcPct val="95000"/>
                  </a:lnSpc>
                  <a:buClrTx/>
                  <a:buSzPct val="100000"/>
                  <a:buNone/>
                </a:pPr>
                <a:r>
                  <a:rPr lang="en-US" altLang="zh-CN" sz="1800" dirty="0">
                    <a:solidFill>
                      <a:srgbClr val="0000FF"/>
                    </a:solidFill>
                    <a:ea typeface="楷体_GB2312" pitchFamily="49" charset="-122"/>
                  </a:rPr>
                  <a:t>     (</a:t>
                </a:r>
              </a:p>
            </p:txBody>
          </p:sp>
        </p:grpSp>
      </p:grpSp>
      <p:sp>
        <p:nvSpPr>
          <p:cNvPr id="401422" name="Rectangle 14"/>
          <p:cNvSpPr/>
          <p:nvPr/>
        </p:nvSpPr>
        <p:spPr>
          <a:xfrm>
            <a:off x="5638800" y="2209800"/>
            <a:ext cx="3276600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20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广义表中括号的重数即为广义表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深度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，空表的深度为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  <p:bldP spid="401412" grpId="0" build="p"/>
      <p:bldP spid="401413" grpId="0" animBg="1"/>
      <p:bldP spid="401414" grpId="0" animBg="1"/>
      <p:bldP spid="401415" grpId="0" animBg="1"/>
      <p:bldP spid="401416" grpId="0" animBg="1"/>
      <p:bldP spid="4014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rgbClr val="008080"/>
                </a:solidFill>
                <a:latin typeface="华文新魏" panose="02010800040101010101" pitchFamily="2" charset="-122"/>
              </a:rPr>
              <a:t>Note</a:t>
            </a:r>
          </a:p>
        </p:txBody>
      </p:sp>
      <p:sp>
        <p:nvSpPr>
          <p:cNvPr id="403459" name="Rectangle 3"/>
          <p:cNvSpPr/>
          <p:nvPr/>
        </p:nvSpPr>
        <p:spPr>
          <a:xfrm>
            <a:off x="0" y="914400"/>
            <a:ext cx="88392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lnSpc>
                <a:spcPct val="105000"/>
              </a:lnSpc>
              <a:buClrTx/>
              <a:buSzPct val="10000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广义表的元素可以是子表，子表的元素还可以是子表，故广义表是多层结构。</a:t>
            </a:r>
          </a:p>
          <a:p>
            <a:pPr marL="914400" lvl="1" indent="-457200" algn="just" eaLnBrk="1" hangingPunct="1">
              <a:lnSpc>
                <a:spcPct val="105000"/>
              </a:lnSpc>
              <a:buClrTx/>
              <a:buSzPct val="10000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广义表可以为其它广义表共享。如表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被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共享。</a:t>
            </a:r>
          </a:p>
          <a:p>
            <a:pPr marL="914400" lvl="1" indent="-457200" algn="just" eaLnBrk="1" hangingPunct="1">
              <a:lnSpc>
                <a:spcPct val="105000"/>
              </a:lnSpc>
              <a:buClrTx/>
              <a:buSzPct val="10000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广义表的定义是递归的，因为在表的描述中又用到了表。像表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这样表本身是自己的子表。</a:t>
            </a:r>
          </a:p>
        </p:txBody>
      </p:sp>
      <p:sp>
        <p:nvSpPr>
          <p:cNvPr id="403460" name="Rectangle 4"/>
          <p:cNvSpPr/>
          <p:nvPr/>
        </p:nvSpPr>
        <p:spPr>
          <a:xfrm>
            <a:off x="0" y="3429000"/>
            <a:ext cx="88392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>
              <a:lnSpc>
                <a:spcPct val="120000"/>
              </a:lnSpc>
              <a:buClr>
                <a:srgbClr val="006600"/>
              </a:buClr>
              <a:buSzPct val="110000"/>
              <a:buNone/>
            </a:pPr>
            <a:r>
              <a:rPr lang="zh-CN" altLang="en-US" sz="2800" b="0" dirty="0">
                <a:solidFill>
                  <a:srgbClr val="008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广义表的操作</a:t>
            </a:r>
            <a:r>
              <a:rPr lang="en-US" altLang="zh-CN" sz="2800" b="0" dirty="0">
                <a:solidFill>
                  <a:srgbClr val="008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marL="914400" lvl="1" indent="-457200">
              <a:lnSpc>
                <a:spcPct val="120000"/>
              </a:lnSpc>
              <a:buClr>
                <a:srgbClr val="006600"/>
              </a:buClr>
              <a:buSzPct val="110000"/>
              <a:buChar char="–"/>
            </a:pPr>
            <a:r>
              <a:rPr lang="zh-CN" altLang="en-US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取表头</a:t>
            </a:r>
            <a:r>
              <a:rPr lang="en-US" altLang="zh-CN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head(LS)</a:t>
            </a:r>
            <a:r>
              <a:rPr lang="zh-CN" altLang="en-US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非空广义表的第一个元素</a:t>
            </a:r>
            <a:r>
              <a:rPr lang="en-US" altLang="zh-CN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它可以是一个单元素</a:t>
            </a:r>
            <a:r>
              <a:rPr lang="en-US" altLang="zh-CN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也可以是一个子表。</a:t>
            </a:r>
          </a:p>
          <a:p>
            <a:pPr marL="914400" lvl="1" indent="-457200">
              <a:lnSpc>
                <a:spcPct val="120000"/>
              </a:lnSpc>
              <a:buClr>
                <a:srgbClr val="006600"/>
              </a:buClr>
              <a:buSzPct val="110000"/>
              <a:buChar char="–"/>
            </a:pPr>
            <a:r>
              <a:rPr lang="zh-CN" altLang="en-US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取表尾</a:t>
            </a:r>
            <a:r>
              <a:rPr lang="en-US" altLang="zh-CN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tail(LS)</a:t>
            </a:r>
            <a:r>
              <a:rPr lang="zh-CN" altLang="en-US" sz="2800" b="0" dirty="0">
                <a:solidFill>
                  <a:srgbClr val="00339A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指除表头元素之外，由其余元素所构成的表。它一定是一个表。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/>
      <p:bldP spid="403460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8080"/>
                </a:solidFill>
                <a:latin typeface="华文新魏" panose="02010800040101010101" pitchFamily="2" charset="-122"/>
              </a:rPr>
              <a:t>5.4.2 </a:t>
            </a:r>
            <a:r>
              <a:rPr lang="zh-CN" altLang="en-US" dirty="0">
                <a:solidFill>
                  <a:srgbClr val="008080"/>
                </a:solidFill>
                <a:latin typeface="华文新魏" panose="02010800040101010101" pitchFamily="2" charset="-122"/>
              </a:rPr>
              <a:t>广义表的存储结构</a:t>
            </a:r>
          </a:p>
        </p:txBody>
      </p:sp>
      <p:sp>
        <p:nvSpPr>
          <p:cNvPr id="405507" name="Rectangle 3"/>
          <p:cNvSpPr/>
          <p:nvPr/>
        </p:nvSpPr>
        <p:spPr>
          <a:xfrm>
            <a:off x="0" y="762000"/>
            <a:ext cx="8839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1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如何存储广义表</a:t>
            </a:r>
            <a:endParaRPr lang="zh-CN" altLang="en-US" sz="1800" b="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19400" y="914400"/>
            <a:ext cx="5757863" cy="1447800"/>
            <a:chOff x="720" y="1632"/>
            <a:chExt cx="3627" cy="912"/>
          </a:xfrm>
        </p:grpSpPr>
        <p:grpSp>
          <p:nvGrpSpPr>
            <p:cNvPr id="78927" name="Group 5"/>
            <p:cNvGrpSpPr/>
            <p:nvPr/>
          </p:nvGrpSpPr>
          <p:grpSpPr>
            <a:xfrm>
              <a:off x="720" y="1632"/>
              <a:ext cx="3627" cy="592"/>
              <a:chOff x="384" y="3360"/>
              <a:chExt cx="3627" cy="592"/>
            </a:xfrm>
          </p:grpSpPr>
          <p:grpSp>
            <p:nvGrpSpPr>
              <p:cNvPr id="78929" name="Group 6"/>
              <p:cNvGrpSpPr/>
              <p:nvPr/>
            </p:nvGrpSpPr>
            <p:grpSpPr>
              <a:xfrm>
                <a:off x="768" y="3648"/>
                <a:ext cx="624" cy="294"/>
                <a:chOff x="2208" y="2256"/>
                <a:chExt cx="624" cy="294"/>
              </a:xfrm>
            </p:grpSpPr>
            <p:sp>
              <p:nvSpPr>
                <p:cNvPr id="78945" name="Text Box 7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‘a’</a:t>
                  </a:r>
                  <a:endParaRPr lang="en-US" altLang="zh-CN" sz="1800" b="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46" name="Line 8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8930" name="Line 9"/>
              <p:cNvSpPr/>
              <p:nvPr/>
            </p:nvSpPr>
            <p:spPr>
              <a:xfrm>
                <a:off x="1248" y="379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8931" name="Line 10"/>
              <p:cNvSpPr/>
              <p:nvPr/>
            </p:nvSpPr>
            <p:spPr>
              <a:xfrm>
                <a:off x="2112" y="379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8932" name="Line 11"/>
              <p:cNvSpPr/>
              <p:nvPr/>
            </p:nvSpPr>
            <p:spPr>
              <a:xfrm>
                <a:off x="3024" y="379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8933" name="Group 12"/>
              <p:cNvGrpSpPr/>
              <p:nvPr/>
            </p:nvGrpSpPr>
            <p:grpSpPr>
              <a:xfrm>
                <a:off x="1584" y="3648"/>
                <a:ext cx="624" cy="294"/>
                <a:chOff x="2208" y="2256"/>
                <a:chExt cx="624" cy="294"/>
              </a:xfrm>
            </p:grpSpPr>
            <p:sp>
              <p:nvSpPr>
                <p:cNvPr id="78943" name="Text Box 1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‘b’</a:t>
                  </a:r>
                  <a:endParaRPr lang="en-US" altLang="zh-CN" sz="1800" b="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44" name="Line 1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934" name="Group 15"/>
              <p:cNvGrpSpPr/>
              <p:nvPr/>
            </p:nvGrpSpPr>
            <p:grpSpPr>
              <a:xfrm>
                <a:off x="3360" y="3648"/>
                <a:ext cx="651" cy="304"/>
                <a:chOff x="3120" y="912"/>
                <a:chExt cx="651" cy="304"/>
              </a:xfrm>
            </p:grpSpPr>
            <p:sp>
              <p:nvSpPr>
                <p:cNvPr id="78941" name="Text Box 16"/>
                <p:cNvSpPr txBox="1"/>
                <p:nvPr/>
              </p:nvSpPr>
              <p:spPr>
                <a:xfrm>
                  <a:off x="3120" y="912"/>
                  <a:ext cx="651" cy="3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‘d’      </a:t>
                  </a:r>
                  <a:r>
                    <a:rPr lang="en-US" altLang="zh-CN" sz="1800" b="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</a:t>
                  </a: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       </a:t>
                  </a:r>
                </a:p>
              </p:txBody>
            </p:sp>
            <p:sp>
              <p:nvSpPr>
                <p:cNvPr id="78942" name="Line 17"/>
                <p:cNvSpPr/>
                <p:nvPr/>
              </p:nvSpPr>
              <p:spPr>
                <a:xfrm>
                  <a:off x="3504" y="912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935" name="Group 18"/>
              <p:cNvGrpSpPr/>
              <p:nvPr/>
            </p:nvGrpSpPr>
            <p:grpSpPr>
              <a:xfrm>
                <a:off x="384" y="3360"/>
                <a:ext cx="697" cy="292"/>
                <a:chOff x="3456" y="1968"/>
                <a:chExt cx="697" cy="292"/>
              </a:xfrm>
            </p:grpSpPr>
            <p:sp>
              <p:nvSpPr>
                <p:cNvPr id="78939" name="Text Box 19"/>
                <p:cNvSpPr txBox="1"/>
                <p:nvPr/>
              </p:nvSpPr>
              <p:spPr>
                <a:xfrm>
                  <a:off x="3456" y="1968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LS1</a:t>
                  </a:r>
                </a:p>
              </p:txBody>
            </p:sp>
            <p:sp>
              <p:nvSpPr>
                <p:cNvPr id="78940" name="Freeform 20"/>
                <p:cNvSpPr/>
                <p:nvPr/>
              </p:nvSpPr>
              <p:spPr>
                <a:xfrm>
                  <a:off x="3889" y="2097"/>
                  <a:ext cx="264" cy="163"/>
                </a:xfrm>
                <a:custGeom>
                  <a:avLst/>
                  <a:gdLst>
                    <a:gd name="txL" fmla="*/ 0 w 264"/>
                    <a:gd name="txT" fmla="*/ 0 h 163"/>
                    <a:gd name="txR" fmla="*/ 264 w 264"/>
                    <a:gd name="txB" fmla="*/ 163 h 163"/>
                  </a:gdLst>
                  <a:ahLst/>
                  <a:cxnLst>
                    <a:cxn ang="0">
                      <a:pos x="0" y="23"/>
                    </a:cxn>
                    <a:cxn ang="0">
                      <a:pos x="198" y="64"/>
                    </a:cxn>
                    <a:cxn ang="0">
                      <a:pos x="264" y="163"/>
                    </a:cxn>
                  </a:cxnLst>
                  <a:rect l="txL" t="txT" r="txR" b="txB"/>
                  <a:pathLst>
                    <a:path w="264" h="163">
                      <a:moveTo>
                        <a:pt x="0" y="23"/>
                      </a:moveTo>
                      <a:cubicBezTo>
                        <a:pt x="84" y="27"/>
                        <a:pt x="152" y="0"/>
                        <a:pt x="198" y="64"/>
                      </a:cubicBezTo>
                      <a:cubicBezTo>
                        <a:pt x="208" y="96"/>
                        <a:pt x="239" y="141"/>
                        <a:pt x="264" y="16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6" name="Group 21"/>
              <p:cNvGrpSpPr/>
              <p:nvPr/>
            </p:nvGrpSpPr>
            <p:grpSpPr>
              <a:xfrm>
                <a:off x="2448" y="3648"/>
                <a:ext cx="624" cy="294"/>
                <a:chOff x="2208" y="2256"/>
                <a:chExt cx="624" cy="294"/>
              </a:xfrm>
            </p:grpSpPr>
            <p:sp>
              <p:nvSpPr>
                <p:cNvPr id="78937" name="Text Box 22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‘c’</a:t>
                  </a:r>
                  <a:endParaRPr lang="en-US" altLang="zh-CN" sz="1800" b="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938" name="Line 23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8928" name="Rectangle 24"/>
            <p:cNvSpPr/>
            <p:nvPr/>
          </p:nvSpPr>
          <p:spPr>
            <a:xfrm>
              <a:off x="720" y="2256"/>
              <a:ext cx="3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ctr" eaLnBrk="1" hangingPunct="1"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广义表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LS1= (‘a’, ‘b’, ‘c’, ‘d’)</a:t>
              </a:r>
              <a:r>
                <a:rPr lang="zh-CN" altLang="en-US" sz="1800" b="0" dirty="0">
                  <a:solidFill>
                    <a:srgbClr val="000000"/>
                  </a:solidFill>
                  <a:ea typeface="楷体_GB2312" pitchFamily="49" charset="-122"/>
                </a:rPr>
                <a:t>的链表表示</a:t>
              </a:r>
            </a:p>
          </p:txBody>
        </p:sp>
      </p:grpSp>
      <p:sp>
        <p:nvSpPr>
          <p:cNvPr id="405590" name="Rectangle 86"/>
          <p:cNvSpPr/>
          <p:nvPr/>
        </p:nvSpPr>
        <p:spPr>
          <a:xfrm>
            <a:off x="0" y="1089025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表元素为子表时，</a:t>
            </a:r>
            <a:r>
              <a:rPr lang="zh-CN" altLang="en-US" sz="1800" dirty="0">
                <a:solidFill>
                  <a:srgbClr val="3B812F"/>
                </a:solidFill>
                <a:ea typeface="楷体_GB2312" pitchFamily="49" charset="-122"/>
              </a:rPr>
              <a:t>数据域中存放子表，即数据域为指向那个子表的指针</a:t>
            </a:r>
          </a:p>
        </p:txBody>
      </p:sp>
      <p:sp>
        <p:nvSpPr>
          <p:cNvPr id="405591" name="Rectangle 87"/>
          <p:cNvSpPr/>
          <p:nvPr/>
        </p:nvSpPr>
        <p:spPr>
          <a:xfrm>
            <a:off x="0" y="1828800"/>
            <a:ext cx="8839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1800" dirty="0">
                <a:solidFill>
                  <a:srgbClr val="000000"/>
                </a:solidFill>
                <a:ea typeface="华文行楷" panose="02010800040101010101" pitchFamily="2" charset="-122"/>
              </a:rPr>
              <a:t>结点和表的类定义</a:t>
            </a:r>
            <a:endParaRPr lang="zh-CN" altLang="en-US" sz="1800" b="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</a:p>
        </p:txBody>
      </p:sp>
      <p:grpSp>
        <p:nvGrpSpPr>
          <p:cNvPr id="9" name="Group 88"/>
          <p:cNvGrpSpPr/>
          <p:nvPr/>
        </p:nvGrpSpPr>
        <p:grpSpPr>
          <a:xfrm>
            <a:off x="1827213" y="2259013"/>
            <a:ext cx="4332287" cy="585787"/>
            <a:chOff x="432" y="3456"/>
            <a:chExt cx="2640" cy="233"/>
          </a:xfrm>
        </p:grpSpPr>
        <p:sp>
          <p:nvSpPr>
            <p:cNvPr id="78924" name="Text Box 89"/>
            <p:cNvSpPr txBox="1"/>
            <p:nvPr/>
          </p:nvSpPr>
          <p:spPr>
            <a:xfrm>
              <a:off x="432" y="3456"/>
              <a:ext cx="2640" cy="2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tag=0/1/2       ref/data/hlink           tlink</a:t>
              </a:r>
            </a:p>
          </p:txBody>
        </p:sp>
        <p:sp>
          <p:nvSpPr>
            <p:cNvPr id="78925" name="Line 90"/>
            <p:cNvSpPr/>
            <p:nvPr/>
          </p:nvSpPr>
          <p:spPr>
            <a:xfrm flipH="1">
              <a:off x="1337" y="3456"/>
              <a:ext cx="7" cy="2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6" name="Line 91"/>
            <p:cNvSpPr/>
            <p:nvPr/>
          </p:nvSpPr>
          <p:spPr>
            <a:xfrm flipH="1">
              <a:off x="2489" y="3456"/>
              <a:ext cx="7" cy="2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5596" name="AutoShape 92"/>
          <p:cNvSpPr/>
          <p:nvPr/>
        </p:nvSpPr>
        <p:spPr>
          <a:xfrm>
            <a:off x="1371600" y="2971800"/>
            <a:ext cx="4191000" cy="1676400"/>
          </a:xfrm>
          <a:prstGeom prst="cloudCallout">
            <a:avLst>
              <a:gd name="adj1" fmla="val -29468"/>
              <a:gd name="adj2" fmla="val -70264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tag=0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：专用表头结点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tag=1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 单元素结点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tag=2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：子表结点</a:t>
            </a:r>
          </a:p>
        </p:txBody>
      </p:sp>
      <p:sp>
        <p:nvSpPr>
          <p:cNvPr id="405597" name="AutoShape 93"/>
          <p:cNvSpPr/>
          <p:nvPr/>
        </p:nvSpPr>
        <p:spPr>
          <a:xfrm>
            <a:off x="3222625" y="3338513"/>
            <a:ext cx="6299200" cy="2133600"/>
          </a:xfrm>
          <a:prstGeom prst="cloudCallout">
            <a:avLst>
              <a:gd name="adj1" fmla="val -41139"/>
              <a:gd name="adj2" fmla="val -83778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由其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域确定：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tag=0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ref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存放引用计数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tag=1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data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</a:t>
            </a:r>
            <a:r>
              <a:rPr lang="zh-CN" altLang="en-US" sz="2000" b="0" dirty="0">
                <a:solidFill>
                  <a:srgbClr val="3B812F"/>
                </a:solidFill>
                <a:ea typeface="楷体_GB2312" pitchFamily="49" charset="-122"/>
              </a:rPr>
              <a:t>字符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数据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tag=2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hlink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存放指向子		表表头的指针</a:t>
            </a:r>
          </a:p>
        </p:txBody>
      </p:sp>
      <p:sp>
        <p:nvSpPr>
          <p:cNvPr id="405598" name="AutoShape 94"/>
          <p:cNvSpPr/>
          <p:nvPr/>
        </p:nvSpPr>
        <p:spPr>
          <a:xfrm>
            <a:off x="0" y="2933700"/>
            <a:ext cx="7315200" cy="1524000"/>
          </a:xfrm>
          <a:prstGeom prst="cloudCallout">
            <a:avLst>
              <a:gd name="adj1" fmla="val 23222"/>
              <a:gd name="adj2" fmla="val -72292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由其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域确定：</a:t>
            </a:r>
          </a:p>
          <a:p>
            <a:pPr marL="457200" lvl="1" indent="0" algn="just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tag=0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，存放指向该表表头元素的指针</a:t>
            </a:r>
          </a:p>
          <a:p>
            <a:pPr marL="457200" lvl="1" indent="0" algn="just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tag≠0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，存放指向同一层下一个结点			的指针</a:t>
            </a:r>
          </a:p>
        </p:txBody>
      </p:sp>
      <p:sp>
        <p:nvSpPr>
          <p:cNvPr id="405599" name="Rectangle 95" descr="empty-background"/>
          <p:cNvSpPr/>
          <p:nvPr/>
        </p:nvSpPr>
        <p:spPr>
          <a:xfrm>
            <a:off x="4211638" y="3789363"/>
            <a:ext cx="4648200" cy="12954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85000"/>
              </a:lnSpc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#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define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 HEAD  0    //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表头结点类型</a:t>
            </a:r>
          </a:p>
          <a:p>
            <a:pPr marL="457200" lvl="0" indent="-457200" algn="just" eaLnBrk="1" hangingPunct="1">
              <a:lnSpc>
                <a:spcPct val="85000"/>
              </a:lnSpc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#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define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 CH     1      //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字符类型</a:t>
            </a:r>
          </a:p>
          <a:p>
            <a:pPr marL="457200" lvl="0" indent="-457200" algn="just" eaLnBrk="1" hangingPunct="1">
              <a:lnSpc>
                <a:spcPct val="85000"/>
              </a:lnSpc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#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define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LST    2     //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子表类型 </a:t>
            </a:r>
          </a:p>
          <a:p>
            <a:pPr marL="457200" lvl="0" indent="-457200" algn="just" eaLnBrk="1" hangingPunct="1">
              <a:lnSpc>
                <a:spcPct val="85000"/>
              </a:lnSpc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;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广义表前视声明</a:t>
            </a:r>
          </a:p>
        </p:txBody>
      </p:sp>
      <p:sp>
        <p:nvSpPr>
          <p:cNvPr id="405600" name="Rectangle 96"/>
          <p:cNvSpPr/>
          <p:nvPr/>
        </p:nvSpPr>
        <p:spPr>
          <a:xfrm>
            <a:off x="385763" y="2933700"/>
            <a:ext cx="5715000" cy="365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glnode 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广义表结点类定义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{     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friend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;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priotected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  		glnode * tlink ;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		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 tag ;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		union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{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		    int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ref  //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存放引用计数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 		   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data</a:t>
            </a:r>
            <a:r>
              <a:rPr lang="en-US" altLang="zh-CN" sz="2000" b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;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存放数据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 		  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 * hlink ;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存放指向子表的指针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   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 value;</a:t>
            </a:r>
          </a:p>
          <a:p>
            <a:pPr marL="457200" lvl="0" indent="-457200" algn="just" eaLnBrk="1" hangingPunct="1">
              <a:lnSpc>
                <a:spcPct val="85000"/>
              </a:lnSpc>
              <a:spcBef>
                <a:spcPct val="1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 ;</a:t>
            </a:r>
          </a:p>
        </p:txBody>
      </p:sp>
      <p:sp>
        <p:nvSpPr>
          <p:cNvPr id="405601" name="Rectangle 97"/>
          <p:cNvSpPr/>
          <p:nvPr/>
        </p:nvSpPr>
        <p:spPr>
          <a:xfrm>
            <a:off x="0" y="1371600"/>
            <a:ext cx="8839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链式存储结构</a:t>
            </a:r>
          </a:p>
        </p:txBody>
      </p:sp>
      <p:sp>
        <p:nvSpPr>
          <p:cNvPr id="405603" name="AutoShape 99"/>
          <p:cNvSpPr/>
          <p:nvPr/>
        </p:nvSpPr>
        <p:spPr>
          <a:xfrm>
            <a:off x="2951163" y="5994400"/>
            <a:ext cx="2438400" cy="609600"/>
          </a:xfrm>
          <a:prstGeom prst="cloudCallout">
            <a:avLst>
              <a:gd name="adj1" fmla="val -76366"/>
              <a:gd name="adj2" fmla="val -35157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993300"/>
                </a:solidFill>
                <a:ea typeface="楷体_GB2312" pitchFamily="49" charset="-122"/>
              </a:rPr>
              <a:t>value</a:t>
            </a:r>
            <a:r>
              <a:rPr lang="zh-CN" altLang="en-US" sz="2000" dirty="0">
                <a:solidFill>
                  <a:srgbClr val="993300"/>
                </a:solidFill>
                <a:ea typeface="楷体_GB2312" pitchFamily="49" charset="-122"/>
              </a:rPr>
              <a:t>的作用？</a:t>
            </a:r>
          </a:p>
        </p:txBody>
      </p:sp>
      <p:grpSp>
        <p:nvGrpSpPr>
          <p:cNvPr id="10" name="Group 25"/>
          <p:cNvGrpSpPr/>
          <p:nvPr/>
        </p:nvGrpSpPr>
        <p:grpSpPr>
          <a:xfrm>
            <a:off x="0" y="2889250"/>
            <a:ext cx="8839200" cy="3048000"/>
            <a:chOff x="48" y="2112"/>
            <a:chExt cx="5568" cy="1920"/>
          </a:xfrm>
        </p:grpSpPr>
        <p:sp>
          <p:nvSpPr>
            <p:cNvPr id="78864" name="Rectangle 26"/>
            <p:cNvSpPr/>
            <p:nvPr/>
          </p:nvSpPr>
          <p:spPr>
            <a:xfrm>
              <a:off x="96" y="3744"/>
              <a:ext cx="55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ctr" eaLnBrk="1" hangingPunct="1">
                <a:buClrTx/>
                <a:buSzPct val="100000"/>
                <a:buNone/>
              </a:pPr>
              <a:r>
                <a:rPr lang="zh-CN" altLang="en-US" sz="2200" b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广义表</a:t>
              </a:r>
              <a:r>
                <a:rPr lang="en-US" altLang="zh-CN" sz="2200" b="0" dirty="0">
                  <a:solidFill>
                    <a:srgbClr val="000000"/>
                  </a:solidFill>
                  <a:ea typeface="楷体_GB2312" pitchFamily="49" charset="-122"/>
                </a:rPr>
                <a:t>LS2= (‘a’, (‘b’, ‘c’, (‘d’, ‘e’ , ‘f’) , ‘g’) , ‘h’ , (‘i’ , ‘j’))</a:t>
              </a:r>
              <a:r>
                <a:rPr lang="zh-CN" altLang="en-US" sz="2200" b="0" dirty="0">
                  <a:solidFill>
                    <a:srgbClr val="000000"/>
                  </a:solidFill>
                  <a:ea typeface="楷体_GB2312" pitchFamily="49" charset="-122"/>
                </a:rPr>
                <a:t>的链表表示</a:t>
              </a:r>
            </a:p>
          </p:txBody>
        </p:sp>
        <p:grpSp>
          <p:nvGrpSpPr>
            <p:cNvPr id="78865" name="Group 27"/>
            <p:cNvGrpSpPr/>
            <p:nvPr/>
          </p:nvGrpSpPr>
          <p:grpSpPr>
            <a:xfrm>
              <a:off x="48" y="2112"/>
              <a:ext cx="5568" cy="1590"/>
              <a:chOff x="48" y="2538"/>
              <a:chExt cx="5568" cy="1590"/>
            </a:xfrm>
          </p:grpSpPr>
          <p:grpSp>
            <p:nvGrpSpPr>
              <p:cNvPr id="78866" name="Group 28"/>
              <p:cNvGrpSpPr/>
              <p:nvPr/>
            </p:nvGrpSpPr>
            <p:grpSpPr>
              <a:xfrm>
                <a:off x="3408" y="3168"/>
                <a:ext cx="1709" cy="306"/>
                <a:chOff x="2880" y="3312"/>
                <a:chExt cx="1709" cy="306"/>
              </a:xfrm>
            </p:grpSpPr>
            <p:sp>
              <p:nvSpPr>
                <p:cNvPr id="78917" name="Line 29"/>
                <p:cNvSpPr/>
                <p:nvPr/>
              </p:nvSpPr>
              <p:spPr>
                <a:xfrm>
                  <a:off x="3456" y="34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78918" name="Group 30"/>
                <p:cNvGrpSpPr/>
                <p:nvPr/>
              </p:nvGrpSpPr>
              <p:grpSpPr>
                <a:xfrm>
                  <a:off x="3792" y="3312"/>
                  <a:ext cx="797" cy="306"/>
                  <a:chOff x="3120" y="912"/>
                  <a:chExt cx="797" cy="306"/>
                </a:xfrm>
              </p:grpSpPr>
              <p:sp>
                <p:nvSpPr>
                  <p:cNvPr id="78922" name="Text Box 31"/>
                  <p:cNvSpPr txBox="1"/>
                  <p:nvPr/>
                </p:nvSpPr>
                <p:spPr>
                  <a:xfrm>
                    <a:off x="3120" y="912"/>
                    <a:ext cx="797" cy="306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b="0" dirty="0">
                        <a:solidFill>
                          <a:srgbClr val="000000"/>
                        </a:solidFill>
                      </a:rPr>
                      <a:t>‘j’        ^</a:t>
                    </a:r>
                  </a:p>
                </p:txBody>
              </p:sp>
              <p:sp>
                <p:nvSpPr>
                  <p:cNvPr id="78923" name="Line 32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919" name="Group 33"/>
                <p:cNvGrpSpPr/>
                <p:nvPr/>
              </p:nvGrpSpPr>
              <p:grpSpPr>
                <a:xfrm>
                  <a:off x="2880" y="3312"/>
                  <a:ext cx="624" cy="294"/>
                  <a:chOff x="2208" y="2256"/>
                  <a:chExt cx="624" cy="294"/>
                </a:xfrm>
              </p:grpSpPr>
              <p:sp>
                <p:nvSpPr>
                  <p:cNvPr id="78920" name="Text Box 3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‘i’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921" name="Line 3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78867" name="Group 36"/>
              <p:cNvGrpSpPr/>
              <p:nvPr/>
            </p:nvGrpSpPr>
            <p:grpSpPr>
              <a:xfrm>
                <a:off x="48" y="2538"/>
                <a:ext cx="3600" cy="582"/>
                <a:chOff x="384" y="3360"/>
                <a:chExt cx="3600" cy="582"/>
              </a:xfrm>
            </p:grpSpPr>
            <p:grpSp>
              <p:nvGrpSpPr>
                <p:cNvPr id="78899" name="Group 37"/>
                <p:cNvGrpSpPr/>
                <p:nvPr/>
              </p:nvGrpSpPr>
              <p:grpSpPr>
                <a:xfrm>
                  <a:off x="768" y="3648"/>
                  <a:ext cx="624" cy="294"/>
                  <a:chOff x="2208" y="2256"/>
                  <a:chExt cx="624" cy="294"/>
                </a:xfrm>
              </p:grpSpPr>
              <p:sp>
                <p:nvSpPr>
                  <p:cNvPr id="78915" name="Text Box 38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‘a’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916" name="Line 39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8900" name="Line 40"/>
                <p:cNvSpPr/>
                <p:nvPr/>
              </p:nvSpPr>
              <p:spPr>
                <a:xfrm>
                  <a:off x="1248" y="379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8901" name="Line 41"/>
                <p:cNvSpPr/>
                <p:nvPr/>
              </p:nvSpPr>
              <p:spPr>
                <a:xfrm>
                  <a:off x="2112" y="379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8902" name="Line 42"/>
                <p:cNvSpPr/>
                <p:nvPr/>
              </p:nvSpPr>
              <p:spPr>
                <a:xfrm>
                  <a:off x="3024" y="379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78903" name="Group 43"/>
                <p:cNvGrpSpPr/>
                <p:nvPr/>
              </p:nvGrpSpPr>
              <p:grpSpPr>
                <a:xfrm>
                  <a:off x="1584" y="3648"/>
                  <a:ext cx="624" cy="294"/>
                  <a:chOff x="2208" y="2256"/>
                  <a:chExt cx="624" cy="294"/>
                </a:xfrm>
              </p:grpSpPr>
              <p:sp>
                <p:nvSpPr>
                  <p:cNvPr id="78913" name="Text Box 4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914" name="Line 4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904" name="Group 46"/>
                <p:cNvGrpSpPr/>
                <p:nvPr/>
              </p:nvGrpSpPr>
              <p:grpSpPr>
                <a:xfrm>
                  <a:off x="3360" y="3648"/>
                  <a:ext cx="624" cy="288"/>
                  <a:chOff x="3120" y="912"/>
                  <a:chExt cx="624" cy="288"/>
                </a:xfrm>
              </p:grpSpPr>
              <p:sp>
                <p:nvSpPr>
                  <p:cNvPr id="78911" name="Text Box 47"/>
                  <p:cNvSpPr txBox="1"/>
                  <p:nvPr/>
                </p:nvSpPr>
                <p:spPr>
                  <a:xfrm>
                    <a:off x="3120" y="912"/>
                    <a:ext cx="624" cy="23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         ^</a:t>
                    </a:r>
                  </a:p>
                </p:txBody>
              </p:sp>
              <p:sp>
                <p:nvSpPr>
                  <p:cNvPr id="78912" name="Line 48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905" name="Group 49"/>
                <p:cNvGrpSpPr/>
                <p:nvPr/>
              </p:nvGrpSpPr>
              <p:grpSpPr>
                <a:xfrm>
                  <a:off x="384" y="3360"/>
                  <a:ext cx="697" cy="292"/>
                  <a:chOff x="3456" y="1968"/>
                  <a:chExt cx="697" cy="292"/>
                </a:xfrm>
              </p:grpSpPr>
              <p:sp>
                <p:nvSpPr>
                  <p:cNvPr id="78909" name="Text Box 50"/>
                  <p:cNvSpPr txBox="1"/>
                  <p:nvPr/>
                </p:nvSpPr>
                <p:spPr>
                  <a:xfrm>
                    <a:off x="3456" y="1968"/>
                    <a:ext cx="48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LS2</a:t>
                    </a:r>
                  </a:p>
                </p:txBody>
              </p:sp>
              <p:sp>
                <p:nvSpPr>
                  <p:cNvPr id="78910" name="Freeform 51"/>
                  <p:cNvSpPr/>
                  <p:nvPr/>
                </p:nvSpPr>
                <p:spPr>
                  <a:xfrm>
                    <a:off x="3889" y="2097"/>
                    <a:ext cx="264" cy="163"/>
                  </a:xfrm>
                  <a:custGeom>
                    <a:avLst/>
                    <a:gdLst>
                      <a:gd name="txL" fmla="*/ 0 w 264"/>
                      <a:gd name="txT" fmla="*/ 0 h 163"/>
                      <a:gd name="txR" fmla="*/ 264 w 264"/>
                      <a:gd name="txB" fmla="*/ 163 h 163"/>
                    </a:gdLst>
                    <a:ahLst/>
                    <a:cxnLst>
                      <a:cxn ang="0">
                        <a:pos x="0" y="23"/>
                      </a:cxn>
                      <a:cxn ang="0">
                        <a:pos x="198" y="64"/>
                      </a:cxn>
                      <a:cxn ang="0">
                        <a:pos x="264" y="163"/>
                      </a:cxn>
                    </a:cxnLst>
                    <a:rect l="txL" t="txT" r="txR" b="txB"/>
                    <a:pathLst>
                      <a:path w="264" h="163">
                        <a:moveTo>
                          <a:pt x="0" y="23"/>
                        </a:moveTo>
                        <a:cubicBezTo>
                          <a:pt x="84" y="27"/>
                          <a:pt x="152" y="0"/>
                          <a:pt x="198" y="64"/>
                        </a:cubicBezTo>
                        <a:cubicBezTo>
                          <a:pt x="208" y="96"/>
                          <a:pt x="239" y="141"/>
                          <a:pt x="264" y="16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8906" name="Group 52"/>
                <p:cNvGrpSpPr/>
                <p:nvPr/>
              </p:nvGrpSpPr>
              <p:grpSpPr>
                <a:xfrm>
                  <a:off x="2448" y="3648"/>
                  <a:ext cx="624" cy="294"/>
                  <a:chOff x="2208" y="2256"/>
                  <a:chExt cx="624" cy="294"/>
                </a:xfrm>
              </p:grpSpPr>
              <p:sp>
                <p:nvSpPr>
                  <p:cNvPr id="78907" name="Text Box 53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‘h’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908" name="Line 54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78868" name="Freeform 55"/>
              <p:cNvSpPr/>
              <p:nvPr/>
            </p:nvSpPr>
            <p:spPr>
              <a:xfrm>
                <a:off x="3216" y="3018"/>
                <a:ext cx="192" cy="288"/>
              </a:xfrm>
              <a:custGeom>
                <a:avLst/>
                <a:gdLst>
                  <a:gd name="txL" fmla="*/ 0 w 192"/>
                  <a:gd name="txT" fmla="*/ 0 h 288"/>
                  <a:gd name="txR" fmla="*/ 192 w 192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0" y="288"/>
                  </a:cxn>
                  <a:cxn ang="0">
                    <a:pos x="192" y="288"/>
                  </a:cxn>
                </a:cxnLst>
                <a:rect l="txL" t="txT" r="txR" b="txB"/>
                <a:pathLst>
                  <a:path w="192" h="288">
                    <a:moveTo>
                      <a:pt x="0" y="0"/>
                    </a:moveTo>
                    <a:lnTo>
                      <a:pt x="0" y="288"/>
                    </a:lnTo>
                    <a:lnTo>
                      <a:pt x="192" y="288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9" name="Freeform 56"/>
              <p:cNvSpPr/>
              <p:nvPr/>
            </p:nvSpPr>
            <p:spPr>
              <a:xfrm>
                <a:off x="1440" y="2970"/>
                <a:ext cx="192" cy="672"/>
              </a:xfrm>
              <a:custGeom>
                <a:avLst/>
                <a:gdLst>
                  <a:gd name="txL" fmla="*/ 0 w 192"/>
                  <a:gd name="txT" fmla="*/ 0 h 288"/>
                  <a:gd name="txR" fmla="*/ 192 w 192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0" y="590532"/>
                  </a:cxn>
                  <a:cxn ang="0">
                    <a:pos x="192" y="590532"/>
                  </a:cxn>
                </a:cxnLst>
                <a:rect l="txL" t="txT" r="txR" b="txB"/>
                <a:pathLst>
                  <a:path w="192" h="288">
                    <a:moveTo>
                      <a:pt x="0" y="0"/>
                    </a:moveTo>
                    <a:lnTo>
                      <a:pt x="0" y="288"/>
                    </a:lnTo>
                    <a:lnTo>
                      <a:pt x="192" y="288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870" name="Group 57"/>
              <p:cNvGrpSpPr/>
              <p:nvPr/>
            </p:nvGrpSpPr>
            <p:grpSpPr>
              <a:xfrm>
                <a:off x="1632" y="3498"/>
                <a:ext cx="2833" cy="294"/>
                <a:chOff x="1536" y="3312"/>
                <a:chExt cx="2833" cy="294"/>
              </a:xfrm>
            </p:grpSpPr>
            <p:grpSp>
              <p:nvGrpSpPr>
                <p:cNvPr id="78884" name="Group 58"/>
                <p:cNvGrpSpPr/>
                <p:nvPr/>
              </p:nvGrpSpPr>
              <p:grpSpPr>
                <a:xfrm>
                  <a:off x="1536" y="3312"/>
                  <a:ext cx="624" cy="294"/>
                  <a:chOff x="2208" y="2256"/>
                  <a:chExt cx="624" cy="294"/>
                </a:xfrm>
              </p:grpSpPr>
              <p:sp>
                <p:nvSpPr>
                  <p:cNvPr id="78897" name="Text Box 59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‘b’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898" name="Line 60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8885" name="Line 61"/>
                <p:cNvSpPr/>
                <p:nvPr/>
              </p:nvSpPr>
              <p:spPr>
                <a:xfrm>
                  <a:off x="2112" y="345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8886" name="Line 62"/>
                <p:cNvSpPr/>
                <p:nvPr/>
              </p:nvSpPr>
              <p:spPr>
                <a:xfrm>
                  <a:off x="2784" y="345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78887" name="Group 63"/>
                <p:cNvGrpSpPr/>
                <p:nvPr/>
              </p:nvGrpSpPr>
              <p:grpSpPr>
                <a:xfrm>
                  <a:off x="2256" y="3312"/>
                  <a:ext cx="624" cy="294"/>
                  <a:chOff x="2208" y="2256"/>
                  <a:chExt cx="624" cy="294"/>
                </a:xfrm>
              </p:grpSpPr>
              <p:sp>
                <p:nvSpPr>
                  <p:cNvPr id="78895" name="Text Box 6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‘c’</a:t>
                    </a:r>
                  </a:p>
                </p:txBody>
              </p:sp>
              <p:sp>
                <p:nvSpPr>
                  <p:cNvPr id="78896" name="Line 6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888" name="Group 66"/>
                <p:cNvGrpSpPr/>
                <p:nvPr/>
              </p:nvGrpSpPr>
              <p:grpSpPr>
                <a:xfrm>
                  <a:off x="2976" y="3312"/>
                  <a:ext cx="624" cy="294"/>
                  <a:chOff x="2208" y="2256"/>
                  <a:chExt cx="624" cy="294"/>
                </a:xfrm>
              </p:grpSpPr>
              <p:sp>
                <p:nvSpPr>
                  <p:cNvPr id="78893" name="Text Box 67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</a:t>
                    </a:r>
                    <a:endParaRPr lang="en-US" altLang="zh-CN" sz="1800" b="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894" name="Line 68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889" name="Group 69"/>
                <p:cNvGrpSpPr/>
                <p:nvPr/>
              </p:nvGrpSpPr>
              <p:grpSpPr>
                <a:xfrm>
                  <a:off x="3744" y="3312"/>
                  <a:ext cx="625" cy="288"/>
                  <a:chOff x="3120" y="912"/>
                  <a:chExt cx="625" cy="288"/>
                </a:xfrm>
              </p:grpSpPr>
              <p:sp>
                <p:nvSpPr>
                  <p:cNvPr id="78891" name="Text Box 70"/>
                  <p:cNvSpPr txBox="1"/>
                  <p:nvPr/>
                </p:nvSpPr>
                <p:spPr>
                  <a:xfrm>
                    <a:off x="3120" y="912"/>
                    <a:ext cx="625" cy="28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b="0" dirty="0">
                        <a:solidFill>
                          <a:srgbClr val="000000"/>
                        </a:solidFill>
                      </a:rPr>
                      <a:t>‘g’      ^</a:t>
                    </a:r>
                  </a:p>
                </p:txBody>
              </p:sp>
              <p:sp>
                <p:nvSpPr>
                  <p:cNvPr id="78892" name="Line 71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8890" name="Line 72"/>
                <p:cNvSpPr/>
                <p:nvPr/>
              </p:nvSpPr>
              <p:spPr>
                <a:xfrm>
                  <a:off x="3552" y="345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8871" name="Freeform 73"/>
              <p:cNvSpPr/>
              <p:nvPr/>
            </p:nvSpPr>
            <p:spPr>
              <a:xfrm>
                <a:off x="3312" y="3642"/>
                <a:ext cx="192" cy="288"/>
              </a:xfrm>
              <a:custGeom>
                <a:avLst/>
                <a:gdLst>
                  <a:gd name="txL" fmla="*/ 0 w 192"/>
                  <a:gd name="txT" fmla="*/ 0 h 288"/>
                  <a:gd name="txR" fmla="*/ 192 w 192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0" y="288"/>
                  </a:cxn>
                  <a:cxn ang="0">
                    <a:pos x="192" y="288"/>
                  </a:cxn>
                </a:cxnLst>
                <a:rect l="txL" t="txT" r="txR" b="txB"/>
                <a:pathLst>
                  <a:path w="192" h="288">
                    <a:moveTo>
                      <a:pt x="0" y="0"/>
                    </a:moveTo>
                    <a:lnTo>
                      <a:pt x="0" y="288"/>
                    </a:lnTo>
                    <a:lnTo>
                      <a:pt x="192" y="288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872" name="Group 74"/>
              <p:cNvGrpSpPr/>
              <p:nvPr/>
            </p:nvGrpSpPr>
            <p:grpSpPr>
              <a:xfrm>
                <a:off x="3504" y="3814"/>
                <a:ext cx="2112" cy="314"/>
                <a:chOff x="1824" y="3820"/>
                <a:chExt cx="2112" cy="314"/>
              </a:xfrm>
            </p:grpSpPr>
            <p:sp>
              <p:nvSpPr>
                <p:cNvPr id="78873" name="Line 75"/>
                <p:cNvSpPr/>
                <p:nvPr/>
              </p:nvSpPr>
              <p:spPr>
                <a:xfrm>
                  <a:off x="2352" y="398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78874" name="Group 76"/>
                <p:cNvGrpSpPr/>
                <p:nvPr/>
              </p:nvGrpSpPr>
              <p:grpSpPr>
                <a:xfrm>
                  <a:off x="1824" y="3840"/>
                  <a:ext cx="624" cy="294"/>
                  <a:chOff x="2208" y="2256"/>
                  <a:chExt cx="624" cy="294"/>
                </a:xfrm>
              </p:grpSpPr>
              <p:sp>
                <p:nvSpPr>
                  <p:cNvPr id="78882" name="Text Box 77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‘d’</a:t>
                    </a:r>
                  </a:p>
                </p:txBody>
              </p:sp>
              <p:sp>
                <p:nvSpPr>
                  <p:cNvPr id="78883" name="Line 78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875" name="Group 79"/>
                <p:cNvGrpSpPr/>
                <p:nvPr/>
              </p:nvGrpSpPr>
              <p:grpSpPr>
                <a:xfrm>
                  <a:off x="2544" y="3840"/>
                  <a:ext cx="624" cy="294"/>
                  <a:chOff x="2208" y="2256"/>
                  <a:chExt cx="624" cy="294"/>
                </a:xfrm>
              </p:grpSpPr>
              <p:sp>
                <p:nvSpPr>
                  <p:cNvPr id="78880" name="Text Box 80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‘e’</a:t>
                    </a:r>
                  </a:p>
                </p:txBody>
              </p:sp>
              <p:sp>
                <p:nvSpPr>
                  <p:cNvPr id="78881" name="Line 81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8876" name="Group 82"/>
                <p:cNvGrpSpPr/>
                <p:nvPr/>
              </p:nvGrpSpPr>
              <p:grpSpPr>
                <a:xfrm>
                  <a:off x="3324" y="3820"/>
                  <a:ext cx="612" cy="312"/>
                  <a:chOff x="3132" y="892"/>
                  <a:chExt cx="612" cy="312"/>
                </a:xfrm>
              </p:grpSpPr>
              <p:sp>
                <p:nvSpPr>
                  <p:cNvPr id="78878" name="Text Box 83"/>
                  <p:cNvSpPr txBox="1"/>
                  <p:nvPr/>
                </p:nvSpPr>
                <p:spPr>
                  <a:xfrm>
                    <a:off x="3132" y="892"/>
                    <a:ext cx="612" cy="31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b="0" dirty="0">
                        <a:solidFill>
                          <a:srgbClr val="000000"/>
                        </a:solidFill>
                      </a:rPr>
                      <a:t> ‘f’      ^</a:t>
                    </a:r>
                  </a:p>
                </p:txBody>
              </p:sp>
              <p:sp>
                <p:nvSpPr>
                  <p:cNvPr id="78879" name="Line 84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8877" name="Line 85"/>
                <p:cNvSpPr/>
                <p:nvPr/>
              </p:nvSpPr>
              <p:spPr>
                <a:xfrm>
                  <a:off x="3120" y="398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05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05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05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05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bldLvl="2"/>
      <p:bldP spid="405590" grpId="0"/>
      <p:bldP spid="405591" grpId="0" build="p" bldLvl="2"/>
      <p:bldP spid="405596" grpId="0" animBg="1"/>
      <p:bldP spid="405597" grpId="0" animBg="1"/>
      <p:bldP spid="405598" grpId="0" animBg="1"/>
      <p:bldP spid="405599" grpId="0" animBg="1"/>
      <p:bldP spid="405600" grpId="0"/>
      <p:bldP spid="405601" grpId="0" build="p" bldLvl="2"/>
      <p:bldP spid="4056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华文新魏" panose="02010800040101010101" pitchFamily="2" charset="-122"/>
              </a:rPr>
              <a:t>Example</a:t>
            </a:r>
          </a:p>
        </p:txBody>
      </p:sp>
      <p:sp>
        <p:nvSpPr>
          <p:cNvPr id="79875" name="Text Box 3"/>
          <p:cNvSpPr txBox="1"/>
          <p:nvPr/>
        </p:nvSpPr>
        <p:spPr>
          <a:xfrm>
            <a:off x="5943600" y="1325563"/>
            <a:ext cx="2895600" cy="20272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FF"/>
                </a:solidFill>
              </a:rPr>
              <a:t>◆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A=()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FF"/>
                </a:solidFill>
              </a:rPr>
              <a:t>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B=(e)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FF"/>
                </a:solidFill>
              </a:rPr>
              <a:t>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C=(a,(b,c,d))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FF"/>
                </a:solidFill>
              </a:rPr>
              <a:t>◆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D=(A,B,C)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FF"/>
                </a:solidFill>
              </a:rPr>
              <a:t>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E=(a,E)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52400" y="1600200"/>
            <a:ext cx="2133600" cy="425450"/>
            <a:chOff x="2448" y="3582"/>
            <a:chExt cx="1344" cy="268"/>
          </a:xfrm>
        </p:grpSpPr>
        <p:sp>
          <p:nvSpPr>
            <p:cNvPr id="79978" name="Text Box 5"/>
            <p:cNvSpPr txBox="1"/>
            <p:nvPr/>
          </p:nvSpPr>
          <p:spPr>
            <a:xfrm>
              <a:off x="2448" y="3600"/>
              <a:ext cx="28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grpSp>
          <p:nvGrpSpPr>
            <p:cNvPr id="79979" name="Group 6"/>
            <p:cNvGrpSpPr/>
            <p:nvPr/>
          </p:nvGrpSpPr>
          <p:grpSpPr>
            <a:xfrm>
              <a:off x="2928" y="3582"/>
              <a:ext cx="864" cy="258"/>
              <a:chOff x="480" y="1008"/>
              <a:chExt cx="864" cy="258"/>
            </a:xfrm>
          </p:grpSpPr>
          <p:sp>
            <p:nvSpPr>
              <p:cNvPr id="79981" name="Text Box 7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79982" name="Text Box 8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9983" name="Text Box 9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</a:t>
                </a:r>
                <a:endPara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79980" name="Line 10"/>
            <p:cNvSpPr/>
            <p:nvPr/>
          </p:nvSpPr>
          <p:spPr>
            <a:xfrm>
              <a:off x="2640" y="3726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228600" y="2286000"/>
            <a:ext cx="3581400" cy="561975"/>
            <a:chOff x="48" y="1104"/>
            <a:chExt cx="2256" cy="354"/>
          </a:xfrm>
        </p:grpSpPr>
        <p:grpSp>
          <p:nvGrpSpPr>
            <p:cNvPr id="79967" name="Group 12"/>
            <p:cNvGrpSpPr/>
            <p:nvPr/>
          </p:nvGrpSpPr>
          <p:grpSpPr>
            <a:xfrm>
              <a:off x="384" y="1200"/>
              <a:ext cx="864" cy="258"/>
              <a:chOff x="480" y="1008"/>
              <a:chExt cx="864" cy="258"/>
            </a:xfrm>
          </p:grpSpPr>
          <p:sp>
            <p:nvSpPr>
              <p:cNvPr id="79975" name="Text Box 13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79976" name="Text Box 14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79977" name="Text Box 15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79968" name="Line 16"/>
            <p:cNvSpPr/>
            <p:nvPr/>
          </p:nvSpPr>
          <p:spPr>
            <a:xfrm>
              <a:off x="96" y="1328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69" name="Text Box 17"/>
            <p:cNvSpPr txBox="1"/>
            <p:nvPr/>
          </p:nvSpPr>
          <p:spPr>
            <a:xfrm>
              <a:off x="48" y="1104"/>
              <a:ext cx="192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grpSp>
          <p:nvGrpSpPr>
            <p:cNvPr id="79970" name="Group 18"/>
            <p:cNvGrpSpPr/>
            <p:nvPr/>
          </p:nvGrpSpPr>
          <p:grpSpPr>
            <a:xfrm>
              <a:off x="1440" y="1200"/>
              <a:ext cx="864" cy="258"/>
              <a:chOff x="480" y="1008"/>
              <a:chExt cx="864" cy="258"/>
            </a:xfrm>
          </p:grpSpPr>
          <p:sp>
            <p:nvSpPr>
              <p:cNvPr id="79972" name="Text Box 19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9973" name="Text Box 20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79974" name="Text Box 21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</a:t>
                </a:r>
                <a:endPara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79971" name="Line 22"/>
            <p:cNvSpPr/>
            <p:nvPr/>
          </p:nvSpPr>
          <p:spPr>
            <a:xfrm>
              <a:off x="1152" y="1344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23"/>
          <p:cNvGrpSpPr/>
          <p:nvPr/>
        </p:nvGrpSpPr>
        <p:grpSpPr>
          <a:xfrm>
            <a:off x="228600" y="3200400"/>
            <a:ext cx="8382000" cy="1171575"/>
            <a:chOff x="144" y="1776"/>
            <a:chExt cx="5280" cy="738"/>
          </a:xfrm>
        </p:grpSpPr>
        <p:grpSp>
          <p:nvGrpSpPr>
            <p:cNvPr id="79928" name="Group 24"/>
            <p:cNvGrpSpPr/>
            <p:nvPr/>
          </p:nvGrpSpPr>
          <p:grpSpPr>
            <a:xfrm>
              <a:off x="144" y="1776"/>
              <a:ext cx="3264" cy="354"/>
              <a:chOff x="1392" y="144"/>
              <a:chExt cx="3264" cy="354"/>
            </a:xfrm>
          </p:grpSpPr>
          <p:grpSp>
            <p:nvGrpSpPr>
              <p:cNvPr id="79950" name="Group 25"/>
              <p:cNvGrpSpPr/>
              <p:nvPr/>
            </p:nvGrpSpPr>
            <p:grpSpPr>
              <a:xfrm>
                <a:off x="1392" y="144"/>
                <a:ext cx="2256" cy="354"/>
                <a:chOff x="48" y="1104"/>
                <a:chExt cx="2256" cy="354"/>
              </a:xfrm>
            </p:grpSpPr>
            <p:grpSp>
              <p:nvGrpSpPr>
                <p:cNvPr id="79956" name="Group 26"/>
                <p:cNvGrpSpPr/>
                <p:nvPr/>
              </p:nvGrpSpPr>
              <p:grpSpPr>
                <a:xfrm>
                  <a:off x="384" y="1200"/>
                  <a:ext cx="864" cy="258"/>
                  <a:chOff x="480" y="1008"/>
                  <a:chExt cx="864" cy="258"/>
                </a:xfrm>
              </p:grpSpPr>
              <p:sp>
                <p:nvSpPr>
                  <p:cNvPr id="79964" name="Text Box 27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79965" name="Text Box 28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79966" name="Text Box 29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79957" name="Line 30"/>
                <p:cNvSpPr/>
                <p:nvPr/>
              </p:nvSpPr>
              <p:spPr>
                <a:xfrm>
                  <a:off x="96" y="1328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8" name="Text Box 31"/>
                <p:cNvSpPr txBox="1"/>
                <p:nvPr/>
              </p:nvSpPr>
              <p:spPr>
                <a:xfrm>
                  <a:off x="48" y="1104"/>
                  <a:ext cx="192" cy="25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grpSp>
              <p:nvGrpSpPr>
                <p:cNvPr id="79959" name="Group 32"/>
                <p:cNvGrpSpPr/>
                <p:nvPr/>
              </p:nvGrpSpPr>
              <p:grpSpPr>
                <a:xfrm>
                  <a:off x="1440" y="1200"/>
                  <a:ext cx="864" cy="258"/>
                  <a:chOff x="480" y="1008"/>
                  <a:chExt cx="864" cy="258"/>
                </a:xfrm>
              </p:grpSpPr>
              <p:sp>
                <p:nvSpPr>
                  <p:cNvPr id="79961" name="Text Box 33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79962" name="Text Box 34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79963" name="Text Box 35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79960" name="Line 36"/>
                <p:cNvSpPr/>
                <p:nvPr/>
              </p:nvSpPr>
              <p:spPr>
                <a:xfrm>
                  <a:off x="1152" y="1344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9951" name="Line 37"/>
              <p:cNvSpPr/>
              <p:nvPr/>
            </p:nvSpPr>
            <p:spPr>
              <a:xfrm>
                <a:off x="3504" y="384"/>
                <a:ext cx="288" cy="0"/>
              </a:xfrm>
              <a:prstGeom prst="line">
                <a:avLst/>
              </a:prstGeom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9952" name="Group 38"/>
              <p:cNvGrpSpPr/>
              <p:nvPr/>
            </p:nvGrpSpPr>
            <p:grpSpPr>
              <a:xfrm>
                <a:off x="3792" y="240"/>
                <a:ext cx="864" cy="258"/>
                <a:chOff x="480" y="1008"/>
                <a:chExt cx="864" cy="258"/>
              </a:xfrm>
            </p:grpSpPr>
            <p:sp>
              <p:nvSpPr>
                <p:cNvPr id="79953" name="Text Box 39"/>
                <p:cNvSpPr txBox="1"/>
                <p:nvPr/>
              </p:nvSpPr>
              <p:spPr>
                <a:xfrm>
                  <a:off x="480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79954" name="Text Box 40"/>
                <p:cNvSpPr txBox="1"/>
                <p:nvPr/>
              </p:nvSpPr>
              <p:spPr>
                <a:xfrm>
                  <a:off x="768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endParaRPr lang="zh-CN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79955" name="Text Box 41"/>
                <p:cNvSpPr txBox="1"/>
                <p:nvPr/>
              </p:nvSpPr>
              <p:spPr>
                <a:xfrm>
                  <a:off x="1056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sym typeface="Symbol" panose="05050102010706020507" pitchFamily="18" charset="2"/>
                    </a:rPr>
                    <a:t></a:t>
                  </a:r>
                  <a:endPara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79929" name="Group 42"/>
            <p:cNvGrpSpPr/>
            <p:nvPr/>
          </p:nvGrpSpPr>
          <p:grpSpPr>
            <a:xfrm>
              <a:off x="1536" y="2256"/>
              <a:ext cx="3888" cy="258"/>
              <a:chOff x="1296" y="1152"/>
              <a:chExt cx="3888" cy="258"/>
            </a:xfrm>
          </p:grpSpPr>
          <p:grpSp>
            <p:nvGrpSpPr>
              <p:cNvPr id="79931" name="Group 43"/>
              <p:cNvGrpSpPr/>
              <p:nvPr/>
            </p:nvGrpSpPr>
            <p:grpSpPr>
              <a:xfrm>
                <a:off x="1296" y="1152"/>
                <a:ext cx="864" cy="258"/>
                <a:chOff x="480" y="1008"/>
                <a:chExt cx="864" cy="258"/>
              </a:xfrm>
            </p:grpSpPr>
            <p:sp>
              <p:nvSpPr>
                <p:cNvPr id="79947" name="Text Box 44"/>
                <p:cNvSpPr txBox="1"/>
                <p:nvPr/>
              </p:nvSpPr>
              <p:spPr>
                <a:xfrm>
                  <a:off x="480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79948" name="Text Box 45"/>
                <p:cNvSpPr txBox="1"/>
                <p:nvPr/>
              </p:nvSpPr>
              <p:spPr>
                <a:xfrm>
                  <a:off x="768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79949" name="Text Box 46"/>
                <p:cNvSpPr txBox="1"/>
                <p:nvPr/>
              </p:nvSpPr>
              <p:spPr>
                <a:xfrm>
                  <a:off x="1056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endParaRPr lang="zh-CN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9932" name="Group 47"/>
              <p:cNvGrpSpPr/>
              <p:nvPr/>
            </p:nvGrpSpPr>
            <p:grpSpPr>
              <a:xfrm>
                <a:off x="2352" y="1152"/>
                <a:ext cx="864" cy="258"/>
                <a:chOff x="480" y="1008"/>
                <a:chExt cx="864" cy="258"/>
              </a:xfrm>
            </p:grpSpPr>
            <p:sp>
              <p:nvSpPr>
                <p:cNvPr id="79944" name="Text Box 48"/>
                <p:cNvSpPr txBox="1"/>
                <p:nvPr/>
              </p:nvSpPr>
              <p:spPr>
                <a:xfrm>
                  <a:off x="480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79945" name="Text Box 49"/>
                <p:cNvSpPr txBox="1"/>
                <p:nvPr/>
              </p:nvSpPr>
              <p:spPr>
                <a:xfrm>
                  <a:off x="768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  <p:sp>
              <p:nvSpPr>
                <p:cNvPr id="79946" name="Text Box 50"/>
                <p:cNvSpPr txBox="1"/>
                <p:nvPr/>
              </p:nvSpPr>
              <p:spPr>
                <a:xfrm>
                  <a:off x="1056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endParaRPr lang="zh-CN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79933" name="Line 51"/>
              <p:cNvSpPr/>
              <p:nvPr/>
            </p:nvSpPr>
            <p:spPr>
              <a:xfrm>
                <a:off x="2112" y="1296"/>
                <a:ext cx="240" cy="0"/>
              </a:xfrm>
              <a:prstGeom prst="line">
                <a:avLst/>
              </a:prstGeom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4" name="Line 52"/>
              <p:cNvSpPr/>
              <p:nvPr/>
            </p:nvSpPr>
            <p:spPr>
              <a:xfrm>
                <a:off x="4080" y="1296"/>
                <a:ext cx="240" cy="0"/>
              </a:xfrm>
              <a:prstGeom prst="line">
                <a:avLst/>
              </a:prstGeom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9935" name="Group 53"/>
              <p:cNvGrpSpPr/>
              <p:nvPr/>
            </p:nvGrpSpPr>
            <p:grpSpPr>
              <a:xfrm>
                <a:off x="4320" y="1152"/>
                <a:ext cx="864" cy="258"/>
                <a:chOff x="480" y="1008"/>
                <a:chExt cx="864" cy="258"/>
              </a:xfrm>
            </p:grpSpPr>
            <p:sp>
              <p:nvSpPr>
                <p:cNvPr id="79941" name="Text Box 54"/>
                <p:cNvSpPr txBox="1"/>
                <p:nvPr/>
              </p:nvSpPr>
              <p:spPr>
                <a:xfrm>
                  <a:off x="480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79942" name="Text Box 55"/>
                <p:cNvSpPr txBox="1"/>
                <p:nvPr/>
              </p:nvSpPr>
              <p:spPr>
                <a:xfrm>
                  <a:off x="768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d</a:t>
                  </a:r>
                </a:p>
              </p:txBody>
            </p:sp>
            <p:sp>
              <p:nvSpPr>
                <p:cNvPr id="79943" name="Text Box 56"/>
                <p:cNvSpPr txBox="1"/>
                <p:nvPr/>
              </p:nvSpPr>
              <p:spPr>
                <a:xfrm>
                  <a:off x="1056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sym typeface="Symbol" panose="05050102010706020507" pitchFamily="18" charset="2"/>
                    </a:rPr>
                    <a:t></a:t>
                  </a:r>
                  <a:endPara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9936" name="Group 57"/>
              <p:cNvGrpSpPr/>
              <p:nvPr/>
            </p:nvGrpSpPr>
            <p:grpSpPr>
              <a:xfrm>
                <a:off x="3360" y="1152"/>
                <a:ext cx="864" cy="258"/>
                <a:chOff x="480" y="1008"/>
                <a:chExt cx="864" cy="258"/>
              </a:xfrm>
            </p:grpSpPr>
            <p:sp>
              <p:nvSpPr>
                <p:cNvPr id="79938" name="Text Box 58"/>
                <p:cNvSpPr txBox="1"/>
                <p:nvPr/>
              </p:nvSpPr>
              <p:spPr>
                <a:xfrm>
                  <a:off x="480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79939" name="Text Box 59"/>
                <p:cNvSpPr txBox="1"/>
                <p:nvPr/>
              </p:nvSpPr>
              <p:spPr>
                <a:xfrm>
                  <a:off x="768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sp>
              <p:nvSpPr>
                <p:cNvPr id="79940" name="Text Box 60"/>
                <p:cNvSpPr txBox="1"/>
                <p:nvPr/>
              </p:nvSpPr>
              <p:spPr>
                <a:xfrm>
                  <a:off x="1056" y="1008"/>
                  <a:ext cx="288" cy="258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ClrTx/>
                    <a:buSzPct val="100000"/>
                    <a:buNone/>
                  </a:pPr>
                  <a:endParaRPr lang="zh-CN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79937" name="Line 61"/>
              <p:cNvSpPr/>
              <p:nvPr/>
            </p:nvSpPr>
            <p:spPr>
              <a:xfrm>
                <a:off x="3168" y="1296"/>
                <a:ext cx="192" cy="0"/>
              </a:xfrm>
              <a:prstGeom prst="line">
                <a:avLst/>
              </a:prstGeom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9930" name="Freeform 62"/>
            <p:cNvSpPr/>
            <p:nvPr/>
          </p:nvSpPr>
          <p:spPr>
            <a:xfrm>
              <a:off x="1248" y="2064"/>
              <a:ext cx="1680" cy="336"/>
            </a:xfrm>
            <a:custGeom>
              <a:avLst/>
              <a:gdLst>
                <a:gd name="txL" fmla="*/ 0 w 1296"/>
                <a:gd name="txT" fmla="*/ 0 h 384"/>
                <a:gd name="txR" fmla="*/ 1296 w 1296"/>
                <a:gd name="txB" fmla="*/ 384 h 384"/>
              </a:gdLst>
              <a:ahLst/>
              <a:cxnLst>
                <a:cxn ang="0">
                  <a:pos x="13392" y="0"/>
                </a:cxn>
                <a:cxn ang="0">
                  <a:pos x="13392" y="44"/>
                </a:cxn>
                <a:cxn ang="0">
                  <a:pos x="0" y="44"/>
                </a:cxn>
                <a:cxn ang="0">
                  <a:pos x="0" y="116"/>
                </a:cxn>
                <a:cxn ang="0">
                  <a:pos x="2479" y="116"/>
                </a:cxn>
              </a:cxnLst>
              <a:rect l="txL" t="txT" r="txR" b="txB"/>
              <a:pathLst>
                <a:path w="1296" h="384">
                  <a:moveTo>
                    <a:pt x="1296" y="0"/>
                  </a:moveTo>
                  <a:lnTo>
                    <a:pt x="1296" y="144"/>
                  </a:lnTo>
                  <a:lnTo>
                    <a:pt x="0" y="144"/>
                  </a:lnTo>
                  <a:lnTo>
                    <a:pt x="0" y="384"/>
                  </a:lnTo>
                  <a:lnTo>
                    <a:pt x="240" y="384"/>
                  </a:lnTo>
                </a:path>
              </a:pathLst>
            </a:custGeom>
            <a:noFill/>
            <a:ln w="9525" cap="flat" cmpd="sng">
              <a:solidFill>
                <a:srgbClr val="339966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3"/>
          <p:cNvGrpSpPr/>
          <p:nvPr/>
        </p:nvGrpSpPr>
        <p:grpSpPr>
          <a:xfrm>
            <a:off x="304800" y="5638800"/>
            <a:ext cx="5029200" cy="685800"/>
            <a:chOff x="240" y="3312"/>
            <a:chExt cx="3168" cy="432"/>
          </a:xfrm>
        </p:grpSpPr>
        <p:sp>
          <p:nvSpPr>
            <p:cNvPr id="79911" name="Text Box 64"/>
            <p:cNvSpPr txBox="1"/>
            <p:nvPr/>
          </p:nvSpPr>
          <p:spPr>
            <a:xfrm>
              <a:off x="240" y="3312"/>
              <a:ext cx="192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79912" name="Group 65"/>
            <p:cNvGrpSpPr/>
            <p:nvPr/>
          </p:nvGrpSpPr>
          <p:grpSpPr>
            <a:xfrm>
              <a:off x="576" y="3360"/>
              <a:ext cx="864" cy="258"/>
              <a:chOff x="480" y="1008"/>
              <a:chExt cx="864" cy="258"/>
            </a:xfrm>
          </p:grpSpPr>
          <p:sp>
            <p:nvSpPr>
              <p:cNvPr id="79925" name="Text Box 66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79926" name="Text Box 67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9927" name="Text Box 68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9913" name="Group 69"/>
            <p:cNvGrpSpPr/>
            <p:nvPr/>
          </p:nvGrpSpPr>
          <p:grpSpPr>
            <a:xfrm>
              <a:off x="1584" y="3360"/>
              <a:ext cx="864" cy="258"/>
              <a:chOff x="480" y="1008"/>
              <a:chExt cx="864" cy="258"/>
            </a:xfrm>
          </p:grpSpPr>
          <p:sp>
            <p:nvSpPr>
              <p:cNvPr id="79922" name="Text Box 70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9923" name="Text Box 71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79924" name="Text Box 72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9914" name="Group 73"/>
            <p:cNvGrpSpPr/>
            <p:nvPr/>
          </p:nvGrpSpPr>
          <p:grpSpPr>
            <a:xfrm>
              <a:off x="2544" y="3360"/>
              <a:ext cx="864" cy="258"/>
              <a:chOff x="480" y="1008"/>
              <a:chExt cx="864" cy="258"/>
            </a:xfrm>
          </p:grpSpPr>
          <p:sp>
            <p:nvSpPr>
              <p:cNvPr id="79919" name="Text Box 74"/>
              <p:cNvSpPr txBox="1"/>
              <p:nvPr/>
            </p:nvSpPr>
            <p:spPr>
              <a:xfrm>
                <a:off x="480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79920" name="Text Box 75"/>
              <p:cNvSpPr txBox="1"/>
              <p:nvPr/>
            </p:nvSpPr>
            <p:spPr>
              <a:xfrm>
                <a:off x="768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9921" name="Text Box 76"/>
              <p:cNvSpPr txBox="1"/>
              <p:nvPr/>
            </p:nvSpPr>
            <p:spPr>
              <a:xfrm>
                <a:off x="1056" y="1008"/>
                <a:ext cx="288" cy="258"/>
              </a:xfrm>
              <a:prstGeom prst="rect">
                <a:avLst/>
              </a:prstGeom>
              <a:noFill/>
              <a:ln w="127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</a:t>
                </a:r>
              </a:p>
            </p:txBody>
          </p:sp>
        </p:grpSp>
        <p:sp>
          <p:nvSpPr>
            <p:cNvPr id="79915" name="Line 77"/>
            <p:cNvSpPr/>
            <p:nvPr/>
          </p:nvSpPr>
          <p:spPr>
            <a:xfrm>
              <a:off x="2304" y="3504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6" name="Line 78"/>
            <p:cNvSpPr/>
            <p:nvPr/>
          </p:nvSpPr>
          <p:spPr>
            <a:xfrm>
              <a:off x="288" y="3504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7" name="Line 79"/>
            <p:cNvSpPr/>
            <p:nvPr/>
          </p:nvSpPr>
          <p:spPr>
            <a:xfrm>
              <a:off x="1296" y="3504"/>
              <a:ext cx="288" cy="0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8" name="Freeform 80"/>
            <p:cNvSpPr/>
            <p:nvPr/>
          </p:nvSpPr>
          <p:spPr>
            <a:xfrm>
              <a:off x="432" y="3504"/>
              <a:ext cx="2544" cy="240"/>
            </a:xfrm>
            <a:custGeom>
              <a:avLst/>
              <a:gdLst>
                <a:gd name="txL" fmla="*/ 0 w 2544"/>
                <a:gd name="txT" fmla="*/ 0 h 240"/>
                <a:gd name="txR" fmla="*/ 2544 w 2544"/>
                <a:gd name="txB" fmla="*/ 240 h 240"/>
              </a:gdLst>
              <a:ahLst/>
              <a:cxnLst>
                <a:cxn ang="0">
                  <a:pos x="2544" y="0"/>
                </a:cxn>
                <a:cxn ang="0">
                  <a:pos x="2544" y="240"/>
                </a:cxn>
                <a:cxn ang="0">
                  <a:pos x="0" y="240"/>
                </a:cxn>
                <a:cxn ang="0">
                  <a:pos x="0" y="0"/>
                </a:cxn>
              </a:cxnLst>
              <a:rect l="txL" t="txT" r="txR" b="txB"/>
              <a:pathLst>
                <a:path w="2544" h="240">
                  <a:moveTo>
                    <a:pt x="2544" y="0"/>
                  </a:moveTo>
                  <a:lnTo>
                    <a:pt x="2544" y="240"/>
                  </a:ln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9966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1"/>
          <p:cNvGrpSpPr/>
          <p:nvPr/>
        </p:nvGrpSpPr>
        <p:grpSpPr>
          <a:xfrm>
            <a:off x="76200" y="1905000"/>
            <a:ext cx="7239000" cy="3276600"/>
            <a:chOff x="48" y="960"/>
            <a:chExt cx="4560" cy="2064"/>
          </a:xfrm>
        </p:grpSpPr>
        <p:grpSp>
          <p:nvGrpSpPr>
            <p:cNvPr id="79883" name="Group 82"/>
            <p:cNvGrpSpPr/>
            <p:nvPr/>
          </p:nvGrpSpPr>
          <p:grpSpPr>
            <a:xfrm>
              <a:off x="192" y="2688"/>
              <a:ext cx="4416" cy="336"/>
              <a:chOff x="192" y="2688"/>
              <a:chExt cx="4416" cy="336"/>
            </a:xfrm>
          </p:grpSpPr>
          <p:sp>
            <p:nvSpPr>
              <p:cNvPr id="79889" name="Text Box 83"/>
              <p:cNvSpPr txBox="1"/>
              <p:nvPr/>
            </p:nvSpPr>
            <p:spPr>
              <a:xfrm>
                <a:off x="192" y="2688"/>
                <a:ext cx="192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79890" name="Line 84"/>
              <p:cNvSpPr/>
              <p:nvPr/>
            </p:nvSpPr>
            <p:spPr>
              <a:xfrm>
                <a:off x="240" y="2880"/>
                <a:ext cx="288" cy="0"/>
              </a:xfrm>
              <a:prstGeom prst="line">
                <a:avLst/>
              </a:prstGeom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9891" name="Group 85"/>
              <p:cNvGrpSpPr/>
              <p:nvPr/>
            </p:nvGrpSpPr>
            <p:grpSpPr>
              <a:xfrm>
                <a:off x="528" y="2766"/>
                <a:ext cx="4080" cy="258"/>
                <a:chOff x="432" y="2238"/>
                <a:chExt cx="4080" cy="258"/>
              </a:xfrm>
            </p:grpSpPr>
            <p:grpSp>
              <p:nvGrpSpPr>
                <p:cNvPr id="79892" name="Group 86"/>
                <p:cNvGrpSpPr/>
                <p:nvPr/>
              </p:nvGrpSpPr>
              <p:grpSpPr>
                <a:xfrm>
                  <a:off x="1440" y="2238"/>
                  <a:ext cx="864" cy="258"/>
                  <a:chOff x="480" y="1008"/>
                  <a:chExt cx="864" cy="258"/>
                </a:xfrm>
              </p:grpSpPr>
              <p:sp>
                <p:nvSpPr>
                  <p:cNvPr id="79908" name="Text Box 87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79909" name="Text Box 88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79910" name="Text Box 89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79893" name="Group 90"/>
                <p:cNvGrpSpPr/>
                <p:nvPr/>
              </p:nvGrpSpPr>
              <p:grpSpPr>
                <a:xfrm>
                  <a:off x="2544" y="2238"/>
                  <a:ext cx="864" cy="258"/>
                  <a:chOff x="480" y="1008"/>
                  <a:chExt cx="864" cy="258"/>
                </a:xfrm>
              </p:grpSpPr>
              <p:sp>
                <p:nvSpPr>
                  <p:cNvPr id="79905" name="Text Box 91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79906" name="Text Box 92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79907" name="Text Box 93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79894" name="Group 94"/>
                <p:cNvGrpSpPr/>
                <p:nvPr/>
              </p:nvGrpSpPr>
              <p:grpSpPr>
                <a:xfrm>
                  <a:off x="3648" y="2238"/>
                  <a:ext cx="864" cy="258"/>
                  <a:chOff x="480" y="1008"/>
                  <a:chExt cx="864" cy="258"/>
                </a:xfrm>
              </p:grpSpPr>
              <p:sp>
                <p:nvSpPr>
                  <p:cNvPr id="79902" name="Text Box 95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79903" name="Text Box 96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79904" name="Text Box 97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sym typeface="Symbol" panose="05050102010706020507" pitchFamily="18" charset="2"/>
                      </a:rPr>
                      <a:t></a:t>
                    </a:r>
                    <a:endParaRPr lang="en-US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79895" name="Line 98"/>
                <p:cNvSpPr/>
                <p:nvPr/>
              </p:nvSpPr>
              <p:spPr>
                <a:xfrm>
                  <a:off x="2256" y="2360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896" name="Line 99"/>
                <p:cNvSpPr/>
                <p:nvPr/>
              </p:nvSpPr>
              <p:spPr>
                <a:xfrm>
                  <a:off x="3360" y="2360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79897" name="Group 100"/>
                <p:cNvGrpSpPr/>
                <p:nvPr/>
              </p:nvGrpSpPr>
              <p:grpSpPr>
                <a:xfrm>
                  <a:off x="432" y="2238"/>
                  <a:ext cx="864" cy="258"/>
                  <a:chOff x="480" y="1008"/>
                  <a:chExt cx="864" cy="258"/>
                </a:xfrm>
              </p:grpSpPr>
              <p:sp>
                <p:nvSpPr>
                  <p:cNvPr id="79899" name="Text Box 101"/>
                  <p:cNvSpPr txBox="1"/>
                  <p:nvPr/>
                </p:nvSpPr>
                <p:spPr>
                  <a:xfrm>
                    <a:off x="480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79900" name="Text Box 102"/>
                  <p:cNvSpPr txBox="1"/>
                  <p:nvPr/>
                </p:nvSpPr>
                <p:spPr>
                  <a:xfrm>
                    <a:off x="768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79901" name="Text Box 103"/>
                  <p:cNvSpPr txBox="1"/>
                  <p:nvPr/>
                </p:nvSpPr>
                <p:spPr>
                  <a:xfrm>
                    <a:off x="1056" y="1008"/>
                    <a:ext cx="288" cy="25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rgbClr val="3399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>
                      <a:spcBef>
                        <a:spcPct val="50000"/>
                      </a:spcBef>
                      <a:buClrTx/>
                      <a:buSzPct val="100000"/>
                      <a:buNone/>
                    </a:pPr>
                    <a:endParaRPr lang="zh-CN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sym typeface="Symbol" panose="05050102010706020507" pitchFamily="18" charset="2"/>
                    </a:endParaRPr>
                  </a:p>
                </p:txBody>
              </p:sp>
            </p:grpSp>
            <p:sp>
              <p:nvSpPr>
                <p:cNvPr id="79898" name="Line 104"/>
                <p:cNvSpPr/>
                <p:nvPr/>
              </p:nvSpPr>
              <p:spPr>
                <a:xfrm>
                  <a:off x="1152" y="2352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79884" name="Freeform 105"/>
            <p:cNvSpPr/>
            <p:nvPr/>
          </p:nvSpPr>
          <p:spPr>
            <a:xfrm>
              <a:off x="48" y="960"/>
              <a:ext cx="1920" cy="1872"/>
            </a:xfrm>
            <a:custGeom>
              <a:avLst/>
              <a:gdLst>
                <a:gd name="txL" fmla="*/ 0 w 1824"/>
                <a:gd name="txT" fmla="*/ 0 h 1488"/>
                <a:gd name="txR" fmla="*/ 1824 w 1824"/>
                <a:gd name="txB" fmla="*/ 1488 h 1488"/>
              </a:gdLst>
              <a:ahLst/>
              <a:cxnLst>
                <a:cxn ang="0">
                  <a:pos x="2894" y="11749"/>
                </a:cxn>
                <a:cxn ang="0">
                  <a:pos x="2894" y="10989"/>
                </a:cxn>
                <a:cxn ang="0">
                  <a:pos x="0" y="10989"/>
                </a:cxn>
                <a:cxn ang="0">
                  <a:pos x="0" y="756"/>
                </a:cxn>
                <a:cxn ang="0">
                  <a:pos x="608" y="756"/>
                </a:cxn>
                <a:cxn ang="0">
                  <a:pos x="608" y="0"/>
                </a:cxn>
              </a:cxnLst>
              <a:rect l="txL" t="txT" r="txR" b="txB"/>
              <a:pathLst>
                <a:path w="1824" h="1488">
                  <a:moveTo>
                    <a:pt x="1824" y="1488"/>
                  </a:moveTo>
                  <a:lnTo>
                    <a:pt x="1824" y="1392"/>
                  </a:lnTo>
                  <a:lnTo>
                    <a:pt x="0" y="1392"/>
                  </a:lnTo>
                  <a:lnTo>
                    <a:pt x="0" y="96"/>
                  </a:lnTo>
                  <a:lnTo>
                    <a:pt x="384" y="9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rgbClr val="339966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Freeform 106"/>
            <p:cNvSpPr/>
            <p:nvPr/>
          </p:nvSpPr>
          <p:spPr>
            <a:xfrm>
              <a:off x="384" y="2016"/>
              <a:ext cx="3792" cy="864"/>
            </a:xfrm>
            <a:custGeom>
              <a:avLst/>
              <a:gdLst>
                <a:gd name="txL" fmla="*/ 0 w 3840"/>
                <a:gd name="txT" fmla="*/ 0 h 768"/>
                <a:gd name="txR" fmla="*/ 3840 w 3840"/>
                <a:gd name="txB" fmla="*/ 768 h 768"/>
              </a:gdLst>
              <a:ahLst/>
              <a:cxnLst>
                <a:cxn ang="0">
                  <a:pos x="3429" y="2217"/>
                </a:cxn>
                <a:cxn ang="0">
                  <a:pos x="3429" y="1526"/>
                </a:cxn>
                <a:cxn ang="0">
                  <a:pos x="0" y="1526"/>
                </a:cxn>
                <a:cxn ang="0">
                  <a:pos x="0" y="0"/>
                </a:cxn>
              </a:cxnLst>
              <a:rect l="txL" t="txT" r="txR" b="txB"/>
              <a:pathLst>
                <a:path w="3840" h="768">
                  <a:moveTo>
                    <a:pt x="3840" y="768"/>
                  </a:moveTo>
                  <a:lnTo>
                    <a:pt x="3840" y="528"/>
                  </a:ln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9966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886" name="Group 107"/>
            <p:cNvGrpSpPr/>
            <p:nvPr/>
          </p:nvGrpSpPr>
          <p:grpSpPr>
            <a:xfrm>
              <a:off x="144" y="1440"/>
              <a:ext cx="2832" cy="1440"/>
              <a:chOff x="144" y="1440"/>
              <a:chExt cx="2832" cy="1440"/>
            </a:xfrm>
          </p:grpSpPr>
          <p:sp>
            <p:nvSpPr>
              <p:cNvPr id="79887" name="Freeform 108"/>
              <p:cNvSpPr/>
              <p:nvPr/>
            </p:nvSpPr>
            <p:spPr>
              <a:xfrm>
                <a:off x="144" y="1536"/>
                <a:ext cx="2832" cy="1344"/>
              </a:xfrm>
              <a:custGeom>
                <a:avLst/>
                <a:gdLst>
                  <a:gd name="txL" fmla="*/ 0 w 2832"/>
                  <a:gd name="txT" fmla="*/ 0 h 1152"/>
                  <a:gd name="txR" fmla="*/ 2832 w 2832"/>
                  <a:gd name="txB" fmla="*/ 1152 h 1152"/>
                </a:gdLst>
                <a:ahLst/>
                <a:cxnLst>
                  <a:cxn ang="0">
                    <a:pos x="2832" y="4613"/>
                  </a:cxn>
                  <a:cxn ang="0">
                    <a:pos x="2832" y="3847"/>
                  </a:cxn>
                  <a:cxn ang="0">
                    <a:pos x="0" y="3847"/>
                  </a:cxn>
                  <a:cxn ang="0">
                    <a:pos x="0" y="193"/>
                  </a:cxn>
                  <a:cxn ang="0">
                    <a:pos x="192" y="193"/>
                  </a:cxn>
                  <a:cxn ang="0">
                    <a:pos x="192" y="0"/>
                  </a:cxn>
                </a:cxnLst>
                <a:rect l="txL" t="txT" r="txR" b="txB"/>
                <a:pathLst>
                  <a:path w="2832" h="1152">
                    <a:moveTo>
                      <a:pt x="2832" y="1152"/>
                    </a:moveTo>
                    <a:lnTo>
                      <a:pt x="2832" y="960"/>
                    </a:lnTo>
                    <a:lnTo>
                      <a:pt x="0" y="960"/>
                    </a:lnTo>
                    <a:lnTo>
                      <a:pt x="0" y="48"/>
                    </a:lnTo>
                    <a:lnTo>
                      <a:pt x="192" y="48"/>
                    </a:lnTo>
                    <a:lnTo>
                      <a:pt x="192" y="0"/>
                    </a:lnTo>
                  </a:path>
                </a:pathLst>
              </a:custGeom>
              <a:noFill/>
              <a:ln w="9525" cap="flat" cmpd="sng">
                <a:solidFill>
                  <a:srgbClr val="339966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8" name="Line 109"/>
              <p:cNvSpPr/>
              <p:nvPr/>
            </p:nvSpPr>
            <p:spPr>
              <a:xfrm flipV="1">
                <a:off x="336" y="144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3399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409710" name="Rectangle 110" descr="empty-background"/>
          <p:cNvSpPr/>
          <p:nvPr/>
        </p:nvSpPr>
        <p:spPr>
          <a:xfrm>
            <a:off x="3886200" y="304800"/>
            <a:ext cx="5029200" cy="30480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85000"/>
              </a:lnSpc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特点：</a:t>
            </a:r>
          </a:p>
          <a:p>
            <a:pPr marL="457200" lvl="0" indent="-457200" algn="just" eaLnBrk="1" hangingPunct="1">
              <a:lnSpc>
                <a:spcPct val="90000"/>
              </a:lnSpc>
              <a:spcBef>
                <a:spcPct val="90000"/>
              </a:spcBef>
              <a:buClrTx/>
              <a:buSzPct val="100000"/>
              <a:buChar char="v"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广义表中的所有表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不论是哪一层的子表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都带有一个表头结点，空表也不例外。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Char char="v"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表中结点的层次分明。所有同一层的表元素，在其存储表示中也在同一层。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Char char="v"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最高一层的表结点个数（除表头结点外）即为表的长度。</a:t>
            </a:r>
          </a:p>
        </p:txBody>
      </p:sp>
      <p:sp>
        <p:nvSpPr>
          <p:cNvPr id="409711" name="Rectangle 111" descr="empty-background"/>
          <p:cNvSpPr/>
          <p:nvPr/>
        </p:nvSpPr>
        <p:spPr>
          <a:xfrm>
            <a:off x="3886200" y="304800"/>
            <a:ext cx="5029200" cy="5716588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50000"/>
              </a:lnSpc>
              <a:spcBef>
                <a:spcPct val="10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Thinking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457200" lvl="0" indent="-457200" algn="just" eaLnBrk="1" hangingPunct="1">
              <a:lnSpc>
                <a:spcPct val="150000"/>
              </a:lnSpc>
              <a:spcBef>
                <a:spcPct val="10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“最高”一层的表结点个数为表的长度，那么，能否很容易地求出表的深度？如何求？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457200" lvl="0" indent="-457200" algn="just" eaLnBrk="1" hangingPunct="1">
              <a:lnSpc>
                <a:spcPct val="150000"/>
              </a:lnSpc>
              <a:spcBef>
                <a:spcPct val="10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不带头结点的表示方法？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457200" lvl="0" indent="-457200" algn="just" eaLnBrk="1" hangingPunct="1">
              <a:lnSpc>
                <a:spcPct val="150000"/>
              </a:lnSpc>
              <a:spcBef>
                <a:spcPct val="10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和线性表的异同？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7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97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0" grpId="0" build="p" animBg="1"/>
      <p:bldP spid="409711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296863" y="0"/>
            <a:ext cx="7931150" cy="584200"/>
          </a:xfrm>
        </p:spPr>
        <p:txBody>
          <a:bodyPr vert="horz" wrap="square" lIns="91440" tIns="45720" rIns="91440" bIns="45720" anchor="t"/>
          <a:lstStyle/>
          <a:p>
            <a:pPr marL="762000" indent="-762000" eaLnBrk="1" hangingPunct="1">
              <a:buAutoNum type="arabicPeriod" startAt="2"/>
            </a:pPr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+mj-cs"/>
              </a:rPr>
              <a:t>结点和表的类定义</a:t>
            </a:r>
          </a:p>
        </p:txBody>
      </p:sp>
      <p:sp>
        <p:nvSpPr>
          <p:cNvPr id="80899" name="Rectangle 3"/>
          <p:cNvSpPr/>
          <p:nvPr/>
        </p:nvSpPr>
        <p:spPr>
          <a:xfrm>
            <a:off x="0" y="914400"/>
            <a:ext cx="8839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b="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</a:p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b="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广义表</a:t>
            </a:r>
          </a:p>
        </p:txBody>
      </p:sp>
      <p:sp>
        <p:nvSpPr>
          <p:cNvPr id="414724" name="Rectangle 4"/>
          <p:cNvSpPr/>
          <p:nvPr/>
        </p:nvSpPr>
        <p:spPr>
          <a:xfrm>
            <a:off x="304800" y="1763713"/>
            <a:ext cx="88392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广义表类定义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protected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glnode * first;         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建立广义表的表头指针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自身属性相关的函数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depth (glnode * gl ) ;           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计算非递归表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*gl )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的深度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 * copy (glnode * gl ) ; 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复制无共享且非递归表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*gl )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	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equal (glnode * s , glnode * t );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比较两个表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 s, * t )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是否相等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Delete (glnode * gl ) ;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释放广义表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 gl )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……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14725" name="Rectangle 5"/>
          <p:cNvSpPr/>
          <p:nvPr/>
        </p:nvSpPr>
        <p:spPr>
          <a:xfrm>
            <a:off x="304800" y="1808163"/>
            <a:ext cx="88392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广义表类定义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protected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……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public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genlist ( ) ;    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构造函数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~genlist ( ) ;   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析构函数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depth ( ) ;  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计算一个非递归表的深度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CC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copy (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const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ls) ;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广义表的复制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head( );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返回广义表第一个结点的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tag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及值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genlist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tail( );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返回表中第二个结点的指针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 *First( );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   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返回广义表的第一个结点的指针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 *next( glnode *elem);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   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返回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所指结点的直接后继结点的指针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14726" name="Rectangle 6"/>
          <p:cNvSpPr/>
          <p:nvPr/>
        </p:nvSpPr>
        <p:spPr>
          <a:xfrm>
            <a:off x="990600" y="4800600"/>
            <a:ext cx="7226300" cy="1193800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/>
      <p:bldP spid="414725" grpId="0"/>
      <p:bldP spid="4147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/>
          <p:nvPr/>
        </p:nvSpPr>
        <p:spPr>
          <a:xfrm>
            <a:off x="0" y="1268413"/>
            <a:ext cx="88392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广义表类定义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protected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……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	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depth (glnode * gl ) ;           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计算非递归表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*gl )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的深度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glnode * copy (glnode * gl ) ; 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复制无共享且非递归表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*gl )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	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equal (glnode * s , glnode * t );  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		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比较两个表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( * s, * t )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是否相等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public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	……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		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depth ( ) ;           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计算一个非递归表的深度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CC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copy (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const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genlist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ls) ;   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广义表的复制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  </a:t>
            </a:r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+mj-cs"/>
              </a:rPr>
              <a:t>广义表类的部分实现</a:t>
            </a:r>
            <a:r>
              <a:rPr lang="en-US" altLang="zh-CN" dirty="0">
                <a:latin typeface="Times New Roman" panose="02020603050405020304" pitchFamily="18" charset="0"/>
                <a:ea typeface="华文行楷" panose="02010800040101010101" pitchFamily="2" charset="-122"/>
                <a:cs typeface="+mj-cs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+mj-cs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  <a:ea typeface="华文行楷" panose="02010800040101010101" pitchFamily="2" charset="-122"/>
                <a:cs typeface="+mj-cs"/>
              </a:rPr>
              <a:t>2)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514600" y="2514600"/>
            <a:ext cx="6248400" cy="2590800"/>
            <a:chOff x="1584" y="1584"/>
            <a:chExt cx="3936" cy="1632"/>
          </a:xfrm>
        </p:grpSpPr>
        <p:sp>
          <p:nvSpPr>
            <p:cNvPr id="81941" name="Line 5"/>
            <p:cNvSpPr/>
            <p:nvPr/>
          </p:nvSpPr>
          <p:spPr>
            <a:xfrm flipV="1">
              <a:off x="1584" y="2688"/>
              <a:ext cx="1632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2" name="Rectangle 6" descr="empty-background"/>
            <p:cNvSpPr/>
            <p:nvPr/>
          </p:nvSpPr>
          <p:spPr>
            <a:xfrm>
              <a:off x="3264" y="1584"/>
              <a:ext cx="2256" cy="12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993300"/>
                  </a:solidFill>
                  <a:ea typeface="楷体_GB2312" pitchFamily="49" charset="-122"/>
                </a:rPr>
                <a:t>外部调用</a:t>
              </a:r>
              <a:r>
                <a:rPr lang="en-US" altLang="zh-CN" sz="1800" b="0" dirty="0">
                  <a:solidFill>
                    <a:srgbClr val="993300"/>
                  </a:solidFill>
                  <a:ea typeface="楷体_GB2312" pitchFamily="49" charset="-122"/>
                </a:rPr>
                <a:t>: </a:t>
              </a:r>
            </a:p>
            <a:p>
              <a:pPr marL="457200" lvl="0" indent="-45720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	C++</a:t>
              </a:r>
              <a:r>
                <a:rPr lang="zh-CN" altLang="en-US" sz="1800" b="0" dirty="0">
                  <a:solidFill>
                    <a:srgbClr val="000000"/>
                  </a:solidFill>
                  <a:ea typeface="楷体_GB2312" pitchFamily="49" charset="-122"/>
                </a:rPr>
                <a:t>的主程序调用函数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lang="zh-CN" altLang="en-US" sz="1800" b="0" dirty="0">
                  <a:solidFill>
                    <a:srgbClr val="000000"/>
                  </a:solidFill>
                  <a:ea typeface="楷体_GB2312" pitchFamily="49" charset="-122"/>
                </a:rPr>
                <a:t>在计算广义表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LS1</a:t>
              </a:r>
              <a:r>
                <a:rPr lang="zh-CN" altLang="en-US" sz="1800" b="0" dirty="0">
                  <a:solidFill>
                    <a:srgbClr val="000000"/>
                  </a:solidFill>
                  <a:ea typeface="楷体_GB2312" pitchFamily="49" charset="-122"/>
                </a:rPr>
                <a:t>的主程序中有语句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length = LS1.depth( ) ;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828800" y="152400"/>
            <a:ext cx="5257800" cy="2209800"/>
            <a:chOff x="1152" y="96"/>
            <a:chExt cx="3312" cy="1392"/>
          </a:xfrm>
        </p:grpSpPr>
        <p:sp>
          <p:nvSpPr>
            <p:cNvPr id="81939" name="Line 8"/>
            <p:cNvSpPr/>
            <p:nvPr/>
          </p:nvSpPr>
          <p:spPr>
            <a:xfrm flipV="1">
              <a:off x="1152" y="1152"/>
              <a:ext cx="105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0" name="Rectangle 9" descr="empty-background"/>
            <p:cNvSpPr/>
            <p:nvPr/>
          </p:nvSpPr>
          <p:spPr>
            <a:xfrm>
              <a:off x="2208" y="96"/>
              <a:ext cx="2256" cy="12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993300"/>
                  </a:solidFill>
                  <a:ea typeface="楷体_GB2312" pitchFamily="49" charset="-122"/>
                </a:rPr>
                <a:t>内部调用</a:t>
              </a:r>
              <a:r>
                <a:rPr lang="en-US" altLang="zh-CN" sz="1800" b="0" dirty="0">
                  <a:solidFill>
                    <a:srgbClr val="993300"/>
                  </a:solidFill>
                  <a:ea typeface="楷体_GB2312" pitchFamily="49" charset="-122"/>
                </a:rPr>
                <a:t>: </a:t>
              </a:r>
            </a:p>
            <a:p>
              <a:pPr marL="457200" lvl="0" indent="-45720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  <a:r>
                <a:rPr lang="zh-CN" altLang="en-US" sz="1800" b="0" dirty="0">
                  <a:solidFill>
                    <a:srgbClr val="3B812F"/>
                  </a:solidFill>
                  <a:ea typeface="楷体_GB2312" pitchFamily="49" charset="-122"/>
                </a:rPr>
                <a:t>递归过程，在其内部又调用了自己</a:t>
              </a:r>
            </a:p>
            <a:p>
              <a:pPr marL="457200" lvl="0" indent="-45720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3B812F"/>
                  </a:solidFill>
                  <a:ea typeface="楷体_GB2312" pitchFamily="49" charset="-122"/>
                </a:rPr>
                <a:t>	例如，</a:t>
              </a:r>
              <a:r>
                <a:rPr lang="en-US" altLang="zh-CN" sz="1800" b="0" dirty="0">
                  <a:solidFill>
                    <a:srgbClr val="3B812F"/>
                  </a:solidFill>
                  <a:ea typeface="楷体_GB2312" pitchFamily="49" charset="-122"/>
                </a:rPr>
                <a:t>LS1.depth( )</a:t>
              </a:r>
              <a:r>
                <a:rPr lang="zh-CN" altLang="en-US" sz="1800" b="0" dirty="0">
                  <a:solidFill>
                    <a:srgbClr val="3B812F"/>
                  </a:solidFill>
                  <a:ea typeface="楷体_GB2312" pitchFamily="49" charset="-122"/>
                </a:rPr>
                <a:t>调用了它自己</a:t>
              </a:r>
              <a:r>
                <a:rPr lang="en-US" altLang="zh-CN" sz="1800" b="0" dirty="0">
                  <a:solidFill>
                    <a:srgbClr val="3B812F"/>
                  </a:solidFill>
                  <a:ea typeface="楷体_GB2312" pitchFamily="49" charset="-122"/>
                </a:rPr>
                <a:t>depth( )</a:t>
              </a:r>
              <a:r>
                <a:rPr lang="zh-CN" altLang="en-US" sz="1800" b="0" dirty="0">
                  <a:solidFill>
                    <a:srgbClr val="3B812F"/>
                  </a:solidFill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609600" y="1676400"/>
            <a:ext cx="7924800" cy="4191000"/>
            <a:chOff x="384" y="1056"/>
            <a:chExt cx="4992" cy="2640"/>
          </a:xfrm>
        </p:grpSpPr>
        <p:sp>
          <p:nvSpPr>
            <p:cNvPr id="81937" name="Rectangle 11" descr="empty-background"/>
            <p:cNvSpPr/>
            <p:nvPr/>
          </p:nvSpPr>
          <p:spPr>
            <a:xfrm>
              <a:off x="384" y="1056"/>
              <a:ext cx="4992" cy="26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lnSpc>
                  <a:spcPct val="105000"/>
                </a:lnSpc>
                <a:buClrTx/>
                <a:buSzPct val="100000"/>
                <a:buNone/>
              </a:pPr>
              <a:r>
                <a:rPr lang="zh-CN" altLang="en-US" sz="1800" dirty="0">
                  <a:solidFill>
                    <a:srgbClr val="008000"/>
                  </a:solidFill>
                  <a:ea typeface="楷体_GB2312" pitchFamily="49" charset="-122"/>
                </a:rPr>
                <a:t>递归实现。首先，递归定义：</a:t>
              </a:r>
            </a:p>
            <a:p>
              <a:pPr marL="457200" lvl="0" indent="-457200" algn="just" eaLnBrk="1" hangingPunct="1">
                <a:lnSpc>
                  <a:spcPct val="105000"/>
                </a:lnSpc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8000"/>
                  </a:solidFill>
                  <a:ea typeface="楷体_GB2312" pitchFamily="49" charset="-122"/>
                </a:rPr>
                <a:t>LS(α</a:t>
              </a:r>
              <a:r>
                <a:rPr lang="en-US" altLang="zh-CN" sz="1800" b="0" baseline="-30000" dirty="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lang="en-US" altLang="zh-CN" sz="1800" b="0" dirty="0">
                  <a:solidFill>
                    <a:srgbClr val="008000"/>
                  </a:solidFill>
                  <a:ea typeface="楷体_GB2312" pitchFamily="49" charset="-122"/>
                </a:rPr>
                <a:t> , α</a:t>
              </a:r>
              <a:r>
                <a:rPr lang="en-US" altLang="zh-CN" sz="1800" b="0" baseline="-30000" dirty="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8000"/>
                  </a:solidFill>
                  <a:ea typeface="楷体_GB2312" pitchFamily="49" charset="-122"/>
                </a:rPr>
                <a:t> , … , α</a:t>
              </a:r>
              <a:r>
                <a:rPr lang="en-US" altLang="zh-CN" sz="1800" b="0" baseline="-30000" dirty="0">
                  <a:solidFill>
                    <a:srgbClr val="008000"/>
                  </a:solidFill>
                  <a:ea typeface="楷体_GB2312" pitchFamily="49" charset="-122"/>
                </a:rPr>
                <a:t>n</a:t>
              </a:r>
              <a:r>
                <a:rPr lang="en-US" altLang="zh-CN" sz="1800" b="0" dirty="0">
                  <a:solidFill>
                    <a:srgbClr val="008000"/>
                  </a:solidFill>
                  <a:ea typeface="楷体_GB2312" pitchFamily="49" charset="-122"/>
                </a:rPr>
                <a:t> ), </a:t>
              </a:r>
              <a:r>
                <a:rPr lang="zh-CN" altLang="en-US" sz="1800" b="0" dirty="0">
                  <a:solidFill>
                    <a:srgbClr val="008000"/>
                  </a:solidFill>
                  <a:ea typeface="楷体_GB2312" pitchFamily="49" charset="-122"/>
                </a:rPr>
                <a:t>则</a:t>
              </a:r>
            </a:p>
            <a:p>
              <a:pPr marL="457200" lvl="0" indent="-457200" algn="just" eaLnBrk="1" hangingPunct="1">
                <a:lnSpc>
                  <a:spcPct val="105000"/>
                </a:lnSpc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8000"/>
                  </a:solidFill>
                </a:rPr>
                <a:t>depth (LS) =   1 		LS</a:t>
              </a:r>
              <a:r>
                <a:rPr lang="zh-CN" altLang="en-US" sz="1800" dirty="0">
                  <a:solidFill>
                    <a:srgbClr val="008000"/>
                  </a:solidFill>
                </a:rPr>
                <a:t>为空表</a:t>
              </a:r>
            </a:p>
            <a:p>
              <a:pPr marL="457200" lvl="0" indent="-45720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008000"/>
                  </a:solidFill>
                </a:rPr>
                <a:t>	</a:t>
              </a:r>
              <a:r>
                <a:rPr lang="zh-CN" altLang="en-US" sz="1800" dirty="0">
                  <a:solidFill>
                    <a:srgbClr val="008000"/>
                  </a:solidFill>
                </a:rPr>
                <a:t>	            </a:t>
              </a:r>
              <a:r>
                <a:rPr lang="en-US" altLang="zh-CN" sz="1800" dirty="0">
                  <a:solidFill>
                    <a:srgbClr val="008000"/>
                  </a:solidFill>
                </a:rPr>
                <a:t>0</a:t>
              </a:r>
              <a:r>
                <a:rPr lang="en-US" altLang="zh-CN" sz="1800" b="0" dirty="0">
                  <a:solidFill>
                    <a:srgbClr val="008000"/>
                  </a:solidFill>
                </a:rPr>
                <a:t>		</a:t>
              </a:r>
              <a:r>
                <a:rPr lang="en-US" altLang="zh-CN" sz="1800" dirty="0">
                  <a:solidFill>
                    <a:srgbClr val="008000"/>
                  </a:solidFill>
                </a:rPr>
                <a:t>LS</a:t>
              </a:r>
              <a:r>
                <a:rPr lang="zh-CN" altLang="en-US" sz="1800" dirty="0">
                  <a:solidFill>
                    <a:srgbClr val="008000"/>
                  </a:solidFill>
                </a:rPr>
                <a:t>是单元素</a:t>
              </a:r>
            </a:p>
            <a:p>
              <a:pPr marL="457200" lvl="0" indent="-45720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b="0" dirty="0">
                  <a:solidFill>
                    <a:srgbClr val="008000"/>
                  </a:solidFill>
                </a:rPr>
                <a:t>		            </a:t>
              </a:r>
              <a:r>
                <a:rPr lang="en-US" altLang="zh-CN" sz="1800" b="0" dirty="0">
                  <a:solidFill>
                    <a:srgbClr val="008000"/>
                  </a:solidFill>
                </a:rPr>
                <a:t>1 + max {depth(</a:t>
              </a:r>
              <a:r>
                <a:rPr lang="en-US" altLang="zh-CN" sz="1800" b="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α</a:t>
              </a:r>
              <a:r>
                <a:rPr lang="en-US" altLang="zh-CN" sz="1800" b="0" baseline="-2500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1800" b="0" dirty="0">
                  <a:solidFill>
                    <a:srgbClr val="008000"/>
                  </a:solidFill>
                </a:rPr>
                <a:t>),</a:t>
              </a:r>
            </a:p>
            <a:p>
              <a:pPr marL="457200" lvl="0" indent="-45720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8000"/>
                  </a:solidFill>
                </a:rPr>
                <a:t>				depth(</a:t>
              </a:r>
              <a:r>
                <a:rPr lang="en-US" altLang="zh-CN" sz="1800" b="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α</a:t>
              </a:r>
              <a:r>
                <a:rPr lang="en-US" altLang="zh-CN" sz="1800" b="0" baseline="-2500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1800" b="0" dirty="0">
                  <a:solidFill>
                    <a:srgbClr val="008000"/>
                  </a:solidFill>
                </a:rPr>
                <a:t>),            n ≥1</a:t>
              </a:r>
            </a:p>
            <a:p>
              <a:pPr marL="457200" lvl="0" indent="-45720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8000"/>
                  </a:solidFill>
                </a:rPr>
                <a:t>			         	…… </a:t>
              </a:r>
            </a:p>
            <a:p>
              <a:pPr marL="457200" lvl="0" indent="-45720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8000"/>
                  </a:solidFill>
                </a:rPr>
                <a:t>			         	depth(</a:t>
              </a:r>
              <a:r>
                <a:rPr lang="en-US" altLang="zh-CN" sz="1800" b="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α</a:t>
              </a:r>
              <a:r>
                <a:rPr lang="en-US" altLang="zh-CN" sz="1800" b="0" baseline="-25000" dirty="0">
                  <a:solidFill>
                    <a:srgbClr val="0080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zh-CN" sz="1800" b="0" dirty="0">
                  <a:solidFill>
                    <a:srgbClr val="008000"/>
                  </a:solidFill>
                </a:rPr>
                <a:t>) } </a:t>
              </a:r>
              <a:endParaRPr lang="en-US" altLang="zh-CN" sz="1800" dirty="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81938" name="AutoShape 12"/>
            <p:cNvSpPr/>
            <p:nvPr/>
          </p:nvSpPr>
          <p:spPr>
            <a:xfrm>
              <a:off x="1321" y="1508"/>
              <a:ext cx="48" cy="672"/>
            </a:xfrm>
            <a:prstGeom prst="leftBrace">
              <a:avLst>
                <a:gd name="adj1" fmla="val 116666"/>
                <a:gd name="adj2" fmla="val 50000"/>
              </a:avLst>
            </a:prstGeom>
            <a:noFill/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8829" name="Rectangle 13" descr="empty-background"/>
          <p:cNvSpPr/>
          <p:nvPr/>
        </p:nvSpPr>
        <p:spPr>
          <a:xfrm>
            <a:off x="5181600" y="2590800"/>
            <a:ext cx="3733800" cy="2209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公有函数：计算一个表的深度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genlist :: depth ( )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	return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depth (first) ;</a:t>
            </a:r>
          </a:p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18830" name="Rectangle 14" descr="empty-background"/>
          <p:cNvSpPr/>
          <p:nvPr/>
        </p:nvSpPr>
        <p:spPr>
          <a:xfrm>
            <a:off x="0" y="1219200"/>
            <a:ext cx="8686800" cy="5638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genlist :: depth (glnode * gl )  //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计算非递归广义表的深度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 	if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( gl-&gt;tlink = = NULL ) </a:t>
            </a: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1 ;      //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空表的深度为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   	glnode * p = gl-&gt;tlink ;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 	int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m = 0 ;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	while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(p-&gt;tlink != NULL)   {   //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扫描广义表顶层的各个结点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      	</a:t>
            </a: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(p -&gt;tag= =2 )       {      //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递归调用求子表结点的深度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			</a:t>
            </a: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n = depth (p-&gt;hlink) ;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     		if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 (m&lt;n) m = n ;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   		}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		p = p-&gt;tlink ;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	}</a:t>
            </a:r>
          </a:p>
          <a:p>
            <a:pPr marL="457200" lvl="0" indent="-457200" algn="just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 	return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  m+1 ;</a:t>
            </a:r>
          </a:p>
          <a:p>
            <a:pPr marL="457200" lvl="0" indent="-457200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grpSp>
        <p:nvGrpSpPr>
          <p:cNvPr id="5" name="Group 15"/>
          <p:cNvGrpSpPr/>
          <p:nvPr/>
        </p:nvGrpSpPr>
        <p:grpSpPr>
          <a:xfrm>
            <a:off x="685800" y="1981200"/>
            <a:ext cx="5029200" cy="457200"/>
            <a:chOff x="384" y="1104"/>
            <a:chExt cx="3168" cy="288"/>
          </a:xfrm>
        </p:grpSpPr>
        <p:sp>
          <p:nvSpPr>
            <p:cNvPr id="81935" name="Line 16"/>
            <p:cNvSpPr/>
            <p:nvPr/>
          </p:nvSpPr>
          <p:spPr>
            <a:xfrm>
              <a:off x="384" y="1248"/>
              <a:ext cx="2640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36" name="Text Box 17"/>
            <p:cNvSpPr txBox="1"/>
            <p:nvPr/>
          </p:nvSpPr>
          <p:spPr>
            <a:xfrm>
              <a:off x="3024" y="110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dirty="0">
                  <a:solidFill>
                    <a:srgbClr val="0000FF"/>
                  </a:solidFill>
                  <a:ea typeface="楷体_GB2312" pitchFamily="49" charset="-122"/>
                </a:rPr>
                <a:t>空表</a:t>
              </a:r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971550" y="3159125"/>
            <a:ext cx="5715000" cy="457200"/>
            <a:chOff x="672" y="2160"/>
            <a:chExt cx="3600" cy="288"/>
          </a:xfrm>
        </p:grpSpPr>
        <p:sp>
          <p:nvSpPr>
            <p:cNvPr id="81933" name="Line 19"/>
            <p:cNvSpPr/>
            <p:nvPr/>
          </p:nvSpPr>
          <p:spPr>
            <a:xfrm>
              <a:off x="672" y="2304"/>
              <a:ext cx="2640" cy="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34" name="Text Box 20"/>
            <p:cNvSpPr txBox="1"/>
            <p:nvPr/>
          </p:nvSpPr>
          <p:spPr>
            <a:xfrm>
              <a:off x="3312" y="216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800" dirty="0">
                  <a:solidFill>
                    <a:srgbClr val="0000FF"/>
                  </a:solidFill>
                  <a:ea typeface="楷体_GB2312" pitchFamily="49" charset="-122"/>
                </a:rPr>
                <a:t>非空子表</a:t>
              </a:r>
            </a:p>
          </p:txBody>
        </p:sp>
      </p:grpSp>
      <p:sp>
        <p:nvSpPr>
          <p:cNvPr id="418837" name="Text Box 21"/>
          <p:cNvSpPr txBox="1"/>
          <p:nvPr/>
        </p:nvSpPr>
        <p:spPr>
          <a:xfrm>
            <a:off x="3200400" y="4876800"/>
            <a:ext cx="4800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思考：空表、非空子表都计算了，为什么不计算单元素子表（即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tag = = 1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）？</a:t>
            </a:r>
          </a:p>
        </p:txBody>
      </p:sp>
      <p:sp>
        <p:nvSpPr>
          <p:cNvPr id="418839" name="Text Box 23"/>
          <p:cNvSpPr txBox="1"/>
          <p:nvPr/>
        </p:nvSpPr>
        <p:spPr>
          <a:xfrm>
            <a:off x="3124200" y="4800600"/>
            <a:ext cx="48006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其他相似定义和算法</a:t>
            </a: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copy: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拷贝广义表</a:t>
            </a: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equal: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判断广义表是否相等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9" grpId="0" animBg="1"/>
      <p:bldP spid="418830" grpId="0" animBg="1"/>
      <p:bldP spid="418837" grpId="0"/>
      <p:bldP spid="4188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/>
          <p:nvPr/>
        </p:nvSpPr>
        <p:spPr>
          <a:xfrm>
            <a:off x="2555875" y="692150"/>
            <a:ext cx="5842000" cy="708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FF9900"/>
                </a:solidFill>
              </a:rPr>
              <a:t>a b</a:t>
            </a:r>
            <a:r>
              <a:rPr lang="en-US" altLang="zh-CN" sz="4000" b="0" dirty="0">
                <a:solidFill>
                  <a:srgbClr val="000000"/>
                </a:solidFill>
              </a:rPr>
              <a:t> a b c a b c a c b a b</a:t>
            </a:r>
          </a:p>
        </p:txBody>
      </p:sp>
      <p:sp>
        <p:nvSpPr>
          <p:cNvPr id="306179" name="Text Box 3"/>
          <p:cNvSpPr txBox="1"/>
          <p:nvPr/>
        </p:nvSpPr>
        <p:spPr>
          <a:xfrm>
            <a:off x="2555875" y="2871788"/>
            <a:ext cx="606583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000000"/>
                </a:solidFill>
              </a:rPr>
              <a:t>a b </a:t>
            </a:r>
            <a:r>
              <a:rPr lang="en-US" altLang="zh-CN" sz="4000" b="0" dirty="0">
                <a:solidFill>
                  <a:srgbClr val="FF9900"/>
                </a:solidFill>
              </a:rPr>
              <a:t>a b c a</a:t>
            </a:r>
            <a:r>
              <a:rPr lang="en-US" altLang="zh-CN" sz="4000" b="0" dirty="0">
                <a:solidFill>
                  <a:srgbClr val="000000"/>
                </a:solidFill>
              </a:rPr>
              <a:t> b c a c b a b</a:t>
            </a:r>
          </a:p>
        </p:txBody>
      </p:sp>
      <p:sp>
        <p:nvSpPr>
          <p:cNvPr id="306180" name="Text Box 4"/>
          <p:cNvSpPr txBox="1"/>
          <p:nvPr/>
        </p:nvSpPr>
        <p:spPr>
          <a:xfrm>
            <a:off x="2555875" y="4959350"/>
            <a:ext cx="561657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000000"/>
                </a:solidFill>
              </a:rPr>
              <a:t>a b a b c a</a:t>
            </a:r>
            <a:r>
              <a:rPr lang="en-US" altLang="zh-CN" sz="4000" b="0" dirty="0">
                <a:solidFill>
                  <a:srgbClr val="FF9900"/>
                </a:solidFill>
              </a:rPr>
              <a:t> b c a c</a:t>
            </a:r>
            <a:r>
              <a:rPr lang="en-US" altLang="zh-CN" sz="4000" b="0" dirty="0">
                <a:solidFill>
                  <a:srgbClr val="000000"/>
                </a:solidFill>
              </a:rPr>
              <a:t> b a b</a:t>
            </a:r>
          </a:p>
        </p:txBody>
      </p:sp>
      <p:sp>
        <p:nvSpPr>
          <p:cNvPr id="306181" name="Text Box 5"/>
          <p:cNvSpPr txBox="1"/>
          <p:nvPr/>
        </p:nvSpPr>
        <p:spPr>
          <a:xfrm>
            <a:off x="2592388" y="1403350"/>
            <a:ext cx="266382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FF9900"/>
                </a:solidFill>
              </a:rPr>
              <a:t>a b</a:t>
            </a:r>
            <a:r>
              <a:rPr lang="en-US" altLang="zh-CN" sz="4000" b="0" dirty="0">
                <a:solidFill>
                  <a:srgbClr val="000000"/>
                </a:solidFill>
              </a:rPr>
              <a:t> c a c</a:t>
            </a:r>
          </a:p>
        </p:txBody>
      </p:sp>
      <p:sp>
        <p:nvSpPr>
          <p:cNvPr id="306182" name="Text Box 6"/>
          <p:cNvSpPr txBox="1"/>
          <p:nvPr/>
        </p:nvSpPr>
        <p:spPr>
          <a:xfrm>
            <a:off x="4616450" y="5678488"/>
            <a:ext cx="266382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000000"/>
                </a:solidFill>
              </a:rPr>
              <a:t>a</a:t>
            </a:r>
            <a:r>
              <a:rPr lang="en-US" altLang="zh-CN" sz="4000" b="0" dirty="0">
                <a:solidFill>
                  <a:srgbClr val="FF9900"/>
                </a:solidFill>
              </a:rPr>
              <a:t> b c a c</a:t>
            </a:r>
          </a:p>
        </p:txBody>
      </p:sp>
      <p:sp>
        <p:nvSpPr>
          <p:cNvPr id="306183" name="Text Box 7"/>
          <p:cNvSpPr txBox="1"/>
          <p:nvPr/>
        </p:nvSpPr>
        <p:spPr>
          <a:xfrm>
            <a:off x="3446463" y="3519488"/>
            <a:ext cx="266382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4000" b="0" dirty="0">
                <a:solidFill>
                  <a:srgbClr val="FF9900"/>
                </a:solidFill>
              </a:rPr>
              <a:t>a b c a</a:t>
            </a:r>
            <a:r>
              <a:rPr lang="en-US" altLang="zh-CN" sz="4000" b="0" dirty="0">
                <a:solidFill>
                  <a:srgbClr val="000000"/>
                </a:solidFill>
              </a:rPr>
              <a:t> c</a:t>
            </a:r>
          </a:p>
        </p:txBody>
      </p:sp>
      <p:sp>
        <p:nvSpPr>
          <p:cNvPr id="306184" name="Text Box 8"/>
          <p:cNvSpPr txBox="1"/>
          <p:nvPr/>
        </p:nvSpPr>
        <p:spPr>
          <a:xfrm>
            <a:off x="179388" y="5084763"/>
            <a:ext cx="2376487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000000"/>
                </a:solidFill>
              </a:rPr>
              <a:t>第三次匹配</a:t>
            </a:r>
          </a:p>
        </p:txBody>
      </p:sp>
      <p:sp>
        <p:nvSpPr>
          <p:cNvPr id="306185" name="Text Box 9"/>
          <p:cNvSpPr txBox="1"/>
          <p:nvPr/>
        </p:nvSpPr>
        <p:spPr>
          <a:xfrm>
            <a:off x="179388" y="2997200"/>
            <a:ext cx="2376487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000000"/>
                </a:solidFill>
              </a:rPr>
              <a:t>第二次匹配</a:t>
            </a:r>
          </a:p>
        </p:txBody>
      </p:sp>
      <p:sp>
        <p:nvSpPr>
          <p:cNvPr id="306186" name="Text Box 10"/>
          <p:cNvSpPr txBox="1"/>
          <p:nvPr/>
        </p:nvSpPr>
        <p:spPr>
          <a:xfrm>
            <a:off x="179388" y="908050"/>
            <a:ext cx="2376487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000000"/>
                </a:solidFill>
              </a:rPr>
              <a:t>第一次匹配</a:t>
            </a:r>
          </a:p>
        </p:txBody>
      </p:sp>
      <p:sp>
        <p:nvSpPr>
          <p:cNvPr id="306187" name="Line 11"/>
          <p:cNvSpPr/>
          <p:nvPr/>
        </p:nvSpPr>
        <p:spPr>
          <a:xfrm>
            <a:off x="3581400" y="368300"/>
            <a:ext cx="0" cy="503238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06189" name="Line 13"/>
          <p:cNvSpPr/>
          <p:nvPr/>
        </p:nvSpPr>
        <p:spPr>
          <a:xfrm>
            <a:off x="5246688" y="2438400"/>
            <a:ext cx="0" cy="503238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06190" name="Rectangle 14"/>
          <p:cNvSpPr/>
          <p:nvPr/>
        </p:nvSpPr>
        <p:spPr>
          <a:xfrm>
            <a:off x="4662488" y="4868863"/>
            <a:ext cx="2105025" cy="1582737"/>
          </a:xfrm>
          <a:prstGeom prst="rect">
            <a:avLst/>
          </a:pr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/>
      <p:bldP spid="306180" grpId="0"/>
      <p:bldP spid="306181" grpId="0"/>
      <p:bldP spid="306182" grpId="0"/>
      <p:bldP spid="306183" grpId="0"/>
      <p:bldP spid="306184" grpId="0"/>
      <p:bldP spid="306185" grpId="0"/>
      <p:bldP spid="306186" grpId="0"/>
      <p:bldP spid="3061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0" y="169863"/>
            <a:ext cx="8991600" cy="5159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8080"/>
                </a:solidFill>
                <a:latin typeface="华文新魏" panose="02010800040101010101" pitchFamily="2" charset="-122"/>
              </a:rPr>
              <a:t>5.4.3 n</a:t>
            </a:r>
            <a:r>
              <a:rPr lang="zh-CN" altLang="en-US" dirty="0">
                <a:solidFill>
                  <a:srgbClr val="008080"/>
                </a:solidFill>
                <a:latin typeface="华文新魏" panose="02010800040101010101" pitchFamily="2" charset="-122"/>
              </a:rPr>
              <a:t>元多项式的表示</a:t>
            </a:r>
          </a:p>
        </p:txBody>
      </p:sp>
      <p:sp>
        <p:nvSpPr>
          <p:cNvPr id="437251" name="Rectangle 3"/>
          <p:cNvSpPr/>
          <p:nvPr/>
        </p:nvSpPr>
        <p:spPr>
          <a:xfrm>
            <a:off x="152400" y="838200"/>
            <a:ext cx="8839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ea typeface="华文行楷" panose="02010800040101010101" pitchFamily="2" charset="-122"/>
              </a:rPr>
              <a:t>为什么用广义表表示多项式</a:t>
            </a:r>
          </a:p>
        </p:txBody>
      </p:sp>
      <p:sp>
        <p:nvSpPr>
          <p:cNvPr id="437252" name="Rectangle 4"/>
          <p:cNvSpPr/>
          <p:nvPr/>
        </p:nvSpPr>
        <p:spPr>
          <a:xfrm>
            <a:off x="152400" y="1447800"/>
            <a:ext cx="5486400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ea typeface="楷体_GB2312" pitchFamily="49" charset="-122"/>
              </a:rPr>
              <a:t>问题：</a:t>
            </a:r>
          </a:p>
          <a:p>
            <a:pPr marL="914400" lvl="1" indent="-457200" algn="just" eaLnBrk="1" hangingPunct="1">
              <a:lnSpc>
                <a:spcPct val="90000"/>
              </a:lnSpc>
              <a:buClrTx/>
              <a:buSzPct val="100000"/>
              <a:buChar char="Ø"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浪费空间</a:t>
            </a:r>
          </a:p>
          <a:p>
            <a:pPr marL="914400" lvl="1" indent="-457200" algn="just" eaLnBrk="1" hangingPunct="1">
              <a:lnSpc>
                <a:spcPct val="90000"/>
              </a:lnSpc>
              <a:buClrTx/>
              <a:buSzPct val="100000"/>
              <a:buChar char="Ø"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结点大小不同，存储管理不便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52400" y="1371600"/>
            <a:ext cx="8534400" cy="1676400"/>
            <a:chOff x="96" y="1584"/>
            <a:chExt cx="5376" cy="1056"/>
          </a:xfrm>
        </p:grpSpPr>
        <p:sp>
          <p:nvSpPr>
            <p:cNvPr id="82964" name="Rectangle 6"/>
            <p:cNvSpPr/>
            <p:nvPr/>
          </p:nvSpPr>
          <p:spPr>
            <a:xfrm>
              <a:off x="96" y="1584"/>
              <a:ext cx="5376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P(x, y, z) = 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10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z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+2x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8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z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+3x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8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z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z+6x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z+2yz</a:t>
              </a:r>
            </a:p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		   =  ((x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10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+ 2x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8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)y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+3x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8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 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)z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+(( 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+6x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) y</a:t>
              </a:r>
              <a:r>
                <a:rPr lang="en-US" altLang="zh-CN" sz="1800" b="0" baseline="30000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0000FF"/>
                  </a:solidFill>
                  <a:ea typeface="楷体_GB2312" pitchFamily="49" charset="-122"/>
                </a:rPr>
                <a:t>+2y) z</a:t>
              </a:r>
            </a:p>
          </p:txBody>
        </p:sp>
        <p:grpSp>
          <p:nvGrpSpPr>
            <p:cNvPr id="82965" name="Group 7"/>
            <p:cNvGrpSpPr/>
            <p:nvPr/>
          </p:nvGrpSpPr>
          <p:grpSpPr>
            <a:xfrm>
              <a:off x="867" y="2200"/>
              <a:ext cx="2781" cy="440"/>
              <a:chOff x="867" y="2200"/>
              <a:chExt cx="2781" cy="440"/>
            </a:xfrm>
          </p:grpSpPr>
          <p:sp>
            <p:nvSpPr>
              <p:cNvPr id="82966" name="Line 8"/>
              <p:cNvSpPr/>
              <p:nvPr/>
            </p:nvSpPr>
            <p:spPr>
              <a:xfrm>
                <a:off x="867" y="2200"/>
                <a:ext cx="14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67" name="Line 9"/>
              <p:cNvSpPr/>
              <p:nvPr/>
            </p:nvSpPr>
            <p:spPr>
              <a:xfrm>
                <a:off x="2483" y="2200"/>
                <a:ext cx="110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68" name="Rectangle 10"/>
              <p:cNvSpPr/>
              <p:nvPr/>
            </p:nvSpPr>
            <p:spPr>
              <a:xfrm>
                <a:off x="2256" y="2352"/>
                <a:ext cx="13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457200" lvl="0" indent="-457200" eaLnBrk="1" hangingPunct="1">
                  <a:lnSpc>
                    <a:spcPct val="90000"/>
                  </a:lnSpc>
                  <a:spcBef>
                    <a:spcPct val="65000"/>
                  </a:spcBef>
                  <a:buClrTx/>
                  <a:buSzPct val="100000"/>
                  <a:buNone/>
                </a:pPr>
                <a:r>
                  <a:rPr lang="en-US" altLang="zh-CN" sz="1800" b="0" dirty="0">
                    <a:solidFill>
                      <a:srgbClr val="006633"/>
                    </a:solidFill>
                    <a:ea typeface="楷体_GB2312" pitchFamily="49" charset="-122"/>
                  </a:rPr>
                  <a:t>A z</a:t>
                </a:r>
                <a:r>
                  <a:rPr lang="en-US" altLang="zh-CN" sz="1800" b="0" baseline="30000" dirty="0">
                    <a:solidFill>
                      <a:srgbClr val="006633"/>
                    </a:solidFill>
                    <a:ea typeface="楷体_GB2312" pitchFamily="49" charset="-122"/>
                  </a:rPr>
                  <a:t>2 </a:t>
                </a:r>
                <a:r>
                  <a:rPr lang="en-US" altLang="zh-CN" sz="1800" b="0" dirty="0">
                    <a:solidFill>
                      <a:srgbClr val="006633"/>
                    </a:solidFill>
                    <a:ea typeface="楷体_GB2312" pitchFamily="49" charset="-122"/>
                  </a:rPr>
                  <a:t>   +     B z </a:t>
                </a:r>
              </a:p>
            </p:txBody>
          </p:sp>
        </p:grpSp>
      </p:grpSp>
      <p:grpSp>
        <p:nvGrpSpPr>
          <p:cNvPr id="4" name="Group 11"/>
          <p:cNvGrpSpPr/>
          <p:nvPr/>
        </p:nvGrpSpPr>
        <p:grpSpPr>
          <a:xfrm>
            <a:off x="1150938" y="2214563"/>
            <a:ext cx="2743200" cy="2209800"/>
            <a:chOff x="1008" y="1488"/>
            <a:chExt cx="1728" cy="1392"/>
          </a:xfrm>
        </p:grpSpPr>
        <p:sp>
          <p:nvSpPr>
            <p:cNvPr id="82959" name="Line 12"/>
            <p:cNvSpPr/>
            <p:nvPr/>
          </p:nvSpPr>
          <p:spPr>
            <a:xfrm>
              <a:off x="1248" y="1488"/>
              <a:ext cx="62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0" name="Line 13"/>
            <p:cNvSpPr/>
            <p:nvPr/>
          </p:nvSpPr>
          <p:spPr>
            <a:xfrm flipV="1">
              <a:off x="2208" y="1488"/>
              <a:ext cx="19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1" name="Line 14"/>
            <p:cNvSpPr/>
            <p:nvPr/>
          </p:nvSpPr>
          <p:spPr>
            <a:xfrm>
              <a:off x="1536" y="1488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62" name="Line 15"/>
            <p:cNvSpPr/>
            <p:nvPr/>
          </p:nvSpPr>
          <p:spPr>
            <a:xfrm>
              <a:off x="2304" y="1488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63" name="Rectangle 16"/>
            <p:cNvSpPr/>
            <p:nvPr/>
          </p:nvSpPr>
          <p:spPr>
            <a:xfrm>
              <a:off x="1008" y="1824"/>
              <a:ext cx="1728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A(x , y) = Cy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+Dy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2</a:t>
              </a:r>
            </a:p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C = x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10</a:t>
              </a: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+ 2x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8</a:t>
              </a:r>
            </a:p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D = 3x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267075" y="2259013"/>
            <a:ext cx="2743200" cy="2209800"/>
            <a:chOff x="1008" y="1488"/>
            <a:chExt cx="1728" cy="1392"/>
          </a:xfrm>
        </p:grpSpPr>
        <p:sp>
          <p:nvSpPr>
            <p:cNvPr id="82954" name="Line 18"/>
            <p:cNvSpPr/>
            <p:nvPr/>
          </p:nvSpPr>
          <p:spPr>
            <a:xfrm>
              <a:off x="1462" y="1488"/>
              <a:ext cx="51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5" name="Line 19"/>
            <p:cNvSpPr/>
            <p:nvPr/>
          </p:nvSpPr>
          <p:spPr>
            <a:xfrm flipV="1">
              <a:off x="2208" y="1488"/>
              <a:ext cx="19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6" name="Line 20"/>
            <p:cNvSpPr/>
            <p:nvPr/>
          </p:nvSpPr>
          <p:spPr>
            <a:xfrm>
              <a:off x="1717" y="1488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57" name="Line 21"/>
            <p:cNvSpPr/>
            <p:nvPr/>
          </p:nvSpPr>
          <p:spPr>
            <a:xfrm>
              <a:off x="2304" y="1488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58" name="Rectangle 22"/>
            <p:cNvSpPr/>
            <p:nvPr/>
          </p:nvSpPr>
          <p:spPr>
            <a:xfrm>
              <a:off x="1008" y="1824"/>
              <a:ext cx="1728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B(x , y) = Ey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+Fy</a:t>
              </a:r>
              <a:endParaRPr lang="en-US" altLang="zh-CN" sz="1800" b="0" baseline="30000" dirty="0">
                <a:solidFill>
                  <a:srgbClr val="CC0000"/>
                </a:solidFill>
                <a:ea typeface="楷体_GB2312" pitchFamily="49" charset="-122"/>
              </a:endParaRPr>
            </a:p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E = x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4</a:t>
              </a: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+ 6x</a:t>
              </a:r>
              <a:r>
                <a:rPr lang="en-US" altLang="zh-CN" sz="1800" b="0" baseline="30000" dirty="0">
                  <a:solidFill>
                    <a:srgbClr val="CC0000"/>
                  </a:solidFill>
                  <a:ea typeface="楷体_GB2312" pitchFamily="49" charset="-122"/>
                </a:rPr>
                <a:t>3</a:t>
              </a:r>
            </a:p>
            <a:p>
              <a:pPr marL="457200" lvl="0" indent="-457200" eaLnBrk="1" hangingPunct="1">
                <a:lnSpc>
                  <a:spcPct val="90000"/>
                </a:lnSpc>
                <a:spcBef>
                  <a:spcPct val="65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CC0000"/>
                  </a:solidFill>
                  <a:ea typeface="楷体_GB2312" pitchFamily="49" charset="-122"/>
                </a:rPr>
                <a:t>F = 2</a:t>
              </a:r>
              <a:endParaRPr lang="en-US" altLang="zh-CN" sz="1800" b="0" baseline="30000" dirty="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37271" name="Rectangle 23"/>
          <p:cNvSpPr/>
          <p:nvPr/>
        </p:nvSpPr>
        <p:spPr>
          <a:xfrm>
            <a:off x="76200" y="4419600"/>
            <a:ext cx="8839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ea typeface="华文行楷" panose="02010800040101010101" pitchFamily="2" charset="-122"/>
              </a:rPr>
              <a:t>2.  </a:t>
            </a:r>
            <a:r>
              <a:rPr lang="zh-CN" altLang="en-US" sz="2800" dirty="0">
                <a:solidFill>
                  <a:srgbClr val="000000"/>
                </a:solidFill>
                <a:ea typeface="华文行楷" panose="02010800040101010101" pitchFamily="2" charset="-122"/>
              </a:rPr>
              <a:t>如何用广义表表示多项式</a:t>
            </a:r>
            <a:endParaRPr lang="zh-CN" altLang="en-US" sz="1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7272" name="Rectangle 24"/>
          <p:cNvSpPr/>
          <p:nvPr/>
        </p:nvSpPr>
        <p:spPr>
          <a:xfrm>
            <a:off x="228600" y="5105400"/>
            <a:ext cx="86868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spcAft>
                <a:spcPct val="5000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P = ((A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2)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(B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1))</a:t>
            </a: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         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A = ((C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3)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(D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2))   B = ((E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4)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(2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1))</a:t>
            </a: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marL="457200" lvl="0" indent="-45720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C = ((1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10)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(2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8))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D = ((3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8)) 	E = ((1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4)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(6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3))</a:t>
            </a:r>
            <a:r>
              <a:rPr lang="en-US" altLang="zh-CN" sz="1800" dirty="0">
                <a:solidFill>
                  <a:srgbClr val="CC0000"/>
                </a:solidFill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bldLvl="2"/>
      <p:bldP spid="437252" grpId="0"/>
      <p:bldP spid="437271" grpId="0" build="p" bldLvl="2"/>
      <p:bldP spid="4372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2.  </a:t>
            </a:r>
            <a:r>
              <a:rPr lang="zh-CN" altLang="en-US" sz="28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如何用广义表表示多项式</a:t>
            </a:r>
          </a:p>
        </p:txBody>
      </p:sp>
      <p:sp>
        <p:nvSpPr>
          <p:cNvPr id="439299" name="Rectangle 3"/>
          <p:cNvSpPr/>
          <p:nvPr/>
        </p:nvSpPr>
        <p:spPr>
          <a:xfrm>
            <a:off x="0" y="609600"/>
            <a:ext cx="8839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buClrTx/>
              <a:buSzPct val="100000"/>
            </a:pPr>
            <a:r>
              <a:rPr lang="zh-CN" altLang="en-US" sz="1800" b="0" dirty="0">
                <a:solidFill>
                  <a:srgbClr val="3B812F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</a:p>
        </p:txBody>
      </p:sp>
      <p:sp>
        <p:nvSpPr>
          <p:cNvPr id="439300" name="AutoShape 4"/>
          <p:cNvSpPr/>
          <p:nvPr/>
        </p:nvSpPr>
        <p:spPr>
          <a:xfrm>
            <a:off x="228600" y="2438400"/>
            <a:ext cx="5334000" cy="1295400"/>
          </a:xfrm>
          <a:prstGeom prst="cloudCallout">
            <a:avLst>
              <a:gd name="adj1" fmla="val -4106"/>
              <a:gd name="adj2" fmla="val -146815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tag=var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：链表的头结点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nodename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vble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域，存变元名，且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exp = 0;</a:t>
            </a:r>
          </a:p>
        </p:txBody>
      </p:sp>
      <p:sp>
        <p:nvSpPr>
          <p:cNvPr id="439301" name="AutoShape 5"/>
          <p:cNvSpPr/>
          <p:nvPr/>
        </p:nvSpPr>
        <p:spPr>
          <a:xfrm>
            <a:off x="2667000" y="1981200"/>
            <a:ext cx="5943600" cy="1371600"/>
          </a:xfrm>
          <a:prstGeom prst="cloudCallout">
            <a:avLst>
              <a:gd name="adj1" fmla="val -41935"/>
              <a:gd name="adj2" fmla="val -102546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tag=ptr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：系数本身是一个多项式，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nodename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hlink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域，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hlink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中存放指向那个多项式子链表的指针，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exp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为变元的指数；</a:t>
            </a:r>
          </a:p>
        </p:txBody>
      </p:sp>
      <p:sp>
        <p:nvSpPr>
          <p:cNvPr id="439302" name="AutoShape 6"/>
          <p:cNvSpPr/>
          <p:nvPr/>
        </p:nvSpPr>
        <p:spPr>
          <a:xfrm>
            <a:off x="3886200" y="2133600"/>
            <a:ext cx="4724400" cy="1219200"/>
          </a:xfrm>
          <a:prstGeom prst="cloudCallout">
            <a:avLst>
              <a:gd name="adj1" fmla="val -54032"/>
              <a:gd name="adj2" fmla="val -127866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tag=num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nodename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coef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，表示系数是一个实数，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exp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为变元的指数值。</a:t>
            </a:r>
          </a:p>
        </p:txBody>
      </p:sp>
      <p:sp>
        <p:nvSpPr>
          <p:cNvPr id="439303" name="Rectangle 7"/>
          <p:cNvSpPr/>
          <p:nvPr/>
        </p:nvSpPr>
        <p:spPr>
          <a:xfrm>
            <a:off x="228600" y="1524000"/>
            <a:ext cx="8686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enum triple { var , ptr , num };      /*var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：表头结点，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ptr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：系数是子链表，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num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：系数是实数*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多项式结点类定义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class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polynode{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polynode * tlink 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同一层下一结点指针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exp 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　　　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指数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/*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标志，是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var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时为表头结点，是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ptr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时为子表结点，是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num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时为原子结点*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/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	triple tag ;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union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 {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　　　　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联合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char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vble 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　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表头结点中存放该链表基于的变元名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polynode * hlink 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子表结点中存放指向系数子链表的指针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 coef ;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　　　　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原子结点中存放实数型系数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  <a:p>
            <a:pPr marL="457200" lvl="0" indent="-457200" algn="just" eaLnBrk="1" hangingPunct="1"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52600" y="762000"/>
            <a:ext cx="7086600" cy="382588"/>
            <a:chOff x="1104" y="480"/>
            <a:chExt cx="4464" cy="241"/>
          </a:xfrm>
        </p:grpSpPr>
        <p:sp>
          <p:nvSpPr>
            <p:cNvPr id="83977" name="Text Box 10"/>
            <p:cNvSpPr txBox="1"/>
            <p:nvPr/>
          </p:nvSpPr>
          <p:spPr>
            <a:xfrm>
              <a:off x="1104" y="480"/>
              <a:ext cx="4464" cy="2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 pitchFamily="49" charset="-122"/>
                </a:rPr>
                <a:t>tag=var/ptr/num         nodename= vble/hlink/coef            exp    tlink</a:t>
              </a:r>
            </a:p>
          </p:txBody>
        </p:sp>
        <p:sp>
          <p:nvSpPr>
            <p:cNvPr id="83978" name="Line 11"/>
            <p:cNvSpPr/>
            <p:nvPr/>
          </p:nvSpPr>
          <p:spPr>
            <a:xfrm flipH="1">
              <a:off x="2483" y="516"/>
              <a:ext cx="0" cy="1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79" name="Line 12"/>
            <p:cNvSpPr/>
            <p:nvPr/>
          </p:nvSpPr>
          <p:spPr>
            <a:xfrm>
              <a:off x="4581" y="487"/>
              <a:ext cx="10" cy="2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0" name="Line 13"/>
            <p:cNvSpPr/>
            <p:nvPr/>
          </p:nvSpPr>
          <p:spPr>
            <a:xfrm>
              <a:off x="5088" y="480"/>
              <a:ext cx="3" cy="2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/>
      <p:bldP spid="439300" grpId="0" animBg="1"/>
      <p:bldP spid="439301" grpId="0" animBg="1"/>
      <p:bldP spid="439302" grpId="0" animBg="1"/>
      <p:bldP spid="4393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323850" y="476250"/>
            <a:ext cx="8232775" cy="1223963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SzPct val="130000"/>
              <a:buFont typeface="Wingdings" panose="05000000000000000000" pitchFamily="2" charset="2"/>
            </a:pPr>
            <a:r>
              <a:rPr lang="zh-CN" altLang="en-US" sz="3200" b="1" kern="1200" dirty="0">
                <a:latin typeface="+mn-lt"/>
                <a:ea typeface="楷体_GB2312" pitchFamily="49" charset="-122"/>
                <a:cs typeface="+mn-cs"/>
              </a:rPr>
              <a:t>多项式</a:t>
            </a:r>
          </a:p>
          <a:p>
            <a:pPr algn="ctr" eaLnBrk="1" hangingPunct="1">
              <a:buSzPct val="130000"/>
              <a:buFont typeface="Wingdings" panose="05000000000000000000" pitchFamily="2" charset="2"/>
            </a:pPr>
            <a:r>
              <a:rPr lang="en-US" altLang="zh-CN" sz="3200" b="1" kern="12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q(x, y)=y</a:t>
            </a:r>
            <a:r>
              <a:rPr lang="en-US" altLang="zh-CN" sz="3200" b="1" kern="1200" baseline="300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3</a:t>
            </a:r>
            <a:r>
              <a:rPr lang="en-US" altLang="zh-CN" sz="3200" b="1" kern="12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+3x</a:t>
            </a:r>
            <a:r>
              <a:rPr lang="en-US" altLang="zh-CN" sz="3200" b="1" kern="1200" baseline="300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2</a:t>
            </a:r>
            <a:r>
              <a:rPr lang="en-US" altLang="zh-CN" sz="3200" b="1" kern="12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y</a:t>
            </a:r>
            <a:r>
              <a:rPr lang="en-US" altLang="zh-CN" sz="3200" b="1" kern="1200" baseline="300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2</a:t>
            </a:r>
            <a:r>
              <a:rPr lang="en-US" altLang="zh-CN" sz="3200" b="1" kern="12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+1.5y+x</a:t>
            </a:r>
            <a:r>
              <a:rPr lang="en-US" altLang="zh-CN" sz="3200" b="1" kern="1200" baseline="300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3</a:t>
            </a:r>
            <a:r>
              <a:rPr lang="en-US" altLang="zh-CN" sz="3200" b="1" kern="1200" dirty="0">
                <a:solidFill>
                  <a:srgbClr val="0000FF"/>
                </a:solidFill>
                <a:latin typeface="+mn-lt"/>
                <a:ea typeface="楷体_GB2312" pitchFamily="49" charset="-122"/>
                <a:cs typeface="+mn-cs"/>
              </a:rPr>
              <a:t>-4</a:t>
            </a:r>
          </a:p>
          <a:p>
            <a:pPr algn="just" eaLnBrk="1" hangingPunct="1">
              <a:buSzPct val="130000"/>
              <a:buFont typeface="Wingdings" panose="05000000000000000000" pitchFamily="2" charset="2"/>
            </a:pPr>
            <a:endParaRPr lang="zh-CN" altLang="en-US" sz="3200" b="1" kern="1200" dirty="0">
              <a:solidFill>
                <a:srgbClr val="CC0000"/>
              </a:solidFill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693252" name="Picture 4" descr="E:\hkmiao\BOOK\数据结构\第五章-图\Fig5-1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429000"/>
            <a:ext cx="9158288" cy="2643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Exercise</a:t>
            </a:r>
          </a:p>
        </p:txBody>
      </p:sp>
      <p:sp>
        <p:nvSpPr>
          <p:cNvPr id="84995" name="Rectangle 3"/>
          <p:cNvSpPr/>
          <p:nvPr/>
        </p:nvSpPr>
        <p:spPr>
          <a:xfrm>
            <a:off x="0" y="914400"/>
            <a:ext cx="9144000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Tx/>
              <a:buSzPct val="10000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有下列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元多项式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Q(w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x , y , z)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marL="457200" lvl="0" indent="-457200" eaLnBrk="1" hangingPunct="1">
              <a:lnSpc>
                <a:spcPct val="90000"/>
              </a:lnSpc>
              <a:spcBef>
                <a:spcPct val="65000"/>
              </a:spcBef>
              <a:buClrTx/>
              <a:buSzPct val="100000"/>
              <a:buNone/>
            </a:pP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Q(w, x, y, z) =   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15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+ 5w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12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+ </a:t>
            </a:r>
          </a:p>
          <a:p>
            <a:pPr marL="457200" lvl="0" indent="-457200" eaLnBrk="1" hangingPunct="1">
              <a:lnSpc>
                <a:spcPct val="90000"/>
              </a:lnSpc>
              <a:spcBef>
                <a:spcPct val="65000"/>
              </a:spcBef>
              <a:buClrTx/>
              <a:buSzPct val="100000"/>
              <a:buNone/>
            </a:pP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				2w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8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+3w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8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+</a:t>
            </a:r>
          </a:p>
          <a:p>
            <a:pPr marL="457200" lvl="0" indent="-457200" eaLnBrk="1" hangingPunct="1">
              <a:lnSpc>
                <a:spcPct val="90000"/>
              </a:lnSpc>
              <a:spcBef>
                <a:spcPct val="65000"/>
              </a:spcBef>
              <a:buClrTx/>
              <a:buSzPct val="100000"/>
              <a:buNone/>
            </a:pP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				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y+6w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0" baseline="30000" dirty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en-US" altLang="zh-CN" sz="3200" b="0" dirty="0">
                <a:solidFill>
                  <a:srgbClr val="0000FF"/>
                </a:solidFill>
                <a:ea typeface="楷体_GB2312" pitchFamily="49" charset="-122"/>
              </a:rPr>
              <a:t>y+2xy</a:t>
            </a:r>
          </a:p>
          <a:p>
            <a:pPr marL="457200" lvl="0" indent="-457200" eaLnBrk="1" hangingPunct="1">
              <a:lnSpc>
                <a:spcPct val="90000"/>
              </a:lnSpc>
              <a:spcBef>
                <a:spcPct val="65000"/>
              </a:spcBef>
              <a:buClrTx/>
              <a:buSzPct val="10000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请给出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Q(w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x , y , z)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的广义表表示；</a:t>
            </a:r>
          </a:p>
          <a:p>
            <a:pPr marL="457200" lvl="0" indent="-457200" eaLnBrk="1" hangingPunct="1">
              <a:lnSpc>
                <a:spcPct val="90000"/>
              </a:lnSpc>
              <a:spcBef>
                <a:spcPct val="65000"/>
              </a:spcBef>
              <a:buClrTx/>
              <a:buSzPct val="10000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请给出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Q(w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x , y , z)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的链表表示。</a:t>
            </a:r>
            <a:r>
              <a:rPr lang="zh-CN" altLang="en-US" sz="2800" b="0" dirty="0">
                <a:solidFill>
                  <a:srgbClr val="0000FF"/>
                </a:solidFill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研讨课内容</a:t>
            </a:r>
          </a:p>
        </p:txBody>
      </p:sp>
      <p:sp>
        <p:nvSpPr>
          <p:cNvPr id="87043" name="Rectangle 3"/>
          <p:cNvSpPr/>
          <p:nvPr/>
        </p:nvSpPr>
        <p:spPr>
          <a:xfrm>
            <a:off x="0" y="1223963"/>
            <a:ext cx="9144000" cy="4860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0" indent="-742950" algn="just" eaLnBrk="1" hangingPunct="1">
              <a:spcBef>
                <a:spcPts val="600"/>
              </a:spcBef>
              <a:buClrTx/>
              <a:buSzPct val="100000"/>
              <a:buAutoNum type="arabicPeriod"/>
            </a:pPr>
            <a:r>
              <a:rPr lang="zh-CN" altLang="en-US" sz="4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广义表的实现（求</a:t>
            </a:r>
            <a:r>
              <a:rPr lang="zh-CN" altLang="en-US" sz="4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原子数目算法思想和实现）。</a:t>
            </a:r>
            <a:endParaRPr lang="en-US" altLang="zh-CN" sz="4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0" indent="-742950" algn="just" eaLnBrk="1" hangingPunct="1">
              <a:spcBef>
                <a:spcPts val="600"/>
              </a:spcBef>
              <a:buClrTx/>
              <a:buSzPct val="100000"/>
              <a:buAutoNum type="arabicPeriod"/>
            </a:pPr>
            <a:r>
              <a:rPr lang="zh-CN" altLang="en-US" sz="4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广义表的实现（求深度，长度，取表头，取表尾算法思想和实现）。</a:t>
            </a:r>
          </a:p>
          <a:p>
            <a:pPr marL="742950" lvl="0" indent="-742950" algn="just" eaLnBrk="1" hangingPunct="1">
              <a:spcBef>
                <a:spcPts val="600"/>
              </a:spcBef>
              <a:buClrTx/>
              <a:buSzPct val="100000"/>
              <a:buAutoNum type="arabicPeriod"/>
            </a:pPr>
            <a:r>
              <a:rPr lang="zh-CN" altLang="en-US" sz="4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用十字链表来存储稀疏矩阵，实现矩阵的转置，并和三元组方式进行比较。</a:t>
            </a:r>
            <a:endParaRPr lang="en-US" altLang="zh-CN" sz="4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311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5.2  </a:t>
            </a:r>
            <a:r>
              <a:rPr lang="zh-CN" altLang="en-US" dirty="0">
                <a:latin typeface="华文新魏" panose="02010800040101010101" pitchFamily="2" charset="-122"/>
              </a:rPr>
              <a:t>数组</a:t>
            </a:r>
            <a:r>
              <a:rPr lang="en-US" altLang="zh-CN" dirty="0">
                <a:latin typeface="华文新魏" panose="02010800040101010101" pitchFamily="2" charset="-122"/>
              </a:rPr>
              <a:t>(Array)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83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lvl="0" indent="-45720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5.2.1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定义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5.2.2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类定义及其部分实现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程序设计语言中提供的数据类型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5.2.3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数组的存储结构及地址计算方法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思考题：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数据结构中的数组是什么受到限制的线性表？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数据结构中的数组和程序设计语言中的数组类型的区别在哪里？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数据结构中的多维数组其存储方式是否可以自定义？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如行主序还是列主序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1"/>
          <p:cNvSpPr/>
          <p:nvPr/>
        </p:nvSpPr>
        <p:spPr>
          <a:xfrm>
            <a:off x="296863" y="1089025"/>
            <a:ext cx="850582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000000"/>
                </a:solidFill>
              </a:rPr>
              <a:t>数组下标的下界为</a:t>
            </a:r>
            <a:r>
              <a:rPr lang="en-US" altLang="zh-CN" sz="3200" b="0" dirty="0">
                <a:solidFill>
                  <a:srgbClr val="000000"/>
                </a:solidFill>
              </a:rPr>
              <a:t>0</a:t>
            </a:r>
            <a:r>
              <a:rPr lang="zh-CN" altLang="en-US" sz="3200" b="0" dirty="0">
                <a:solidFill>
                  <a:srgbClr val="000000"/>
                </a:solidFill>
              </a:rPr>
              <a:t>，则数组中任意一元素</a:t>
            </a:r>
            <a:r>
              <a:rPr lang="en-US" altLang="zh-CN" sz="3200" b="0" dirty="0">
                <a:solidFill>
                  <a:srgbClr val="000000"/>
                </a:solidFill>
              </a:rPr>
              <a:t>A[i]</a:t>
            </a:r>
            <a:r>
              <a:rPr lang="zh-CN" altLang="en-US" sz="3200" b="0" dirty="0">
                <a:solidFill>
                  <a:srgbClr val="000000"/>
                </a:solidFill>
              </a:rPr>
              <a:t>的寻址公式为：</a:t>
            </a:r>
            <a:endParaRPr lang="en-US" altLang="zh-CN" sz="3200" b="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FF0000"/>
                </a:solidFill>
              </a:rPr>
              <a:t>        </a:t>
            </a:r>
            <a:r>
              <a:rPr lang="en-US" altLang="zh-CN" sz="3200" b="0" dirty="0">
                <a:solidFill>
                  <a:srgbClr val="FF0000"/>
                </a:solidFill>
              </a:rPr>
              <a:t>Loc(i)=Loc(0)+i*s        0≤i≤n-1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6375" y="279400"/>
            <a:ext cx="7772400" cy="685800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en-US" altLang="zh-CN" sz="3600" b="1" kern="0" cap="none" spc="0" normalizeH="0" baseline="0" noProof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600" b="1" kern="0" cap="none" spc="0" normalizeH="0" baseline="0" noProof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一维数组寻址公式</a:t>
            </a:r>
            <a:endParaRPr kumimoji="0" lang="zh-CN" altLang="en-US" sz="3600" b="1" kern="0" cap="none" spc="0" normalizeH="0" baseline="0" noProof="0" dirty="0">
              <a:solidFill>
                <a:srgbClr val="000000"/>
              </a:solidFill>
              <a:latin typeface="Garamond" panose="020204040303010108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6863" y="2979738"/>
            <a:ext cx="7772400" cy="914400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en-US" altLang="zh-CN" sz="3600" b="1" kern="0" cap="none" spc="0" normalizeH="0" baseline="0" noProof="0" dirty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600" b="1" kern="0" cap="none" spc="0" normalizeH="0" baseline="0" noProof="0" dirty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二维数组寻址公式 （行序）</a:t>
            </a:r>
          </a:p>
        </p:txBody>
      </p:sp>
      <p:sp>
        <p:nvSpPr>
          <p:cNvPr id="66565" name="矩形 5"/>
          <p:cNvSpPr/>
          <p:nvPr/>
        </p:nvSpPr>
        <p:spPr>
          <a:xfrm>
            <a:off x="250825" y="3878263"/>
            <a:ext cx="864235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000000"/>
                </a:solidFill>
              </a:rPr>
              <a:t>设二维数组</a:t>
            </a:r>
            <a:r>
              <a:rPr lang="en-US" altLang="zh-CN" sz="3200" b="0" dirty="0">
                <a:solidFill>
                  <a:srgbClr val="000000"/>
                </a:solidFill>
              </a:rPr>
              <a:t>A[m][n]</a:t>
            </a:r>
            <a:r>
              <a:rPr lang="zh-CN" altLang="en-US" sz="3200" b="0" dirty="0">
                <a:solidFill>
                  <a:srgbClr val="000000"/>
                </a:solidFill>
              </a:rPr>
              <a:t>，</a:t>
            </a:r>
            <a:r>
              <a:rPr lang="en-US" altLang="zh-CN" sz="3200" b="0" dirty="0">
                <a:solidFill>
                  <a:srgbClr val="000000"/>
                </a:solidFill>
              </a:rPr>
              <a:t>m</a:t>
            </a:r>
            <a:r>
              <a:rPr lang="zh-CN" altLang="en-US" sz="3200" b="0" dirty="0">
                <a:solidFill>
                  <a:srgbClr val="000000"/>
                </a:solidFill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</a:rPr>
              <a:t>n</a:t>
            </a:r>
            <a:r>
              <a:rPr lang="zh-CN" altLang="en-US" sz="3200" b="0" dirty="0">
                <a:solidFill>
                  <a:srgbClr val="000000"/>
                </a:solidFill>
              </a:rPr>
              <a:t>分别表示数组的行和列，用</a:t>
            </a:r>
            <a:r>
              <a:rPr lang="en-US" altLang="zh-CN" sz="3200" b="0" dirty="0">
                <a:solidFill>
                  <a:srgbClr val="000000"/>
                </a:solidFill>
              </a:rPr>
              <a:t>Loc(i,j)</a:t>
            </a:r>
            <a:r>
              <a:rPr lang="zh-CN" altLang="en-US" sz="3200" b="0" dirty="0">
                <a:solidFill>
                  <a:srgbClr val="000000"/>
                </a:solidFill>
              </a:rPr>
              <a:t>表示数组元素</a:t>
            </a:r>
            <a:r>
              <a:rPr lang="en-US" altLang="zh-CN" sz="3200" b="0" dirty="0">
                <a:solidFill>
                  <a:srgbClr val="000000"/>
                </a:solidFill>
              </a:rPr>
              <a:t>A[i][j]</a:t>
            </a:r>
            <a:r>
              <a:rPr lang="zh-CN" altLang="en-US" sz="3200" b="0" dirty="0">
                <a:solidFill>
                  <a:srgbClr val="000000"/>
                </a:solidFill>
              </a:rPr>
              <a:t>的地址，每个单元占用</a:t>
            </a:r>
            <a:r>
              <a:rPr lang="en-US" altLang="zh-CN" sz="3200" b="0" dirty="0">
                <a:solidFill>
                  <a:srgbClr val="000000"/>
                </a:solidFill>
              </a:rPr>
              <a:t>s</a:t>
            </a:r>
            <a:r>
              <a:rPr lang="zh-CN" altLang="en-US" sz="3200" b="0" dirty="0">
                <a:solidFill>
                  <a:srgbClr val="000000"/>
                </a:solidFill>
              </a:rPr>
              <a:t>个存储单元，则寻址公式为：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solidFill>
                  <a:srgbClr val="FF0000"/>
                </a:solidFill>
              </a:rPr>
              <a:t>        </a:t>
            </a:r>
            <a:r>
              <a:rPr lang="en-US" altLang="zh-CN" sz="3200" b="0" dirty="0">
                <a:solidFill>
                  <a:srgbClr val="FF0000"/>
                </a:solidFill>
              </a:rPr>
              <a:t>Loc(i,j)=Loc(0,0)+(i*n+j)*s    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b="0" dirty="0">
                <a:solidFill>
                  <a:srgbClr val="FF0000"/>
                </a:solidFill>
              </a:rPr>
              <a:t>                0</a:t>
            </a:r>
            <a:r>
              <a:rPr lang="en-US" altLang="zh-CN" sz="3200" b="0" dirty="0">
                <a:solidFill>
                  <a:srgbClr val="FF0000"/>
                </a:solidFill>
                <a:sym typeface="+mn-ea"/>
              </a:rPr>
              <a:t>≤</a:t>
            </a:r>
            <a:r>
              <a:rPr lang="en-US" altLang="zh-CN" sz="3200" b="0" dirty="0">
                <a:solidFill>
                  <a:srgbClr val="FF0000"/>
                </a:solidFill>
              </a:rPr>
              <a:t>i≤m-1, 0</a:t>
            </a:r>
            <a:r>
              <a:rPr lang="en-US" altLang="zh-CN" sz="3200" b="0" dirty="0">
                <a:solidFill>
                  <a:srgbClr val="FF0000"/>
                </a:solidFill>
                <a:sym typeface="+mn-ea"/>
              </a:rPr>
              <a:t>≤</a:t>
            </a:r>
            <a:r>
              <a:rPr lang="en-US" altLang="zh-CN" sz="3200" b="0" dirty="0">
                <a:solidFill>
                  <a:srgbClr val="FF0000"/>
                </a:solidFill>
              </a:rPr>
              <a:t>j≤n-1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31113" cy="515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5.3  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稀疏矩阵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(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  <a:sym typeface="Webdings" panose="05030102010509060703" pitchFamily="18" charset="2"/>
              </a:rPr>
              <a:t>Sparse Matrices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)</a:t>
            </a:r>
          </a:p>
        </p:txBody>
      </p:sp>
      <p:sp>
        <p:nvSpPr>
          <p:cNvPr id="329731" name="Rectangle 3"/>
          <p:cNvSpPr/>
          <p:nvPr/>
        </p:nvSpPr>
        <p:spPr>
          <a:xfrm>
            <a:off x="304800" y="838200"/>
            <a:ext cx="86868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5.3.1 </a:t>
            </a:r>
            <a:r>
              <a:rPr lang="zh-CN" altLang="en-US" sz="2800" dirty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矩阵的压缩存储</a:t>
            </a:r>
          </a:p>
        </p:txBody>
      </p:sp>
      <p:sp>
        <p:nvSpPr>
          <p:cNvPr id="329732" name="Rectangle 4"/>
          <p:cNvSpPr/>
          <p:nvPr/>
        </p:nvSpPr>
        <p:spPr>
          <a:xfrm>
            <a:off x="457200" y="1371600"/>
            <a:ext cx="845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矩阵</a:t>
            </a:r>
          </a:p>
          <a:p>
            <a:pPr marL="457200" lvl="0" indent="-457200" algn="just" eaLnBrk="1" hangingPunct="1">
              <a:lnSpc>
                <a:spcPct val="10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方阵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(square matrix)</a:t>
            </a:r>
          </a:p>
          <a:p>
            <a:pPr marL="457200" lvl="0" indent="-457200" algn="just" eaLnBrk="1" hangingPunct="1">
              <a:lnSpc>
                <a:spcPct val="10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二维数组</a:t>
            </a:r>
          </a:p>
          <a:p>
            <a:pPr marL="457200" lvl="0" indent="-457200" algn="just" eaLnBrk="1" hangingPunct="1">
              <a:lnSpc>
                <a:spcPct val="10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特殊矩阵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一定规律的多个零元素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)	</a:t>
            </a:r>
          </a:p>
        </p:txBody>
      </p:sp>
      <p:sp>
        <p:nvSpPr>
          <p:cNvPr id="329733" name="Rectangle 5"/>
          <p:cNvSpPr/>
          <p:nvPr/>
        </p:nvSpPr>
        <p:spPr>
          <a:xfrm>
            <a:off x="76200" y="12954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对称矩阵	 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3200" baseline="-25000" dirty="0">
                <a:solidFill>
                  <a:srgbClr val="000000"/>
                </a:solidFill>
                <a:ea typeface="楷体_GB2312" pitchFamily="49" charset="-122"/>
              </a:rPr>
              <a:t>ij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= = a</a:t>
            </a:r>
            <a:r>
              <a:rPr lang="en-US" altLang="zh-CN" sz="3200" baseline="-25000" dirty="0">
                <a:solidFill>
                  <a:srgbClr val="000000"/>
                </a:solidFill>
                <a:ea typeface="楷体_GB2312" pitchFamily="49" charset="-122"/>
              </a:rPr>
              <a:t>ji</a:t>
            </a:r>
            <a:r>
              <a:rPr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3768872" y="1782446"/>
            <a:ext cx="4898877" cy="3551554"/>
            <a:chOff x="1668" y="787"/>
            <a:chExt cx="3120" cy="2400"/>
          </a:xfrm>
        </p:grpSpPr>
        <p:sp>
          <p:nvSpPr>
            <p:cNvPr id="67610" name="Rectangle 7"/>
            <p:cNvSpPr/>
            <p:nvPr/>
          </p:nvSpPr>
          <p:spPr>
            <a:xfrm>
              <a:off x="1668" y="787"/>
              <a:ext cx="3120" cy="2400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7611" name="Text Box 8"/>
            <p:cNvSpPr txBox="1"/>
            <p:nvPr/>
          </p:nvSpPr>
          <p:spPr>
            <a:xfrm>
              <a:off x="1745" y="800"/>
              <a:ext cx="2976" cy="23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11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12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13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……	 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1n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12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22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23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……	 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2n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13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23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33	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……	 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3n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3200" b="0" dirty="0">
                  <a:solidFill>
                    <a:srgbClr val="000000"/>
                  </a:solidFill>
                </a:rPr>
                <a:t>………… …… …………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1n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2n	 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3n	</a:t>
              </a:r>
              <a:r>
                <a:rPr lang="en-US" altLang="zh-CN" sz="3200" b="0" dirty="0">
                  <a:solidFill>
                    <a:srgbClr val="000000"/>
                  </a:solidFill>
                </a:rPr>
                <a:t>……	 a</a:t>
              </a:r>
              <a:r>
                <a:rPr lang="en-US" altLang="zh-CN" sz="3200" b="0" baseline="-25000" dirty="0">
                  <a:solidFill>
                    <a:srgbClr val="000000"/>
                  </a:solidFill>
                </a:rPr>
                <a:t>nn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67612" name="AutoShape 9"/>
            <p:cNvSpPr/>
            <p:nvPr/>
          </p:nvSpPr>
          <p:spPr>
            <a:xfrm>
              <a:off x="1697" y="931"/>
              <a:ext cx="96" cy="2016"/>
            </a:xfrm>
            <a:prstGeom prst="leftBracket">
              <a:avLst>
                <a:gd name="adj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7613" name="AutoShape 10"/>
            <p:cNvSpPr/>
            <p:nvPr/>
          </p:nvSpPr>
          <p:spPr>
            <a:xfrm>
              <a:off x="4572" y="958"/>
              <a:ext cx="96" cy="2016"/>
            </a:xfrm>
            <a:prstGeom prst="rightBracket">
              <a:avLst>
                <a:gd name="adj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9739" name="Line 11"/>
          <p:cNvSpPr/>
          <p:nvPr/>
        </p:nvSpPr>
        <p:spPr>
          <a:xfrm>
            <a:off x="3924300" y="2290763"/>
            <a:ext cx="4114800" cy="3124200"/>
          </a:xfrm>
          <a:prstGeom prst="line">
            <a:avLst/>
          </a:prstGeom>
          <a:ln w="571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12"/>
          <p:cNvGrpSpPr/>
          <p:nvPr/>
        </p:nvGrpSpPr>
        <p:grpSpPr>
          <a:xfrm>
            <a:off x="0" y="5257800"/>
            <a:ext cx="9144000" cy="1447800"/>
            <a:chOff x="-48" y="3408"/>
            <a:chExt cx="5760" cy="912"/>
          </a:xfrm>
        </p:grpSpPr>
        <p:sp>
          <p:nvSpPr>
            <p:cNvPr id="67608" name="Rectangle 13"/>
            <p:cNvSpPr/>
            <p:nvPr/>
          </p:nvSpPr>
          <p:spPr>
            <a:xfrm>
              <a:off x="-48" y="3408"/>
              <a:ext cx="576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lnSpc>
                  <a:spcPct val="105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  <a:r>
                <a:rPr lang="zh-CN" altLang="en-US" sz="2800" b="0" dirty="0">
                  <a:solidFill>
                    <a:srgbClr val="000000"/>
                  </a:solidFill>
                  <a:ea typeface="楷体_GB2312" pitchFamily="49" charset="-122"/>
                </a:rPr>
                <a:t>可用一维数组</a:t>
              </a: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A[n*(n+1)/2]: 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lang="en-US" altLang="zh-CN" sz="3200" baseline="-25000" dirty="0">
                  <a:solidFill>
                    <a:srgbClr val="000000"/>
                  </a:solidFill>
                  <a:ea typeface="楷体_GB2312" pitchFamily="49" charset="-122"/>
                </a:rPr>
                <a:t>ij  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= </a:t>
              </a:r>
              <a:r>
                <a:rPr lang="en-US" altLang="zh-CN" sz="2800" b="0" dirty="0" smtClean="0">
                  <a:solidFill>
                    <a:srgbClr val="000000"/>
                  </a:solidFill>
                  <a:ea typeface="楷体_GB2312" pitchFamily="49" charset="-122"/>
                </a:rPr>
                <a:t>A[k</a:t>
              </a: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]</a:t>
              </a:r>
            </a:p>
            <a:p>
              <a:pPr marL="457200" lvl="0" indent="-457200" algn="just" eaLnBrk="1" hangingPunct="1">
                <a:lnSpc>
                  <a:spcPct val="105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	k = 	i*(i-1)/2+j-1	(i≥j)</a:t>
              </a:r>
            </a:p>
            <a:p>
              <a:pPr marL="457200" lvl="0" indent="-457200" algn="just" eaLnBrk="1" hangingPunct="1">
                <a:lnSpc>
                  <a:spcPct val="105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			j*(j-1)/2+i-1	(i &lt; j)</a:t>
              </a:r>
            </a:p>
          </p:txBody>
        </p:sp>
        <p:sp>
          <p:nvSpPr>
            <p:cNvPr id="67609" name="AutoShape 14"/>
            <p:cNvSpPr/>
            <p:nvPr/>
          </p:nvSpPr>
          <p:spPr>
            <a:xfrm>
              <a:off x="1056" y="384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9744" name="Rectangle 16"/>
          <p:cNvSpPr/>
          <p:nvPr/>
        </p:nvSpPr>
        <p:spPr>
          <a:xfrm>
            <a:off x="3810000" y="1371600"/>
            <a:ext cx="5334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三对角矩阵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800" b="0" dirty="0">
                <a:solidFill>
                  <a:srgbClr val="000000"/>
                </a:solidFill>
                <a:latin typeface="仿宋_GB2312"/>
                <a:ea typeface="仿宋_GB2312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ea typeface="仿宋_GB2312"/>
              </a:rPr>
              <a:t>t r i d i a g o n a l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4" name="Group 17"/>
          <p:cNvGrpSpPr/>
          <p:nvPr/>
        </p:nvGrpSpPr>
        <p:grpSpPr>
          <a:xfrm>
            <a:off x="3749660" y="1794980"/>
            <a:ext cx="5059943" cy="3619983"/>
            <a:chOff x="1632" y="960"/>
            <a:chExt cx="3120" cy="2400"/>
          </a:xfrm>
        </p:grpSpPr>
        <p:sp>
          <p:nvSpPr>
            <p:cNvPr id="67604" name="Rectangle 18"/>
            <p:cNvSpPr/>
            <p:nvPr/>
          </p:nvSpPr>
          <p:spPr>
            <a:xfrm>
              <a:off x="1632" y="960"/>
              <a:ext cx="3120" cy="2400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7606" name="AutoShape 20"/>
            <p:cNvSpPr/>
            <p:nvPr/>
          </p:nvSpPr>
          <p:spPr>
            <a:xfrm>
              <a:off x="1680" y="1152"/>
              <a:ext cx="96" cy="2016"/>
            </a:xfrm>
            <a:prstGeom prst="leftBracket">
              <a:avLst>
                <a:gd name="adj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7607" name="AutoShape 21"/>
            <p:cNvSpPr/>
            <p:nvPr/>
          </p:nvSpPr>
          <p:spPr>
            <a:xfrm>
              <a:off x="4560" y="1152"/>
              <a:ext cx="96" cy="2016"/>
            </a:xfrm>
            <a:prstGeom prst="rightBracket">
              <a:avLst>
                <a:gd name="adj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9750" name="Rectangle 22"/>
          <p:cNvSpPr/>
          <p:nvPr/>
        </p:nvSpPr>
        <p:spPr>
          <a:xfrm>
            <a:off x="0" y="5791200"/>
            <a:ext cx="91440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用一维数组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B[], b</a:t>
            </a:r>
            <a:r>
              <a:rPr lang="en-US" altLang="zh-CN" sz="3200" baseline="-25000" dirty="0">
                <a:solidFill>
                  <a:srgbClr val="000000"/>
                </a:solidFill>
                <a:ea typeface="楷体_GB2312" pitchFamily="49" charset="-122"/>
              </a:rPr>
              <a:t>ij 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= B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[k], </a:t>
            </a: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则 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k = 2*i+j-3</a:t>
            </a:r>
          </a:p>
        </p:txBody>
      </p:sp>
      <p:sp>
        <p:nvSpPr>
          <p:cNvPr id="329751" name="Rectangle 23"/>
          <p:cNvSpPr/>
          <p:nvPr/>
        </p:nvSpPr>
        <p:spPr>
          <a:xfrm>
            <a:off x="76200" y="2514600"/>
            <a:ext cx="32004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稀疏矩阵	</a:t>
            </a:r>
          </a:p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顺序结构存储</a:t>
            </a:r>
          </a:p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zh-CN" altLang="en-US" sz="2800" b="0" dirty="0">
                <a:solidFill>
                  <a:srgbClr val="000000"/>
                </a:solidFill>
                <a:ea typeface="楷体_GB2312" pitchFamily="49" charset="-122"/>
              </a:rPr>
              <a:t>链式结构存储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159" name="Text Box 19"/>
          <p:cNvSpPr txBox="1"/>
          <p:nvPr/>
        </p:nvSpPr>
        <p:spPr>
          <a:xfrm>
            <a:off x="3935147" y="1719839"/>
            <a:ext cx="4842945" cy="37702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18288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8005" indent="-18288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88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7280" indent="-18288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	 0</a:t>
            </a:r>
            <a:endParaRPr lang="en-US" altLang="zh-CN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	 0</a:t>
            </a:r>
            <a:endParaRPr lang="en-US" altLang="zh-CN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	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	 0</a:t>
            </a:r>
            <a:endParaRPr lang="en-US" altLang="zh-CN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………… …… …………</a:t>
            </a:r>
          </a:p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0…b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nn-1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b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</a:p>
          <a:p>
            <a:pPr marL="0" lvl="0" indent="0" eaLnBrk="1" hangingPunct="1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671578" y="1781722"/>
            <a:ext cx="5472423" cy="3561112"/>
            <a:chOff x="1931" y="-3444"/>
            <a:chExt cx="3781" cy="2079"/>
          </a:xfrm>
        </p:grpSpPr>
        <p:sp>
          <p:nvSpPr>
            <p:cNvPr id="67599" name="Rectangle 6"/>
            <p:cNvSpPr/>
            <p:nvPr/>
          </p:nvSpPr>
          <p:spPr>
            <a:xfrm>
              <a:off x="1934" y="-3444"/>
              <a:ext cx="3577" cy="2079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67600" name="Group 7"/>
            <p:cNvGrpSpPr/>
            <p:nvPr/>
          </p:nvGrpSpPr>
          <p:grpSpPr>
            <a:xfrm>
              <a:off x="1931" y="-3405"/>
              <a:ext cx="3781" cy="2010"/>
              <a:chOff x="1931" y="-3405"/>
              <a:chExt cx="3781" cy="2010"/>
            </a:xfrm>
          </p:grpSpPr>
          <p:sp>
            <p:nvSpPr>
              <p:cNvPr id="67601" name="Text Box 8"/>
              <p:cNvSpPr txBox="1"/>
              <p:nvPr/>
            </p:nvSpPr>
            <p:spPr>
              <a:xfrm>
                <a:off x="1968" y="-3378"/>
                <a:ext cx="3552" cy="19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15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22	0	-5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11	3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0	6	0	0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0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91	0	0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28	0	0	0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endParaRPr lang="en-US" altLang="zh-CN" sz="10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2" name="AutoShape 9"/>
              <p:cNvSpPr/>
              <p:nvPr/>
            </p:nvSpPr>
            <p:spPr>
              <a:xfrm>
                <a:off x="1931" y="-3373"/>
                <a:ext cx="144" cy="1872"/>
              </a:xfrm>
              <a:prstGeom prst="leftBracket">
                <a:avLst>
                  <a:gd name="adj" fmla="val 108333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3" name="AutoShape 10"/>
              <p:cNvSpPr/>
              <p:nvPr/>
            </p:nvSpPr>
            <p:spPr>
              <a:xfrm>
                <a:off x="5520" y="-3405"/>
                <a:ext cx="192" cy="1776"/>
              </a:xfrm>
              <a:prstGeom prst="rightBracket">
                <a:avLst>
                  <a:gd name="adj" fmla="val 77083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2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2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2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  <p:bldP spid="329732" grpId="0"/>
      <p:bldP spid="329733" grpId="0"/>
      <p:bldP spid="329744" grpId="0"/>
      <p:bldP spid="329750" grpId="0"/>
      <p:bldP spid="329751" grpId="0" uiExpand="1" build="p"/>
      <p:bldP spid="6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8080"/>
                </a:solidFill>
                <a:latin typeface="华文新魏" panose="02010800040101010101" pitchFamily="2" charset="-122"/>
              </a:rPr>
              <a:t>5.3.2</a:t>
            </a:r>
            <a:r>
              <a:rPr lang="zh-CN" altLang="en-US" dirty="0">
                <a:solidFill>
                  <a:srgbClr val="008080"/>
                </a:solidFill>
                <a:latin typeface="华文新魏" panose="02010800040101010101" pitchFamily="2" charset="-122"/>
              </a:rPr>
              <a:t>三元组顺序表</a:t>
            </a:r>
          </a:p>
        </p:txBody>
      </p:sp>
      <p:sp>
        <p:nvSpPr>
          <p:cNvPr id="334851" name="Rectangle 3"/>
          <p:cNvSpPr/>
          <p:nvPr/>
        </p:nvSpPr>
        <p:spPr>
          <a:xfrm>
            <a:off x="0" y="8382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05000"/>
              </a:lnSpc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	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三元组定义</a:t>
            </a:r>
          </a:p>
        </p:txBody>
      </p:sp>
      <p:sp>
        <p:nvSpPr>
          <p:cNvPr id="334852" name="Rectangle 4"/>
          <p:cNvSpPr/>
          <p:nvPr/>
        </p:nvSpPr>
        <p:spPr>
          <a:xfrm>
            <a:off x="0" y="1371600"/>
            <a:ext cx="8915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矩阵元素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:</a:t>
            </a:r>
            <a:r>
              <a:rPr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三元组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&lt;row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col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item&gt;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矩阵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:		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三元组表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线性表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).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三元组顺序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/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链表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1800" b="0" dirty="0">
                <a:solidFill>
                  <a:srgbClr val="000000"/>
                </a:solidFill>
                <a:ea typeface="楷体_GB2312" pitchFamily="49" charset="-122"/>
              </a:rPr>
              <a:t>行优先存放</a:t>
            </a: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  <a:p>
            <a:pPr marL="457200" lvl="0" indent="-457200" algn="just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 pitchFamily="49" charset="-122"/>
              </a:rPr>
              <a:t>Ex:</a:t>
            </a:r>
            <a:endParaRPr lang="en-US" altLang="zh-CN" sz="2800" b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33400" y="2362200"/>
            <a:ext cx="5867400" cy="3567113"/>
            <a:chOff x="1632" y="480"/>
            <a:chExt cx="3696" cy="2247"/>
          </a:xfrm>
        </p:grpSpPr>
        <p:sp>
          <p:nvSpPr>
            <p:cNvPr id="68623" name="Rectangle 6"/>
            <p:cNvSpPr/>
            <p:nvPr/>
          </p:nvSpPr>
          <p:spPr>
            <a:xfrm>
              <a:off x="1632" y="480"/>
              <a:ext cx="3696" cy="2112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68624" name="Group 7"/>
            <p:cNvGrpSpPr/>
            <p:nvPr/>
          </p:nvGrpSpPr>
          <p:grpSpPr>
            <a:xfrm>
              <a:off x="1680" y="528"/>
              <a:ext cx="3648" cy="2199"/>
              <a:chOff x="1680" y="528"/>
              <a:chExt cx="3648" cy="2199"/>
            </a:xfrm>
          </p:grpSpPr>
          <p:sp>
            <p:nvSpPr>
              <p:cNvPr id="68625" name="Text Box 8"/>
              <p:cNvSpPr txBox="1"/>
              <p:nvPr/>
            </p:nvSpPr>
            <p:spPr>
              <a:xfrm>
                <a:off x="1776" y="528"/>
                <a:ext cx="3552" cy="2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15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sz="3200" b="0" baseline="-25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3200" b="0" dirty="0">
                    <a:solidFill>
                      <a:srgbClr val="000000"/>
                    </a:solidFill>
                  </a:rPr>
                  <a:t>22	0	-5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11	3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0	6	0	0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0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91	0	0	0	0	0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3200" b="0" dirty="0">
                    <a:solidFill>
                      <a:srgbClr val="000000"/>
                    </a:solidFill>
                  </a:rPr>
                  <a:t>0	0	28	0	0	0</a:t>
                </a:r>
                <a:endParaRPr lang="en-US" altLang="zh-CN" sz="32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endParaRPr lang="en-US" altLang="zh-CN" sz="10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6" name="AutoShape 9"/>
              <p:cNvSpPr/>
              <p:nvPr/>
            </p:nvSpPr>
            <p:spPr>
              <a:xfrm>
                <a:off x="1680" y="624"/>
                <a:ext cx="144" cy="1872"/>
              </a:xfrm>
              <a:prstGeom prst="leftBracket">
                <a:avLst>
                  <a:gd name="adj" fmla="val 108333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7" name="AutoShape 10"/>
              <p:cNvSpPr/>
              <p:nvPr/>
            </p:nvSpPr>
            <p:spPr>
              <a:xfrm>
                <a:off x="5088" y="672"/>
                <a:ext cx="192" cy="1776"/>
              </a:xfrm>
              <a:prstGeom prst="rightBracket">
                <a:avLst>
                  <a:gd name="adj" fmla="val 77083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11"/>
          <p:cNvGrpSpPr/>
          <p:nvPr/>
        </p:nvGrpSpPr>
        <p:grpSpPr>
          <a:xfrm>
            <a:off x="6629400" y="2286000"/>
            <a:ext cx="1981200" cy="4038600"/>
            <a:chOff x="3888" y="912"/>
            <a:chExt cx="1248" cy="2544"/>
          </a:xfrm>
        </p:grpSpPr>
        <p:sp>
          <p:nvSpPr>
            <p:cNvPr id="68621" name="Rectangle 12"/>
            <p:cNvSpPr/>
            <p:nvPr/>
          </p:nvSpPr>
          <p:spPr>
            <a:xfrm>
              <a:off x="3888" y="912"/>
              <a:ext cx="1248" cy="25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AutoNum type="arabicPlain" startAt="6"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6	8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1	1	15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AutoNum type="arabicPlain"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4	22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1	6	-5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2	2	11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2	3	3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3	4	6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5	1	91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 pitchFamily="49" charset="-122"/>
                </a:rPr>
                <a:t>6	3	28</a:t>
              </a:r>
            </a:p>
          </p:txBody>
        </p:sp>
        <p:sp>
          <p:nvSpPr>
            <p:cNvPr id="68622" name="Line 13"/>
            <p:cNvSpPr/>
            <p:nvPr/>
          </p:nvSpPr>
          <p:spPr>
            <a:xfrm>
              <a:off x="3984" y="1200"/>
              <a:ext cx="72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4862" name="Rectangle 14"/>
          <p:cNvSpPr/>
          <p:nvPr/>
        </p:nvSpPr>
        <p:spPr>
          <a:xfrm>
            <a:off x="4114800" y="5867400"/>
            <a:ext cx="1981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1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行序为主序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1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列序为辅序</a:t>
            </a:r>
          </a:p>
        </p:txBody>
      </p:sp>
      <p:sp>
        <p:nvSpPr>
          <p:cNvPr id="334863" name="Rectangle 15"/>
          <p:cNvSpPr/>
          <p:nvPr/>
        </p:nvSpPr>
        <p:spPr>
          <a:xfrm>
            <a:off x="6858000" y="457200"/>
            <a:ext cx="1981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10000"/>
              </a:spcAft>
              <a:buClrTx/>
              <a:buSzPct val="100000"/>
              <a:buNone/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列序为主序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10000"/>
              </a:spcAft>
              <a:buClrTx/>
              <a:buSzPct val="100000"/>
              <a:buNone/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行序为辅序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10000"/>
              </a:spcAft>
              <a:buClrTx/>
              <a:buSzPct val="100000"/>
              <a:buNone/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结果？</a:t>
            </a:r>
          </a:p>
        </p:txBody>
      </p:sp>
      <p:sp>
        <p:nvSpPr>
          <p:cNvPr id="334867" name="Rectangle 19"/>
          <p:cNvSpPr/>
          <p:nvPr/>
        </p:nvSpPr>
        <p:spPr>
          <a:xfrm>
            <a:off x="0" y="1524000"/>
            <a:ext cx="3886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	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三元组顺序表类实现</a:t>
            </a:r>
          </a:p>
          <a:p>
            <a:pPr marL="457200" lvl="0" indent="-45720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）矩阵转置</a:t>
            </a:r>
          </a:p>
        </p:txBody>
      </p:sp>
      <p:sp>
        <p:nvSpPr>
          <p:cNvPr id="19" name="椭圆 18"/>
          <p:cNvSpPr/>
          <p:nvPr/>
        </p:nvSpPr>
        <p:spPr>
          <a:xfrm>
            <a:off x="6146800" y="1943100"/>
            <a:ext cx="2700338" cy="7842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FF00FF"/>
                </a:solidFill>
              </a:rPr>
              <a:t>             </a:t>
            </a:r>
            <a:r>
              <a:rPr lang="zh-CN" altLang="en-US" sz="1800" dirty="0">
                <a:solidFill>
                  <a:srgbClr val="FF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作用？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62" grpId="0"/>
      <p:bldP spid="334863" grpId="0"/>
      <p:bldP spid="334867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+mj-ea"/>
              </a:rPr>
              <a:t>（</a:t>
            </a:r>
            <a:r>
              <a:rPr lang="en-US" altLang="zh-CN" sz="2800" dirty="0">
                <a:latin typeface="+mj-ea"/>
              </a:rPr>
              <a:t>1</a:t>
            </a:r>
            <a:r>
              <a:rPr lang="zh-CN" altLang="en-US" sz="2800" dirty="0">
                <a:latin typeface="+mj-ea"/>
              </a:rPr>
              <a:t>）矩阵转置</a:t>
            </a:r>
          </a:p>
        </p:txBody>
      </p:sp>
      <p:sp>
        <p:nvSpPr>
          <p:cNvPr id="69635" name="Rectangle 3"/>
          <p:cNvSpPr/>
          <p:nvPr/>
        </p:nvSpPr>
        <p:spPr>
          <a:xfrm>
            <a:off x="76200" y="533400"/>
            <a:ext cx="89154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zh-CN" altLang="en-US" sz="1800" b="0" dirty="0">
                <a:solidFill>
                  <a:srgbClr val="000000"/>
                </a:solidFill>
                <a:latin typeface="+mj-ea"/>
                <a:ea typeface="+mj-ea"/>
              </a:rPr>
              <a:t>一个稀疏矩阵的转置矩阵： </a:t>
            </a:r>
            <a:r>
              <a:rPr lang="en-US" altLang="zh-CN" sz="1800" b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en-US" altLang="zh-CN" sz="1800" b="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 N</a:t>
            </a:r>
            <a:r>
              <a:rPr lang="zh-CN" altLang="en-US" sz="1800" b="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，则有：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行数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列数  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列数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行数    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非零元素数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非零元素数</a:t>
            </a:r>
          </a:p>
          <a:p>
            <a:pPr marL="457200" lvl="0" indent="-457200" algn="just" eaLnBrk="1" hangingPunct="1">
              <a:spcBef>
                <a:spcPct val="3000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中每个元素： （行号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相应元素列号）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			  （列号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相应元素行号）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			  （数值 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= M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相应元素数值）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5000"/>
              </a:spcAft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Ex</a:t>
            </a:r>
            <a:r>
              <a:rPr lang="zh-CN" altLang="en-US" sz="1800" b="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rgbClr val="990033"/>
                </a:solidFill>
                <a:latin typeface="+mj-ea"/>
                <a:ea typeface="+mj-ea"/>
                <a:sym typeface="Wingdings" panose="05000000000000000000" pitchFamily="2" charset="2"/>
              </a:rPr>
              <a:t>M			N</a:t>
            </a:r>
          </a:p>
        </p:txBody>
      </p:sp>
      <p:sp>
        <p:nvSpPr>
          <p:cNvPr id="351236" name="Rectangle 4"/>
          <p:cNvSpPr/>
          <p:nvPr/>
        </p:nvSpPr>
        <p:spPr>
          <a:xfrm>
            <a:off x="1143000" y="2743200"/>
            <a:ext cx="16764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 startAt="6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22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6	-5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3	3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4	6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5	1	91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3	28</a:t>
            </a:r>
          </a:p>
        </p:txBody>
      </p:sp>
      <p:sp>
        <p:nvSpPr>
          <p:cNvPr id="351237" name="Rectangle 5"/>
          <p:cNvSpPr/>
          <p:nvPr/>
        </p:nvSpPr>
        <p:spPr>
          <a:xfrm>
            <a:off x="3200400" y="2743200"/>
            <a:ext cx="16002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 startAt="6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1	22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1	-5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2	3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3	6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5	91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6	28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787900" y="2492375"/>
            <a:ext cx="4105275" cy="1944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问题：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三元组表示中的 顺序不对。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本质：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排序问题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思考：解决方案？</a:t>
            </a:r>
          </a:p>
        </p:txBody>
      </p:sp>
      <p:sp>
        <p:nvSpPr>
          <p:cNvPr id="351239" name="Text Box 7" descr="empty-background"/>
          <p:cNvSpPr txBox="1"/>
          <p:nvPr/>
        </p:nvSpPr>
        <p:spPr>
          <a:xfrm>
            <a:off x="0" y="4437063"/>
            <a:ext cx="9036050" cy="2324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5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5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lang="en-US" altLang="zh-CN" sz="25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1—</a:t>
            </a:r>
            <a:r>
              <a:rPr lang="zh-CN" altLang="en-US" sz="25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简单转置原理</a:t>
            </a:r>
          </a:p>
          <a:p>
            <a:pPr eaLnBrk="1" hangingPunct="1">
              <a:spcBef>
                <a:spcPct val="90000"/>
              </a:spcBef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zh-CN" altLang="en-US" sz="2500" b="1" dirty="0">
                <a:solidFill>
                  <a:srgbClr val="35742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原理：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按照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的列序来进行转置。</a:t>
            </a:r>
            <a:endParaRPr lang="en-US" altLang="zh-CN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9000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zh-CN" altLang="en-US" sz="2500" b="1" dirty="0">
                <a:solidFill>
                  <a:srgbClr val="35742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本质：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按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N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中元素的次序依次在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M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中找到相应的三元组进行转换。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38" grpId="0"/>
      <p:bldP spid="3512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华文新魏" panose="02010800040101010101" pitchFamily="2" charset="-122"/>
              </a:rPr>
              <a:t>    </a:t>
            </a:r>
            <a:r>
              <a:rPr lang="zh-CN" altLang="en-US" sz="2800" dirty="0">
                <a:latin typeface="华文新魏" panose="02010800040101010101" pitchFamily="2" charset="-122"/>
              </a:rPr>
              <a:t>算法</a:t>
            </a:r>
            <a:r>
              <a:rPr lang="en-US" altLang="zh-CN" sz="2800" dirty="0">
                <a:latin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</a:rPr>
              <a:t>过程</a:t>
            </a:r>
          </a:p>
        </p:txBody>
      </p:sp>
      <p:sp>
        <p:nvSpPr>
          <p:cNvPr id="70659" name="Rectangle 3"/>
          <p:cNvSpPr/>
          <p:nvPr/>
        </p:nvSpPr>
        <p:spPr>
          <a:xfrm>
            <a:off x="381000" y="609600"/>
            <a:ext cx="19812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	M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6	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22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6	-5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3	3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4	6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5	1	91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3	28</a:t>
            </a:r>
          </a:p>
        </p:txBody>
      </p:sp>
      <p:sp>
        <p:nvSpPr>
          <p:cNvPr id="352260" name="AutoShape 4"/>
          <p:cNvSpPr/>
          <p:nvPr/>
        </p:nvSpPr>
        <p:spPr>
          <a:xfrm>
            <a:off x="2514600" y="2133600"/>
            <a:ext cx="1219200" cy="685800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61" name="Rectangle 5"/>
          <p:cNvSpPr/>
          <p:nvPr/>
        </p:nvSpPr>
        <p:spPr>
          <a:xfrm>
            <a:off x="4343400" y="533400"/>
            <a:ext cx="1981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	N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6	8</a:t>
            </a:r>
          </a:p>
        </p:txBody>
      </p:sp>
      <p:sp>
        <p:nvSpPr>
          <p:cNvPr id="352262" name="Rectangle 6"/>
          <p:cNvSpPr/>
          <p:nvPr/>
        </p:nvSpPr>
        <p:spPr>
          <a:xfrm>
            <a:off x="4343400" y="13716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352263" name="AutoShape 7"/>
          <p:cNvSpPr/>
          <p:nvPr/>
        </p:nvSpPr>
        <p:spPr>
          <a:xfrm flipV="1">
            <a:off x="1828800" y="14478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64" name="Rectangle 8"/>
          <p:cNvSpPr/>
          <p:nvPr/>
        </p:nvSpPr>
        <p:spPr>
          <a:xfrm>
            <a:off x="4343400" y="18288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1	5	91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791200" y="1524000"/>
            <a:ext cx="2971800" cy="685800"/>
            <a:chOff x="3648" y="960"/>
            <a:chExt cx="1872" cy="432"/>
          </a:xfrm>
        </p:grpSpPr>
        <p:sp>
          <p:nvSpPr>
            <p:cNvPr id="70706" name="Rectangle 10"/>
            <p:cNvSpPr/>
            <p:nvPr/>
          </p:nvSpPr>
          <p:spPr>
            <a:xfrm>
              <a:off x="3792" y="960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第一遍扫描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707" name="AutoShape 11"/>
            <p:cNvSpPr/>
            <p:nvPr/>
          </p:nvSpPr>
          <p:spPr>
            <a:xfrm>
              <a:off x="3648" y="96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2268" name="Rectangle 12"/>
          <p:cNvSpPr/>
          <p:nvPr/>
        </p:nvSpPr>
        <p:spPr>
          <a:xfrm>
            <a:off x="4343400" y="22098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5791200" y="2209800"/>
            <a:ext cx="3048000" cy="533400"/>
            <a:chOff x="3648" y="1392"/>
            <a:chExt cx="1920" cy="336"/>
          </a:xfrm>
        </p:grpSpPr>
        <p:sp>
          <p:nvSpPr>
            <p:cNvPr id="70704" name="Rectangle 14"/>
            <p:cNvSpPr/>
            <p:nvPr/>
          </p:nvSpPr>
          <p:spPr>
            <a:xfrm>
              <a:off x="3840" y="1392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第二遍扫描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705" name="Line 15"/>
            <p:cNvSpPr/>
            <p:nvPr/>
          </p:nvSpPr>
          <p:spPr>
            <a:xfrm>
              <a:off x="3648" y="158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52272" name="Rectangle 16"/>
          <p:cNvSpPr/>
          <p:nvPr/>
        </p:nvSpPr>
        <p:spPr>
          <a:xfrm>
            <a:off x="4343400" y="25908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2	3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352273" name="Rectangle 17"/>
          <p:cNvSpPr/>
          <p:nvPr/>
        </p:nvSpPr>
        <p:spPr>
          <a:xfrm>
            <a:off x="4343400" y="30480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3	6	28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5715000" y="2743200"/>
            <a:ext cx="2971800" cy="685800"/>
            <a:chOff x="3648" y="960"/>
            <a:chExt cx="1872" cy="432"/>
          </a:xfrm>
        </p:grpSpPr>
        <p:sp>
          <p:nvSpPr>
            <p:cNvPr id="70702" name="Rectangle 19"/>
            <p:cNvSpPr/>
            <p:nvPr/>
          </p:nvSpPr>
          <p:spPr>
            <a:xfrm>
              <a:off x="3792" y="960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第三遍扫描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703" name="AutoShape 20"/>
            <p:cNvSpPr/>
            <p:nvPr/>
          </p:nvSpPr>
          <p:spPr>
            <a:xfrm>
              <a:off x="3648" y="96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2277" name="Rectangle 21"/>
          <p:cNvSpPr/>
          <p:nvPr/>
        </p:nvSpPr>
        <p:spPr>
          <a:xfrm>
            <a:off x="4343400" y="34290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1	22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352278" name="Rectangle 22"/>
          <p:cNvSpPr/>
          <p:nvPr/>
        </p:nvSpPr>
        <p:spPr>
          <a:xfrm>
            <a:off x="4343400" y="38862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4	3	6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5715000" y="3581400"/>
            <a:ext cx="2971800" cy="685800"/>
            <a:chOff x="3648" y="960"/>
            <a:chExt cx="1872" cy="432"/>
          </a:xfrm>
        </p:grpSpPr>
        <p:sp>
          <p:nvSpPr>
            <p:cNvPr id="70700" name="Rectangle 24"/>
            <p:cNvSpPr/>
            <p:nvPr/>
          </p:nvSpPr>
          <p:spPr>
            <a:xfrm>
              <a:off x="3792" y="960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第四遍扫描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701" name="AutoShape 25"/>
            <p:cNvSpPr/>
            <p:nvPr/>
          </p:nvSpPr>
          <p:spPr>
            <a:xfrm>
              <a:off x="3648" y="96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2282" name="Rectangle 26"/>
          <p:cNvSpPr/>
          <p:nvPr/>
        </p:nvSpPr>
        <p:spPr>
          <a:xfrm>
            <a:off x="4343400" y="480060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6	1	-5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grpSp>
        <p:nvGrpSpPr>
          <p:cNvPr id="6" name="Group 27"/>
          <p:cNvGrpSpPr/>
          <p:nvPr/>
        </p:nvGrpSpPr>
        <p:grpSpPr>
          <a:xfrm>
            <a:off x="5867400" y="4267200"/>
            <a:ext cx="3048000" cy="533400"/>
            <a:chOff x="3648" y="1392"/>
            <a:chExt cx="1920" cy="336"/>
          </a:xfrm>
        </p:grpSpPr>
        <p:sp>
          <p:nvSpPr>
            <p:cNvPr id="70698" name="Rectangle 28"/>
            <p:cNvSpPr/>
            <p:nvPr/>
          </p:nvSpPr>
          <p:spPr>
            <a:xfrm>
              <a:off x="3840" y="1392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第五遍扫描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699" name="Line 29"/>
            <p:cNvSpPr/>
            <p:nvPr/>
          </p:nvSpPr>
          <p:spPr>
            <a:xfrm>
              <a:off x="3648" y="158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5867400" y="4800600"/>
            <a:ext cx="3048000" cy="533400"/>
            <a:chOff x="3648" y="1392"/>
            <a:chExt cx="1920" cy="336"/>
          </a:xfrm>
        </p:grpSpPr>
        <p:sp>
          <p:nvSpPr>
            <p:cNvPr id="70696" name="Rectangle 31"/>
            <p:cNvSpPr/>
            <p:nvPr/>
          </p:nvSpPr>
          <p:spPr>
            <a:xfrm>
              <a:off x="3840" y="1392"/>
              <a:ext cx="17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ea typeface="楷体_GB2312" pitchFamily="49" charset="-122"/>
                </a:rPr>
                <a:t>第六遍扫描</a:t>
              </a: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M</a:t>
              </a:r>
            </a:p>
            <a:p>
              <a:pPr marL="457200" lvl="0" indent="-457200" algn="just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600" b="0" dirty="0">
                  <a:solidFill>
                    <a:srgbClr val="000000"/>
                  </a:solidFill>
                  <a:ea typeface="楷体_GB2312" pitchFamily="49" charset="-122"/>
                </a:rPr>
                <a:t>	</a:t>
              </a:r>
            </a:p>
          </p:txBody>
        </p:sp>
        <p:sp>
          <p:nvSpPr>
            <p:cNvPr id="70697" name="Line 32"/>
            <p:cNvSpPr/>
            <p:nvPr/>
          </p:nvSpPr>
          <p:spPr>
            <a:xfrm>
              <a:off x="3648" y="158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52289" name="Rectangle 33"/>
          <p:cNvSpPr/>
          <p:nvPr/>
        </p:nvSpPr>
        <p:spPr>
          <a:xfrm>
            <a:off x="304800" y="5229225"/>
            <a:ext cx="8458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实际上，</a:t>
            </a: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的每一行都要扫描一遍</a:t>
            </a: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，所以算法复杂度为：</a:t>
            </a: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的行数*</a:t>
            </a:r>
            <a:r>
              <a:rPr lang="en-US" altLang="zh-CN" sz="2600" b="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中非零元素个数）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352290" name="AutoShape 34"/>
          <p:cNvSpPr/>
          <p:nvPr/>
        </p:nvSpPr>
        <p:spPr>
          <a:xfrm flipV="1">
            <a:off x="1828800" y="1905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1" name="AutoShape 35"/>
          <p:cNvSpPr/>
          <p:nvPr/>
        </p:nvSpPr>
        <p:spPr>
          <a:xfrm flipV="1">
            <a:off x="1828800" y="23622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2" name="AutoShape 36"/>
          <p:cNvSpPr/>
          <p:nvPr/>
        </p:nvSpPr>
        <p:spPr>
          <a:xfrm flipV="1">
            <a:off x="1828800" y="25908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3" name="AutoShape 37"/>
          <p:cNvSpPr/>
          <p:nvPr/>
        </p:nvSpPr>
        <p:spPr>
          <a:xfrm flipV="1">
            <a:off x="1828800" y="3048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4" name="AutoShape 38"/>
          <p:cNvSpPr/>
          <p:nvPr/>
        </p:nvSpPr>
        <p:spPr>
          <a:xfrm flipV="1">
            <a:off x="1828800" y="3429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5" name="AutoShape 39"/>
          <p:cNvSpPr/>
          <p:nvPr/>
        </p:nvSpPr>
        <p:spPr>
          <a:xfrm flipV="1">
            <a:off x="1828800" y="3810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6" name="AutoShape 40"/>
          <p:cNvSpPr/>
          <p:nvPr/>
        </p:nvSpPr>
        <p:spPr>
          <a:xfrm flipV="1">
            <a:off x="1828800" y="42672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7" name="AutoShape 41"/>
          <p:cNvSpPr/>
          <p:nvPr/>
        </p:nvSpPr>
        <p:spPr>
          <a:xfrm flipV="1">
            <a:off x="1981200" y="14478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8" name="AutoShape 42"/>
          <p:cNvSpPr/>
          <p:nvPr/>
        </p:nvSpPr>
        <p:spPr>
          <a:xfrm flipV="1">
            <a:off x="1981200" y="1905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299" name="AutoShape 43"/>
          <p:cNvSpPr/>
          <p:nvPr/>
        </p:nvSpPr>
        <p:spPr>
          <a:xfrm flipV="1">
            <a:off x="1981200" y="23622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300" name="AutoShape 44"/>
          <p:cNvSpPr/>
          <p:nvPr/>
        </p:nvSpPr>
        <p:spPr>
          <a:xfrm flipV="1">
            <a:off x="1981200" y="25908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301" name="AutoShape 45"/>
          <p:cNvSpPr/>
          <p:nvPr/>
        </p:nvSpPr>
        <p:spPr>
          <a:xfrm flipV="1">
            <a:off x="1981200" y="3048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302" name="AutoShape 46"/>
          <p:cNvSpPr/>
          <p:nvPr/>
        </p:nvSpPr>
        <p:spPr>
          <a:xfrm flipV="1">
            <a:off x="1981200" y="3429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303" name="AutoShape 47"/>
          <p:cNvSpPr/>
          <p:nvPr/>
        </p:nvSpPr>
        <p:spPr>
          <a:xfrm flipV="1">
            <a:off x="1981200" y="38862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52304" name="AutoShape 48"/>
          <p:cNvSpPr/>
          <p:nvPr/>
        </p:nvSpPr>
        <p:spPr>
          <a:xfrm flipV="1">
            <a:off x="1981200" y="42672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53" name="Rectangle 33"/>
          <p:cNvSpPr/>
          <p:nvPr/>
        </p:nvSpPr>
        <p:spPr>
          <a:xfrm>
            <a:off x="0" y="6170613"/>
            <a:ext cx="88201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思考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N=100000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，效率？进一步改进，改进方法？</a:t>
            </a:r>
          </a:p>
        </p:txBody>
      </p:sp>
      <p:sp>
        <p:nvSpPr>
          <p:cNvPr id="54" name="矩形 53"/>
          <p:cNvSpPr/>
          <p:nvPr/>
        </p:nvSpPr>
        <p:spPr>
          <a:xfrm>
            <a:off x="2700338" y="5661025"/>
            <a:ext cx="1366837" cy="5048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51" name="Rectangle 33"/>
          <p:cNvSpPr/>
          <p:nvPr/>
        </p:nvSpPr>
        <p:spPr>
          <a:xfrm>
            <a:off x="2771775" y="44450"/>
            <a:ext cx="606742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思考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：按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列保证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的行序，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的列序如何保证的？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  <p:bldP spid="352261" grpId="0"/>
      <p:bldP spid="352262" grpId="0"/>
      <p:bldP spid="352263" grpId="0" animBg="1"/>
      <p:bldP spid="352264" grpId="0"/>
      <p:bldP spid="352268" grpId="0"/>
      <p:bldP spid="352272" grpId="0"/>
      <p:bldP spid="352273" grpId="0"/>
      <p:bldP spid="352277" grpId="0"/>
      <p:bldP spid="352278" grpId="0"/>
      <p:bldP spid="352282" grpId="0"/>
      <p:bldP spid="352289" grpId="0"/>
      <p:bldP spid="352290" grpId="0" animBg="1"/>
      <p:bldP spid="352291" grpId="0" animBg="1"/>
      <p:bldP spid="352292" grpId="0" animBg="1"/>
      <p:bldP spid="352293" grpId="0" animBg="1"/>
      <p:bldP spid="352294" grpId="0" animBg="1"/>
      <p:bldP spid="352295" grpId="0" animBg="1"/>
      <p:bldP spid="352296" grpId="0" animBg="1"/>
      <p:bldP spid="352297" grpId="0" animBg="1"/>
      <p:bldP spid="352298" grpId="0" animBg="1"/>
      <p:bldP spid="352299" grpId="0" animBg="1"/>
      <p:bldP spid="352300" grpId="0" animBg="1"/>
      <p:bldP spid="352301" grpId="0" animBg="1"/>
      <p:bldP spid="352302" grpId="0" animBg="1"/>
      <p:bldP spid="352303" grpId="0" animBg="1"/>
      <p:bldP spid="352304" grpId="0" animBg="1"/>
      <p:bldP spid="53" grpId="0"/>
      <p:bldP spid="54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164513" cy="5159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dirty="0">
                <a:latin typeface="华文新魏" panose="02010800040101010101" pitchFamily="2" charset="-122"/>
              </a:rPr>
              <a:t>    </a:t>
            </a:r>
            <a:r>
              <a:rPr lang="zh-CN" altLang="en-US" dirty="0">
                <a:latin typeface="华文新魏" panose="02010800040101010101" pitchFamily="2" charset="-122"/>
              </a:rPr>
              <a:t>算法</a:t>
            </a:r>
            <a:r>
              <a:rPr lang="en-US" altLang="zh-CN" dirty="0">
                <a:latin typeface="华文新魏" panose="02010800040101010101" pitchFamily="2" charset="-122"/>
              </a:rPr>
              <a:t>2—</a:t>
            </a:r>
            <a:r>
              <a:rPr lang="zh-CN" altLang="en-US" dirty="0">
                <a:latin typeface="华文新魏" panose="02010800040101010101" pitchFamily="2" charset="-122"/>
              </a:rPr>
              <a:t>快速转置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76200" y="458788"/>
            <a:ext cx="8915400" cy="282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问题：如何排序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anose="05000000000000000000" pitchFamily="2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原理：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按照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a.smarray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中三元组的次序进行转置，并将转置后的三元组置入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恰当的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位置。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本质：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中元素的次序依次在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中找到相应的位置进行转换，即按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anose="05000000000000000000" pitchFamily="2" charset="2"/>
              </a:rPr>
              <a:t>的行序来进行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转置。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思考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中的元素如何找到它在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中的位置？需要知道什么？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07950" y="3284538"/>
            <a:ext cx="1655763" cy="3325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 startAt="6"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6	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1	1	15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4	22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1	6	-5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2	2	11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2	3	3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3	4	6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5	1	91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6	3	28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0" y="3473450"/>
            <a:ext cx="1476375" cy="36036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692275" y="3657600"/>
            <a:ext cx="2592388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行第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列位置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1</a:t>
            </a:r>
            <a:endParaRPr lang="zh-CN" altLang="en-US" sz="18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1763713" y="4305300"/>
            <a:ext cx="2162175" cy="147638"/>
          </a:xfrm>
          <a:prstGeom prst="homePlate">
            <a:avLst>
              <a:gd name="adj" fmla="val 1996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211638" y="3297238"/>
            <a:ext cx="1655762" cy="79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 startAt="6"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6	8</a:t>
            </a:r>
          </a:p>
          <a:p>
            <a:pPr marL="457200" lvl="0" indent="-457200" algn="just" eaLnBrk="1" hangingPunct="1">
              <a:spcBef>
                <a:spcPct val="0"/>
              </a:spcBef>
              <a:buClrTx/>
              <a:buSzPct val="100000"/>
              <a:buAutoNum type="arabicPlain"/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1	15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0" y="3878263"/>
            <a:ext cx="1476375" cy="36036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1692275" y="4521200"/>
            <a:ext cx="2663825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4</a:t>
            </a: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行第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列位置？</a:t>
            </a:r>
          </a:p>
        </p:txBody>
      </p:sp>
      <p:sp>
        <p:nvSpPr>
          <p:cNvPr id="11" name="Rectangle 3"/>
          <p:cNvSpPr/>
          <p:nvPr/>
        </p:nvSpPr>
        <p:spPr>
          <a:xfrm>
            <a:off x="5795963" y="3441700"/>
            <a:ext cx="3203575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前三行的总个数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x</a:t>
            </a:r>
          </a:p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第四行第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FF"/>
                </a:solidFill>
                <a:latin typeface="+mn-ea"/>
              </a:rPr>
              <a:t>个位置</a:t>
            </a:r>
            <a:r>
              <a:rPr lang="en-US" altLang="zh-CN" sz="1800" dirty="0">
                <a:solidFill>
                  <a:srgbClr val="FF00FF"/>
                </a:solidFill>
                <a:latin typeface="+mn-ea"/>
              </a:rPr>
              <a:t>x+1</a:t>
            </a:r>
          </a:p>
        </p:txBody>
      </p:sp>
      <p:sp>
        <p:nvSpPr>
          <p:cNvPr id="12" name="Rectangle 3"/>
          <p:cNvSpPr/>
          <p:nvPr/>
        </p:nvSpPr>
        <p:spPr>
          <a:xfrm>
            <a:off x="5795963" y="4449763"/>
            <a:ext cx="266382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3B812F"/>
                </a:solidFill>
                <a:latin typeface="+mn-ea"/>
              </a:rPr>
              <a:t>第四行第</a:t>
            </a:r>
            <a:r>
              <a:rPr lang="en-US" altLang="zh-CN" sz="1800" dirty="0">
                <a:solidFill>
                  <a:srgbClr val="3B812F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rgbClr val="3B812F"/>
                </a:solidFill>
                <a:latin typeface="+mn-ea"/>
              </a:rPr>
              <a:t>个位置？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0" y="4914900"/>
            <a:ext cx="1476375" cy="36036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692275" y="4953000"/>
            <a:ext cx="4392613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008080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008080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008080"/>
                </a:solidFill>
                <a:latin typeface="+mn-ea"/>
              </a:rPr>
              <a:t>行第</a:t>
            </a:r>
            <a:r>
              <a:rPr lang="en-US" altLang="zh-CN" sz="1800" dirty="0">
                <a:solidFill>
                  <a:srgbClr val="008080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008080"/>
                </a:solidFill>
                <a:latin typeface="+mn-ea"/>
              </a:rPr>
              <a:t>个位置</a:t>
            </a:r>
            <a:r>
              <a:rPr lang="en-US" altLang="zh-CN" sz="1800" dirty="0">
                <a:solidFill>
                  <a:srgbClr val="008080"/>
                </a:solidFill>
                <a:latin typeface="+mn-ea"/>
              </a:rPr>
              <a:t>+</a:t>
            </a:r>
            <a:r>
              <a:rPr lang="zh-CN" altLang="en-US" sz="1800" dirty="0">
                <a:solidFill>
                  <a:srgbClr val="008080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008080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008080"/>
                </a:solidFill>
                <a:latin typeface="+mn-ea"/>
              </a:rPr>
              <a:t>行总个数</a:t>
            </a:r>
            <a:endParaRPr lang="en-US" altLang="zh-CN" sz="1800" dirty="0">
              <a:solidFill>
                <a:srgbClr val="008080"/>
              </a:solidFill>
              <a:latin typeface="+mn-ea"/>
            </a:endParaRPr>
          </a:p>
        </p:txBody>
      </p:sp>
      <p:cxnSp>
        <p:nvCxnSpPr>
          <p:cNvPr id="71695" name="肘形连接符 15"/>
          <p:cNvCxnSpPr>
            <a:stCxn id="27" idx="4"/>
            <a:endCxn id="14" idx="3"/>
          </p:cNvCxnSpPr>
          <p:nvPr/>
        </p:nvCxnSpPr>
        <p:spPr>
          <a:xfrm rot="5400000">
            <a:off x="6264275" y="3765550"/>
            <a:ext cx="1260475" cy="1619250"/>
          </a:xfrm>
          <a:prstGeom prst="bentConnector2">
            <a:avLst/>
          </a:prstGeom>
          <a:ln w="76200" cap="flat" cmpd="sng">
            <a:solidFill>
              <a:srgbClr val="00808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7" name="椭圆 26"/>
          <p:cNvSpPr/>
          <p:nvPr/>
        </p:nvSpPr>
        <p:spPr>
          <a:xfrm>
            <a:off x="7164388" y="3370263"/>
            <a:ext cx="1079500" cy="574675"/>
          </a:xfrm>
          <a:prstGeom prst="ellipse">
            <a:avLst/>
          </a:prstGeom>
          <a:noFill/>
          <a:ln w="762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1692275" y="5313363"/>
            <a:ext cx="6119813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结论：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每行第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个位置，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每行总元素个数</a:t>
            </a:r>
          </a:p>
        </p:txBody>
      </p:sp>
      <p:sp>
        <p:nvSpPr>
          <p:cNvPr id="33" name="Rectangle 3"/>
          <p:cNvSpPr/>
          <p:nvPr/>
        </p:nvSpPr>
        <p:spPr>
          <a:xfrm>
            <a:off x="1692275" y="5745163"/>
            <a:ext cx="6119813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每行总元素如何求得？如何记录？</a:t>
            </a:r>
          </a:p>
        </p:txBody>
      </p:sp>
      <p:sp>
        <p:nvSpPr>
          <p:cNvPr id="34" name="Rectangle 3"/>
          <p:cNvSpPr/>
          <p:nvPr/>
        </p:nvSpPr>
        <p:spPr>
          <a:xfrm>
            <a:off x="1692275" y="6149975"/>
            <a:ext cx="6911975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每行第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个位置如何求得？如何记录？</a:t>
            </a:r>
          </a:p>
        </p:txBody>
      </p:sp>
      <p:sp>
        <p:nvSpPr>
          <p:cNvPr id="35" name="Rectangle 3"/>
          <p:cNvSpPr/>
          <p:nvPr/>
        </p:nvSpPr>
        <p:spPr>
          <a:xfrm>
            <a:off x="7596188" y="5745163"/>
            <a:ext cx="1333500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num[n]</a:t>
            </a:r>
            <a:endParaRPr lang="zh-CN" altLang="en-US" sz="1800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6" name="Rectangle 3"/>
          <p:cNvSpPr/>
          <p:nvPr/>
        </p:nvSpPr>
        <p:spPr>
          <a:xfrm>
            <a:off x="8027988" y="6105525"/>
            <a:ext cx="1044575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spcAft>
                <a:spcPct val="4000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col[n]</a:t>
            </a:r>
            <a:endParaRPr lang="zh-CN" altLang="en-US" sz="1800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  <p:bldP spid="4" grpId="0"/>
      <p:bldP spid="5" grpId="0" animBg="1"/>
      <p:bldP spid="5" grpId="1" animBg="1"/>
      <p:bldP spid="6" grpId="0" build="p"/>
      <p:bldP spid="6" grpId="1" build="allAtOnce"/>
      <p:bldP spid="7" grpId="0" animBg="1"/>
      <p:bldP spid="8" grpId="0"/>
      <p:bldP spid="9" grpId="0" animBg="1"/>
      <p:bldP spid="10" grpId="0" build="p"/>
      <p:bldP spid="11" grpId="0" build="p"/>
      <p:bldP spid="12" grpId="0"/>
      <p:bldP spid="13" grpId="0" animBg="1"/>
      <p:bldP spid="14" grpId="0"/>
      <p:bldP spid="27" grpId="0" animBg="1"/>
      <p:bldP spid="31" grpId="0" build="p"/>
      <p:bldP spid="33" grpId="0" build="p"/>
      <p:bldP spid="34" grpId="0" build="p"/>
      <p:bldP spid="35" grpId="0" build="p"/>
      <p:bldP spid="36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</TotalTime>
  <Words>2301</Words>
  <Application>Microsoft Office PowerPoint</Application>
  <PresentationFormat>全屏显示(4:3)</PresentationFormat>
  <Paragraphs>626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MS Mincho</vt:lpstr>
      <vt:lpstr>仿宋_GB2312</vt:lpstr>
      <vt:lpstr>黑体</vt:lpstr>
      <vt:lpstr>华文仿宋</vt:lpstr>
      <vt:lpstr>华文行楷</vt:lpstr>
      <vt:lpstr>华文琥珀</vt:lpstr>
      <vt:lpstr>华文新魏</vt:lpstr>
      <vt:lpstr>楷体_GB2312</vt:lpstr>
      <vt:lpstr>隶书</vt:lpstr>
      <vt:lpstr>宋体</vt:lpstr>
      <vt:lpstr>Arial</vt:lpstr>
      <vt:lpstr>Courier New</vt:lpstr>
      <vt:lpstr>Garamond</vt:lpstr>
      <vt:lpstr>Georgia</vt:lpstr>
      <vt:lpstr>Symbol</vt:lpstr>
      <vt:lpstr>Times New Roman</vt:lpstr>
      <vt:lpstr>Webdings</vt:lpstr>
      <vt:lpstr>Wingdings</vt:lpstr>
      <vt:lpstr>Edge</vt:lpstr>
      <vt:lpstr>2_Edge</vt:lpstr>
      <vt:lpstr>PowerPoint 演示文稿</vt:lpstr>
      <vt:lpstr>PowerPoint 演示文稿</vt:lpstr>
      <vt:lpstr>5.2  数组(Array)</vt:lpstr>
      <vt:lpstr>PowerPoint 演示文稿</vt:lpstr>
      <vt:lpstr>5.3  稀疏矩阵(Sparse Matrices)</vt:lpstr>
      <vt:lpstr>5.3.2三元组顺序表</vt:lpstr>
      <vt:lpstr>（1）矩阵转置</vt:lpstr>
      <vt:lpstr>    算法1过程</vt:lpstr>
      <vt:lpstr>    算法2—快速转置</vt:lpstr>
      <vt:lpstr>    算法2求num和pot过程</vt:lpstr>
      <vt:lpstr>    算法2求b过程</vt:lpstr>
      <vt:lpstr>5.3.3三元组的十字链表</vt:lpstr>
      <vt:lpstr>十字链表表示—Example</vt:lpstr>
      <vt:lpstr>5.4  广义表（Lists）</vt:lpstr>
      <vt:lpstr>Note</vt:lpstr>
      <vt:lpstr>5.4.2 广义表的存储结构</vt:lpstr>
      <vt:lpstr>Example</vt:lpstr>
      <vt:lpstr>结点和表的类定义</vt:lpstr>
      <vt:lpstr>3.  广义表类的部分实现(续2)</vt:lpstr>
      <vt:lpstr>5.4.3 n元多项式的表示</vt:lpstr>
      <vt:lpstr>2.  如何用广义表表示多项式</vt:lpstr>
      <vt:lpstr>PowerPoint 演示文稿</vt:lpstr>
      <vt:lpstr>Exercise</vt:lpstr>
      <vt:lpstr>研讨课内容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teng zhongmei</cp:lastModifiedBy>
  <cp:revision>194</cp:revision>
  <dcterms:created xsi:type="dcterms:W3CDTF">2015-12-06T14:12:00Z</dcterms:created>
  <dcterms:modified xsi:type="dcterms:W3CDTF">2019-12-29T16:17:37Z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